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p>
            <a:fld id="{0AD30BCA-52E7-4F0F-98FA-EDB269F8FB55}" type="datetimeFigureOut">
              <a:rPr lang="fr-FR" smtClean="0"/>
              <a:t>11/12/2013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3337F88-3B5A-4328-8E64-11B0BF818870}" type="slidenum">
              <a:rPr lang="fr-FR" smtClean="0"/>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0AD30BCA-52E7-4F0F-98FA-EDB269F8FB55}" type="datetimeFigureOut">
              <a:rPr lang="fr-FR" smtClean="0"/>
              <a:t>11/12/2013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3337F88-3B5A-4328-8E64-11B0BF818870}"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0AD30BCA-52E7-4F0F-98FA-EDB269F8FB55}" type="datetimeFigureOut">
              <a:rPr lang="fr-FR" smtClean="0"/>
              <a:t>11/12/2013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3337F88-3B5A-4328-8E64-11B0BF818870}" type="slidenum">
              <a:rPr lang="fr-FR" smtClean="0"/>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0AD30BCA-52E7-4F0F-98FA-EDB269F8FB55}" type="datetimeFigureOut">
              <a:rPr lang="fr-FR" smtClean="0"/>
              <a:t>11/12/2013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3337F88-3B5A-4328-8E64-11B0BF818870}"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D30BCA-52E7-4F0F-98FA-EDB269F8FB55}" type="datetimeFigureOut">
              <a:rPr lang="fr-FR" smtClean="0"/>
              <a:t>11/12/2013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3337F88-3B5A-4328-8E64-11B0BF818870}" type="slidenum">
              <a:rPr lang="fr-FR" smtClean="0"/>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fld id="{0AD30BCA-52E7-4F0F-98FA-EDB269F8FB55}" type="datetimeFigureOut">
              <a:rPr lang="fr-FR" smtClean="0"/>
              <a:t>11/12/2013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3337F88-3B5A-4328-8E64-11B0BF818870}"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fld id="{0AD30BCA-52E7-4F0F-98FA-EDB269F8FB55}" type="datetimeFigureOut">
              <a:rPr lang="fr-FR" smtClean="0"/>
              <a:t>11/12/2013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3337F88-3B5A-4328-8E64-11B0BF818870}"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fld id="{0AD30BCA-52E7-4F0F-98FA-EDB269F8FB55}" type="datetimeFigureOut">
              <a:rPr lang="fr-FR" smtClean="0"/>
              <a:t>11/12/2013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73337F88-3B5A-4328-8E64-11B0BF818870}"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D30BCA-52E7-4F0F-98FA-EDB269F8FB55}" type="datetimeFigureOut">
              <a:rPr lang="fr-FR" smtClean="0"/>
              <a:t>11/12/2013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73337F88-3B5A-4328-8E64-11B0BF818870}"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D30BCA-52E7-4F0F-98FA-EDB269F8FB55}" type="datetimeFigureOut">
              <a:rPr lang="fr-FR" smtClean="0"/>
              <a:t>11/12/2013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3337F88-3B5A-4328-8E64-11B0BF818870}" type="slidenum">
              <a:rPr lang="fr-FR" smtClean="0"/>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D30BCA-52E7-4F0F-98FA-EDB269F8FB55}" type="datetimeFigureOut">
              <a:rPr lang="fr-FR" smtClean="0"/>
              <a:t>11/12/2013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3337F88-3B5A-4328-8E64-11B0BF818870}" type="slidenum">
              <a:rPr lang="fr-FR" smtClean="0"/>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fr-F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D30BCA-52E7-4F0F-98FA-EDB269F8FB55}" type="datetimeFigureOut">
              <a:rPr lang="fr-FR" smtClean="0"/>
              <a:t>11/12/2013</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337F88-3B5A-4328-8E64-11B0BF818870}" type="slidenum">
              <a:rPr lang="fr-FR" smtClean="0"/>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1115616" y="683985"/>
            <a:ext cx="7056784" cy="584775"/>
          </a:xfrm>
          <a:prstGeom prst="rect">
            <a:avLst/>
          </a:prstGeom>
          <a:noFill/>
          <a:ln>
            <a:noFill/>
          </a:ln>
        </p:spPr>
        <p:txBody>
          <a:bodyPr wrap="square" rtlCol="0">
            <a:spAutoFit/>
          </a:bodyPr>
          <a:lstStyle/>
          <a:p>
            <a:pPr algn="ctr"/>
            <a:r>
              <a:rPr lang="ar-MA" sz="3200" dirty="0" smtClean="0">
                <a:solidFill>
                  <a:schemeClr val="tx2"/>
                </a:solidFill>
                <a:latin typeface="Courier New" pitchFamily="49" charset="0"/>
                <a:cs typeface="Courier New" pitchFamily="49" charset="0"/>
              </a:rPr>
              <a:t>من أجل تعبير أفضل عن الذات</a:t>
            </a:r>
            <a:endParaRPr lang="ar-MA" sz="3200" dirty="0">
              <a:solidFill>
                <a:schemeClr val="tx2"/>
              </a:solidFill>
              <a:latin typeface="Courier New" pitchFamily="49" charset="0"/>
              <a:cs typeface="Courier New" pitchFamily="49" charset="0"/>
            </a:endParaRPr>
          </a:p>
        </p:txBody>
      </p:sp>
      <p:sp>
        <p:nvSpPr>
          <p:cNvPr id="5" name="Rectangle 4"/>
          <p:cNvSpPr/>
          <p:nvPr/>
        </p:nvSpPr>
        <p:spPr>
          <a:xfrm>
            <a:off x="467544" y="3820978"/>
            <a:ext cx="7920880" cy="400110"/>
          </a:xfrm>
          <a:prstGeom prst="rect">
            <a:avLst/>
          </a:prstGeom>
        </p:spPr>
        <p:txBody>
          <a:bodyPr wrap="square">
            <a:spAutoFit/>
          </a:bodyPr>
          <a:lstStyle/>
          <a:p>
            <a:r>
              <a:rPr lang="ar-MA" sz="2000" b="1" dirty="0" smtClean="0">
                <a:latin typeface="Courier New" pitchFamily="49" charset="0"/>
                <a:cs typeface="Courier New" pitchFamily="49" charset="0"/>
              </a:rPr>
              <a:t>3-</a:t>
            </a:r>
            <a:r>
              <a:rPr lang="ar-MA" sz="2000" b="1" dirty="0">
                <a:latin typeface="Courier New" pitchFamily="49" charset="0"/>
                <a:cs typeface="Courier New" pitchFamily="49" charset="0"/>
              </a:rPr>
              <a:t> عوائق التعبير بين العوامل النفسية </a:t>
            </a:r>
            <a:r>
              <a:rPr lang="ar-MA" sz="2000" b="1" dirty="0" smtClean="0">
                <a:latin typeface="Courier New" pitchFamily="49" charset="0"/>
                <a:cs typeface="Courier New" pitchFamily="49" charset="0"/>
              </a:rPr>
              <a:t>و الإجتماعية </a:t>
            </a:r>
            <a:r>
              <a:rPr lang="ar-MA" sz="2000" b="1" dirty="0">
                <a:latin typeface="Courier New" pitchFamily="49" charset="0"/>
                <a:cs typeface="Courier New" pitchFamily="49" charset="0"/>
              </a:rPr>
              <a:t> </a:t>
            </a:r>
            <a:endParaRPr lang="fr-FR" sz="2000" b="1" dirty="0">
              <a:latin typeface="Courier New" pitchFamily="49" charset="0"/>
              <a:cs typeface="Courier New" pitchFamily="49" charset="0"/>
            </a:endParaRPr>
          </a:p>
        </p:txBody>
      </p:sp>
      <p:sp>
        <p:nvSpPr>
          <p:cNvPr id="6" name="Rectangle 5"/>
          <p:cNvSpPr/>
          <p:nvPr/>
        </p:nvSpPr>
        <p:spPr>
          <a:xfrm>
            <a:off x="467544" y="4725144"/>
            <a:ext cx="8136904" cy="353943"/>
          </a:xfrm>
          <a:prstGeom prst="rect">
            <a:avLst/>
          </a:prstGeom>
        </p:spPr>
        <p:txBody>
          <a:bodyPr wrap="square">
            <a:spAutoFit/>
          </a:bodyPr>
          <a:lstStyle/>
          <a:p>
            <a:r>
              <a:rPr lang="ar-MA" sz="1700" b="1" dirty="0" smtClean="0">
                <a:latin typeface="Courier New" pitchFamily="49" charset="0"/>
                <a:cs typeface="Courier New" pitchFamily="49" charset="0"/>
              </a:rPr>
              <a:t>4- </a:t>
            </a:r>
            <a:r>
              <a:rPr lang="ar-MA" sz="1700" b="1" dirty="0">
                <a:latin typeface="Courier New" pitchFamily="49" charset="0"/>
                <a:cs typeface="Courier New" pitchFamily="49" charset="0"/>
              </a:rPr>
              <a:t>اقتراحات عملية لتجاوز عوائق التواصل النفسية و الإجتماعية</a:t>
            </a:r>
            <a:endParaRPr lang="fr-FR" sz="1700" b="1" dirty="0">
              <a:latin typeface="Courier New" pitchFamily="49" charset="0"/>
              <a:cs typeface="Courier New" pitchFamily="49" charset="0"/>
            </a:endParaRPr>
          </a:p>
        </p:txBody>
      </p:sp>
      <p:sp>
        <p:nvSpPr>
          <p:cNvPr id="7" name="Rectangle 6"/>
          <p:cNvSpPr/>
          <p:nvPr/>
        </p:nvSpPr>
        <p:spPr>
          <a:xfrm>
            <a:off x="1115616" y="5559623"/>
            <a:ext cx="7128792" cy="461665"/>
          </a:xfrm>
          <a:prstGeom prst="rect">
            <a:avLst/>
          </a:prstGeom>
        </p:spPr>
        <p:txBody>
          <a:bodyPr wrap="square">
            <a:spAutoFit/>
          </a:bodyPr>
          <a:lstStyle/>
          <a:p>
            <a:r>
              <a:rPr lang="ar-MA" sz="2400" dirty="0" smtClean="0">
                <a:latin typeface="Courier New" pitchFamily="49" charset="0"/>
                <a:cs typeface="Courier New" pitchFamily="49" charset="0"/>
              </a:rPr>
              <a:t>5-</a:t>
            </a:r>
            <a:r>
              <a:rPr lang="ar-MA" sz="2400" dirty="0">
                <a:latin typeface="Courier New" pitchFamily="49" charset="0"/>
                <a:cs typeface="Courier New" pitchFamily="49" charset="0"/>
              </a:rPr>
              <a:t> مقترحات عملية لترشيد أساليب التواصل</a:t>
            </a:r>
            <a:endParaRPr lang="fr-FR" sz="2400" dirty="0">
              <a:latin typeface="Courier New" pitchFamily="49" charset="0"/>
              <a:cs typeface="Courier New" pitchFamily="49" charset="0"/>
            </a:endParaRPr>
          </a:p>
        </p:txBody>
      </p:sp>
      <p:sp>
        <p:nvSpPr>
          <p:cNvPr id="8" name="Rectangle 7"/>
          <p:cNvSpPr/>
          <p:nvPr/>
        </p:nvSpPr>
        <p:spPr>
          <a:xfrm>
            <a:off x="3419872" y="1916832"/>
            <a:ext cx="4621778" cy="646331"/>
          </a:xfrm>
          <a:prstGeom prst="rect">
            <a:avLst/>
          </a:prstGeom>
        </p:spPr>
        <p:txBody>
          <a:bodyPr wrap="none">
            <a:spAutoFit/>
          </a:bodyPr>
          <a:lstStyle/>
          <a:p>
            <a:r>
              <a:rPr lang="ar-MA" sz="3600" dirty="0" smtClean="0">
                <a:latin typeface="Courier New" pitchFamily="49" charset="0"/>
                <a:cs typeface="Courier New" pitchFamily="49" charset="0"/>
              </a:rPr>
              <a:t>1- مفهوم التعبير</a:t>
            </a:r>
            <a:endParaRPr lang="fr-FR" sz="3600" dirty="0">
              <a:latin typeface="Courier New" pitchFamily="49" charset="0"/>
              <a:cs typeface="Courier New" pitchFamily="49" charset="0"/>
            </a:endParaRPr>
          </a:p>
        </p:txBody>
      </p:sp>
      <p:sp>
        <p:nvSpPr>
          <p:cNvPr id="9" name="Rectangle 8"/>
          <p:cNvSpPr/>
          <p:nvPr/>
        </p:nvSpPr>
        <p:spPr>
          <a:xfrm>
            <a:off x="1514554" y="2956882"/>
            <a:ext cx="6801862" cy="400110"/>
          </a:xfrm>
          <a:prstGeom prst="rect">
            <a:avLst/>
          </a:prstGeom>
          <a:noFill/>
        </p:spPr>
        <p:txBody>
          <a:bodyPr wrap="none">
            <a:spAutoFit/>
          </a:bodyPr>
          <a:lstStyle/>
          <a:p>
            <a:r>
              <a:rPr lang="ar-MA" sz="2000" b="1" dirty="0">
                <a:latin typeface="Courier New" pitchFamily="49" charset="0"/>
                <a:cs typeface="Courier New" pitchFamily="49" charset="0"/>
              </a:rPr>
              <a:t>2</a:t>
            </a:r>
            <a:r>
              <a:rPr lang="ar-MA" sz="2000" b="1" dirty="0" smtClean="0">
                <a:latin typeface="Courier New" pitchFamily="49" charset="0"/>
                <a:cs typeface="Courier New" pitchFamily="49" charset="0"/>
              </a:rPr>
              <a:t>- </a:t>
            </a:r>
            <a:r>
              <a:rPr lang="ar-QA" sz="2000" b="1" dirty="0" smtClean="0">
                <a:latin typeface="Courier New" pitchFamily="49" charset="0"/>
                <a:cs typeface="Courier New" pitchFamily="49" charset="0"/>
              </a:rPr>
              <a:t>الأسس</a:t>
            </a:r>
            <a:r>
              <a:rPr lang="ar-MA" sz="2000" b="1" dirty="0" smtClean="0">
                <a:latin typeface="Courier New" pitchFamily="49" charset="0"/>
                <a:cs typeface="Courier New" pitchFamily="49" charset="0"/>
              </a:rPr>
              <a:t> </a:t>
            </a:r>
            <a:r>
              <a:rPr lang="ar-QA" sz="2000" b="1" dirty="0" smtClean="0">
                <a:latin typeface="Courier New" pitchFamily="49" charset="0"/>
                <a:cs typeface="Courier New" pitchFamily="49" charset="0"/>
              </a:rPr>
              <a:t>النفسية التي تؤثر في تعبير التلاميذ </a:t>
            </a:r>
            <a:endParaRPr lang="fr-FR" sz="2000" b="1" dirty="0">
              <a:latin typeface="Courier New" pitchFamily="49" charset="0"/>
              <a:cs typeface="Courier New" pitchFamily="49" charset="0"/>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3059832" y="980728"/>
            <a:ext cx="2526654" cy="1569660"/>
          </a:xfrm>
          <a:prstGeom prst="rect">
            <a:avLst/>
          </a:prstGeom>
        </p:spPr>
        <p:txBody>
          <a:bodyPr wrap="none">
            <a:spAutoFit/>
          </a:bodyPr>
          <a:lstStyle/>
          <a:p>
            <a:r>
              <a:rPr lang="ar-MA" sz="9600" dirty="0" smtClean="0"/>
              <a:t>النهاية</a:t>
            </a:r>
            <a:endParaRPr lang="fr-FR" sz="9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19672" y="620688"/>
            <a:ext cx="6083717" cy="830997"/>
          </a:xfrm>
          <a:prstGeom prst="rect">
            <a:avLst/>
          </a:prstGeom>
        </p:spPr>
        <p:txBody>
          <a:bodyPr wrap="none">
            <a:spAutoFit/>
          </a:bodyPr>
          <a:lstStyle/>
          <a:p>
            <a:r>
              <a:rPr lang="ar-MA" sz="4800" dirty="0" smtClean="0">
                <a:solidFill>
                  <a:schemeClr val="tx2"/>
                </a:solidFill>
                <a:latin typeface="Courier New" pitchFamily="49" charset="0"/>
                <a:cs typeface="Courier New" pitchFamily="49" charset="0"/>
              </a:rPr>
              <a:t>1- مفهوم التعبير</a:t>
            </a:r>
            <a:endParaRPr lang="fr-FR" sz="4800" dirty="0">
              <a:solidFill>
                <a:schemeClr val="tx2"/>
              </a:solidFill>
              <a:latin typeface="Courier New" pitchFamily="49" charset="0"/>
              <a:cs typeface="Courier New" pitchFamily="49" charset="0"/>
            </a:endParaRPr>
          </a:p>
        </p:txBody>
      </p:sp>
      <p:sp>
        <p:nvSpPr>
          <p:cNvPr id="5" name="Rectangle 4"/>
          <p:cNvSpPr/>
          <p:nvPr/>
        </p:nvSpPr>
        <p:spPr>
          <a:xfrm>
            <a:off x="251520" y="1938312"/>
            <a:ext cx="8496944" cy="4154984"/>
          </a:xfrm>
          <a:prstGeom prst="rect">
            <a:avLst/>
          </a:prstGeom>
        </p:spPr>
        <p:txBody>
          <a:bodyPr wrap="square">
            <a:spAutoFit/>
          </a:bodyPr>
          <a:lstStyle/>
          <a:p>
            <a:pPr algn="r"/>
            <a:r>
              <a:rPr lang="ar-MA" sz="2400" dirty="0" smtClean="0">
                <a:latin typeface="Courier New" pitchFamily="49" charset="0"/>
                <a:cs typeface="Courier New" pitchFamily="49" charset="0"/>
              </a:rPr>
              <a:t> </a:t>
            </a:r>
            <a:r>
              <a:rPr lang="ar-QA" sz="2400" dirty="0" smtClean="0">
                <a:latin typeface="Courier New" pitchFamily="49" charset="0"/>
                <a:cs typeface="Courier New" pitchFamily="49" charset="0"/>
              </a:rPr>
              <a:t>هو الإفصاح عما في النفس من أفكارومشاعر بالطرق اللغوية وخاصةبالمحادثة والكتابة، وعن طريق </a:t>
            </a:r>
            <a:r>
              <a:rPr lang="ar-MA" sz="2400" dirty="0" smtClean="0">
                <a:latin typeface="Courier New" pitchFamily="49" charset="0"/>
                <a:cs typeface="Courier New" pitchFamily="49" charset="0"/>
              </a:rPr>
              <a:t>     </a:t>
            </a:r>
            <a:r>
              <a:rPr lang="ar-QA" sz="2400" dirty="0" smtClean="0">
                <a:latin typeface="Courier New" pitchFamily="49" charset="0"/>
                <a:cs typeface="Courier New" pitchFamily="49" charset="0"/>
              </a:rPr>
              <a:t>التعبير يمكن الكشف عن شخصيةالمتحدث أو الكاتب وعن مواهبه</a:t>
            </a:r>
            <a:r>
              <a:rPr lang="ar-MA" sz="2400" dirty="0" smtClean="0">
                <a:latin typeface="Courier New" pitchFamily="49" charset="0"/>
                <a:cs typeface="Courier New" pitchFamily="49" charset="0"/>
              </a:rPr>
              <a:t> </a:t>
            </a:r>
            <a:r>
              <a:rPr lang="ar-QA" sz="2400" dirty="0" smtClean="0">
                <a:latin typeface="Courier New" pitchFamily="49" charset="0"/>
                <a:cs typeface="Courier New" pitchFamily="49" charset="0"/>
              </a:rPr>
              <a:t>وقدراته وميوله.</a:t>
            </a:r>
            <a:endParaRPr lang="ar-MA" sz="2400" dirty="0" smtClean="0">
              <a:latin typeface="Courier New" pitchFamily="49" charset="0"/>
              <a:cs typeface="Courier New" pitchFamily="49" charset="0"/>
            </a:endParaRPr>
          </a:p>
          <a:p>
            <a:pPr algn="r"/>
            <a:r>
              <a:rPr lang="ar-MA" sz="2400" dirty="0" smtClean="0">
                <a:latin typeface="Courier New" pitchFamily="49" charset="0"/>
                <a:cs typeface="Courier New" pitchFamily="49" charset="0"/>
              </a:rPr>
              <a:t>او هو </a:t>
            </a:r>
            <a:r>
              <a:rPr lang="ar-MA" sz="2400" dirty="0">
                <a:latin typeface="Courier New" pitchFamily="49" charset="0"/>
                <a:cs typeface="Courier New" pitchFamily="49" charset="0"/>
              </a:rPr>
              <a:t>القالب الذي يصب فيه الإنسان أفكاره بلغة سليمة ، وتصوير جميل ، وهو الغاية من تعليم اللغة ، ففروع اللغة كلها وسائل للتعبير الصحيح بنوعيه الشفهي والتحريري </a:t>
            </a:r>
            <a:br>
              <a:rPr lang="ar-MA" sz="2400" dirty="0">
                <a:latin typeface="Courier New" pitchFamily="49" charset="0"/>
                <a:cs typeface="Courier New" pitchFamily="49" charset="0"/>
              </a:rPr>
            </a:br>
            <a:r>
              <a:rPr lang="ar-MA" sz="2400" dirty="0">
                <a:latin typeface="Courier New" pitchFamily="49" charset="0"/>
                <a:cs typeface="Courier New" pitchFamily="49" charset="0"/>
              </a:rPr>
              <a:t>وهي من دلائل ثقافة الطالب وقدرته على التعبير عن أفكاره بعبارة سليمة بليغة ، ولذلك كان التعبير من أهم ما يجب أن يهتم به معلم اللغة .</a:t>
            </a:r>
            <a:r>
              <a:rPr lang="ar-MA" sz="2400" b="1" dirty="0"/>
              <a:t> </a:t>
            </a:r>
            <a:endParaRPr lang="fr-FR" sz="2400" dirty="0">
              <a:latin typeface="Courier New" pitchFamily="49" charset="0"/>
              <a:cs typeface="Courier New" pitchFamily="49"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43608" y="476672"/>
            <a:ext cx="7200800" cy="1077218"/>
          </a:xfrm>
          <a:prstGeom prst="rect">
            <a:avLst/>
          </a:prstGeom>
        </p:spPr>
        <p:txBody>
          <a:bodyPr wrap="square">
            <a:spAutoFit/>
          </a:bodyPr>
          <a:lstStyle/>
          <a:p>
            <a:pPr algn="r"/>
            <a:r>
              <a:rPr lang="ar-MA" sz="3200" b="1" dirty="0" smtClean="0">
                <a:solidFill>
                  <a:schemeClr val="tx2"/>
                </a:solidFill>
                <a:latin typeface="Courier New" pitchFamily="49" charset="0"/>
                <a:cs typeface="Courier New" pitchFamily="49" charset="0"/>
              </a:rPr>
              <a:t>2- </a:t>
            </a:r>
            <a:r>
              <a:rPr lang="ar-QA" sz="3200" b="1" dirty="0" smtClean="0">
                <a:solidFill>
                  <a:schemeClr val="tx2"/>
                </a:solidFill>
                <a:latin typeface="Courier New" pitchFamily="49" charset="0"/>
                <a:cs typeface="Courier New" pitchFamily="49" charset="0"/>
              </a:rPr>
              <a:t>الأسس</a:t>
            </a:r>
            <a:r>
              <a:rPr lang="ar-MA" sz="3200" b="1" dirty="0" smtClean="0">
                <a:solidFill>
                  <a:schemeClr val="tx2"/>
                </a:solidFill>
                <a:latin typeface="Courier New" pitchFamily="49" charset="0"/>
                <a:cs typeface="Courier New" pitchFamily="49" charset="0"/>
              </a:rPr>
              <a:t> </a:t>
            </a:r>
            <a:r>
              <a:rPr lang="ar-QA" sz="3200" b="1" dirty="0" smtClean="0">
                <a:solidFill>
                  <a:schemeClr val="tx2"/>
                </a:solidFill>
                <a:latin typeface="Courier New" pitchFamily="49" charset="0"/>
                <a:cs typeface="Courier New" pitchFamily="49" charset="0"/>
              </a:rPr>
              <a:t>النفسية التي تؤثر في تعبير التلاميذ </a:t>
            </a:r>
            <a:endParaRPr lang="fr-FR" sz="3200" b="1" dirty="0">
              <a:solidFill>
                <a:schemeClr val="tx2"/>
              </a:solidFill>
              <a:latin typeface="Courier New" pitchFamily="49" charset="0"/>
              <a:cs typeface="Courier New" pitchFamily="49" charset="0"/>
            </a:endParaRPr>
          </a:p>
        </p:txBody>
      </p:sp>
      <p:sp>
        <p:nvSpPr>
          <p:cNvPr id="5" name="Rectangle 4"/>
          <p:cNvSpPr/>
          <p:nvPr/>
        </p:nvSpPr>
        <p:spPr>
          <a:xfrm>
            <a:off x="467544" y="1941800"/>
            <a:ext cx="8496944" cy="1631216"/>
          </a:xfrm>
          <a:prstGeom prst="rect">
            <a:avLst/>
          </a:prstGeom>
        </p:spPr>
        <p:txBody>
          <a:bodyPr wrap="square">
            <a:spAutoFit/>
          </a:bodyPr>
          <a:lstStyle/>
          <a:p>
            <a:pPr marL="342900" indent="-342900" algn="r" rtl="1"/>
            <a:r>
              <a:rPr lang="fr-FR" sz="2000" dirty="0" smtClean="0">
                <a:latin typeface="Courier New" pitchFamily="49" charset="0"/>
                <a:cs typeface="Courier New" pitchFamily="49" charset="0"/>
              </a:rPr>
              <a:t> -1  </a:t>
            </a:r>
            <a:r>
              <a:rPr lang="ar-QA" sz="2000" dirty="0" smtClean="0">
                <a:latin typeface="Courier New" pitchFamily="49" charset="0"/>
                <a:cs typeface="Courier New" pitchFamily="49" charset="0"/>
              </a:rPr>
              <a:t>يميل التلاميذ الصغار إلى التعبير عن خبراتهم ومشاهداتهم والتي تصل عند بعض الأطفال إلى مدى قد يتضايق منه الأبوان، ويحسن بالمعلم أن يستثمر هذا الميل وينظمه عند تلاميذه، ويستطيع بواسطته أن يشجع التلاميذ الخجولين على التعبير.</a:t>
            </a:r>
            <a:endParaRPr lang="fr-FR" sz="2000" dirty="0">
              <a:latin typeface="Courier New" pitchFamily="49" charset="0"/>
              <a:cs typeface="Courier New" pitchFamily="49" charset="0"/>
            </a:endParaRPr>
          </a:p>
        </p:txBody>
      </p:sp>
      <p:sp>
        <p:nvSpPr>
          <p:cNvPr id="6" name="Rectangle 5"/>
          <p:cNvSpPr/>
          <p:nvPr/>
        </p:nvSpPr>
        <p:spPr>
          <a:xfrm>
            <a:off x="467544" y="3645024"/>
            <a:ext cx="8280920" cy="1938992"/>
          </a:xfrm>
          <a:prstGeom prst="rect">
            <a:avLst/>
          </a:prstGeom>
        </p:spPr>
        <p:txBody>
          <a:bodyPr wrap="square">
            <a:spAutoFit/>
          </a:bodyPr>
          <a:lstStyle/>
          <a:p>
            <a:pPr marL="342900" indent="-342900" algn="just" rtl="1"/>
            <a:r>
              <a:rPr lang="fr-FR" sz="2000" dirty="0" smtClean="0">
                <a:latin typeface="Courier New" pitchFamily="49" charset="0"/>
                <a:cs typeface="Courier New" pitchFamily="49" charset="0"/>
              </a:rPr>
              <a:t>2</a:t>
            </a:r>
            <a:r>
              <a:rPr lang="ar-QA" sz="2000" dirty="0" smtClean="0">
                <a:latin typeface="Courier New" pitchFamily="49" charset="0"/>
                <a:cs typeface="Courier New" pitchFamily="49" charset="0"/>
              </a:rPr>
              <a:t>-</a:t>
            </a:r>
            <a:r>
              <a:rPr lang="fr-FR" sz="2000" dirty="0" smtClean="0">
                <a:latin typeface="Courier New" pitchFamily="49" charset="0"/>
                <a:cs typeface="Courier New" pitchFamily="49" charset="0"/>
              </a:rPr>
              <a:t> </a:t>
            </a:r>
            <a:r>
              <a:rPr lang="ar-QA" sz="2000" dirty="0" smtClean="0">
                <a:latin typeface="Courier New" pitchFamily="49" charset="0"/>
                <a:cs typeface="Courier New" pitchFamily="49" charset="0"/>
              </a:rPr>
              <a:t>ميل الأطفال إلى المحسوسات ونفورهم من المعنويات فينبغي على المعلم أن يفسح لهم المجال للحديث عن الأشياء المحسوسة في الصف والمدرسة، ونظراً لانحصار ومحدودية المحسوسات في البيئة المدرسية، فعلى المعلم أن يستعين بنماذج الأشياء، أو صورها، من أجل تشجيع التلاميذ على الحديث عنها.</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tile tx="0" ty="0" sx="100000" sy="100000" flip="none" algn="tl"/>
        </a:blipFill>
        <a:effectLst/>
      </p:bgPr>
    </p:bg>
    <p:spTree>
      <p:nvGrpSpPr>
        <p:cNvPr id="1" name=""/>
        <p:cNvGrpSpPr/>
        <p:nvPr/>
      </p:nvGrpSpPr>
      <p:grpSpPr>
        <a:xfrm>
          <a:off x="0" y="0"/>
          <a:ext cx="0" cy="0"/>
          <a:chOff x="0" y="0"/>
          <a:chExt cx="0" cy="0"/>
        </a:xfrm>
      </p:grpSpPr>
      <p:sp>
        <p:nvSpPr>
          <p:cNvPr id="5" name="Rectangle 4"/>
          <p:cNvSpPr/>
          <p:nvPr/>
        </p:nvSpPr>
        <p:spPr>
          <a:xfrm>
            <a:off x="395536" y="379696"/>
            <a:ext cx="8208912" cy="3970318"/>
          </a:xfrm>
          <a:prstGeom prst="rect">
            <a:avLst/>
          </a:prstGeom>
        </p:spPr>
        <p:txBody>
          <a:bodyPr wrap="square">
            <a:spAutoFit/>
          </a:bodyPr>
          <a:lstStyle/>
          <a:p>
            <a:pPr marL="342900" indent="-342900" algn="just" rtl="1"/>
            <a:r>
              <a:rPr lang="fr-FR" dirty="0" smtClean="0">
                <a:latin typeface="Courier New" pitchFamily="49" charset="0"/>
                <a:cs typeface="Courier New" pitchFamily="49" charset="0"/>
              </a:rPr>
              <a:t>3</a:t>
            </a:r>
            <a:r>
              <a:rPr lang="ar-QA" dirty="0" smtClean="0">
                <a:latin typeface="Courier New" pitchFamily="49" charset="0"/>
                <a:cs typeface="Courier New" pitchFamily="49" charset="0"/>
              </a:rPr>
              <a:t>- يساهم التلميذ في التعبير وتشتد حماسته له، إذا وجد الحافز والدافع الذي يحفزه على التعبير، ولذا كان على المعلم أن يوفر الموضوعات التعبيرية التي تقود التلميذ إلى التأثر والانفعال بها وتدفعهم للحديث عنها أو الكتابة حولها.</a:t>
            </a:r>
          </a:p>
          <a:p>
            <a:pPr marL="342900" indent="-342900" algn="just" rtl="1"/>
            <a:r>
              <a:rPr lang="ar-QA" dirty="0" smtClean="0">
                <a:latin typeface="Courier New" pitchFamily="49" charset="0"/>
                <a:cs typeface="Courier New" pitchFamily="49" charset="0"/>
              </a:rPr>
              <a:t>4- يقوم التلميذ أثناء التعبير بعدة عمليات ذهنية، فهو يسترجع المفردات بالعودة إلى ثروته اللغوية ليتخير من بينها الألفاظ التي يؤدي بها فكرته وهذه العملية تسمى التحليل، وبعد ذلك يعيد ترتيب المفردات والأفكار ليخرجها على شكل نتاج لفظي أو مكتوب تعبر عما أراد وتسمى هذه العملية التركيب. وهذه العمليات العقلية عمليات ليست سهلة على الطفل الصغير، وعلى المعلم أن يأخذ التلاميذ الصغار بكثير من الصبر والأناة في جميع مواقف الدراسة، لا في التعبير وحده.</a:t>
            </a:r>
            <a:endParaRPr lang="fr-FR" dirty="0" smtClean="0">
              <a:latin typeface="Courier New" pitchFamily="49" charset="0"/>
              <a:cs typeface="Courier New" pitchFamily="49" charset="0"/>
            </a:endParaRPr>
          </a:p>
        </p:txBody>
      </p:sp>
      <p:sp>
        <p:nvSpPr>
          <p:cNvPr id="6" name="Rectangle 5"/>
          <p:cNvSpPr/>
          <p:nvPr/>
        </p:nvSpPr>
        <p:spPr>
          <a:xfrm>
            <a:off x="323528" y="4246637"/>
            <a:ext cx="8208912" cy="1846659"/>
          </a:xfrm>
          <a:prstGeom prst="rect">
            <a:avLst/>
          </a:prstGeom>
        </p:spPr>
        <p:txBody>
          <a:bodyPr wrap="square">
            <a:spAutoFit/>
          </a:bodyPr>
          <a:lstStyle/>
          <a:p>
            <a:pPr marL="342900" indent="-342900" algn="r" rtl="1"/>
            <a:r>
              <a:rPr lang="ar-QA" sz="1900" dirty="0" smtClean="0">
                <a:latin typeface="Courier New" pitchFamily="49" charset="0"/>
                <a:cs typeface="Courier New" pitchFamily="49" charset="0"/>
              </a:rPr>
              <a:t>5-يتسم بعض الأطفال بالخجل والخوف من المعلم والجوالمدرسي، وهذا عائد إلى نوع التربية التي ربي بها التلميذ، أو إلى عيب جسمي، وعلى المعلم أن يشعر هؤلاء الأطفال بالأبوّة، ويحيطهم بجو من الطمأنينة، ويستطيع بحكمة ولباقة حثهم على المشاركة البسيطة في التعبير في مواقف يضمن فيها نسبة عالية من نجاحهم فيها.</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nvSpPr>
        <p:spPr>
          <a:xfrm>
            <a:off x="395536" y="620688"/>
            <a:ext cx="8208912" cy="1938992"/>
          </a:xfrm>
          <a:prstGeom prst="rect">
            <a:avLst/>
          </a:prstGeom>
        </p:spPr>
        <p:txBody>
          <a:bodyPr wrap="square">
            <a:spAutoFit/>
          </a:bodyPr>
          <a:lstStyle/>
          <a:p>
            <a:pPr marL="342900" indent="-342900" algn="r" rtl="1"/>
            <a:r>
              <a:rPr lang="fr-FR" sz="2400" dirty="0" smtClean="0">
                <a:latin typeface="Courier New" pitchFamily="49" charset="0"/>
                <a:cs typeface="Courier New" pitchFamily="49" charset="0"/>
              </a:rPr>
              <a:t>-6</a:t>
            </a:r>
            <a:r>
              <a:rPr lang="ar-QA" sz="2400" dirty="0" smtClean="0">
                <a:latin typeface="Courier New" pitchFamily="49" charset="0"/>
                <a:cs typeface="Courier New" pitchFamily="49" charset="0"/>
              </a:rPr>
              <a:t> ميل التلاميذ إلى التقليد، وهذا يعني أن يمثل المعلم لتلاميذه القدوة في مظهره وسلوكه، وفي لغته أيضاً وعليه أن يمثل بفصاحته وسلامة لغته المثل الذي يطمح تلاميذه أن يحاكوه.</a:t>
            </a:r>
            <a:endParaRPr lang="fr-FR" sz="2400" dirty="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87624" y="476672"/>
            <a:ext cx="7200800" cy="1077218"/>
          </a:xfrm>
          <a:prstGeom prst="rect">
            <a:avLst/>
          </a:prstGeom>
        </p:spPr>
        <p:txBody>
          <a:bodyPr wrap="square">
            <a:spAutoFit/>
          </a:bodyPr>
          <a:lstStyle/>
          <a:p>
            <a:r>
              <a:rPr lang="ar-MA" sz="3200" b="1" dirty="0" smtClean="0">
                <a:solidFill>
                  <a:schemeClr val="tx2"/>
                </a:solidFill>
                <a:latin typeface="Courier New" pitchFamily="49" charset="0"/>
                <a:cs typeface="Courier New" pitchFamily="49" charset="0"/>
              </a:rPr>
              <a:t>3- عوائق التعبير بين العوامل النفسية و الإجتماعية  </a:t>
            </a:r>
            <a:endParaRPr lang="fr-FR" sz="3200" b="1" dirty="0">
              <a:solidFill>
                <a:schemeClr val="tx2"/>
              </a:solidFill>
              <a:latin typeface="Courier New" pitchFamily="49" charset="0"/>
              <a:cs typeface="Courier New" pitchFamily="49" charset="0"/>
            </a:endParaRPr>
          </a:p>
        </p:txBody>
      </p:sp>
      <p:sp>
        <p:nvSpPr>
          <p:cNvPr id="1025" name="Rectangle 1"/>
          <p:cNvSpPr>
            <a:spLocks noChangeArrowheads="1"/>
          </p:cNvSpPr>
          <p:nvPr/>
        </p:nvSpPr>
        <p:spPr bwMode="auto">
          <a:xfrm>
            <a:off x="395536" y="1999874"/>
            <a:ext cx="8280920" cy="3924151"/>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ar-MA" b="0" i="0" u="none" strike="noStrike" cap="none" normalizeH="0" baseline="0" dirty="0" smtClean="0">
                <a:ln>
                  <a:noFill/>
                </a:ln>
                <a:effectLst/>
                <a:latin typeface="Courier New" pitchFamily="49" charset="0"/>
                <a:cs typeface="Courier New" pitchFamily="49" charset="0"/>
              </a:rPr>
              <a:t>المعوقات النفسية</a:t>
            </a:r>
            <a:r>
              <a:rPr kumimoji="0" lang="fr-FR" b="0" i="0" u="none" strike="noStrike" cap="none" normalizeH="0" baseline="0" dirty="0" smtClean="0">
                <a:ln>
                  <a:noFill/>
                </a:ln>
                <a:effectLst/>
                <a:latin typeface="Courier New" pitchFamily="49" charset="0"/>
                <a:cs typeface="Courier New" pitchFamily="49" charset="0"/>
              </a:rPr>
              <a:t>:</a:t>
            </a:r>
            <a:endParaRPr kumimoji="0" lang="en-US" b="0" i="0" u="none" strike="noStrike" cap="none" normalizeH="0" baseline="0" dirty="0" smtClean="0">
              <a:ln>
                <a:noFill/>
              </a:ln>
              <a:effectLst/>
              <a:latin typeface="Courier New" pitchFamily="49" charset="0"/>
              <a:cs typeface="Courier New" pitchFamily="49"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ar-MA" b="0" i="0" u="none" strike="noStrike" cap="none" normalizeH="0" baseline="0" dirty="0" smtClean="0">
                <a:ln>
                  <a:noFill/>
                </a:ln>
                <a:effectLst/>
                <a:latin typeface="Courier New" pitchFamily="49" charset="0"/>
                <a:cs typeface="Courier New" pitchFamily="49" charset="0"/>
              </a:rPr>
              <a:t>هي أن يكون الشخص مصابا بالقلق المرضى أو الوسواس القهري أو أي اضطرابات نفسية تعوق تعبيره عن ذاته بشكل سليم أو أن يخاف من سخرية الآخرين أو من الخطأ</a:t>
            </a:r>
            <a:r>
              <a:rPr kumimoji="0" lang="fr-FR" b="0" i="0" u="none" strike="noStrike" cap="none" normalizeH="0" baseline="0" dirty="0" smtClean="0">
                <a:ln>
                  <a:noFill/>
                </a:ln>
                <a:effectLst/>
                <a:latin typeface="Courier New" pitchFamily="49" charset="0"/>
                <a:cs typeface="Courier New" pitchFamily="49" charset="0"/>
              </a:rPr>
              <a:t>.</a:t>
            </a:r>
            <a:endParaRPr kumimoji="0" lang="en-US" b="0" i="0" u="none" strike="noStrike" cap="none" normalizeH="0" baseline="0" dirty="0" smtClean="0">
              <a:ln>
                <a:noFill/>
              </a:ln>
              <a:effectLst/>
              <a:latin typeface="Courier New" pitchFamily="49" charset="0"/>
              <a:cs typeface="Courier New" pitchFamily="49"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ar-MA" b="0" i="0" u="none" strike="noStrike" cap="none" normalizeH="0" baseline="0" dirty="0" smtClean="0">
                <a:ln>
                  <a:noFill/>
                </a:ln>
                <a:effectLst/>
                <a:latin typeface="Courier New" pitchFamily="49" charset="0"/>
                <a:cs typeface="Courier New" pitchFamily="49" charset="0"/>
              </a:rPr>
              <a:t>أما المعوقات الإجتماعية</a:t>
            </a:r>
            <a:r>
              <a:rPr kumimoji="0" lang="fr-FR" b="0" i="0" u="none" strike="noStrike" cap="none" normalizeH="0" baseline="0" dirty="0" smtClean="0">
                <a:ln>
                  <a:noFill/>
                </a:ln>
                <a:effectLst/>
                <a:latin typeface="Courier New" pitchFamily="49" charset="0"/>
                <a:cs typeface="Courier New" pitchFamily="49" charset="0"/>
              </a:rPr>
              <a:t>:</a:t>
            </a:r>
            <a:endParaRPr kumimoji="0" lang="en-US" b="0" i="0" u="none" strike="noStrike" cap="none" normalizeH="0" baseline="0" dirty="0" smtClean="0">
              <a:ln>
                <a:noFill/>
              </a:ln>
              <a:effectLst/>
              <a:latin typeface="Courier New" pitchFamily="49" charset="0"/>
              <a:cs typeface="Courier New" pitchFamily="49"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ar-MA" b="0" i="0" u="none" strike="noStrike" cap="none" normalizeH="0" baseline="0" dirty="0" smtClean="0">
                <a:ln>
                  <a:noFill/>
                </a:ln>
                <a:effectLst/>
                <a:latin typeface="Courier New" pitchFamily="49" charset="0"/>
                <a:cs typeface="Courier New" pitchFamily="49" charset="0"/>
              </a:rPr>
              <a:t>فتتمثل في كون البيئة المجتمعبة لا تحتوي على مركبات ثقافية يفرز فيها الشخص أفكاره بأي طريقة لأن التعبير عن الذات لا يقتصر على التعبير الشفهي فهناك من يعبر بالرسم أو الشعر أو الكتابة إلى آخره ، لأنه لكل واحد منا طريقته للتعبير عن ذاته فنحن مختلفون عن بعضنا و هذه سنة الحياة</a:t>
            </a:r>
            <a:r>
              <a:rPr kumimoji="0" lang="fr-FR" b="0" i="0" u="none" strike="noStrike" cap="none" normalizeH="0" baseline="0" dirty="0" smtClean="0">
                <a:ln>
                  <a:noFill/>
                </a:ln>
                <a:effectLst/>
                <a:latin typeface="Courier New" pitchFamily="49" charset="0"/>
                <a:cs typeface="Courier New" pitchFamily="49" charset="0"/>
              </a:rPr>
              <a:t>.</a:t>
            </a:r>
            <a:endParaRPr kumimoji="0" lang="en-US" b="0" i="0" u="none" strike="noStrike" cap="none" normalizeH="0" baseline="0" dirty="0" smtClean="0">
              <a:ln>
                <a:noFill/>
              </a:ln>
              <a:effectLst/>
              <a:latin typeface="Courier New" pitchFamily="49" charset="0"/>
              <a:cs typeface="Courier New" pitchFamily="49"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ar-MA" b="0" i="0" u="none" strike="noStrike" cap="none" normalizeH="0" baseline="0" dirty="0" smtClean="0">
                <a:ln>
                  <a:noFill/>
                </a:ln>
                <a:effectLst/>
                <a:latin typeface="Courier New" pitchFamily="49" charset="0"/>
                <a:cs typeface="Courier New" pitchFamily="49" charset="0"/>
              </a:rPr>
              <a:t>كما أن المجتمع لا يحترم الفرد فالناس دائما يبحثون عن مواطن السخرية ليستهزءوا بإخوانهم كما أنهم لا يحترمون قيم التواصل فيقاطعون حديثهم و يفرضون رأيهم و يعتبرون أنفسهم الأفضل و هذا يولد عند الآخرين شعور الذل و الهوان و الإحتقار أمام غيرهم</a:t>
            </a:r>
            <a:r>
              <a:rPr kumimoji="0" lang="fr-FR" b="0" i="0" u="none" strike="noStrike" cap="none" normalizeH="0" baseline="0" dirty="0" smtClean="0">
                <a:ln>
                  <a:noFill/>
                </a:ln>
                <a:effectLst/>
                <a:latin typeface="Courier New" pitchFamily="49" charset="0"/>
                <a:cs typeface="Courier New" pitchFamily="49" charset="0"/>
              </a:rPr>
              <a:t> .</a:t>
            </a:r>
            <a:endParaRPr kumimoji="0" lang="en-US" b="0" i="0" u="none" strike="noStrike" cap="none" normalizeH="0" baseline="0" dirty="0" smtClean="0">
              <a:ln>
                <a:noFill/>
              </a:ln>
              <a:effectLst/>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43608" y="530677"/>
            <a:ext cx="7200800" cy="954107"/>
          </a:xfrm>
          <a:prstGeom prst="rect">
            <a:avLst/>
          </a:prstGeom>
        </p:spPr>
        <p:txBody>
          <a:bodyPr wrap="square">
            <a:spAutoFit/>
          </a:bodyPr>
          <a:lstStyle/>
          <a:p>
            <a:pPr algn="ctr"/>
            <a:r>
              <a:rPr lang="ar-MA" sz="2800" b="1" dirty="0" smtClean="0">
                <a:solidFill>
                  <a:schemeClr val="tx2"/>
                </a:solidFill>
                <a:latin typeface="Courier New" pitchFamily="49" charset="0"/>
                <a:cs typeface="Courier New" pitchFamily="49" charset="0"/>
              </a:rPr>
              <a:t>4- اقتراحات عملية لتجاوز عوائق التواصل النفسية و الإجتماعية</a:t>
            </a:r>
            <a:endParaRPr lang="fr-FR" sz="2800" b="1" dirty="0">
              <a:solidFill>
                <a:schemeClr val="tx2"/>
              </a:solidFill>
              <a:latin typeface="Courier New" pitchFamily="49" charset="0"/>
              <a:cs typeface="Courier New" pitchFamily="49" charset="0"/>
            </a:endParaRPr>
          </a:p>
        </p:txBody>
      </p:sp>
      <p:sp>
        <p:nvSpPr>
          <p:cNvPr id="19457" name="Rectangle 1"/>
          <p:cNvSpPr>
            <a:spLocks noChangeArrowheads="1"/>
          </p:cNvSpPr>
          <p:nvPr/>
        </p:nvSpPr>
        <p:spPr bwMode="auto">
          <a:xfrm>
            <a:off x="323528" y="1882274"/>
            <a:ext cx="8424936" cy="4355038"/>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ar-MA" sz="2000" b="0" i="0" u="none" strike="noStrike" cap="none" normalizeH="0" baseline="0" dirty="0" smtClean="0">
                <a:ln>
                  <a:noFill/>
                </a:ln>
                <a:effectLst/>
                <a:latin typeface="Courier New" pitchFamily="49" charset="0"/>
                <a:cs typeface="Courier New" pitchFamily="49" charset="0"/>
              </a:rPr>
              <a:t>لتجاوز عوائق التواصل يجب اتحاد عاملين أساسيين هما الشخص عينه و المجتمع بأكمله، فعلى الشخص أن يؤمن بأن الله تعالى أعطاه الحق في التعبير كغيره و أنه مختلف عن هذه الأخيرة فربما يجيد أحد شيئا لا يجيد فعله أحد غيره و العكس صحيح، إن كنت تعاني من هذه الحالة فعليك أن تبحث عن شيء كنت تستخدمه سابقا للتعبير عن ذاتك و تفتقده حاليا فقد يفيدك، لا تضيع وقتك في أحلامك و تعايش مع الواقع و واجهه بدون خوف، لا تستسلموا لليأس و حاول مشاركة من هم ذوي خبرة من أقاربك و معارفك للبحث عن ذاتك، لا تأبه لكلام الآخرين و سخريتهم و ضع لنفسك غاية تريد الوصول إليها، و عبر عن نفسك و لرأيك بطلاقة و هدوء دون خوف أو اضطراب</a:t>
            </a:r>
            <a:r>
              <a:rPr kumimoji="0" lang="fr-FR" sz="2000" b="0" i="0" u="none" strike="noStrike" cap="none" normalizeH="0" baseline="0" dirty="0" smtClean="0">
                <a:ln>
                  <a:noFill/>
                </a:ln>
                <a:effectLst/>
                <a:latin typeface="Courier New" pitchFamily="49" charset="0"/>
                <a:cs typeface="Courier New" pitchFamily="49" charset="0"/>
              </a:rPr>
              <a:t>.</a:t>
            </a:r>
            <a:endParaRPr kumimoji="0" lang="en-US" sz="2000" b="0" i="0" u="none" strike="noStrike" cap="none" normalizeH="0" baseline="0" dirty="0" smtClean="0">
              <a:ln>
                <a:noFill/>
              </a:ln>
              <a:effectLst/>
              <a:latin typeface="Courier New" pitchFamily="49" charset="0"/>
              <a:cs typeface="Courier New" pitchFamily="49"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effectLst/>
                <a:latin typeface="Courier New" pitchFamily="49" charset="0"/>
                <a:cs typeface="Courier New" pitchFamily="49" charset="0"/>
              </a:rPr>
              <a:t/>
            </a:r>
            <a:br>
              <a:rPr kumimoji="0" lang="en-US" sz="2000" b="0" i="0" u="none" strike="noStrike" cap="none" normalizeH="0" baseline="0" dirty="0" smtClean="0">
                <a:ln>
                  <a:noFill/>
                </a:ln>
                <a:effectLst/>
                <a:latin typeface="Courier New" pitchFamily="49" charset="0"/>
                <a:cs typeface="Courier New" pitchFamily="49" charset="0"/>
              </a:rPr>
            </a:br>
            <a:endParaRPr kumimoji="0" lang="en-US" sz="2000" b="0" i="0" u="none" strike="noStrike" cap="none" normalizeH="0" baseline="0" dirty="0" smtClean="0">
              <a:ln>
                <a:noFill/>
              </a:ln>
              <a:effectLst/>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611560" y="692696"/>
            <a:ext cx="7704856" cy="3123932"/>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ar-MA" sz="2000" b="0" i="0" u="none" strike="noStrike" cap="none" normalizeH="0" baseline="0" dirty="0" smtClean="0">
                <a:ln>
                  <a:noFill/>
                </a:ln>
                <a:effectLst/>
                <a:latin typeface="Courier New" pitchFamily="49" charset="0"/>
                <a:cs typeface="Courier New" pitchFamily="49" charset="0"/>
              </a:rPr>
              <a:t>أما بالنسبة للمجتمع فعليه أن يحترم الآخرين و يقدرهم و يعطيهم</a:t>
            </a:r>
            <a:r>
              <a:rPr kumimoji="0" lang="en-US" sz="2000" b="0" i="0" u="none" strike="noStrike" cap="none" normalizeH="0" baseline="0" dirty="0" smtClean="0">
                <a:ln>
                  <a:noFill/>
                </a:ln>
                <a:effectLst/>
                <a:latin typeface="Courier New" pitchFamily="49" charset="0"/>
                <a:cs typeface="Courier New" pitchFamily="49" charset="0"/>
              </a:rPr>
              <a:t>  </a:t>
            </a:r>
            <a:r>
              <a:rPr kumimoji="0" lang="ar-MA" sz="2000" b="0" i="0" u="none" strike="noStrike" cap="none" normalizeH="0" baseline="0" dirty="0" smtClean="0">
                <a:ln>
                  <a:noFill/>
                </a:ln>
                <a:effectLst/>
                <a:latin typeface="Courier New" pitchFamily="49" charset="0"/>
                <a:cs typeface="Courier New" pitchFamily="49" charset="0"/>
              </a:rPr>
              <a:t>وقتهم في الكلام و ألا يسخر منهم كما أنه يجب إنشاء</a:t>
            </a:r>
            <a:endParaRPr kumimoji="0" lang="en-US" sz="2000" b="0" i="0" u="none" strike="noStrike" cap="none" normalizeH="0" baseline="0" dirty="0" smtClean="0">
              <a:ln>
                <a:noFill/>
              </a:ln>
              <a:effectLst/>
              <a:latin typeface="Courier New" pitchFamily="49" charset="0"/>
              <a:cs typeface="Courier New" pitchFamily="49"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ar-MA" sz="2000" b="0" i="0" u="none" strike="noStrike" cap="none" normalizeH="0" baseline="0" dirty="0" smtClean="0">
                <a:ln>
                  <a:noFill/>
                </a:ln>
                <a:effectLst/>
                <a:latin typeface="Courier New" pitchFamily="49" charset="0"/>
                <a:cs typeface="Courier New" pitchFamily="49" charset="0"/>
              </a:rPr>
              <a:t>منتديات و فضاءات يستطيع أفراد المجتمع التعبير فيها عن أنفسهم و أن تكون في كل حي و مدينة، كما يجب على الأفراد</a:t>
            </a:r>
            <a:endParaRPr kumimoji="0" lang="en-US" sz="2000" b="0" i="0" u="none" strike="noStrike" cap="none" normalizeH="0" baseline="0" dirty="0" smtClean="0">
              <a:ln>
                <a:noFill/>
              </a:ln>
              <a:effectLst/>
              <a:latin typeface="Courier New" pitchFamily="49" charset="0"/>
              <a:cs typeface="Courier New" pitchFamily="49"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ar-MA" sz="2000" b="0" i="0" u="none" strike="noStrike" cap="none" normalizeH="0" baseline="0" dirty="0" smtClean="0">
                <a:ln>
                  <a:noFill/>
                </a:ln>
                <a:effectLst/>
                <a:latin typeface="Courier New" pitchFamily="49" charset="0"/>
                <a:cs typeface="Courier New" pitchFamily="49" charset="0"/>
              </a:rPr>
              <a:t>مساعدة من يعانون من هذه المشكلة بأن يقوموا بسلوكات مقبولة اجتماعيا و ألا يجرحوا مشاعرهم و أن يخلقوا لديهم إحساسا عظيما بأنهم موجودون و مقبولون اجتماعيا</a:t>
            </a:r>
            <a:r>
              <a:rPr kumimoji="0" lang="fr-FR" sz="2000" b="0" i="0" u="none" strike="noStrike" cap="none" normalizeH="0" baseline="0" dirty="0" smtClean="0">
                <a:ln>
                  <a:noFill/>
                </a:ln>
                <a:effectLst/>
                <a:latin typeface="Courier New" pitchFamily="49" charset="0"/>
                <a:cs typeface="Courier New" pitchFamily="49" charset="0"/>
              </a:rPr>
              <a:t>.</a:t>
            </a:r>
            <a:endParaRPr kumimoji="0" lang="en-US" sz="2000" b="0" i="0" u="none" strike="noStrike" cap="none" normalizeH="0" baseline="0" dirty="0" smtClean="0">
              <a:ln>
                <a:noFill/>
              </a:ln>
              <a:effectLst/>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1904" y="476672"/>
            <a:ext cx="5958408" cy="1077218"/>
          </a:xfrm>
          <a:prstGeom prst="rect">
            <a:avLst/>
          </a:prstGeom>
        </p:spPr>
        <p:txBody>
          <a:bodyPr wrap="square">
            <a:spAutoFit/>
          </a:bodyPr>
          <a:lstStyle/>
          <a:p>
            <a:pPr algn="ctr"/>
            <a:r>
              <a:rPr lang="ar-MA" sz="3200" dirty="0" smtClean="0">
                <a:solidFill>
                  <a:schemeClr val="tx2"/>
                </a:solidFill>
                <a:latin typeface="Courier New" pitchFamily="49" charset="0"/>
                <a:cs typeface="Courier New" pitchFamily="49" charset="0"/>
              </a:rPr>
              <a:t>5- مقترحات عملية لترشيد أساليب التواصل</a:t>
            </a:r>
            <a:endParaRPr lang="fr-FR" sz="3200" dirty="0">
              <a:solidFill>
                <a:schemeClr val="tx2"/>
              </a:solidFill>
              <a:latin typeface="Courier New" pitchFamily="49" charset="0"/>
              <a:cs typeface="Courier New" pitchFamily="49" charset="0"/>
            </a:endParaRPr>
          </a:p>
        </p:txBody>
      </p:sp>
      <p:sp>
        <p:nvSpPr>
          <p:cNvPr id="21505" name="Rectangle 1"/>
          <p:cNvSpPr>
            <a:spLocks noChangeArrowheads="1"/>
          </p:cNvSpPr>
          <p:nvPr/>
        </p:nvSpPr>
        <p:spPr bwMode="auto">
          <a:xfrm>
            <a:off x="467544" y="1844824"/>
            <a:ext cx="8244408" cy="4478149"/>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ar-MA" b="0" i="0" u="none" strike="noStrike" cap="none" normalizeH="0" baseline="0" dirty="0" smtClean="0">
                <a:ln>
                  <a:noFill/>
                </a:ln>
                <a:solidFill>
                  <a:srgbClr val="333333"/>
                </a:solidFill>
                <a:effectLst/>
                <a:latin typeface="Courier New" pitchFamily="49" charset="0"/>
                <a:cs typeface="Courier New" pitchFamily="49" charset="0"/>
              </a:rPr>
              <a:t>حتى نكتسب سلوكا تواصليا سليما علينا أن نحترم الآخر و أن نعتبر أنفسنا متساوين حتى لا نتكبر عليه و لانحس بالهوان أمامه، كما أنه علينا توضيح أفكارنا و تدعيمها بالحجج و البراهين و ألا نفرض رأينا على الآخر و أن نكون صادقين فيما نقول و أن نلتزم بالتواضع و الرفق و تحمل أذى الآخرين على فكرة كونهم غير واعين بذلك، كما يجب علينا تقبل الآخر</a:t>
            </a:r>
            <a:endParaRPr kumimoji="0" lang="en-US"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ar-MA" b="0" i="0" u="none" strike="noStrike" cap="none" normalizeH="0" baseline="0" dirty="0" smtClean="0">
                <a:ln>
                  <a:noFill/>
                </a:ln>
                <a:solidFill>
                  <a:srgbClr val="333333"/>
                </a:solidFill>
                <a:effectLst/>
                <a:latin typeface="Courier New" pitchFamily="49" charset="0"/>
                <a:cs typeface="Courier New" pitchFamily="49" charset="0"/>
              </a:rPr>
              <a:t>و حسن النصات له و احترامه و عدم مقاطعته و الستهزاء به و التبسم في وجهه و حسن الإقبال عليه</a:t>
            </a:r>
            <a:r>
              <a:rPr kumimoji="0" lang="fr-FR" b="0" i="0" u="none" strike="noStrike" cap="none" normalizeH="0" baseline="0" dirty="0" smtClean="0">
                <a:ln>
                  <a:noFill/>
                </a:ln>
                <a:solidFill>
                  <a:srgbClr val="333333"/>
                </a:solidFill>
                <a:effectLst/>
                <a:latin typeface="Courier New" pitchFamily="49" charset="0"/>
                <a:cs typeface="Courier New" pitchFamily="49" charset="0"/>
              </a:rPr>
              <a:t>.</a:t>
            </a:r>
            <a:endParaRPr kumimoji="0" lang="en-US"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ar-MA" b="0" i="0" u="none" strike="noStrike" cap="none" normalizeH="0" baseline="0" dirty="0" smtClean="0">
                <a:ln>
                  <a:noFill/>
                </a:ln>
                <a:solidFill>
                  <a:srgbClr val="333333"/>
                </a:solidFill>
                <a:effectLst/>
                <a:latin typeface="Courier New" pitchFamily="49" charset="0"/>
                <a:cs typeface="Courier New" pitchFamily="49" charset="0"/>
              </a:rPr>
              <a:t>و التواصل يقتضي المصارحة و البساطة في الحديث و تنظيم عملية التفكير و حوار الإنسان مع ذاته قبل حواره مع الآخرين لأن أي اتصال مع الآخرين دون اتصال مع الذات يعتبر جنونا الشيء الذي يجعل اليد اليمنى لا تدري ما تفعله اليد اليسرى، فهذا أمر لابد منه</a:t>
            </a:r>
            <a:r>
              <a:rPr kumimoji="0" lang="fr-FR" b="0" i="0" u="none" strike="noStrike" cap="none" normalizeH="0" baseline="0" dirty="0" smtClean="0">
                <a:ln>
                  <a:noFill/>
                </a:ln>
                <a:solidFill>
                  <a:srgbClr val="333333"/>
                </a:solidFill>
                <a:effectLst/>
                <a:latin typeface="Courier New" pitchFamily="49" charset="0"/>
                <a:cs typeface="Courier New" pitchFamily="49" charset="0"/>
              </a:rPr>
              <a:t>.</a:t>
            </a:r>
            <a:r>
              <a:rPr kumimoji="0" lang="en-US" b="0" i="0" u="none" strike="noStrike" cap="none" normalizeH="0" baseline="0" dirty="0" smtClean="0">
                <a:ln>
                  <a:noFill/>
                </a:ln>
                <a:solidFill>
                  <a:srgbClr val="333333"/>
                </a:solidFill>
                <a:effectLst/>
                <a:latin typeface="Courier New" pitchFamily="49" charset="0"/>
                <a:cs typeface="Courier New" pitchFamily="49" charset="0"/>
              </a:rPr>
              <a:t/>
            </a:r>
            <a:br>
              <a:rPr kumimoji="0" lang="en-US" b="0" i="0" u="none" strike="noStrike" cap="none" normalizeH="0" baseline="0" dirty="0" smtClean="0">
                <a:ln>
                  <a:noFill/>
                </a:ln>
                <a:solidFill>
                  <a:srgbClr val="333333"/>
                </a:solidFill>
                <a:effectLst/>
                <a:latin typeface="Courier New" pitchFamily="49" charset="0"/>
                <a:cs typeface="Courier New" pitchFamily="49" charset="0"/>
              </a:rPr>
            </a:br>
            <a:r>
              <a:rPr kumimoji="0" lang="ar-MA" b="0" i="0" u="none" strike="noStrike" cap="none" normalizeH="0" baseline="0" dirty="0" smtClean="0">
                <a:ln>
                  <a:noFill/>
                </a:ln>
                <a:solidFill>
                  <a:srgbClr val="333333"/>
                </a:solidFill>
                <a:effectLst/>
                <a:latin typeface="Courier New" pitchFamily="49" charset="0"/>
                <a:cs typeface="Courier New" pitchFamily="49" charset="0"/>
              </a:rPr>
              <a:t>إذن حوار الانسان مع ذاته فعل ايجابي يعمل على تكميل شخصية الإنسان الداخلية و الخارجية مما سيؤدي إلى وجود</a:t>
            </a:r>
            <a:r>
              <a:rPr kumimoji="0" lang="en-US" b="0" i="0" u="none" strike="noStrike" cap="none" normalizeH="0" baseline="0" dirty="0" smtClean="0">
                <a:ln>
                  <a:noFill/>
                </a:ln>
                <a:solidFill>
                  <a:srgbClr val="333333"/>
                </a:solidFill>
                <a:effectLst/>
                <a:latin typeface="Courier New" pitchFamily="49" charset="0"/>
                <a:cs typeface="Courier New" pitchFamily="49" charset="0"/>
              </a:rPr>
              <a:t> </a:t>
            </a:r>
            <a:r>
              <a:rPr kumimoji="0" lang="ar-MA" b="0" i="0" u="none" strike="noStrike" cap="none" normalizeH="0" baseline="0" dirty="0" smtClean="0">
                <a:ln>
                  <a:noFill/>
                </a:ln>
                <a:solidFill>
                  <a:srgbClr val="333333"/>
                </a:solidFill>
                <a:effectLst/>
                <a:latin typeface="Courier New" pitchFamily="49" charset="0"/>
                <a:cs typeface="Courier New" pitchFamily="49" charset="0"/>
              </a:rPr>
              <a:t>توازن وتكامل في صحته النفسية</a:t>
            </a:r>
            <a:r>
              <a:rPr kumimoji="0" lang="fr-FR" b="0" i="0" u="none" strike="noStrike" cap="none" normalizeH="0" baseline="0" dirty="0" smtClean="0">
                <a:ln>
                  <a:noFill/>
                </a:ln>
                <a:solidFill>
                  <a:srgbClr val="333333"/>
                </a:solidFill>
                <a:effectLst/>
                <a:latin typeface="Courier New" pitchFamily="49" charset="0"/>
                <a:cs typeface="Courier New" pitchFamily="49" charset="0"/>
              </a:rPr>
              <a:t>.</a:t>
            </a:r>
            <a:r>
              <a:rPr kumimoji="0" lang="en-US" b="0" i="0" u="none" strike="noStrike" cap="none" normalizeH="0" baseline="0" dirty="0" smtClean="0">
                <a:ln>
                  <a:noFill/>
                </a:ln>
                <a:solidFill>
                  <a:srgbClr val="333333"/>
                </a:solidFill>
                <a:effectLst/>
                <a:latin typeface="Courier New" pitchFamily="49" charset="0"/>
                <a:cs typeface="Courier New" pitchFamily="49" charset="0"/>
              </a:rPr>
              <a:t> </a:t>
            </a:r>
            <a:endParaRPr kumimoji="0" lang="en-US" b="0" i="0" u="none" strike="noStrike" cap="none" normalizeH="0" baseline="0" dirty="0" smtClean="0">
              <a:ln>
                <a:noFill/>
              </a:ln>
              <a:solidFill>
                <a:schemeClr val="tx1"/>
              </a:solidFill>
              <a:effectLst/>
              <a:latin typeface="Courier New" pitchFamily="49" charset="0"/>
              <a:cs typeface="Courier New" pitchFamily="49"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TotalTime>
  <Words>819</Words>
  <Application>Microsoft Office PowerPoint</Application>
  <PresentationFormat>On-screen Show (4:3)</PresentationFormat>
  <Paragraphs>33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str</dc:creator>
  <cp:lastModifiedBy>str</cp:lastModifiedBy>
  <cp:revision>1</cp:revision>
  <dcterms:created xsi:type="dcterms:W3CDTF">2013-12-11T16:53:14Z</dcterms:created>
  <dcterms:modified xsi:type="dcterms:W3CDTF">2013-12-11T20:02:59Z</dcterms:modified>
</cp:coreProperties>
</file>