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Default Extension="m4v" ContentType="video/unknown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2" r:id="rId1"/>
  </p:sldMasterIdLst>
  <p:notesMasterIdLst>
    <p:notesMasterId r:id="rId11"/>
  </p:notesMasterIdLst>
  <p:sldIdLst>
    <p:sldId id="259" r:id="rId2"/>
    <p:sldId id="271" r:id="rId3"/>
    <p:sldId id="272" r:id="rId4"/>
    <p:sldId id="261" r:id="rId5"/>
    <p:sldId id="268" r:id="rId6"/>
    <p:sldId id="262" r:id="rId7"/>
    <p:sldId id="270" r:id="rId8"/>
    <p:sldId id="263" r:id="rId9"/>
    <p:sldId id="265" r:id="rId1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75448" autoAdjust="0"/>
  </p:normalViewPr>
  <p:slideViewPr>
    <p:cSldViewPr>
      <p:cViewPr>
        <p:scale>
          <a:sx n="50" d="100"/>
          <a:sy n="50" d="100"/>
        </p:scale>
        <p:origin x="-1398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280C8A-0277-4A37-8FC4-168D69BBAC94}" type="datetimeFigureOut">
              <a:rPr lang="fr-FR" smtClean="0"/>
              <a:pPr/>
              <a:t>24/11/2013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CAE1FF-9996-4652-B7F9-944E0FD6FE3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383979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AE1FF-9996-4652-B7F9-944E0FD6FE37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AE1FF-9996-4652-B7F9-944E0FD6FE37}" type="slidenum">
              <a:rPr lang="fr-FR" smtClean="0"/>
              <a:pPr/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AE1FF-9996-4652-B7F9-944E0FD6FE37}" type="slidenum">
              <a:rPr lang="fr-FR" smtClean="0"/>
              <a:pPr/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AE1FF-9996-4652-B7F9-944E0FD6FE37}" type="slidenum">
              <a:rPr lang="fr-FR" smtClean="0"/>
              <a:pPr/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AE1FF-9996-4652-B7F9-944E0FD6FE37}" type="slidenum">
              <a:rPr lang="fr-FR" smtClean="0"/>
              <a:pPr/>
              <a:t>7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AE1FF-9996-4652-B7F9-944E0FD6FE37}" type="slidenum">
              <a:rPr lang="fr-FR" smtClean="0"/>
              <a:pPr/>
              <a:t>9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r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16" name="Espace réservé de la date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41EBC-3A3C-4F3B-9250-256FE86D8674}" type="datetimeFigureOut">
              <a:rPr lang="fr-FR" smtClean="0"/>
              <a:pPr/>
              <a:t>24/11/2013</a:t>
            </a:fld>
            <a:endParaRPr lang="fr-FR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6D2AD79-3FF0-4A0A-B019-D99E5BD5266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41EBC-3A3C-4F3B-9250-256FE86D8674}" type="datetimeFigureOut">
              <a:rPr lang="fr-FR" smtClean="0"/>
              <a:pPr/>
              <a:t>24/11/2013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AD79-3FF0-4A0A-B019-D99E5BD5266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41EBC-3A3C-4F3B-9250-256FE86D8674}" type="datetimeFigureOut">
              <a:rPr lang="fr-FR" smtClean="0"/>
              <a:pPr/>
              <a:t>24/11/2013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AD79-3FF0-4A0A-B019-D99E5BD5266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7" name="Espace réservé du contenu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5" name="Espace réservé de la date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41EBC-3A3C-4F3B-9250-256FE86D8674}" type="datetimeFigureOut">
              <a:rPr lang="fr-FR" smtClean="0"/>
              <a:pPr/>
              <a:t>24/11/2013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fr-FR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6D2AD79-3FF0-4A0A-B019-D99E5BD5266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9" name="Espace réservé de la date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41EBC-3A3C-4F3B-9250-256FE86D8674}" type="datetimeFigureOut">
              <a:rPr lang="fr-FR" smtClean="0"/>
              <a:pPr/>
              <a:t>24/11/2013</a:t>
            </a:fld>
            <a:endParaRPr 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AD79-3FF0-4A0A-B019-D99E5BD52662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4" name="Espace réservé du contenu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1" name="Espace réservé de la date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41EBC-3A3C-4F3B-9250-256FE86D8674}" type="datetimeFigureOut">
              <a:rPr lang="fr-FR" smtClean="0"/>
              <a:pPr/>
              <a:t>24/11/2013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1" name="Espace réservé du numéro de diapositiv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AD79-3FF0-4A0A-B019-D99E5BD5266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r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25" name="Espace réservé du texte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8" name="Espace réservé du contenu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41EBC-3A3C-4F3B-9250-256FE86D8674}" type="datetimeFigureOut">
              <a:rPr lang="fr-FR" smtClean="0"/>
              <a:pPr/>
              <a:t>24/11/2013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26D2AD79-3FF0-4A0A-B019-D99E5BD52662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r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41EBC-3A3C-4F3B-9250-256FE86D8674}" type="datetimeFigureOut">
              <a:rPr lang="fr-FR" smtClean="0"/>
              <a:pPr/>
              <a:t>24/11/2013</a:t>
            </a:fld>
            <a:endParaRPr lang="fr-FR"/>
          </a:p>
        </p:txBody>
      </p:sp>
      <p:sp>
        <p:nvSpPr>
          <p:cNvPr id="21" name="Espace réservé du pied de pag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AD79-3FF0-4A0A-B019-D99E5BD5266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41EBC-3A3C-4F3B-9250-256FE86D8674}" type="datetimeFigureOut">
              <a:rPr lang="fr-FR" smtClean="0"/>
              <a:pPr/>
              <a:t>24/11/2013</a:t>
            </a:fld>
            <a:endParaRPr lang="fr-FR"/>
          </a:p>
        </p:txBody>
      </p:sp>
      <p:sp>
        <p:nvSpPr>
          <p:cNvPr id="24" name="Espace réservé du pied de page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AD79-3FF0-4A0A-B019-D99E5BD5266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6" name="Espace réservé du texte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5" name="Espace réservé de la date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41EBC-3A3C-4F3B-9250-256FE86D8674}" type="datetimeFigureOut">
              <a:rPr lang="fr-FR" smtClean="0"/>
              <a:pPr/>
              <a:t>24/11/2013</a:t>
            </a:fld>
            <a:endParaRPr lang="fr-FR"/>
          </a:p>
        </p:txBody>
      </p:sp>
      <p:sp>
        <p:nvSpPr>
          <p:cNvPr id="29" name="Espace réservé du pied de page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AD79-3FF0-4A0A-B019-D99E5BD5266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41EBC-3A3C-4F3B-9250-256FE86D8674}" type="datetimeFigureOut">
              <a:rPr lang="fr-FR" smtClean="0"/>
              <a:pPr/>
              <a:t>24/11/2013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1" name="Espace réservé du numéro de diapositiv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AD79-3FF0-4A0A-B019-D99E5BD52662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7" name="Titr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Espace réservé du texte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9541EBC-3A3C-4F3B-9250-256FE86D8674}" type="datetimeFigureOut">
              <a:rPr lang="fr-FR" smtClean="0"/>
              <a:pPr/>
              <a:t>24/11/2013</a:t>
            </a:fld>
            <a:endParaRPr lang="fr-FR"/>
          </a:p>
        </p:txBody>
      </p:sp>
      <p:sp>
        <p:nvSpPr>
          <p:cNvPr id="28" name="Espace réservé du pied de page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6D2AD79-3FF0-4A0A-B019-D99E5BD52662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Espace réservé du titre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Connecteur droit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5" Type="http://schemas.openxmlformats.org/officeDocument/2006/relationships/image" Target="../media/image10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.m4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4v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304800" y="260649"/>
            <a:ext cx="8686800" cy="100811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fr-FR" sz="4800" b="1" dirty="0" smtClean="0">
                <a:solidFill>
                  <a:srgbClr val="0070C0"/>
                </a:solidFill>
                <a:latin typeface="+mj-lt"/>
              </a:rPr>
              <a:t>Petit rappel…</a:t>
            </a:r>
            <a:endParaRPr lang="fr-FR" sz="48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6" name="Image 5" descr="Image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5656" y="1268760"/>
            <a:ext cx="6384032" cy="4788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Son enregistré">
            <a:hlinkClick r:id="" action="ppaction://media"/>
          </p:cNvPr>
          <p:cNvPicPr>
            <a:picLocks noRot="1" noChangeAspect="1"/>
          </p:cNvPicPr>
          <p:nvPr>
            <a:wavAudioFile r:embed="rId1" name="Son enregistré"/>
          </p:nvPr>
        </p:nvPicPr>
        <p:blipFill>
          <a:blip r:embed="rId5" cstate="print"/>
          <a:stretch>
            <a:fillRect/>
          </a:stretch>
        </p:blipFill>
        <p:spPr>
          <a:xfrm>
            <a:off x="395536" y="476672"/>
            <a:ext cx="1296144" cy="1296144"/>
          </a:xfrm>
          <a:prstGeom prst="rect">
            <a:avLst/>
          </a:prstGeom>
        </p:spPr>
      </p:pic>
    </p:spTree>
  </p:cSld>
  <p:clrMapOvr>
    <a:masterClrMapping/>
  </p:clrMapOvr>
  <p:transition spd="slow" advClick="0" advTm="3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">
            <a:hlinkClick r:id="" action="ppaction://media"/>
          </p:cNvPr>
          <p:cNvPicPr>
            <a:picLocks noRot="1" noChangeAspect="1"/>
          </p:cNvPicPr>
          <p:nvPr>
            <a:wavAudioFile r:embed="rId1" name="1"/>
          </p:nvPr>
        </p:nvPicPr>
        <p:blipFill>
          <a:blip r:embed="rId3" cstate="print"/>
          <a:stretch>
            <a:fillRect/>
          </a:stretch>
        </p:blipFill>
        <p:spPr>
          <a:xfrm>
            <a:off x="251520" y="260648"/>
            <a:ext cx="1152128" cy="1152128"/>
          </a:xfrm>
          <a:prstGeom prst="rect">
            <a:avLst/>
          </a:prstGeom>
        </p:spPr>
      </p:pic>
      <p:pic>
        <p:nvPicPr>
          <p:cNvPr id="7" name="Espace réservé du contenu 6" descr="Image8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683568" y="476672"/>
            <a:ext cx="7920880" cy="5940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7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pPr algn="ctr">
              <a:buNone/>
            </a:pPr>
            <a:r>
              <a:rPr lang="fr-FR" sz="5400" b="1" dirty="0" smtClean="0"/>
              <a:t>POURQUOI N’A-T-IL RIEN VU?</a:t>
            </a:r>
            <a:endParaRPr lang="fr-FR" sz="5400" b="1" dirty="0"/>
          </a:p>
        </p:txBody>
      </p:sp>
      <p:pic>
        <p:nvPicPr>
          <p:cNvPr id="4" name="Son enregistré">
            <a:hlinkClick r:id="" action="ppaction://media"/>
          </p:cNvPr>
          <p:cNvPicPr>
            <a:picLocks noRot="1" noChangeAspect="1"/>
          </p:cNvPicPr>
          <p:nvPr>
            <a:wavAudioFile r:embed="rId1" name="Son enregistré"/>
          </p:nvPr>
        </p:nvPicPr>
        <p:blipFill>
          <a:blip r:embed="rId3" cstate="print"/>
          <a:stretch>
            <a:fillRect/>
          </a:stretch>
        </p:blipFill>
        <p:spPr>
          <a:xfrm>
            <a:off x="2483768" y="1196752"/>
            <a:ext cx="1296144" cy="1296144"/>
          </a:xfrm>
          <a:prstGeom prst="rect">
            <a:avLst/>
          </a:prstGeom>
        </p:spPr>
      </p:pic>
    </p:spTree>
  </p:cSld>
  <p:clrMapOvr>
    <a:masterClrMapping/>
  </p:clrMapOvr>
  <p:transition spd="slow" advClick="0" advTm="11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0"/>
            <a:ext cx="8686800" cy="1242864"/>
          </a:xfrm>
        </p:spPr>
        <p:txBody>
          <a:bodyPr>
            <a:normAutofit/>
          </a:bodyPr>
          <a:lstStyle/>
          <a:p>
            <a:r>
              <a:rPr lang="fr-FR" sz="2800" dirty="0" smtClean="0"/>
              <a:t>Cet exemple est lié au principe d’irrationalité prévisible introduit par </a:t>
            </a:r>
            <a:r>
              <a:rPr lang="fr-FR" sz="2800" dirty="0" err="1" smtClean="0"/>
              <a:t>D.Kahneman</a:t>
            </a: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4800" y="1340768"/>
            <a:ext cx="8686800" cy="4739357"/>
          </a:xfrm>
        </p:spPr>
        <p:txBody>
          <a:bodyPr/>
          <a:lstStyle/>
          <a:p>
            <a:r>
              <a:rPr lang="fr-FR" sz="2400" dirty="0" smtClean="0"/>
              <a:t>Notre cerveau, comme un iceberg…</a:t>
            </a:r>
          </a:p>
          <a:p>
            <a:endParaRPr lang="fr-FR" sz="2400" dirty="0" smtClean="0"/>
          </a:p>
          <a:p>
            <a:pPr lvl="6"/>
            <a:r>
              <a:rPr lang="fr-FR" dirty="0" smtClean="0"/>
              <a:t>5 à 10% de notre cerveau</a:t>
            </a:r>
          </a:p>
          <a:p>
            <a:endParaRPr lang="fr-FR" dirty="0" smtClean="0"/>
          </a:p>
          <a:p>
            <a:pPr lvl="6"/>
            <a:r>
              <a:rPr lang="fr-FR" dirty="0" smtClean="0"/>
              <a:t> 90 à 95%        </a:t>
            </a:r>
            <a:r>
              <a:rPr lang="fr-FR" b="1" dirty="0" smtClean="0"/>
              <a:t>ce qui compte réellement</a:t>
            </a:r>
          </a:p>
          <a:p>
            <a:pPr lvl="6"/>
            <a:endParaRPr lang="fr-FR" dirty="0" smtClean="0"/>
          </a:p>
          <a:p>
            <a:endParaRPr lang="fr-FR" dirty="0"/>
          </a:p>
        </p:txBody>
      </p:sp>
      <p:pic>
        <p:nvPicPr>
          <p:cNvPr id="5" name="Image 4" descr="iceber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1988840"/>
            <a:ext cx="2304256" cy="2760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Flèche droite 5"/>
          <p:cNvSpPr/>
          <p:nvPr/>
        </p:nvSpPr>
        <p:spPr>
          <a:xfrm>
            <a:off x="4283968" y="3140968"/>
            <a:ext cx="28803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3923928" y="3645024"/>
            <a:ext cx="4968552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fr-FR" sz="2000" b="1" dirty="0" smtClean="0"/>
              <a:t>Concentration</a:t>
            </a:r>
            <a:r>
              <a:rPr lang="fr-FR" sz="2000" dirty="0" smtClean="0"/>
              <a:t> 	  </a:t>
            </a:r>
            <a:r>
              <a:rPr lang="fr-FR" sz="2000" b="1" dirty="0" smtClean="0"/>
              <a:t>Calcul</a:t>
            </a:r>
            <a:r>
              <a:rPr lang="fr-FR" sz="2000" dirty="0" smtClean="0"/>
              <a:t>  	     </a:t>
            </a:r>
            <a:r>
              <a:rPr lang="fr-FR" sz="2000" b="1" dirty="0" smtClean="0"/>
              <a:t>Joueurs blancs</a:t>
            </a:r>
            <a:r>
              <a:rPr lang="fr-FR" sz="2000" dirty="0" smtClean="0"/>
              <a:t> </a:t>
            </a:r>
            <a:r>
              <a:rPr lang="fr-FR" sz="2000" b="1" dirty="0" smtClean="0"/>
              <a:t>			</a:t>
            </a:r>
            <a:endParaRPr lang="fr-FR" sz="2000" b="1" dirty="0"/>
          </a:p>
        </p:txBody>
      </p:sp>
      <p:sp>
        <p:nvSpPr>
          <p:cNvPr id="9" name="Flèche droite 8"/>
          <p:cNvSpPr/>
          <p:nvPr/>
        </p:nvSpPr>
        <p:spPr>
          <a:xfrm>
            <a:off x="6732240" y="3789040"/>
            <a:ext cx="28803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 droite 13"/>
          <p:cNvSpPr/>
          <p:nvPr/>
        </p:nvSpPr>
        <p:spPr>
          <a:xfrm>
            <a:off x="5652120" y="3789040"/>
            <a:ext cx="28803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1043608" y="6237312"/>
            <a:ext cx="237626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C’était </a:t>
            </a:r>
            <a:r>
              <a:rPr lang="fr-FR" b="1" dirty="0" smtClean="0"/>
              <a:t>prévisible </a:t>
            </a:r>
            <a:r>
              <a:rPr lang="fr-FR" dirty="0" smtClean="0"/>
              <a:t>! </a:t>
            </a:r>
            <a:endParaRPr lang="fr-FR" dirty="0"/>
          </a:p>
        </p:txBody>
      </p:sp>
      <p:sp>
        <p:nvSpPr>
          <p:cNvPr id="25" name="ZoneTexte 24"/>
          <p:cNvSpPr txBox="1"/>
          <p:nvPr/>
        </p:nvSpPr>
        <p:spPr>
          <a:xfrm>
            <a:off x="4355976" y="4581128"/>
            <a:ext cx="4464496" cy="20313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fr-FR" dirty="0" smtClean="0">
                <a:solidFill>
                  <a:schemeClr val="tx1"/>
                </a:solidFill>
              </a:rPr>
              <a:t>La </a:t>
            </a:r>
            <a:r>
              <a:rPr lang="fr-FR" b="1" dirty="0" smtClean="0">
                <a:solidFill>
                  <a:schemeClr val="tx1"/>
                </a:solidFill>
              </a:rPr>
              <a:t>partie consciente de notre </a:t>
            </a:r>
            <a:r>
              <a:rPr lang="fr-FR" b="1" dirty="0" smtClean="0"/>
              <a:t>cerveau</a:t>
            </a:r>
            <a:r>
              <a:rPr lang="fr-FR" dirty="0" smtClean="0"/>
              <a:t> </a:t>
            </a:r>
            <a:r>
              <a:rPr lang="fr-FR" b="1" dirty="0" smtClean="0"/>
              <a:t>passe à côté d’un « détail »</a:t>
            </a:r>
            <a:r>
              <a:rPr lang="fr-FR" dirty="0" smtClean="0"/>
              <a:t> puisqu’elle fait qu’une chose à la fois       Contrairement </a:t>
            </a:r>
            <a:r>
              <a:rPr lang="fr-FR" b="1" dirty="0" smtClean="0"/>
              <a:t>à l’inconscient      </a:t>
            </a:r>
          </a:p>
          <a:p>
            <a:r>
              <a:rPr lang="fr-FR" b="1" dirty="0" smtClean="0"/>
              <a:t>			</a:t>
            </a:r>
            <a:r>
              <a:rPr lang="fr-FR" b="1" dirty="0" err="1" smtClean="0"/>
              <a:t>Irrationnalité</a:t>
            </a:r>
            <a:r>
              <a:rPr lang="fr-FR" b="1" dirty="0" smtClean="0"/>
              <a:t>			</a:t>
            </a:r>
          </a:p>
          <a:p>
            <a:r>
              <a:rPr lang="fr-FR" b="1" dirty="0" smtClean="0"/>
              <a:t>		</a:t>
            </a:r>
            <a:endParaRPr lang="fr-FR" dirty="0"/>
          </a:p>
        </p:txBody>
      </p:sp>
      <p:sp>
        <p:nvSpPr>
          <p:cNvPr id="26" name="Différent de 25"/>
          <p:cNvSpPr/>
          <p:nvPr/>
        </p:nvSpPr>
        <p:spPr>
          <a:xfrm>
            <a:off x="6444208" y="5229200"/>
            <a:ext cx="288032" cy="216024"/>
          </a:xfrm>
          <a:prstGeom prst="mathNot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7" name="Égal 26"/>
          <p:cNvSpPr/>
          <p:nvPr/>
        </p:nvSpPr>
        <p:spPr>
          <a:xfrm>
            <a:off x="6732240" y="5733256"/>
            <a:ext cx="360040" cy="288032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8" name="Son enregistré">
            <a:hlinkClick r:id="" action="ppaction://media"/>
          </p:cNvPr>
          <p:cNvPicPr>
            <a:picLocks noRot="1" noChangeAspect="1"/>
          </p:cNvPicPr>
          <p:nvPr>
            <a:wavAudioFile r:embed="rId1" name="Son enregistré"/>
          </p:nvPr>
        </p:nvPicPr>
        <p:blipFill>
          <a:blip r:embed="rId5" cstate="print"/>
          <a:stretch>
            <a:fillRect/>
          </a:stretch>
        </p:blipFill>
        <p:spPr>
          <a:xfrm>
            <a:off x="8172400" y="1268760"/>
            <a:ext cx="656456" cy="656456"/>
          </a:xfrm>
          <a:prstGeom prst="rect">
            <a:avLst/>
          </a:prstGeom>
        </p:spPr>
      </p:pic>
    </p:spTree>
  </p:cSld>
  <p:clrMapOvr>
    <a:masterClrMapping/>
  </p:clrMapOvr>
  <p:transition spd="slow" advClick="0" advTm="4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655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26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Mais que se passe t-IL DANS NOTRE INCONSCIENT?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115198"/>
          </a:xfrm>
        </p:spPr>
        <p:txBody>
          <a:bodyPr>
            <a:normAutofit fontScale="92500" lnSpcReduction="20000"/>
          </a:bodyPr>
          <a:lstStyle/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C’est un </a:t>
            </a:r>
            <a:r>
              <a:rPr lang="fr-FR" b="1" dirty="0" smtClean="0"/>
              <a:t>réseau sémantique</a:t>
            </a:r>
            <a:endParaRPr lang="fr-FR" dirty="0" smtClean="0"/>
          </a:p>
          <a:p>
            <a:r>
              <a:rPr lang="fr-FR" b="1" dirty="0" smtClean="0"/>
              <a:t>Neurones</a:t>
            </a:r>
            <a:r>
              <a:rPr lang="fr-FR" dirty="0" smtClean="0"/>
              <a:t> en activités</a:t>
            </a:r>
          </a:p>
          <a:p>
            <a:r>
              <a:rPr lang="fr-FR" dirty="0" smtClean="0"/>
              <a:t>Ils activent l’effort de réfléchir, de se concentrer sur </a:t>
            </a:r>
            <a:r>
              <a:rPr lang="fr-FR" b="1" dirty="0" smtClean="0"/>
              <a:t>une seule et unique </a:t>
            </a:r>
            <a:r>
              <a:rPr lang="fr-FR" dirty="0" smtClean="0"/>
              <a:t>chose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4" name="Image 3" descr="comprendre_le_fonctionnement_d_un_neurone_pour_m_dit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23728" y="1484784"/>
            <a:ext cx="4968552" cy="27948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on enregistré">
            <a:hlinkClick r:id="" action="ppaction://media"/>
          </p:cNvPr>
          <p:cNvPicPr>
            <a:picLocks noRot="1" noChangeAspect="1"/>
          </p:cNvPicPr>
          <p:nvPr>
            <a:wavAudioFile r:embed="rId1" name="Son enregistré"/>
          </p:nvPr>
        </p:nvPicPr>
        <p:blipFill>
          <a:blip r:embed="rId5" cstate="print"/>
          <a:stretch>
            <a:fillRect/>
          </a:stretch>
        </p:blipFill>
        <p:spPr>
          <a:xfrm>
            <a:off x="7596336" y="332656"/>
            <a:ext cx="864096" cy="864096"/>
          </a:xfrm>
          <a:prstGeom prst="rect">
            <a:avLst/>
          </a:prstGeom>
        </p:spPr>
      </p:pic>
    </p:spTree>
  </p:cSld>
  <p:clrMapOvr>
    <a:masterClrMapping/>
  </p:clrMapOvr>
  <p:transition spd="slow" advClick="0" advTm="1800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4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" presetClass="entr" presetSubtype="5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79208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Cet exemple illustre une autre vision du marketing stratégique et opérationnel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381905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2000" dirty="0" smtClean="0"/>
              <a:t>	Comprendre les </a:t>
            </a:r>
            <a:r>
              <a:rPr lang="fr-FR" sz="2000" b="1" dirty="0" smtClean="0"/>
              <a:t>influences inconscientes </a:t>
            </a:r>
            <a:r>
              <a:rPr lang="fr-FR" sz="2000" dirty="0" smtClean="0"/>
              <a:t>qui agissent sur un individu : en intégrant le rôle de la </a:t>
            </a:r>
            <a:r>
              <a:rPr lang="fr-FR" sz="2000" b="1" dirty="0" smtClean="0"/>
              <a:t>mémoire</a:t>
            </a:r>
            <a:r>
              <a:rPr lang="fr-FR" sz="2000" dirty="0" smtClean="0"/>
              <a:t>, de l’</a:t>
            </a:r>
            <a:r>
              <a:rPr lang="fr-FR" sz="2000" b="1" dirty="0" smtClean="0"/>
              <a:t>attention</a:t>
            </a:r>
            <a:r>
              <a:rPr lang="fr-FR" sz="2000" dirty="0" smtClean="0"/>
              <a:t> et de l’</a:t>
            </a:r>
            <a:r>
              <a:rPr lang="fr-FR" sz="2000" b="1" dirty="0" smtClean="0"/>
              <a:t>émotion</a:t>
            </a:r>
            <a:r>
              <a:rPr lang="fr-FR" sz="2000" dirty="0" smtClean="0"/>
              <a:t>. </a:t>
            </a:r>
          </a:p>
          <a:p>
            <a:pPr>
              <a:buNone/>
            </a:pPr>
            <a:endParaRPr lang="fr-FR" sz="2000" dirty="0" smtClean="0"/>
          </a:p>
          <a:p>
            <a:pPr>
              <a:buNone/>
            </a:pPr>
            <a:endParaRPr lang="fr-FR" sz="2000" dirty="0" smtClean="0"/>
          </a:p>
          <a:p>
            <a:pPr>
              <a:buNone/>
            </a:pPr>
            <a:endParaRPr lang="fr-FR" sz="2000" dirty="0" smtClean="0"/>
          </a:p>
          <a:p>
            <a:pPr>
              <a:buNone/>
            </a:pPr>
            <a:endParaRPr lang="fr-FR" sz="2000" dirty="0" smtClean="0"/>
          </a:p>
          <a:p>
            <a:pPr>
              <a:buNone/>
            </a:pPr>
            <a:endParaRPr lang="fr-FR" sz="2000" dirty="0" smtClean="0"/>
          </a:p>
          <a:p>
            <a:pPr>
              <a:buNone/>
            </a:pPr>
            <a:r>
              <a:rPr lang="fr-FR" sz="2000" dirty="0" smtClean="0"/>
              <a:t>	Les </a:t>
            </a:r>
            <a:r>
              <a:rPr lang="fr-FR" sz="2000" b="1" dirty="0" smtClean="0"/>
              <a:t>choix</a:t>
            </a:r>
            <a:r>
              <a:rPr lang="fr-FR" sz="2000" dirty="0" smtClean="0"/>
              <a:t> du consommateur sont </a:t>
            </a:r>
            <a:r>
              <a:rPr lang="fr-FR" sz="2000" b="1" dirty="0" smtClean="0"/>
              <a:t>basés</a:t>
            </a:r>
            <a:r>
              <a:rPr lang="fr-FR" sz="2000" dirty="0" smtClean="0"/>
              <a:t> sur l’</a:t>
            </a:r>
            <a:r>
              <a:rPr lang="fr-FR" sz="2000" b="1" dirty="0" smtClean="0"/>
              <a:t>inconscient</a:t>
            </a:r>
            <a:r>
              <a:rPr lang="fr-FR" sz="2000" dirty="0" smtClean="0"/>
              <a:t> . </a:t>
            </a:r>
          </a:p>
          <a:p>
            <a:pPr>
              <a:buNone/>
            </a:pPr>
            <a:r>
              <a:rPr lang="fr-FR" sz="2000" dirty="0" smtClean="0"/>
              <a:t>On cherche tous, trois items dans la vie : </a:t>
            </a:r>
            <a:r>
              <a:rPr lang="fr-FR" sz="2000" b="1" dirty="0" smtClean="0"/>
              <a:t>manger</a:t>
            </a:r>
            <a:r>
              <a:rPr lang="fr-FR" sz="2000" dirty="0" smtClean="0"/>
              <a:t>, se </a:t>
            </a:r>
            <a:r>
              <a:rPr lang="fr-FR" sz="2000" b="1" dirty="0" smtClean="0"/>
              <a:t>reproduire</a:t>
            </a:r>
            <a:r>
              <a:rPr lang="fr-FR" sz="2000" dirty="0" smtClean="0"/>
              <a:t> et </a:t>
            </a:r>
            <a:r>
              <a:rPr lang="fr-FR" sz="2000" b="1" dirty="0" smtClean="0"/>
              <a:t>se protéger</a:t>
            </a:r>
            <a:r>
              <a:rPr lang="fr-FR" sz="2000" dirty="0" smtClean="0"/>
              <a:t>.</a:t>
            </a:r>
          </a:p>
          <a:p>
            <a:pPr>
              <a:buNone/>
            </a:pPr>
            <a:endParaRPr lang="fr-FR" sz="2000" dirty="0" smtClean="0"/>
          </a:p>
          <a:p>
            <a:pPr>
              <a:buNone/>
            </a:pPr>
            <a:endParaRPr lang="fr-FR" sz="2000" dirty="0" smtClean="0"/>
          </a:p>
          <a:p>
            <a:pPr>
              <a:buNone/>
            </a:pPr>
            <a:endParaRPr lang="fr-FR" sz="2000" dirty="0" smtClean="0"/>
          </a:p>
          <a:p>
            <a:pPr>
              <a:buNone/>
            </a:pPr>
            <a:endParaRPr lang="fr-FR" sz="2000" dirty="0" smtClean="0"/>
          </a:p>
          <a:p>
            <a:pPr>
              <a:buNone/>
            </a:pPr>
            <a:endParaRPr lang="fr-FR" sz="2000" dirty="0" smtClean="0"/>
          </a:p>
          <a:p>
            <a:pPr>
              <a:buNone/>
            </a:pPr>
            <a:endParaRPr lang="fr-FR" sz="2000" dirty="0"/>
          </a:p>
        </p:txBody>
      </p:sp>
      <p:sp>
        <p:nvSpPr>
          <p:cNvPr id="4" name="Flèche droite 3"/>
          <p:cNvSpPr/>
          <p:nvPr/>
        </p:nvSpPr>
        <p:spPr>
          <a:xfrm>
            <a:off x="395536" y="1700808"/>
            <a:ext cx="28803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218" name="Picture 2" descr="http://www.linternaute.com/science/biologie/dossiers/06/0608-memoire/cerveau-inde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90995">
            <a:off x="6473841" y="2247971"/>
            <a:ext cx="2386483" cy="16594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Flèche droite 5"/>
          <p:cNvSpPr/>
          <p:nvPr/>
        </p:nvSpPr>
        <p:spPr>
          <a:xfrm>
            <a:off x="395536" y="4221088"/>
            <a:ext cx="288032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395536" y="6093296"/>
            <a:ext cx="8424936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accent1">
                    <a:lumMod val="50000"/>
                  </a:schemeClr>
                </a:solidFill>
              </a:rPr>
              <a:t>	Susciter des </a:t>
            </a:r>
            <a:r>
              <a:rPr lang="fr-FR" b="1" dirty="0" smtClean="0">
                <a:solidFill>
                  <a:schemeClr val="accent1">
                    <a:lumMod val="50000"/>
                  </a:schemeClr>
                </a:solidFill>
              </a:rPr>
              <a:t>réactions affectives </a:t>
            </a:r>
            <a:r>
              <a:rPr lang="fr-FR" dirty="0" smtClean="0">
                <a:solidFill>
                  <a:schemeClr val="accent1">
                    <a:lumMod val="50000"/>
                  </a:schemeClr>
                </a:solidFill>
              </a:rPr>
              <a:t>et </a:t>
            </a:r>
            <a:r>
              <a:rPr lang="fr-FR" b="1" dirty="0" smtClean="0">
                <a:solidFill>
                  <a:schemeClr val="accent1">
                    <a:lumMod val="50000"/>
                  </a:schemeClr>
                </a:solidFill>
              </a:rPr>
              <a:t>créer des émotions en fonction de ces trois items</a:t>
            </a:r>
            <a:r>
              <a:rPr lang="fr-FR" dirty="0" smtClean="0">
                <a:solidFill>
                  <a:schemeClr val="accent1">
                    <a:lumMod val="50000"/>
                  </a:schemeClr>
                </a:solidFill>
              </a:rPr>
              <a:t> pour </a:t>
            </a:r>
            <a:r>
              <a:rPr lang="fr-FR" b="1" dirty="0" smtClean="0">
                <a:solidFill>
                  <a:schemeClr val="accent1">
                    <a:lumMod val="50000"/>
                  </a:schemeClr>
                </a:solidFill>
              </a:rPr>
              <a:t>satisfaire les besoins inconscients</a:t>
            </a:r>
            <a:r>
              <a:rPr lang="fr-FR" dirty="0" smtClean="0">
                <a:solidFill>
                  <a:schemeClr val="accent1">
                    <a:lumMod val="50000"/>
                  </a:schemeClr>
                </a:solidFill>
              </a:rPr>
              <a:t> du consommateurs.</a:t>
            </a:r>
            <a:endParaRPr lang="fr-F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Flèche droite 8"/>
          <p:cNvSpPr/>
          <p:nvPr/>
        </p:nvSpPr>
        <p:spPr>
          <a:xfrm>
            <a:off x="611560" y="6165304"/>
            <a:ext cx="64807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 descr="1571895396_smal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07704" y="4869160"/>
            <a:ext cx="1440160" cy="1144927"/>
          </a:xfrm>
          <a:prstGeom prst="rect">
            <a:avLst/>
          </a:prstGeom>
        </p:spPr>
      </p:pic>
      <p:pic>
        <p:nvPicPr>
          <p:cNvPr id="11" name="Image 10" descr="beb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39952" y="4797152"/>
            <a:ext cx="815215" cy="1200907"/>
          </a:xfrm>
          <a:prstGeom prst="rect">
            <a:avLst/>
          </a:prstGeom>
        </p:spPr>
      </p:pic>
      <p:pic>
        <p:nvPicPr>
          <p:cNvPr id="12" name="Image 11" descr="US_Customs_and_Border_Protection_officer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52120" y="4797152"/>
            <a:ext cx="1656184" cy="1217782"/>
          </a:xfrm>
          <a:prstGeom prst="rect">
            <a:avLst/>
          </a:prstGeom>
        </p:spPr>
      </p:pic>
      <p:pic>
        <p:nvPicPr>
          <p:cNvPr id="14" name="Son enregistré">
            <a:hlinkClick r:id="" action="ppaction://media"/>
          </p:cNvPr>
          <p:cNvPicPr>
            <a:picLocks noRot="1" noChangeAspect="1"/>
          </p:cNvPicPr>
          <p:nvPr>
            <a:wavAudioFile r:embed="rId1" name="Son enregistré"/>
          </p:nvPr>
        </p:nvPicPr>
        <p:blipFill>
          <a:blip r:embed="rId8" cstate="print"/>
          <a:stretch>
            <a:fillRect/>
          </a:stretch>
        </p:blipFill>
        <p:spPr>
          <a:xfrm>
            <a:off x="467544" y="2492896"/>
            <a:ext cx="1088504" cy="1088504"/>
          </a:xfrm>
          <a:prstGeom prst="rect">
            <a:avLst/>
          </a:prstGeom>
        </p:spPr>
      </p:pic>
    </p:spTree>
  </p:cSld>
  <p:clrMapOvr>
    <a:masterClrMapping/>
  </p:clrMapOvr>
  <p:transition spd="slow" advClick="0" advTm="39000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61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29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0"/>
            <a:ext cx="9144000" cy="5733256"/>
          </a:xfrm>
        </p:spPr>
        <p:txBody>
          <a:bodyPr>
            <a:normAutofit lnSpcReduction="10000"/>
          </a:bodyPr>
          <a:lstStyle/>
          <a:p>
            <a:endParaRPr lang="fr-FR" sz="2800" b="1" dirty="0" smtClean="0"/>
          </a:p>
          <a:p>
            <a:r>
              <a:rPr lang="fr-FR" sz="2800" b="1" dirty="0" smtClean="0"/>
              <a:t>Le marketing stratégique </a:t>
            </a:r>
          </a:p>
          <a:p>
            <a:pPr lvl="2">
              <a:buNone/>
            </a:pPr>
            <a:endParaRPr lang="fr-FR" b="1" dirty="0" smtClean="0"/>
          </a:p>
          <a:p>
            <a:pPr lvl="2">
              <a:buNone/>
            </a:pPr>
            <a:r>
              <a:rPr lang="fr-FR" b="1" dirty="0" smtClean="0"/>
              <a:t>Cibler</a:t>
            </a:r>
            <a:r>
              <a:rPr lang="fr-FR" dirty="0" smtClean="0"/>
              <a:t> selon le </a:t>
            </a:r>
            <a:r>
              <a:rPr lang="fr-FR" b="1" dirty="0" smtClean="0"/>
              <a:t>prix optimal</a:t>
            </a:r>
            <a:r>
              <a:rPr lang="fr-FR" dirty="0" smtClean="0"/>
              <a:t> que le consommateur est prêt à mettre.</a:t>
            </a:r>
          </a:p>
          <a:p>
            <a:pPr lvl="2">
              <a:buNone/>
            </a:pPr>
            <a:r>
              <a:rPr lang="fr-FR" b="1" dirty="0" smtClean="0"/>
              <a:t>Positionnement : </a:t>
            </a:r>
            <a:r>
              <a:rPr lang="fr-FR" dirty="0" smtClean="0"/>
              <a:t>la </a:t>
            </a:r>
            <a:r>
              <a:rPr lang="fr-FR" b="1" dirty="0" smtClean="0"/>
              <a:t>marque </a:t>
            </a:r>
            <a:r>
              <a:rPr lang="fr-FR" dirty="0" smtClean="0"/>
              <a:t>va</a:t>
            </a:r>
            <a:r>
              <a:rPr lang="fr-FR" b="1" dirty="0" smtClean="0"/>
              <a:t> agir</a:t>
            </a:r>
            <a:r>
              <a:rPr lang="fr-FR" dirty="0" smtClean="0"/>
              <a:t> sur l’inconscient. Il y a donc un intérêt à </a:t>
            </a:r>
            <a:r>
              <a:rPr lang="fr-FR" b="1" dirty="0" smtClean="0"/>
              <a:t>créer de la valeur ajoutée </a:t>
            </a:r>
            <a:r>
              <a:rPr lang="fr-FR" dirty="0" smtClean="0"/>
              <a:t>à cette marque.</a:t>
            </a:r>
          </a:p>
          <a:p>
            <a:pPr lvl="2">
              <a:buNone/>
            </a:pPr>
            <a:endParaRPr lang="fr-FR" b="1" dirty="0" smtClean="0"/>
          </a:p>
          <a:p>
            <a:r>
              <a:rPr lang="fr-FR" sz="2800" b="1" dirty="0" smtClean="0"/>
              <a:t>Le marketing opérationnel</a:t>
            </a:r>
            <a:endParaRPr lang="fr-FR" sz="2800" dirty="0" smtClean="0"/>
          </a:p>
          <a:p>
            <a:endParaRPr lang="fr-FR" dirty="0" smtClean="0"/>
          </a:p>
          <a:p>
            <a:pPr lvl="2">
              <a:buNone/>
            </a:pPr>
            <a:r>
              <a:rPr lang="fr-FR" dirty="0" smtClean="0"/>
              <a:t>Fixer </a:t>
            </a:r>
            <a:r>
              <a:rPr lang="fr-FR" b="1" dirty="0" smtClean="0"/>
              <a:t>un prix </a:t>
            </a:r>
            <a:r>
              <a:rPr lang="fr-FR" dirty="0" smtClean="0"/>
              <a:t>que </a:t>
            </a:r>
            <a:r>
              <a:rPr lang="fr-FR" b="1" dirty="0" smtClean="0"/>
              <a:t>l’inconscient est prêt à mettre.</a:t>
            </a:r>
          </a:p>
          <a:p>
            <a:pPr lvl="2">
              <a:buNone/>
            </a:pPr>
            <a:r>
              <a:rPr lang="fr-FR" dirty="0" smtClean="0"/>
              <a:t>Créer </a:t>
            </a:r>
            <a:r>
              <a:rPr lang="fr-FR" b="1" dirty="0" smtClean="0"/>
              <a:t>un produit </a:t>
            </a:r>
            <a:r>
              <a:rPr lang="fr-FR" dirty="0" smtClean="0"/>
              <a:t>ou </a:t>
            </a:r>
            <a:r>
              <a:rPr lang="fr-FR" b="1" dirty="0" smtClean="0"/>
              <a:t>un emballage </a:t>
            </a:r>
            <a:r>
              <a:rPr lang="fr-FR" dirty="0" smtClean="0"/>
              <a:t>qui va </a:t>
            </a:r>
            <a:r>
              <a:rPr lang="fr-FR" b="1" dirty="0" smtClean="0"/>
              <a:t>attirer</a:t>
            </a:r>
            <a:r>
              <a:rPr lang="fr-FR" dirty="0" smtClean="0"/>
              <a:t> </a:t>
            </a:r>
            <a:r>
              <a:rPr lang="fr-FR" b="1" dirty="0" smtClean="0"/>
              <a:t>l’inconscient</a:t>
            </a:r>
            <a:r>
              <a:rPr lang="fr-FR" dirty="0" smtClean="0"/>
              <a:t> du consommateur.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5" name="Flèche droite 4"/>
          <p:cNvSpPr/>
          <p:nvPr/>
        </p:nvSpPr>
        <p:spPr>
          <a:xfrm>
            <a:off x="395536" y="1412776"/>
            <a:ext cx="50405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 droite 5"/>
          <p:cNvSpPr/>
          <p:nvPr/>
        </p:nvSpPr>
        <p:spPr>
          <a:xfrm>
            <a:off x="395536" y="2132856"/>
            <a:ext cx="50405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droite 8"/>
          <p:cNvSpPr/>
          <p:nvPr/>
        </p:nvSpPr>
        <p:spPr>
          <a:xfrm>
            <a:off x="395536" y="4293096"/>
            <a:ext cx="50405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 droite 9"/>
          <p:cNvSpPr/>
          <p:nvPr/>
        </p:nvSpPr>
        <p:spPr>
          <a:xfrm>
            <a:off x="395536" y="4725144"/>
            <a:ext cx="50405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0" y="5805265"/>
            <a:ext cx="9144000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tx2"/>
                </a:solidFill>
              </a:rPr>
              <a:t>L’autre vision du marketing stratégique et opérationnel, cherche à </a:t>
            </a:r>
            <a:r>
              <a:rPr lang="fr-FR" sz="2000" b="1" dirty="0" smtClean="0">
                <a:solidFill>
                  <a:schemeClr val="tx2"/>
                </a:solidFill>
              </a:rPr>
              <a:t>mieux comprendre la partie inconsciente du cerveau du consommateur pour mieux répondre aux besoins de celui-ci.</a:t>
            </a:r>
            <a:endParaRPr lang="fr-FR" sz="2000" b="1" dirty="0">
              <a:solidFill>
                <a:schemeClr val="tx2"/>
              </a:solidFill>
            </a:endParaRPr>
          </a:p>
        </p:txBody>
      </p:sp>
      <p:pic>
        <p:nvPicPr>
          <p:cNvPr id="8" name="Son enregistré">
            <a:hlinkClick r:id="" action="ppaction://media"/>
          </p:cNvPr>
          <p:cNvPicPr>
            <a:picLocks noRot="1" noChangeAspect="1"/>
          </p:cNvPicPr>
          <p:nvPr>
            <a:wavAudioFile r:embed="rId1" name="Son enregistré"/>
          </p:nvPr>
        </p:nvPicPr>
        <p:blipFill>
          <a:blip r:embed="rId4" cstate="print"/>
          <a:stretch>
            <a:fillRect/>
          </a:stretch>
        </p:blipFill>
        <p:spPr>
          <a:xfrm>
            <a:off x="7956376" y="404664"/>
            <a:ext cx="936104" cy="936104"/>
          </a:xfrm>
          <a:prstGeom prst="rect">
            <a:avLst/>
          </a:prstGeom>
        </p:spPr>
      </p:pic>
    </p:spTree>
  </p:cSld>
  <p:clrMapOvr>
    <a:masterClrMapping/>
  </p:clrMapOvr>
  <p:transition spd="slow" advClick="0" advTm="48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4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3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7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33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est.m4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48412" y="452156"/>
            <a:ext cx="9192411" cy="6073188"/>
          </a:xfrm>
        </p:spPr>
      </p:pic>
    </p:spTree>
  </p:cSld>
  <p:clrMapOvr>
    <a:masterClrMapping/>
  </p:clrMapOvr>
  <p:transition spd="slow" advClick="0" advTm="43000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I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omena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romenade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2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3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411</TotalTime>
  <Words>199</Words>
  <Application>Microsoft Office PowerPoint</Application>
  <PresentationFormat>Affichage à l'écran (4:3)</PresentationFormat>
  <Paragraphs>70</Paragraphs>
  <Slides>9</Slides>
  <Notes>6</Notes>
  <HiddenSlides>0</HiddenSlides>
  <MMClips>8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0" baseType="lpstr">
      <vt:lpstr>Promenade</vt:lpstr>
      <vt:lpstr>Diapositive 1</vt:lpstr>
      <vt:lpstr>Diapositive 2</vt:lpstr>
      <vt:lpstr>Diapositive 3</vt:lpstr>
      <vt:lpstr>Cet exemple est lié au principe d’irrationalité prévisible introduit par D.Kahneman</vt:lpstr>
      <vt:lpstr>Mais que se passe t-IL DANS NOTRE INCONSCIENT?</vt:lpstr>
      <vt:lpstr>Cet exemple illustre une autre vision du marketing stratégique et opérationnel</vt:lpstr>
      <vt:lpstr>Diapositive 7</vt:lpstr>
      <vt:lpstr>Diapositive 8</vt:lpstr>
      <vt:lpstr>Diapositive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MARKETING STRATEGIQUE</dc:title>
  <dc:creator>Estelle</dc:creator>
  <cp:lastModifiedBy>Estelle</cp:lastModifiedBy>
  <cp:revision>56</cp:revision>
  <dcterms:created xsi:type="dcterms:W3CDTF">2013-11-15T12:35:03Z</dcterms:created>
  <dcterms:modified xsi:type="dcterms:W3CDTF">2013-11-24T11:21:55Z</dcterms:modified>
</cp:coreProperties>
</file>