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Default Extension="m4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1"/>
  </p:notesMasterIdLst>
  <p:sldIdLst>
    <p:sldId id="259" r:id="rId2"/>
    <p:sldId id="271" r:id="rId3"/>
    <p:sldId id="272" r:id="rId4"/>
    <p:sldId id="261" r:id="rId5"/>
    <p:sldId id="268" r:id="rId6"/>
    <p:sldId id="262" r:id="rId7"/>
    <p:sldId id="270" r:id="rId8"/>
    <p:sldId id="263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5448" autoAdjust="0"/>
  </p:normalViewPr>
  <p:slideViewPr>
    <p:cSldViewPr>
      <p:cViewPr>
        <p:scale>
          <a:sx n="50" d="100"/>
          <a:sy n="50" d="100"/>
        </p:scale>
        <p:origin x="-139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80C8A-0277-4A37-8FC4-168D69BBAC9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E1FF-9996-4652-B7F9-944E0FD6FE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8397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1FF-9996-4652-B7F9-944E0FD6FE3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541EBC-3A3C-4F3B-9250-256FE86D8674}" type="datetimeFigureOut">
              <a:rPr lang="fr-FR" smtClean="0"/>
              <a:pPr/>
              <a:t>21/11/2013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D2AD79-3FF0-4A0A-B019-D99E5BD5266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TD%202\Selective%20test.m4v" TargetMode="External"/><Relationship Id="rId1" Type="http://schemas.openxmlformats.org/officeDocument/2006/relationships/video" Target="file:///G:\TD%202\Vid&#233;o22.wm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TD%202\Pierre.m4v" TargetMode="External"/><Relationship Id="rId1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D%202\Vid&#233;o14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4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4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éo2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404664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elective test.m4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652120" y="4077072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</p:cNvPr>
          <p:cNvPicPr>
            <a:picLocks noRot="1" noChangeAspect="1"/>
          </p:cNvPicPr>
          <p:nvPr>
            <a:wavAudioFile r:embed="rId1" name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1152128" cy="1152128"/>
          </a:xfrm>
          <a:prstGeom prst="rect">
            <a:avLst/>
          </a:prstGeom>
        </p:spPr>
      </p:pic>
      <p:pic>
        <p:nvPicPr>
          <p:cNvPr id="6" name="Pierre.m4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611560" y="332656"/>
            <a:ext cx="8136904" cy="6102678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éo1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24286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Cet exemple est lié au principe d’irrationalité prévisible introduit par </a:t>
            </a:r>
            <a:r>
              <a:rPr lang="fr-FR" sz="2800" dirty="0" err="1" smtClean="0"/>
              <a:t>D.Kahneman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fr-FR" sz="2400" dirty="0" smtClean="0"/>
              <a:t>Notre cerveau, comme un iceberg…</a:t>
            </a:r>
          </a:p>
          <a:p>
            <a:endParaRPr lang="fr-FR" sz="2400" dirty="0" smtClean="0"/>
          </a:p>
          <a:p>
            <a:pPr lvl="6"/>
            <a:r>
              <a:rPr lang="fr-FR" dirty="0" smtClean="0"/>
              <a:t>5 à 10% de notre cerveau</a:t>
            </a:r>
          </a:p>
          <a:p>
            <a:endParaRPr lang="fr-FR" dirty="0" smtClean="0"/>
          </a:p>
          <a:p>
            <a:pPr lvl="6"/>
            <a:r>
              <a:rPr lang="fr-FR" dirty="0" smtClean="0"/>
              <a:t> 90 à 95%        </a:t>
            </a:r>
            <a:r>
              <a:rPr lang="fr-FR" b="1" dirty="0" smtClean="0"/>
              <a:t>ce qui compte réellement</a:t>
            </a:r>
          </a:p>
          <a:p>
            <a:pPr lvl="6"/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ceb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988840"/>
            <a:ext cx="2304256" cy="276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4283968" y="314096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23928" y="3645024"/>
            <a:ext cx="496855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 dirty="0" smtClean="0"/>
              <a:t>Concentration</a:t>
            </a:r>
            <a:r>
              <a:rPr lang="fr-FR" sz="2000" dirty="0" smtClean="0"/>
              <a:t> 	  </a:t>
            </a:r>
            <a:r>
              <a:rPr lang="fr-FR" sz="2000" b="1" dirty="0" smtClean="0"/>
              <a:t>Calcul</a:t>
            </a:r>
            <a:r>
              <a:rPr lang="fr-FR" sz="2000" dirty="0" smtClean="0"/>
              <a:t>  	     </a:t>
            </a:r>
            <a:r>
              <a:rPr lang="fr-FR" sz="2000" b="1" dirty="0" smtClean="0"/>
              <a:t>Joueurs blancs</a:t>
            </a:r>
            <a:r>
              <a:rPr lang="fr-FR" sz="2000" dirty="0" smtClean="0"/>
              <a:t> </a:t>
            </a:r>
            <a:r>
              <a:rPr lang="fr-FR" sz="2000" b="1" dirty="0" smtClean="0"/>
              <a:t>			</a:t>
            </a:r>
            <a:endParaRPr lang="fr-FR" sz="2000" b="1" dirty="0"/>
          </a:p>
        </p:txBody>
      </p:sp>
      <p:sp>
        <p:nvSpPr>
          <p:cNvPr id="9" name="Flèche droite 8"/>
          <p:cNvSpPr/>
          <p:nvPr/>
        </p:nvSpPr>
        <p:spPr>
          <a:xfrm>
            <a:off x="673224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5652120" y="378904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43608" y="6237312"/>
            <a:ext cx="23762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C’était </a:t>
            </a:r>
            <a:r>
              <a:rPr lang="fr-FR" b="1" dirty="0" smtClean="0"/>
              <a:t>prévisible </a:t>
            </a:r>
            <a:r>
              <a:rPr lang="fr-FR" dirty="0" smtClean="0"/>
              <a:t>!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355976" y="4581128"/>
            <a:ext cx="446449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La </a:t>
            </a:r>
            <a:r>
              <a:rPr lang="fr-FR" b="1" dirty="0" smtClean="0">
                <a:solidFill>
                  <a:schemeClr val="tx1"/>
                </a:solidFill>
              </a:rPr>
              <a:t>partie consciente de notre </a:t>
            </a:r>
            <a:r>
              <a:rPr lang="fr-FR" b="1" dirty="0" smtClean="0"/>
              <a:t>cerveau</a:t>
            </a:r>
            <a:r>
              <a:rPr lang="fr-FR" dirty="0" smtClean="0"/>
              <a:t> </a:t>
            </a:r>
            <a:r>
              <a:rPr lang="fr-FR" b="1" dirty="0" smtClean="0"/>
              <a:t>passe à côté d’un « détail »</a:t>
            </a:r>
            <a:r>
              <a:rPr lang="fr-FR" dirty="0" smtClean="0"/>
              <a:t> puisqu’elle fait qu’une chose à la fois       Contrairement </a:t>
            </a:r>
            <a:r>
              <a:rPr lang="fr-FR" b="1" dirty="0" smtClean="0"/>
              <a:t>à l’inconscient      </a:t>
            </a:r>
          </a:p>
          <a:p>
            <a:r>
              <a:rPr lang="fr-FR" b="1" dirty="0" smtClean="0"/>
              <a:t>			</a:t>
            </a:r>
            <a:r>
              <a:rPr lang="fr-FR" b="1" dirty="0" err="1" smtClean="0"/>
              <a:t>Irrationnalité</a:t>
            </a:r>
            <a:r>
              <a:rPr lang="fr-FR" b="1" dirty="0" smtClean="0"/>
              <a:t>			</a:t>
            </a:r>
          </a:p>
          <a:p>
            <a:r>
              <a:rPr lang="fr-FR" b="1" dirty="0" smtClean="0"/>
              <a:t>		</a:t>
            </a:r>
            <a:endParaRPr lang="fr-FR" dirty="0"/>
          </a:p>
        </p:txBody>
      </p:sp>
      <p:sp>
        <p:nvSpPr>
          <p:cNvPr id="26" name="Différent de 25"/>
          <p:cNvSpPr/>
          <p:nvPr/>
        </p:nvSpPr>
        <p:spPr>
          <a:xfrm>
            <a:off x="6444208" y="5229200"/>
            <a:ext cx="288032" cy="216024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Égal 26"/>
          <p:cNvSpPr/>
          <p:nvPr/>
        </p:nvSpPr>
        <p:spPr>
          <a:xfrm>
            <a:off x="6732240" y="5733256"/>
            <a:ext cx="360040" cy="288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8172400" y="1268760"/>
            <a:ext cx="656456" cy="656456"/>
          </a:xfrm>
          <a:prstGeom prst="rect">
            <a:avLst/>
          </a:prstGeom>
        </p:spPr>
      </p:pic>
    </p:spTree>
  </p:cSld>
  <p:clrMapOvr>
    <a:masterClrMapping/>
  </p:clrMapOvr>
  <p:transition spd="slow" advClick="0" advTm="4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5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Mais que se passe t-IL DANS NOTRE INCONSCIENT?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C’est un </a:t>
            </a:r>
            <a:r>
              <a:rPr lang="fr-FR" b="1" dirty="0" smtClean="0"/>
              <a:t>réseau sémantique</a:t>
            </a:r>
            <a:endParaRPr lang="fr-FR" dirty="0" smtClean="0"/>
          </a:p>
          <a:p>
            <a:r>
              <a:rPr lang="fr-FR" b="1" dirty="0" smtClean="0"/>
              <a:t>Neurones</a:t>
            </a:r>
            <a:r>
              <a:rPr lang="fr-FR" dirty="0" smtClean="0"/>
              <a:t> en activités</a:t>
            </a:r>
          </a:p>
          <a:p>
            <a:r>
              <a:rPr lang="fr-FR" dirty="0" smtClean="0"/>
              <a:t>Ils activent l’effort de réfléchir, de se concentrer sur </a:t>
            </a:r>
            <a:r>
              <a:rPr lang="fr-FR" b="1" dirty="0" smtClean="0"/>
              <a:t>une seule et unique </a:t>
            </a:r>
            <a:r>
              <a:rPr lang="fr-FR" dirty="0" smtClean="0"/>
              <a:t>chose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comprendre_le_fonctionnement_d_un_neurone_pour_m_di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484784"/>
            <a:ext cx="4968552" cy="2794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5" cstate="print"/>
          <a:stretch>
            <a:fillRect/>
          </a:stretch>
        </p:blipFill>
        <p:spPr>
          <a:xfrm>
            <a:off x="7596336" y="332656"/>
            <a:ext cx="864096" cy="864096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Cet exemple illustre une autre vision du marketing stratégique et opérationnel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819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	Comprendre les </a:t>
            </a:r>
            <a:r>
              <a:rPr lang="fr-FR" sz="2000" b="1" dirty="0" smtClean="0"/>
              <a:t>influences inconscientes </a:t>
            </a:r>
            <a:r>
              <a:rPr lang="fr-FR" sz="2000" dirty="0" smtClean="0"/>
              <a:t>qui agissent sur un individu : en intégrant le rôle de la </a:t>
            </a:r>
            <a:r>
              <a:rPr lang="fr-FR" sz="2000" b="1" dirty="0" smtClean="0"/>
              <a:t>mémoire</a:t>
            </a:r>
            <a:r>
              <a:rPr lang="fr-FR" sz="2000" dirty="0" smtClean="0"/>
              <a:t>, de l’</a:t>
            </a:r>
            <a:r>
              <a:rPr lang="fr-FR" sz="2000" b="1" dirty="0" smtClean="0"/>
              <a:t>attention</a:t>
            </a:r>
            <a:r>
              <a:rPr lang="fr-FR" sz="2000" dirty="0" smtClean="0"/>
              <a:t> et de l’</a:t>
            </a:r>
            <a:r>
              <a:rPr lang="fr-FR" sz="2000" b="1" dirty="0" smtClean="0"/>
              <a:t>émotion</a:t>
            </a:r>
            <a:r>
              <a:rPr lang="fr-FR" sz="2000" dirty="0" smtClean="0"/>
              <a:t>. 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r>
              <a:rPr lang="fr-FR" sz="2000" dirty="0" smtClean="0"/>
              <a:t>	Les </a:t>
            </a:r>
            <a:r>
              <a:rPr lang="fr-FR" sz="2000" b="1" dirty="0" smtClean="0"/>
              <a:t>choix</a:t>
            </a:r>
            <a:r>
              <a:rPr lang="fr-FR" sz="2000" dirty="0" smtClean="0"/>
              <a:t> du consommateur sont </a:t>
            </a:r>
            <a:r>
              <a:rPr lang="fr-FR" sz="2000" b="1" dirty="0" smtClean="0"/>
              <a:t>basés</a:t>
            </a:r>
            <a:r>
              <a:rPr lang="fr-FR" sz="2000" dirty="0" smtClean="0"/>
              <a:t> sur l’</a:t>
            </a:r>
            <a:r>
              <a:rPr lang="fr-FR" sz="2000" b="1" dirty="0" smtClean="0"/>
              <a:t>inconscient</a:t>
            </a:r>
            <a:r>
              <a:rPr lang="fr-FR" sz="2000" dirty="0" smtClean="0"/>
              <a:t> . </a:t>
            </a:r>
          </a:p>
          <a:p>
            <a:pPr>
              <a:buNone/>
            </a:pPr>
            <a:r>
              <a:rPr lang="fr-FR" sz="2000" dirty="0" smtClean="0"/>
              <a:t>On cherche tous, trois items dans la vie : </a:t>
            </a:r>
            <a:r>
              <a:rPr lang="fr-FR" sz="2000" b="1" dirty="0" smtClean="0"/>
              <a:t>manger</a:t>
            </a:r>
            <a:r>
              <a:rPr lang="fr-FR" sz="2000" dirty="0" smtClean="0"/>
              <a:t>, se </a:t>
            </a:r>
            <a:r>
              <a:rPr lang="fr-FR" sz="2000" b="1" dirty="0" smtClean="0"/>
              <a:t>reproduire</a:t>
            </a:r>
            <a:r>
              <a:rPr lang="fr-FR" sz="2000" dirty="0" smtClean="0"/>
              <a:t> et </a:t>
            </a:r>
            <a:r>
              <a:rPr lang="fr-FR" sz="2000" b="1" dirty="0" smtClean="0"/>
              <a:t>se protéger</a:t>
            </a:r>
            <a:r>
              <a:rPr lang="fr-FR" sz="2000" dirty="0" smtClean="0"/>
              <a:t>.</a:t>
            </a:r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sp>
        <p:nvSpPr>
          <p:cNvPr id="4" name="Flèche droite 3"/>
          <p:cNvSpPr/>
          <p:nvPr/>
        </p:nvSpPr>
        <p:spPr>
          <a:xfrm>
            <a:off x="395536" y="170080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 descr="http://www.linternaute.com/science/biologie/dossiers/06/0608-memoire/cerveau-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0995">
            <a:off x="6473841" y="2247971"/>
            <a:ext cx="2386483" cy="1659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lèche droite 5"/>
          <p:cNvSpPr/>
          <p:nvPr/>
        </p:nvSpPr>
        <p:spPr>
          <a:xfrm>
            <a:off x="395536" y="422108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95536" y="6093296"/>
            <a:ext cx="842493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	Susciter des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réactions affectives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et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créer des émotions en fonction de ces trois items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pour 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satisfaire les besoins inconscients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du consommateurs.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611560" y="616530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1571895396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869160"/>
            <a:ext cx="1440160" cy="1144927"/>
          </a:xfrm>
          <a:prstGeom prst="rect">
            <a:avLst/>
          </a:prstGeom>
        </p:spPr>
      </p:pic>
      <p:pic>
        <p:nvPicPr>
          <p:cNvPr id="11" name="Image 10" descr="be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797152"/>
            <a:ext cx="815215" cy="1200907"/>
          </a:xfrm>
          <a:prstGeom prst="rect">
            <a:avLst/>
          </a:prstGeom>
        </p:spPr>
      </p:pic>
      <p:pic>
        <p:nvPicPr>
          <p:cNvPr id="12" name="Image 11" descr="US_Customs_and_Border_Protection_office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4797152"/>
            <a:ext cx="1656184" cy="1217782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8" cstate="print"/>
          <a:stretch>
            <a:fillRect/>
          </a:stretch>
        </p:blipFill>
        <p:spPr>
          <a:xfrm>
            <a:off x="467544" y="2492896"/>
            <a:ext cx="1088504" cy="1088504"/>
          </a:xfrm>
          <a:prstGeom prst="rect">
            <a:avLst/>
          </a:prstGeom>
        </p:spPr>
      </p:pic>
    </p:spTree>
  </p:cSld>
  <p:clrMapOvr>
    <a:masterClrMapping/>
  </p:clrMapOvr>
  <p:transition spd="slow" advClick="0" advTm="3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5733256"/>
          </a:xfrm>
        </p:spPr>
        <p:txBody>
          <a:bodyPr>
            <a:normAutofit lnSpcReduction="10000"/>
          </a:bodyPr>
          <a:lstStyle/>
          <a:p>
            <a:endParaRPr lang="fr-FR" sz="2800" b="1" dirty="0" smtClean="0"/>
          </a:p>
          <a:p>
            <a:r>
              <a:rPr lang="fr-FR" sz="2800" b="1" dirty="0" smtClean="0"/>
              <a:t>Le marketing stratégique </a:t>
            </a:r>
          </a:p>
          <a:p>
            <a:pPr lvl="2">
              <a:buNone/>
            </a:pPr>
            <a:endParaRPr lang="fr-FR" b="1" dirty="0" smtClean="0"/>
          </a:p>
          <a:p>
            <a:pPr lvl="2">
              <a:buNone/>
            </a:pPr>
            <a:r>
              <a:rPr lang="fr-FR" b="1" dirty="0" smtClean="0"/>
              <a:t>Cibler</a:t>
            </a:r>
            <a:r>
              <a:rPr lang="fr-FR" dirty="0" smtClean="0"/>
              <a:t> selon le </a:t>
            </a:r>
            <a:r>
              <a:rPr lang="fr-FR" b="1" dirty="0" smtClean="0"/>
              <a:t>prix optimal</a:t>
            </a:r>
            <a:r>
              <a:rPr lang="fr-FR" dirty="0" smtClean="0"/>
              <a:t> que le consommateur est prêt à mettre.</a:t>
            </a:r>
          </a:p>
          <a:p>
            <a:pPr lvl="2">
              <a:buNone/>
            </a:pPr>
            <a:r>
              <a:rPr lang="fr-FR" b="1" dirty="0" smtClean="0"/>
              <a:t>Positionnement : </a:t>
            </a:r>
            <a:r>
              <a:rPr lang="fr-FR" dirty="0" smtClean="0"/>
              <a:t>la </a:t>
            </a:r>
            <a:r>
              <a:rPr lang="fr-FR" b="1" dirty="0" smtClean="0"/>
              <a:t>marque </a:t>
            </a:r>
            <a:r>
              <a:rPr lang="fr-FR" dirty="0" smtClean="0"/>
              <a:t>va</a:t>
            </a:r>
            <a:r>
              <a:rPr lang="fr-FR" b="1" dirty="0" smtClean="0"/>
              <a:t> agir</a:t>
            </a:r>
            <a:r>
              <a:rPr lang="fr-FR" dirty="0" smtClean="0"/>
              <a:t> sur l’inconscient. Il y a donc un intérêt à </a:t>
            </a:r>
            <a:r>
              <a:rPr lang="fr-FR" b="1" dirty="0" smtClean="0"/>
              <a:t>créer de la valeur ajoutée </a:t>
            </a:r>
            <a:r>
              <a:rPr lang="fr-FR" dirty="0" smtClean="0"/>
              <a:t>à cette marque.</a:t>
            </a:r>
          </a:p>
          <a:p>
            <a:pPr lvl="2">
              <a:buNone/>
            </a:pPr>
            <a:endParaRPr lang="fr-FR" b="1" dirty="0" smtClean="0"/>
          </a:p>
          <a:p>
            <a:r>
              <a:rPr lang="fr-FR" sz="2800" b="1" dirty="0" smtClean="0"/>
              <a:t>Le marketing opérationnel</a:t>
            </a:r>
            <a:endParaRPr lang="fr-FR" sz="2800" dirty="0" smtClean="0"/>
          </a:p>
          <a:p>
            <a:endParaRPr lang="fr-FR" dirty="0" smtClean="0"/>
          </a:p>
          <a:p>
            <a:pPr lvl="2">
              <a:buNone/>
            </a:pPr>
            <a:r>
              <a:rPr lang="fr-FR" dirty="0" smtClean="0"/>
              <a:t>Fixer </a:t>
            </a:r>
            <a:r>
              <a:rPr lang="fr-FR" b="1" dirty="0" smtClean="0"/>
              <a:t>un prix </a:t>
            </a:r>
            <a:r>
              <a:rPr lang="fr-FR" dirty="0" smtClean="0"/>
              <a:t>que </a:t>
            </a:r>
            <a:r>
              <a:rPr lang="fr-FR" b="1" dirty="0" smtClean="0"/>
              <a:t>l’inconscient est prêt à mettre.</a:t>
            </a:r>
          </a:p>
          <a:p>
            <a:pPr lvl="2">
              <a:buNone/>
            </a:pPr>
            <a:r>
              <a:rPr lang="fr-FR" dirty="0" smtClean="0"/>
              <a:t>Créer </a:t>
            </a:r>
            <a:r>
              <a:rPr lang="fr-FR" b="1" dirty="0" smtClean="0"/>
              <a:t>un produit </a:t>
            </a:r>
            <a:r>
              <a:rPr lang="fr-FR" dirty="0" smtClean="0"/>
              <a:t>ou </a:t>
            </a:r>
            <a:r>
              <a:rPr lang="fr-FR" b="1" dirty="0" smtClean="0"/>
              <a:t>un emballage </a:t>
            </a:r>
            <a:r>
              <a:rPr lang="fr-FR" dirty="0" smtClean="0"/>
              <a:t>qui va </a:t>
            </a:r>
            <a:r>
              <a:rPr lang="fr-FR" b="1" dirty="0" smtClean="0"/>
              <a:t>attirer</a:t>
            </a:r>
            <a:r>
              <a:rPr lang="fr-FR" dirty="0" smtClean="0"/>
              <a:t> </a:t>
            </a:r>
            <a:r>
              <a:rPr lang="fr-FR" b="1" dirty="0" smtClean="0"/>
              <a:t>l’inconscient</a:t>
            </a:r>
            <a:r>
              <a:rPr lang="fr-FR" dirty="0" smtClean="0"/>
              <a:t> du consommateur.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395536" y="141277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395536" y="213285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95536" y="429309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395536" y="472514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580526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L’autre vision du marketing stratégique et opérationnel, cherche à </a:t>
            </a:r>
            <a:r>
              <a:rPr lang="fr-FR" sz="2000" b="1" dirty="0" smtClean="0">
                <a:solidFill>
                  <a:schemeClr val="tx2"/>
                </a:solidFill>
              </a:rPr>
              <a:t>mieux comprendre la partie inconsciente du cerveau du consommateur pour mieux répondre aux besoins de celui-ci.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Rot="1" noChangeAspect="1"/>
          </p:cNvPicPr>
          <p:nvPr>
            <a:wavAudioFile r:embed="rId1" name="Son enregistré"/>
          </p:nvPr>
        </p:nvPicPr>
        <p:blipFill>
          <a:blip r:embed="rId4" cstate="print"/>
          <a:stretch>
            <a:fillRect/>
          </a:stretch>
        </p:blipFill>
        <p:spPr>
          <a:xfrm>
            <a:off x="7956376" y="404664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spd="slow" advClick="0" advTm="4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.m4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8412" y="452156"/>
            <a:ext cx="9192411" cy="6073188"/>
          </a:xfrm>
        </p:spPr>
      </p:pic>
    </p:spTree>
  </p:cSld>
  <p:clrMapOvr>
    <a:masterClrMapping/>
  </p:clrMapOvr>
  <p:transition spd="slow" advClick="0" advTm="43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380</TotalTime>
  <Words>191</Words>
  <Application>Microsoft Office PowerPoint</Application>
  <PresentationFormat>Affichage à l'écran (4:3)</PresentationFormat>
  <Paragraphs>63</Paragraphs>
  <Slides>9</Slides>
  <Notes>6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Promenade</vt:lpstr>
      <vt:lpstr>Diapositive 1</vt:lpstr>
      <vt:lpstr>Diapositive 2</vt:lpstr>
      <vt:lpstr>Diapositive 3</vt:lpstr>
      <vt:lpstr>Cet exemple est lié au principe d’irrationalité prévisible introduit par D.Kahneman</vt:lpstr>
      <vt:lpstr>Mais que se passe t-IL DANS NOTRE INCONSCIENT?</vt:lpstr>
      <vt:lpstr>Cet exemple illustre une autre vision du marketing stratégique et opérationnel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STRATEGIQUE</dc:title>
  <dc:creator>Estelle</dc:creator>
  <cp:lastModifiedBy>Estelle</cp:lastModifiedBy>
  <cp:revision>50</cp:revision>
  <dcterms:created xsi:type="dcterms:W3CDTF">2013-11-15T12:35:03Z</dcterms:created>
  <dcterms:modified xsi:type="dcterms:W3CDTF">2013-11-21T21:35:39Z</dcterms:modified>
</cp:coreProperties>
</file>