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4" r:id="rId6"/>
    <p:sldId id="265" r:id="rId7"/>
    <p:sldId id="267" r:id="rId8"/>
    <p:sldId id="268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707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5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95536" y="404665"/>
            <a:ext cx="6766520" cy="1082551"/>
          </a:xfrm>
        </p:spPr>
        <p:txBody>
          <a:bodyPr>
            <a:normAutofit/>
          </a:bodyPr>
          <a:lstStyle/>
          <a:p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Les caractéristiques de l’eau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611560" y="1340768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u="sng" dirty="0" smtClean="0">
                <a:latin typeface="Arial" pitchFamily="34" charset="0"/>
                <a:cs typeface="Arial" pitchFamily="34" charset="0"/>
              </a:rPr>
              <a:t>Quelle eau buvez-vous?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mage 8" descr="ea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060849"/>
            <a:ext cx="1332315" cy="1224136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2771800" y="2132856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L’eau du robinet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Que l’on appelle :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644008" y="242088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Eau potable</a:t>
            </a:r>
            <a:endParaRPr lang="fr-FR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11560" y="350100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fr-FR" u="sng" dirty="0" smtClean="0">
                <a:latin typeface="Arial" pitchFamily="34" charset="0"/>
                <a:cs typeface="Arial" pitchFamily="34" charset="0"/>
              </a:rPr>
              <a:t>d’où vient cette eau ?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755576" y="4221088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Des rivières</a:t>
            </a:r>
          </a:p>
          <a:p>
            <a:r>
              <a:rPr lang="fr-FR" dirty="0" smtClean="0"/>
              <a:t>Des nappes phréatique, eau de pluie qui a ruisselée dans les différentes couches des sols et qui c’est libérée de toutes impuretés.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11266" name="AutoShape 2" descr="data:image/jpeg;base64,/9j/4AAQSkZJRgABAQAAAQABAAD/2wCEAAkGBhQREBEUExQVEhUWEhUaFRgXGBUYGxgZFRQXFBgYGBUXHSYgFxklHBUYHy8gIycrLCwsGB8xODAqNSYrLCkBCQoKBQUFDQUFDSkYEhgpKSkpKSkpKSkpKSkpKSkpKSkpKSkpKSkpKSkpKSkpKSkpKSkpKSkpKSkpKSkpKSkpKf/AABEIAOEA4QMBIgACEQEDEQH/xAAcAAEAAwEBAQEBAAAAAAAAAAAABAUGAwIHAQj/xABLEAACAQMCAwQFCAYFCgcAAAABAgMABBESIQUTMQYiMkEUI1FhcQdCUnSBkaGzFjNygpKTFSRTYnMXNFRjg6KxwdLhQ5SjstHw8f/EABQBAQAAAAAAAAAAAAAAAAAAAAD/xAAUEQEAAAAAAAAAAAAAAAAAAAAA/9oADAMBAAIRAxEAPwD7jSlKBSlKBSlKBSlKBSlKBSlKBSleZJQoJYhQOpJwB8SelB6pVJddtbKPxXEZ/YJk/LBqN/lFsP7f/wBOb/ooNJSqW07aWUvhuYs+xm0H7nxVyHBGQdvbQftKhPxePWUUl3AJKoCxHd1AMRshI6aiM5Htrnz7iRRoRYTk/rcOQMDB0RNgknO2sdKCxrhLfxo6IzqrOSEUkZYgaiAOpwN64HhmpmLySOGUjRkKgBGDgIAT+8SR5VFvbNIjaLGixr6T0UBRvDLvgedBcUpSgUpSgUpSgUpSgUpSgUpSgUpSgUpSggX/AB63gdEmniieTwK8iKW3x3QxBO+21T6wF6itLx4vCLn/ADeMoXRDyDaI7Yd9lAMkr/Ee2tVwCdbiwtnXWqy20ZGWJcB4gRmQb68Hxe3eg9cYu3NvcG2kj5sasMt31RgoYhlU5zpIOD7R5V04BdNLaW0jnLPBEzHYZLRqxOBsNzWR4Ny7CPiq6gUHEQCZ5ZGZzLZ2pIL6XeRyznAwSc+6thwVkNtAY9GjlJo5bFk06Rp0sQCy4xg4oOHabjPolrLNgMVChQdgWd1jXJ9mphn3Zr5bw+xuOK3LiSR5dCqzEnQi6ywCquGVB6s7KpY/SXxV9Z4xwpLqCSGQZRxg9PIgg4O2QQDvttXzibsZd2cnMt3YMMgOodgV+idId9JIzpeNwP7Qneg0ln8msCAatJYDAIijbb9q5Erj7GFWJ7FwYxv/AAxf8CmPwrLW/b++j0rLBBOcd7lyxxtn/DLs3+6PhU//AChz4z/R8v8AH/zKUHa++TKBg2jQCeuY0TP22wiP8Woe41gb3h0vDrkxElgcSrHIebAwJKYMeAjDbGQqMN9hgFtPP26v5srFFbwHy1SJK/8AAragf9m3wqPZdg7i6kMlw7HUe+7gjI9gDgO2NwF0RKM/OGQQ+icDv1ntoJlGlZIkcL9EMoONvZnFTq4WFksMUcSDCRoqqPYqgKPwFd6BVZxnxWv1lfy5Ks6reM+K1+sr+XJQWVKUoFKUoFKUoFKUoFKUoFKUoFKUoFKUoKLjXYy3upGd+apdAkojlkjWZBnCShCNYGpvfhiM4OKk8P7NwwNC0YYcq2ECDW5AjUggFScFu6O8d/fVpSgzfaLhzxxSNaQmSaa5R3YcpmjPLWFpo1mZU1iOMKBkDJyQRkG24HaLFbQRqjxKkaqEcqzqAMYZlZgze0gnJqdSgVFveJxQ45siR56amVc/AE7/AGVjO1PayVtSW/dHOkiU5K63hGZ3eRQWjt4z3ToHMd+6pXYtB4b8mTzd+5kY6typ1LnfzhjYDPvleUnzAORQaPiHyhcPTIknX4FXx+K4qq/yjcHznVD166I//wBq1sPk4s4vDGP3Vjj/ABhVCftqd+iFt9F/50//AF0ESw+UCwkwI51x7lcAfbpwKvbPiEUoJikSQDroZWx8cHas5f8AyaWcvWMZ9pWJz/FKjMPsIrN8U+TuW29ZbSN3dwPWuFAz8wuZUHtaCVW9kbdKD6fSsV2T7VyMYo58nXI0SklWKTJFzxGZFAWaN4vWRygDI2bJIJ2tAqt4z4rX6yv5clWVVvGfFa/WV/LkoLKlKUClKUClKUClKUClKUClKUClKUClKUClKUCvw1+0oPkIgnS4vOUDOsXEJJ9EeGmhLTczIiJHPt5Gj7yAh1ZNS52rRj5U427iJiQDvKxOVOcYEekSD2+tWIY86l21gH4leRsSjLHFJC6bOqyNIWwxyrKZNYKkYOkZB2NT+I8HaUBbi3tr5R0LKquPgkgZSfeGX4Cgg299dXGNN1bR+5DGx+1DrGfg5qZ/Rd319PH8iLH35/5VjOGdmrJnHMt7kCYO4WP0xREUfBjAibQyaSm653V9+8ALP9BuG/Qvvhi//wCOnP40FlPxS6t86rm2l9zNGHP7KZjGfi9RW+VOPGgRlpiBpVdbE5/1IXnZHsEencd/zCLsZYjw2FzN/ivIR9q3MwB+6ufCOGN6UhhhisQTcIOWIyVihYRsoRVC6mkw5c5GyDS2M0FRwKxmF9w5JgYgryzCJinNY+jSRCecISsQ2WOOJScKrZYla+rVm7XgqLxBGBJMVs5YsdTO9zIq62Y+YW1KgdADgAAAVE7Vdq5raS45YhEdrbRTzCTVrlWSSVNERDAIQIW7xDZZlGBuaDX1W8Z8Vr9ZX8uSqQdrmPFJLXmQxojRrho5S8jPBzsLKGEaNgjCkEkK21amSINjIB0nK58jgjI9hwT99B0pWDvu306RTloVtnXiEVuiyAzELJBHNqZbdzrfDMQqH2DyNTLrtPcMtutq1tNI9pNcNIRII2WExroRQ2pWZpAMsTp0nIJ2oNhSonCeIC4t4ZlBAliRwD1AdA4B++pdApSlApSlApSlApShoKyXirtIyQx8wocOzNoQNgHQG0sWbBB2XAzuc7VF7O8Xa4eVnymQpjj2IMW4EysPGHbVvt3VTIGd6+5vVQtZOwiaSaZ2ZiFBgklaVijHGWPM5WAdQOpugBNpZTLNco8WDFFC6a18LNI8R0xkbMFEW5G2WA6hgAkcb44lqiFleRnkCRRxgM8jsC2lQSB4VZiSQAFJJqv/AE1h9GE2iXUZzAINI53PBIMWnVp1DSTnVp0gtnG9O2vaFbOGNvVCSSYRwtMypGjsrkySOSNKqgcnG58I8VUj8btrDh6PDPBdvLdFRO8kQja5m1O8kkinTGqrqOldwoCjqKDV8D42l1GzKroUkaOSOQAPG6YyrAEjOCDkEghgQd6saoexsUK27GG4S7LSu88yMjB5mALn1ZKptpAQeFQo36mfxnjcVqgeU4ywVFGNTseiqPM7fD24oJ9KwfGe1N06sqRPDq8Cx6eeR5t69QFwMk8uOYgA7iuNn2VuWSKYzGTDB/VTaZJUIzpE6gZ8jhmZW6ZXOQGq49wZ5SksEnJuIs6GI1IytgtFKvmjaQcjdSAR5g1I7eiFuXeRGBwwUspDRliobCu2MkhgdI1Ng10tLmSR40kuJDFJkQuipGzMudcUx05SYaW8OjOlhgFTmyl7J2zKwMeS3icsxkPlvKTrbp0JIoMz2e45H6Y4aXCRi606wqgCaeOVMDAYDTkd/rpOM4Na39ILb/SIf5kf/wA1mpuycFufWxgxf28eYzH/AI0aYQL/AKxVAHmFALG0HYeD6cuP2x/x05oJc/aq2QZMmR7VV2H3qpFYjgvHZJr2drOPm55wjeRpRENcsbyNkMyPp9XkR6WyxyCRWxh7EWakEwq5H9oWf/dYlfwqVJGFu7cAAAW1wABsAOZbbAeVA4FwcwKxkkM00japZCMajjAVVHgjUDCr8Sckkml7ZdizfugPo5j0BWMkWqWMa9TNDJnYsO7htlIDDcYOtpQZniPALma4UNLEbYXMM4GgiVTDpIiBHdKl0Daz3gCV3GCJEfZq0t50lCMsjSEKeZMw1OrE90sV6auoxV9VbxnxWv1lfy5KCun4HcpJcS28kQeS7SUJIp0si2kdsY2YAshymsMvsAIIJFV36GXEUcJhlh5wiu45S6No/rkwuHaNVOQUcd1T1BwSDvW0pQReF2CwQQwrkrFEiKT1wihRn34FSqUoFKUoFKUoFKUoFKUoIkfDVDyue+ZCudWDgIMKoGPCCWb4ux86lAV+0oPLxhuoB+IzXn0dcY0rj2YGPurxe3qxIXc4AwNgSSWIVVVRuzEkAAbkmsxcdoXedkmWeziUZB9XqYbAyMwLaIgSASucEguyA4IaW4uooFy7JEpPmVUE+7PU1mo5Xmv3nFvLKsUSx2xYCNAX780oMhB73cTKqTiM42bePe9lxFKucTM4xFJMS5Zly/JmLZxqGorKgVgRvnYPdcA4hkiMlmVk1wl930hgkkUh85I3IUk7kMuckMSC+tbiWM8yO3kX+yBkztuCs5xpcHcHQMHG461VdneJGOYoSTHI3zgAQ5ZgGYDZXLK8cgG3MCsB66tjWM7WcN9cQp0GaM4IOCrkpAGB6huY9k2R05AoJPGzEs0kesjnLqYRhpHhmjw0U+hASvhG5GMxx/SObns7xcXVrDMMd9e9p6BlJVwCeoDKwB9lUM3BYhw/mq0jIIlmCFgqMo0zMrxxBUkDKCDqU5yc5q54MNM16g2AnVlHsEkEROP3w5+2gtiKqOHx+jzcgfqmRnhH0NJUPGP7g1qVHkCw2CqKt6qbeTn3PMXeOFXjDeTyMy69PtCcvTn6TMOqmgtqrZ/88g+r3H5ltVlWc7SLc+kW7WrRh1huCUkUlZF1240agQYySQQ2+Mbgig0dKreBcaF1EH0lGwupD1GpQwwfNSCCD8QQCCBZUCq3jPitfrK/lyVZVW8Z8Vr9ZX8uSgsqUpQKUpQKUpQKUpQKUpQKUpQKUpQVnF/1lnnp6Sc/E284X/eI+3FfnaO21W7uAC8QMie8opyp9zrqQ+5zUriVjzomTJU7FWHVWVgyMB54YA4PXFU/EuJzm3kj9GkacoygJoMZJBXWsjsqhR10sQ3ljzoOWrPD51BybfXyyd/1OJ7cknqQoiznrg0hwLldOwF84H7MtgZ3H2yd6uCxzG1eFLeTXMW5mooqoj4QqHJOpliAQEA5K5IA2rvZ9nbky82WdIyWdtMSaiGfSuQ8u2RGiRj1fQMerbBpWcAEkgAdSfKsvxW6WeVJEIaON4EDjdXeS7t5GCt0YIsIJI27xGcqQI0tnJbSE3FvJxKMsTHMMSSJk5CvbOQox0DxDcDdR1PLit1NesI1t7mOLSw8ARlDoY2bVKVXXoZ1UKWA1FicqqELCadU4RGrMFMlpHGuohe9LGsajf3sPurzHxmRZrxobeScGdV5gKBAEiRW8y76XDghEbeshcWUgEjFDHlZY4mnlDmWRXMWhzEoDNlcLGxxglvWYKrrOyPZeBLUII+UySzplHKPhZnwDJFpL7Y60HVuIpLtc3IiXzj0yW2R7GebDsP2dGfPbarOHj9miqqz26qAAoEkQAAGAAAcAV6/omQeG6nA8geS34tGWP31W8fjniiGLhyXkjTCrCjYdwH0u2AraNWD7cUFke0kB8D83/CV5fylbFUXaCGSeW3mLmwjh1+sdlErcwx92ONWKnIQriQHxbJkAifwS2kuLeJ5bmYlkGtVMKDUO64DRIDjUD0b7fOrS14NFG2tUy/02LO+PZzHJbHuzQZnsjxYSXtxGq8pI4Y4kQ51hIJHCu4bdS3NI0tuNGT4ttnWA4ZcKOLcxJQ4Y3MMijSQnrUdCCo668ghiT6zyAFb+gVW8Z8Vr9ZX8uSrKq3jPitfrK/lyUFlSlKBSlKBSlKBSlKBSlKBSlKBSlKBSlKBSuV1dLEjO7BVUZJP/wB+zFZ/ifaC4CsyQrDEq5aSZ1D49qwZGM5HjZTn5tBd3nE4occyREz4QxALY+iDu32V4teMQytpSRSxGdOcNj26Dg4+yvnnDOdNP/V2uAzYdpJpI0kmUPpfUyrpEY+bykkA2GY84q6/RtYZWmu0SWMg4bLyNbasamaWXMjr3R6zI5e+Aq5IDz2svfRYp4yjzQkib1edcebhXKtgggO+rS67qc5wFDVY9n7PMWYLzWxYtIMrNGHYlmGG9YoGcY1g7b75rm3BY458XGueObSkckkjnSd9EMi5047zaHxkklWyxBeLxLsAqEPbnUqj9VLiTAH9jO/rYj7EEgXyynWg0Wbtf9Hl/mRfh6yqzjsk59HMlvCyC4XUBKWzrjkiTIeEDxug+OPjUGx4TK6aoZnOCQf6xdRlWHVWjn5+lh7PhXS57O3ciMjzSMrAhh6SgyD7xZAg+8HIoJfZ9bhoe5yIkM05XZ5NjPIRjBjGN9seWK6cSSGMZvLosDnEZZY1bHUCJMNKP7rF/hUKDsjNoVDIyKqgAG4u5BgDAGmNoBjbzBqdYdioIzllDk9RpRFP7SoAZP8AaFz76Cu4NBHdXi3EavDFHCpSMro52vKxzCPGY0AiIGcM2lMhQi6tjVLxW8SC5gkZgoZXib27jmxnA3O8bqPfJUs8QdtHKhZg3Vn9UFAODlWHMztkDRg7bign1WcZPetfrK/lyV09ElYvrlAUghRGukgZ2Jdi2WwMbAdT7jULiHDURrPALFbnZnLOw1Rvqw7ksM4G2fKgvKUpQKUpQKUpQKUpQKUpQKUpQKUpQKUpQZbijG6vuQGKx26K8rA4IZ86QG+a2no3kGcjDBGX5xxeVXT0gpGqSSSG2jMUZVIogNUzgoebIcru+cO7/QGrbSOfRu0MnRuZOufYI7KML92omsZ22j0xW6rkAcPLYH+seRm8/cKC+7D3kklqRc/qUnAjlGBLbyuok1FtIDLqlC68fOIbUpYjf8KvWcPHLgSx4D4GAwPhkUHorAHbfBDLk6cnM/JnGr2dwjAMPSJFYHcMGiiOCPMFWxUiW99FKs5JaCUQNkjVLDPjknLEAuG0ZYkbpN7TQWEdkql7OQZhkRjD1GFGA8QI6aCVZSMEAgD9Xmu/Z2/d1khlOqa3flyHYaxgNHLgfTRlJxsG1j5tY7inbYXAYrJyzEGkhEAW4cSJzYmEr4McYAyCu+oPlXNTLH0pb+GZiUiu4WgXmBDIHjWS4iZ1jVFUY5uFOTvuQThQ03ErQxv6RECXAHNRR+tjHkAOsijJU+e69GyJCcbhYqqyK7MoYKneOkrrBIXwgjcE4ByK8/0MrLpmd5+9nvkAHbGCkYVWX3MDXLgEYQTRAALFOyqBsArKsyqB5BRKFA8goFB0W7mkU6IuUcjBmI6HOW0Rk9NtiVO/ljf2OHszIzyudIGVT1aFhvnAy+P7pcj3VOpQUnFOHRwRB40WMrPC7FQASBMocsRue4z9fbV3Vb2lH9TuvdBKR8QhI/EVYig/areM+K1+sr+XJVlVbxnxWv1lfy5KCypSlApSlApSlApSlApSlApSlApSlApSqjtBxp7b0fTCZRJcQxO2pVWMSypHqbJ1McvsFB9+BvQU0NjzJOOWnQzaZF/ZubQW+f44JKw/G/6xw+wmI+bNBINtmYCVFOendDfaa+hdoG9GvLW76RuPRrg+wSsGgc+5Ze57ueT5VneJ8IWO5ubNzoivDzrZz0SfWGx/NbceYljUdGwFd8ld85doObytarIQFRiXiPLlUM2QBjR80kgEgjFbTiPAo2uGU6m9JtZ42Lsz7qyOgUMSFA1yHAA6Cvkkc8lnch8cuSOXcN8yVRpKsQP1bqdJI8mBHizX1ux4/HetZPEdw8pkU+KMrCysrew5dfiCCNjQXHCpubbQsQBrhQkeXeQEjH21QyoTZcPb50VxaDPvEi2r/eHb76uOzf8Amdv/AISEfAjI/AiqqNs2dkOnNnik+ADm8Of3UNBp81WcAOtJJvKaVpF96YWOM/bHGjfvVwln9MGiPPo//iSdOaPOOI+an50g2wcLkklLpVwABtig/aUpQV3aP/M7r6vN+W1T0OwqD2hP9Uuvq8v5bV64NxSO4iDxk4BKsCNLI6HSyOp3VwdiDQTqreM+K1+sr+XJVg7hQSTgAZJ9gFZ7hnaCK/dAqzRFAk8fMULzYmDIsibnuHPQ4YZXIGRkNHSq3g/aCG6a4ELauROYpDjbWqqzAHzA1Yz7QasqBSlKBSlKBSlKBSlKBSlKD8NfM+EzRiOwvZbiaK5ubjUWxcyRujzGP0ZlXMca6XRV1YwwDDO9fTaxUvyfykRwrd6LWK7SeOLk5fuz8/lNLzMNGGJx3QR3ck6dw0/GbaaSFlglWCQ9HaPmYHnhNS7+w5+w1muAMZ+FcMEgnkJis5S66WOqJo5RrZzk5K7+eM1p7G1lRpjJNzQ8haMaFTlJgDl5Xx7gnUd96wfGuEwW/wDRdm8gDxQxqs8mVEawyREmJBkC4kKBQQdl1EkjCsG/4jw9J4ZIZVDxyIVdT5hhg/D41i7hVMZsOIvpZN7a6bAEiqCquWbuiYBtDq2zhj1D4re1D4pwmK5jMcyCRCQcHyI6EEbqw8iNxQfMe0XCpQQtzDK8mAsd1bxtMsyjwrNH1Psy7Kw6BpN2b32T4U9rDNcxjmvKi29oFDLnUWZnxJh2QEA5xnTCxAIwx1sPYcRroSRXjyx0zq8g7zFjlElSMjJ80+01E4xYvBNFJcXc3Lk1RGSNYoxbs2koF7jGONtLAuTnVywTjGAjLxC6cC15UsIMDLGkQiVgq6owZJZWJVNIQ6ljU5fAyQam9neHPcEek8uaCABYBhWBkA0u2oIiuFA0qQgwWkGWwDXO+7EzjvW13qU7vFcKGSY4xmSWDRI+30y492Nq4g3EP6zhkiY6vw+5XST7eSzRE/apoN3SsMvaoL424pDjyksS4/ijgbPx1V+/ptF/pdx8P6Puc/dyqDcV5klCgliAB1JOAPifKsQ3agN4TxWb3R2fLB/ekhTH8Vfii6lIMXDcHqsnELkPp94iQykH3ArQXt/xAXMbxx/qSpE052QR474jY/rGK5God1ckkkjSaTsJxP0m/wCKzRgi3ka2MLdBIUSSCSVR9EmIKD5hBUibse9x3+J3XPjXvGCMci2GN8uNReUDGe+2PdVl2YuUnMs8QAgISKDAwGjg199R5IXkcL7QgI2IoLuaMMrKRkEEEe0EYIr5x2c4FdlpijTwFOHrbQG6SMGJ9ZOF5QHOCBV9admJXrg19Kqt4x4rX6yv5clBn/k74DPaNexyrEqc2ERcsSAMEtIYywLkkjugE9S4cnqK2VKUClKUClKUClKUClKUClKUFdd8ZEd1bwFSTNHO4bIwog5ecj38z8KqOE9tjNJAWtniguSRazFlPMwjSLrjG8WtEZlznIG+CcVVRcZXiF/a8tXR4rW9W4RlIMDyGBFRzjGolGxg7gZG29d+xXaiPkcPs1VmuI4UiuY8EG35EOh2l22BdVVfpawRkCg2F5drFGzucKoydiT8ABuSegA3JOKo+KcWukjBWGMPIdMSGQl9RBbJAXRlQCxXVjCkaqtONWzPCQgyytG6gnGoxSLKFz5Z0Yz5Zqkse0UMsrTsxyAY4IsEy42LsIh3iXYADYjTGpBwxoL3hEqtBGVZmGkDL515XunXnfWCCCD5g1C7T9qorBImkyxlmSJFXGSXYAnfoqjcn4e0VK4LbskXfGlmeRyuQdPNkaTTkbEjVgkbEgmsH8onCr0yTTiOCWIeiRwZllDxj0qCSQ8sREEvIqAtq2SMe8ENVx/tb6NIyJby3Bjh50/LKDlxZYBu+w1seW+EXc6D7szuKFbiylK4dZLdmQ+3UmpGHs8iD8Ky3aDiq2l1eNOCpuOGwpCFDMJJYmutcMZA7z+ujwMAkHONjjU9nrForG1hkHeS2iRx13WNUYZ+INBlbK1ntmkaKdzEscchj0owEciEhxHtlg0cmoIU1A5A1DD3ln2hdzpX0eY/RWRoZP8Ay8qkr9rVXSh1s4XVWcyWBgcKCTzNGIsgdBr5iZ8jIM7ZNaqbh8boEkRJFA6MoYbbdDQRP6WcdbWcfDkN/wC2Un8K53PaRY0Z3inVVGSTH/33PuHXpXT9HIB4UMf+G8kY+6NgKh3vCUjmtDmRh6RvrlmkX9RMVOmRyM6guDjIOKDradojMCY7adsMVOrkxlWHkySSB1OCDuvQg9CKj3HaCQHTm3jb6IaS5k/kRKp+3Ua6W3CYZp7tpI0kxKiDUAwwsER8J26uR08vdVzb2qRrpRVRfYoAH3Cgxt/bvK49K5nJEUsrCQqGIh5ZKrDH3IwdZ7zFpAAQCh3rU8CtDFbQIQAViQMB0DaRq2+Oaq+2HD2kWIq+gcxI32yWSaeFWUHO2SoB690t54I0VAqt4z4rX6yv5clWVVvGfFa/WV/LkoLKlKUClKUClKUClKUClKUClKUClKUHK5g1o6EkBlIJU4IyMZB8j769RQhFVVAVVAAA2AAGAAPIYr3SgUpSgUpSgq+Bd0TR+cc8n8Mjc9ce7TKB+6atKqOJHkTLcf8AhlQk/wDdUEmOU+5SzBvc+o7JVtmg/aj39kJk0kkbqQy4BVkYMrDIIyCAdwQehBGRVPJ29sgcc7IyBrWOZo8tnHrlQpg6W31Y7p9hq9ilDqGUhlYAqQQQQRkEEdQR50HKwsRCmkEtuzMzYyzMxZmOABkkk7AAdAAMCpFK8ySBQSSAAMknYADqSfIUFbxU6prWP2yGRh/diU7/AMx4vvq0qq4QDK73DDAcBYgdiIlJIYg9C5Jb9nQDuDVozgdTj/vsKD9qt4z4rX6yv5clel4yrhuUrzFfoLgHfGFkfTGxHubyrw9rLK0DPoiEchdkGXJ7rIo190Ls5J2PsB86CzpSlApSlApSlApSlApSlApSlApSlApSlApSlApSlB+MoIIO4I3rP3lg0MUkJDy2siMnc70kKupUgLgmSMA7YBZdhhh4dDSg/nvj/YCeH+so9xxBGlxm1cuSwBKMy6SYtMmTjvgZ07ZzX1/5PZJfQIlnt2tWXICNyxkE6tSon6pcsQIyO6BjcAE2t7wCGVtTJh/pozxv/MjKt+NRB2Riznm3nw9Mu8fmZ/Ggsb/iUcC6pXVB5Z6k+xR1ZvcMk1SNPLdyFWgkSBc4WQBBKwGV5uTqEZPzVVs7asDKG3seBwwnUiAPjBdiXc/GRyWP2mp1BXeizyJh5BEdWfUgEgY8JeVTnffIVa6rwiLUjlA7oAFd++wx5hmzg+8damUoFKUoFKUoFKUoFKUoFKUoFKUoFKUoFKUoFKUoFKUoFKUoFKUoFKUoFKUoFKUoFKUoFKUoFKUoFKUoFKUo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755576" y="620688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 cycle domestique de l’eau: de la source au robinet</a:t>
            </a:r>
            <a:endParaRPr lang="fr-FR" sz="2000" i="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Image 13" descr="cycle_eau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124744"/>
            <a:ext cx="4392488" cy="3033303"/>
          </a:xfrm>
          <a:prstGeom prst="rect">
            <a:avLst/>
          </a:prstGeom>
        </p:spPr>
      </p:pic>
      <p:cxnSp>
        <p:nvCxnSpPr>
          <p:cNvPr id="16" name="Connecteur droit avec flèche 15"/>
          <p:cNvCxnSpPr/>
          <p:nvPr/>
        </p:nvCxnSpPr>
        <p:spPr>
          <a:xfrm flipH="1">
            <a:off x="2915816" y="1556792"/>
            <a:ext cx="576064" cy="288032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3203848" y="1268760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latin typeface="Arial" pitchFamily="34" charset="0"/>
                <a:cs typeface="Arial" pitchFamily="34" charset="0"/>
              </a:rPr>
              <a:t>Nappe phréatique</a:t>
            </a:r>
            <a:endParaRPr lang="fr-FR" sz="11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Connecteur droit avec flèche 18"/>
          <p:cNvCxnSpPr/>
          <p:nvPr/>
        </p:nvCxnSpPr>
        <p:spPr>
          <a:xfrm flipH="1">
            <a:off x="4716016" y="1556792"/>
            <a:ext cx="144016" cy="72008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4788024" y="126876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latin typeface="Arial" pitchFamily="34" charset="0"/>
                <a:cs typeface="Arial" pitchFamily="34" charset="0"/>
              </a:rPr>
              <a:t>Château d’eau</a:t>
            </a:r>
            <a:endParaRPr lang="fr-FR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755576" y="4149080"/>
            <a:ext cx="748883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L'eau est puisée 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dans une ressource naturelle : </a:t>
            </a:r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sources, rivières, torrents, lacs, nappes souterraines.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 Une pompe est installée pour l'aspirer, c'est </a:t>
            </a:r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 captage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L'eau est ensuite acheminée </a:t>
            </a:r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vers une usine de production d'eau potable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Dans l'usine, l'eau subit des </a:t>
            </a:r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traitements pour la débarrasser de ses impuretés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. Le traitement mis en œuvre est adapté à la qualité de la ressource. Certaines eaux souterraines, bien protégées des pollutions, nécessitent une simple désinfection.</a:t>
            </a:r>
          </a:p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Une fois ces traitements effectués, l'eau est potable.</a:t>
            </a:r>
          </a:p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À la sortie de l'usine, l'eau est analysée et contrôlée. Elle est ensuite </a:t>
            </a:r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stockée dans des réservoirs ou des châteaux d'eau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, puis acheminée par </a:t>
            </a:r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 réseau de canalisations jusque dans les habitations.</a:t>
            </a:r>
          </a:p>
          <a:p>
            <a:r>
              <a:rPr lang="fr-FR" sz="1400" dirty="0" smtClean="0">
                <a:latin typeface="Arial" pitchFamily="34" charset="0"/>
                <a:cs typeface="Arial" pitchFamily="34" charset="0"/>
              </a:rPr>
              <a:t>Enfin, l’aboutissement c’est la collecte, le transport et la dépollution des eaux usées.</a:t>
            </a:r>
            <a:endParaRPr lang="fr-FR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1259632" y="692696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Résumé en quatre étapes</a:t>
            </a:r>
            <a:endParaRPr lang="fr-FR" sz="20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Image 16" descr="cycle-eau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556792"/>
            <a:ext cx="5730666" cy="3565748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1619672" y="3212976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captage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2339752" y="3645024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traitement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3203848" y="4005064"/>
            <a:ext cx="10081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réservoir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1" name="Connecteur droit avec flèche 30"/>
          <p:cNvCxnSpPr/>
          <p:nvPr/>
        </p:nvCxnSpPr>
        <p:spPr>
          <a:xfrm flipV="1">
            <a:off x="4499992" y="3717032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>
            <a:off x="4355976" y="4005064"/>
            <a:ext cx="122413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distribution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5220072" y="4365104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épuration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14348" y="607220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Vidéo d’où vient l’eau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683568" y="332656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u="sng" dirty="0" smtClean="0">
                <a:solidFill>
                  <a:srgbClr val="FF0000"/>
                </a:solidFill>
              </a:rPr>
              <a:t>Comment fonctionne une station d’épuration ?</a:t>
            </a:r>
            <a:endParaRPr lang="fr-FR" sz="2000" u="sng" dirty="0">
              <a:solidFill>
                <a:srgbClr val="FF0000"/>
              </a:solidFill>
            </a:endParaRPr>
          </a:p>
        </p:txBody>
      </p:sp>
      <p:pic>
        <p:nvPicPr>
          <p:cNvPr id="17" name="Image 16" descr="station-epuration-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692696"/>
            <a:ext cx="6696744" cy="2948584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467544" y="3717032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le </a:t>
            </a: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dégrillage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(1) : c’est le filtrage des eaux usées, qui passent à travers </a:t>
            </a:r>
            <a:r>
              <a:rPr lang="fr-FR" sz="1200" dirty="0" smtClean="0">
                <a:latin typeface="Arial" pitchFamily="34" charset="0"/>
                <a:cs typeface="Arial" pitchFamily="34" charset="0"/>
              </a:rPr>
              <a:t>une grille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à treillis fin.</a:t>
            </a:r>
            <a:endParaRPr lang="fr-FR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le </a:t>
            </a: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dessablage 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(2): les graviers et autres corps solides lourds qui se déposent au fond sont retirés puis envoyés à la décharge.</a:t>
            </a:r>
            <a:endParaRPr lang="fr-FR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le </a:t>
            </a: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déshuilage (ou dégraissage) 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(3): les huiles et graisses flottantes sont récupérées en surface (dans un ouvrage cylindro-conique). Ca permet de retirer ces constituants de l’eau.</a:t>
            </a:r>
            <a:endParaRPr lang="fr-FR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traitement primaire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: on laisse reposer l’eau dans un bassin (4) pendant plusieurs heures. Cette décantation permet de faire flotter les matières solides plus légères et donc de pouvoir les retirer plus facilement.</a:t>
            </a:r>
            <a:endParaRPr lang="fr-FR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Après le retrait de ces déchets, l’eau qui est toujours très sales est amenée dans un </a:t>
            </a: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bassin d’aération (ou réacteur biologique) 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(5). C’est la phase de </a:t>
            </a: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traitement secondaire.</a:t>
            </a:r>
            <a:r>
              <a:rPr lang="fr-FR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Dans ce bassin, </a:t>
            </a:r>
            <a:r>
              <a:rPr lang="fr-FR" sz="1200" dirty="0" smtClean="0">
                <a:latin typeface="Arial" pitchFamily="34" charset="0"/>
                <a:cs typeface="Arial" pitchFamily="34" charset="0"/>
              </a:rPr>
              <a:t>des millions 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de bactéries se nourrissent de la pollution.</a:t>
            </a:r>
            <a:endParaRPr lang="fr-FR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Les eaux sont alors transférées dans le</a:t>
            </a: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bassin de décantation secondaire</a:t>
            </a:r>
            <a:r>
              <a:rPr lang="fr-FR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fr-FR" sz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(6). Apres ce traitement, l’eau peut être rejetée dans la nature ainsi elle reprend son cycle naturel.</a:t>
            </a:r>
            <a:endParaRPr lang="fr-FR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Attention, l'eau épurée n'est pas potable. C'est une eau de qualité satisfaisante pour l'écosystème qui dépend de la rivière où elle est rejetée.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 smtClean="0">
                <a:solidFill>
                  <a:srgbClr val="FF0000"/>
                </a:solidFill>
                <a:latin typeface="Comic Sans MS" pitchFamily="66" charset="0"/>
                <a:cs typeface="Arial" pitchFamily="34" charset="0"/>
              </a:rPr>
              <a:t>Une goutte d'eau passe entre 13 et 30 heures dans une station d'épuration.</a:t>
            </a:r>
            <a:endParaRPr lang="fr-FR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fr-FR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26" name="ZoneTexte 25"/>
          <p:cNvSpPr txBox="1"/>
          <p:nvPr/>
        </p:nvSpPr>
        <p:spPr>
          <a:xfrm>
            <a:off x="3275856" y="54868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 4" descr="cycle-eau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988840"/>
            <a:ext cx="5730666" cy="356574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619672" y="3645024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339752" y="4077072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03848" y="4437112"/>
            <a:ext cx="10081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V="1">
            <a:off x="4499992" y="4149080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4355976" y="4437112"/>
            <a:ext cx="122413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220072" y="4797152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755576" y="1052736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dirty="0" smtClean="0">
                <a:latin typeface="Arial" pitchFamily="34" charset="0"/>
                <a:cs typeface="Arial" pitchFamily="34" charset="0"/>
              </a:rPr>
              <a:t>Replacer les étapes du cycle de l’eau 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899592" y="5877272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Distribution; épuration; captage; traitement; réservoir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275856" y="54868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83568" y="1340768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fr-FR" dirty="0" smtClean="0"/>
              <a:t>Où est puisée l’eau?</a:t>
            </a:r>
          </a:p>
          <a:p>
            <a:pPr marL="342900" indent="-342900"/>
            <a:endParaRPr lang="fr-FR" dirty="0"/>
          </a:p>
        </p:txBody>
      </p:sp>
      <p:cxnSp>
        <p:nvCxnSpPr>
          <p:cNvPr id="10" name="Connecteur droit 9"/>
          <p:cNvCxnSpPr/>
          <p:nvPr/>
        </p:nvCxnSpPr>
        <p:spPr>
          <a:xfrm>
            <a:off x="755576" y="184482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755576" y="220486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683568" y="263691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fr-FR" dirty="0" smtClean="0"/>
              <a:t>Où est stockée l’eau?</a:t>
            </a:r>
          </a:p>
          <a:p>
            <a:pPr marL="342900" indent="-342900"/>
            <a:endParaRPr lang="fr-FR" dirty="0"/>
          </a:p>
        </p:txBody>
      </p:sp>
      <p:cxnSp>
        <p:nvCxnSpPr>
          <p:cNvPr id="14" name="Connecteur droit 13"/>
          <p:cNvCxnSpPr/>
          <p:nvPr/>
        </p:nvCxnSpPr>
        <p:spPr>
          <a:xfrm>
            <a:off x="827584" y="328498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>
            <a:off x="827584" y="364502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683568" y="4077072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fr-FR" dirty="0" smtClean="0"/>
              <a:t>Numéroter dans l’ordre, le principe d’épuration de l’eau</a:t>
            </a:r>
          </a:p>
          <a:p>
            <a:pPr marL="342900" indent="-342900"/>
            <a:endParaRPr lang="fr-FR" dirty="0" smtClean="0"/>
          </a:p>
          <a:p>
            <a:pPr marL="342900" indent="-342900"/>
            <a:r>
              <a:rPr lang="fr-FR" dirty="0" smtClean="0"/>
              <a:t>Bassin d’aération             dégrillage           dessablage          décantation secondaire</a:t>
            </a:r>
          </a:p>
          <a:p>
            <a:pPr marL="342900" indent="-342900"/>
            <a:endParaRPr lang="fr-FR" dirty="0" smtClean="0"/>
          </a:p>
          <a:p>
            <a:pPr marL="342900" indent="-342900"/>
            <a:r>
              <a:rPr lang="fr-FR" dirty="0" smtClean="0"/>
              <a:t>Dégraissage            décantation primaire             retour vers la nature</a:t>
            </a:r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2483768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3995936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5652120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8316416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979712" y="5229200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4572000" y="5229200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7164288" y="5229200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26" name="ZoneTexte 25"/>
          <p:cNvSpPr txBox="1"/>
          <p:nvPr/>
        </p:nvSpPr>
        <p:spPr>
          <a:xfrm>
            <a:off x="2843808" y="54868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 correction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 4" descr="cycle-eau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988840"/>
            <a:ext cx="5730666" cy="356574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619672" y="3645024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339752" y="4077072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03848" y="4437112"/>
            <a:ext cx="10081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V="1">
            <a:off x="4499992" y="4149080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4355976" y="4437112"/>
            <a:ext cx="122413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220072" y="4797152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755576" y="1052736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dirty="0" smtClean="0">
                <a:latin typeface="Arial" pitchFamily="34" charset="0"/>
                <a:cs typeface="Arial" pitchFamily="34" charset="0"/>
              </a:rPr>
              <a:t>Replacer les étapes du cycle de l’eau 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899592" y="5877272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Distribution; épuration; captage; traitement; réservoir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619672" y="3645024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captage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339752" y="4077072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traitement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3203848" y="4437112"/>
            <a:ext cx="10081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réservoir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355976" y="4437112"/>
            <a:ext cx="122413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distribution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5220072" y="4797152"/>
            <a:ext cx="11521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épuration</a:t>
            </a:r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75856" y="54868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83568" y="1340768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fr-FR" dirty="0" smtClean="0"/>
              <a:t>Où est puisée l’eau?</a:t>
            </a:r>
          </a:p>
          <a:p>
            <a:pPr marL="342900" indent="-342900"/>
            <a:endParaRPr lang="fr-FR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755576" y="184482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755576" y="220486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683568" y="263691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fr-FR" dirty="0" smtClean="0"/>
              <a:t>Où est stockée l’eau?</a:t>
            </a:r>
          </a:p>
          <a:p>
            <a:pPr marL="342900" indent="-342900"/>
            <a:endParaRPr lang="fr-FR" dirty="0"/>
          </a:p>
        </p:txBody>
      </p:sp>
      <p:cxnSp>
        <p:nvCxnSpPr>
          <p:cNvPr id="10" name="Connecteur droit 9"/>
          <p:cNvCxnSpPr/>
          <p:nvPr/>
        </p:nvCxnSpPr>
        <p:spPr>
          <a:xfrm>
            <a:off x="827584" y="328498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>
            <a:off x="827584" y="3645024"/>
            <a:ext cx="604867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683568" y="4077072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fr-FR" dirty="0" smtClean="0"/>
              <a:t>Numéroter dans l’ordre, le principe d’épuration de l’eau</a:t>
            </a:r>
          </a:p>
          <a:p>
            <a:pPr marL="342900" indent="-342900"/>
            <a:endParaRPr lang="fr-FR" dirty="0" smtClean="0"/>
          </a:p>
          <a:p>
            <a:pPr marL="342900" indent="-342900"/>
            <a:r>
              <a:rPr lang="fr-FR" dirty="0" smtClean="0"/>
              <a:t>Bassin d’aération             dégrillage           dessablage          décantation secondaire</a:t>
            </a:r>
          </a:p>
          <a:p>
            <a:pPr marL="342900" indent="-342900"/>
            <a:endParaRPr lang="fr-FR" dirty="0" smtClean="0"/>
          </a:p>
          <a:p>
            <a:pPr marL="342900" indent="-342900"/>
            <a:r>
              <a:rPr lang="fr-FR" dirty="0" smtClean="0"/>
              <a:t>Dégraissage            décantation primaire             retour vers la nature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483768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995936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5652120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8316416" y="4653136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979712" y="5229200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572000" y="5229200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7164288" y="5229200"/>
            <a:ext cx="288032" cy="288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1547664" y="1844824"/>
            <a:ext cx="4262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sources, rivières, torrents, lacs, nappes </a:t>
            </a:r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1043608" y="3284984"/>
            <a:ext cx="6102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stockée dans des réservoirs ou des châteaux d'eau</a:t>
            </a:r>
            <a:endParaRPr lang="fr-FR" dirty="0"/>
          </a:p>
        </p:txBody>
      </p:sp>
      <p:sp>
        <p:nvSpPr>
          <p:cNvPr id="22" name="ZoneTexte 21"/>
          <p:cNvSpPr txBox="1"/>
          <p:nvPr/>
        </p:nvSpPr>
        <p:spPr>
          <a:xfrm>
            <a:off x="3995936" y="4581128"/>
            <a:ext cx="2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1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5652120" y="4581128"/>
            <a:ext cx="2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2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1979712" y="5157192"/>
            <a:ext cx="2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3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4572000" y="5157192"/>
            <a:ext cx="2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4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2483768" y="4581128"/>
            <a:ext cx="2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5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8316416" y="4581128"/>
            <a:ext cx="2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6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7164288" y="5157192"/>
            <a:ext cx="2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7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2287</TotalTime>
  <Words>215</Words>
  <Application>Microsoft Office PowerPoint</Application>
  <PresentationFormat>Affichage à l'écran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Les caractéristiques de l’eau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tubes et raccords utilisés dans le métier</dc:title>
  <dc:creator>Home</dc:creator>
  <cp:lastModifiedBy>Home</cp:lastModifiedBy>
  <cp:revision>189</cp:revision>
  <dcterms:created xsi:type="dcterms:W3CDTF">2013-09-05T09:27:52Z</dcterms:created>
  <dcterms:modified xsi:type="dcterms:W3CDTF">2013-11-21T16:20:39Z</dcterms:modified>
</cp:coreProperties>
</file>