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2" r:id="rId6"/>
    <p:sldId id="264" r:id="rId7"/>
    <p:sldId id="265" r:id="rId8"/>
    <p:sldId id="266" r:id="rId9"/>
    <p:sldId id="268" r:id="rId10"/>
    <p:sldId id="267" r:id="rId1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43" autoAdjust="0"/>
    <p:restoredTop sz="94707" autoAdjust="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6"/>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1"/>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9"/>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9"/>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45000"/>
            <a:lum/>
          </a:blip>
          <a:srcRect/>
          <a:stretch>
            <a:fillRect t="-2000" b="-2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845949-B428-4E0A-8E54-654E67F8E17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13" name="ZoneTexte 12"/>
          <p:cNvSpPr txBox="1"/>
          <p:nvPr/>
        </p:nvSpPr>
        <p:spPr>
          <a:xfrm>
            <a:off x="1475656" y="692696"/>
            <a:ext cx="5184576" cy="400110"/>
          </a:xfrm>
          <a:prstGeom prst="rect">
            <a:avLst/>
          </a:prstGeom>
          <a:noFill/>
        </p:spPr>
        <p:txBody>
          <a:bodyPr wrap="square" rtlCol="0">
            <a:spAutoFit/>
          </a:bodyPr>
          <a:lstStyle/>
          <a:p>
            <a:pPr algn="ctr"/>
            <a:r>
              <a:rPr lang="fr-FR" sz="2000" u="sng" dirty="0" smtClean="0">
                <a:solidFill>
                  <a:srgbClr val="FF0000"/>
                </a:solidFill>
                <a:latin typeface="Arial" pitchFamily="34" charset="0"/>
                <a:cs typeface="Arial" pitchFamily="34" charset="0"/>
              </a:rPr>
              <a:t>Le traitement d’eau individuel</a:t>
            </a:r>
            <a:endParaRPr lang="fr-FR" sz="2000" u="sng" dirty="0">
              <a:solidFill>
                <a:srgbClr val="FF0000"/>
              </a:solidFill>
              <a:latin typeface="Arial" pitchFamily="34" charset="0"/>
              <a:cs typeface="Arial" pitchFamily="34" charset="0"/>
            </a:endParaRPr>
          </a:p>
        </p:txBody>
      </p:sp>
      <p:sp>
        <p:nvSpPr>
          <p:cNvPr id="17" name="ZoneTexte 16"/>
          <p:cNvSpPr txBox="1"/>
          <p:nvPr/>
        </p:nvSpPr>
        <p:spPr>
          <a:xfrm>
            <a:off x="539552" y="1268760"/>
            <a:ext cx="2880320" cy="369332"/>
          </a:xfrm>
          <a:prstGeom prst="rect">
            <a:avLst/>
          </a:prstGeom>
          <a:noFill/>
        </p:spPr>
        <p:txBody>
          <a:bodyPr wrap="square" rtlCol="0">
            <a:spAutoFit/>
          </a:bodyPr>
          <a:lstStyle/>
          <a:p>
            <a:pPr>
              <a:buFont typeface="Wingdings" pitchFamily="2" charset="2"/>
              <a:buChar char="Ø"/>
            </a:pPr>
            <a:r>
              <a:rPr lang="fr-FR" dirty="0" smtClean="0"/>
              <a:t> </a:t>
            </a:r>
            <a:r>
              <a:rPr lang="fr-FR" dirty="0" smtClean="0">
                <a:latin typeface="Arial" pitchFamily="34" charset="0"/>
                <a:cs typeface="Arial" pitchFamily="34" charset="0"/>
              </a:rPr>
              <a:t>situation :</a:t>
            </a:r>
            <a:endParaRPr lang="fr-FR" dirty="0">
              <a:latin typeface="Arial" pitchFamily="34" charset="0"/>
              <a:cs typeface="Arial" pitchFamily="34" charset="0"/>
            </a:endParaRPr>
          </a:p>
        </p:txBody>
      </p:sp>
      <p:sp>
        <p:nvSpPr>
          <p:cNvPr id="18" name="ZoneTexte 17"/>
          <p:cNvSpPr txBox="1"/>
          <p:nvPr/>
        </p:nvSpPr>
        <p:spPr>
          <a:xfrm>
            <a:off x="1475656" y="1556792"/>
            <a:ext cx="6552728" cy="646331"/>
          </a:xfrm>
          <a:prstGeom prst="rect">
            <a:avLst/>
          </a:prstGeom>
          <a:noFill/>
        </p:spPr>
        <p:txBody>
          <a:bodyPr wrap="square" rtlCol="0">
            <a:spAutoFit/>
          </a:bodyPr>
          <a:lstStyle/>
          <a:p>
            <a:r>
              <a:rPr lang="fr-FR" dirty="0" smtClean="0"/>
              <a:t>Vous intervenez chez un client, qui n’a plus d’eau chaude.</a:t>
            </a:r>
          </a:p>
          <a:p>
            <a:r>
              <a:rPr lang="fr-FR" dirty="0" smtClean="0"/>
              <a:t>Mr Tartre habite au Havre</a:t>
            </a:r>
            <a:endParaRPr lang="fr-FR" dirty="0"/>
          </a:p>
        </p:txBody>
      </p:sp>
      <p:sp>
        <p:nvSpPr>
          <p:cNvPr id="19" name="ZoneTexte 18"/>
          <p:cNvSpPr txBox="1"/>
          <p:nvPr/>
        </p:nvSpPr>
        <p:spPr>
          <a:xfrm>
            <a:off x="611560" y="2132856"/>
            <a:ext cx="2664296" cy="369332"/>
          </a:xfrm>
          <a:prstGeom prst="rect">
            <a:avLst/>
          </a:prstGeom>
          <a:noFill/>
        </p:spPr>
        <p:txBody>
          <a:bodyPr wrap="square" rtlCol="0">
            <a:spAutoFit/>
          </a:bodyPr>
          <a:lstStyle/>
          <a:p>
            <a:pPr>
              <a:buFont typeface="Wingdings" pitchFamily="2" charset="2"/>
              <a:buChar char="Ø"/>
            </a:pPr>
            <a:r>
              <a:rPr lang="fr-FR" dirty="0" smtClean="0"/>
              <a:t> identifiez le problème:</a:t>
            </a:r>
            <a:endParaRPr lang="fr-FR" dirty="0"/>
          </a:p>
        </p:txBody>
      </p:sp>
      <p:sp>
        <p:nvSpPr>
          <p:cNvPr id="7" name="ZoneTexte 6"/>
          <p:cNvSpPr txBox="1"/>
          <p:nvPr/>
        </p:nvSpPr>
        <p:spPr>
          <a:xfrm>
            <a:off x="1547664" y="2636912"/>
            <a:ext cx="6480720" cy="369332"/>
          </a:xfrm>
          <a:prstGeom prst="rect">
            <a:avLst/>
          </a:prstGeom>
          <a:noFill/>
        </p:spPr>
        <p:txBody>
          <a:bodyPr wrap="square" rtlCol="0">
            <a:spAutoFit/>
          </a:bodyPr>
          <a:lstStyle/>
          <a:p>
            <a:r>
              <a:rPr lang="fr-FR" dirty="0" smtClean="0"/>
              <a:t>Après démontage de la résistance voilà ce que vous constatez:</a:t>
            </a:r>
            <a:endParaRPr lang="fr-FR" dirty="0"/>
          </a:p>
        </p:txBody>
      </p:sp>
      <p:pic>
        <p:nvPicPr>
          <p:cNvPr id="8" name="Image 7" descr="tartre 1.jpg"/>
          <p:cNvPicPr>
            <a:picLocks noChangeAspect="1"/>
          </p:cNvPicPr>
          <p:nvPr/>
        </p:nvPicPr>
        <p:blipFill>
          <a:blip r:embed="rId3" cstate="print"/>
          <a:stretch>
            <a:fillRect/>
          </a:stretch>
        </p:blipFill>
        <p:spPr>
          <a:xfrm>
            <a:off x="971600" y="3068960"/>
            <a:ext cx="2381250" cy="1924050"/>
          </a:xfrm>
          <a:prstGeom prst="rect">
            <a:avLst/>
          </a:prstGeom>
        </p:spPr>
      </p:pic>
      <p:pic>
        <p:nvPicPr>
          <p:cNvPr id="9" name="Image 8" descr="tartre.jpg"/>
          <p:cNvPicPr>
            <a:picLocks noChangeAspect="1"/>
          </p:cNvPicPr>
          <p:nvPr/>
        </p:nvPicPr>
        <p:blipFill>
          <a:blip r:embed="rId4" cstate="print"/>
          <a:stretch>
            <a:fillRect/>
          </a:stretch>
        </p:blipFill>
        <p:spPr>
          <a:xfrm>
            <a:off x="4932040" y="2996952"/>
            <a:ext cx="2376000" cy="2482611"/>
          </a:xfrm>
          <a:prstGeom prst="rect">
            <a:avLst/>
          </a:prstGeom>
        </p:spPr>
      </p:pic>
      <p:sp>
        <p:nvSpPr>
          <p:cNvPr id="10" name="ZoneTexte 9"/>
          <p:cNvSpPr txBox="1"/>
          <p:nvPr/>
        </p:nvSpPr>
        <p:spPr>
          <a:xfrm>
            <a:off x="971600" y="5589240"/>
            <a:ext cx="6336704" cy="1015663"/>
          </a:xfrm>
          <a:prstGeom prst="rect">
            <a:avLst/>
          </a:prstGeom>
          <a:noFill/>
        </p:spPr>
        <p:txBody>
          <a:bodyPr wrap="square" rtlCol="0">
            <a:spAutoFit/>
          </a:bodyPr>
          <a:lstStyle/>
          <a:p>
            <a:r>
              <a:rPr lang="fr-FR" sz="2000" dirty="0" smtClean="0">
                <a:solidFill>
                  <a:srgbClr val="FF0000"/>
                </a:solidFill>
                <a:latin typeface="Arial" pitchFamily="34" charset="0"/>
                <a:cs typeface="Arial" pitchFamily="34" charset="0"/>
              </a:rPr>
              <a:t>Le ballon d’eau chaude est entartré, donc cela réduit la quantité d’eau chauffée et obstrue l’arrivée d’eau froide dans le ballon</a:t>
            </a:r>
            <a:endParaRPr lang="fr-FR" sz="20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to="" calcmode="lin" valueType="num">
                                      <p:cBhvr>
                                        <p:cTn id="7" dur="1" fill="hold"/>
                                        <p:tgtEl>
                                          <p:spTgt spid="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to="" calcmode="lin" valueType="num">
                                      <p:cBhvr>
                                        <p:cTn id="12" dur="1" fill="hold"/>
                                        <p:tgtEl>
                                          <p:spTgt spid="9"/>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to="" calcmode="lin" valueType="num">
                                      <p:cBhvr>
                                        <p:cTn id="17" dur="1" fill="hold"/>
                                        <p:tgtEl>
                                          <p:spTgt spid="1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11266" name="AutoShape 2" descr="data:image/jpeg;base64,/9j/4AAQSkZJRgABAQAAAQABAAD/2wCEAAkGBhQREBEUExQVEhUWEhUaFRgXGBUYGxgZFRQXFBgYGBUXHSYgFxklHBUYHy8gIycrLCwsGB8xODAqNSYrLCkBCQoKBQUFDQUFDSkYEhgpKSkpKSkpKSkpKSkpKSkpKSkpKSkpKSkpKSkpKSkpKSkpKSkpKSkpKSkpKSkpKSkpKf/AABEIAOEA4QMBIgACEQEDEQH/xAAcAAEAAwEBAQEBAAAAAAAAAAAABAUGAwIHAQj/xABLEAACAQMCAwQFCAYFCgcAAAABAgMABBESIQUTMQYiMkEUI1FhcQdCUnSBkaGzFjNygpKTFSRTYnMXNFRjg6KxwdLhQ5SjstHw8f/EABQBAQAAAAAAAAAAAAAAAAAAAAD/xAAUEQEAAAAAAAAAAAAAAAAAAAAA/9oADAMBAAIRAxEAPwD7jSlKBSlKBSlKBSlKBSlKBSlKBSleZJQoJYhQOpJwB8SelB6pVJddtbKPxXEZ/YJk/LBqN/lFsP7f/wBOb/ooNJSqW07aWUvhuYs+xm0H7nxVyHBGQdvbQftKhPxePWUUl3AJKoCxHd1AMRshI6aiM5Htrnz7iRRoRYTk/rcOQMDB0RNgknO2sdKCxrhLfxo6IzqrOSEUkZYgaiAOpwN64HhmpmLySOGUjRkKgBGDgIAT+8SR5VFvbNIjaLGixr6T0UBRvDLvgedBcUpSgUpSgUpSgUpSgUpSgUpSgUpSgUpSggX/AB63gdEmniieTwK8iKW3x3QxBO+21T6wF6itLx4vCLn/ADeMoXRDyDaI7Yd9lAMkr/Ee2tVwCdbiwtnXWqy20ZGWJcB4gRmQb68Hxe3eg9cYu3NvcG2kj5sasMt31RgoYhlU5zpIOD7R5V04BdNLaW0jnLPBEzHYZLRqxOBsNzWR4Ny7CPiq6gUHEQCZ5ZGZzLZ2pIL6XeRyznAwSc+6thwVkNtAY9GjlJo5bFk06Rp0sQCy4xg4oOHabjPolrLNgMVChQdgWd1jXJ9mphn3Zr5bw+xuOK3LiSR5dCqzEnQi6ywCquGVB6s7KpY/SXxV9Z4xwpLqCSGQZRxg9PIgg4O2QQDvttXzibsZd2cnMt3YMMgOodgV+idId9JIzpeNwP7Qneg0ln8msCAatJYDAIijbb9q5Erj7GFWJ7FwYxv/AAxf8CmPwrLW/b++j0rLBBOcd7lyxxtn/DLs3+6PhU//AChz4z/R8v8AH/zKUHa++TKBg2jQCeuY0TP22wiP8Woe41gb3h0vDrkxElgcSrHIebAwJKYMeAjDbGQqMN9hgFtPP26v5srFFbwHy1SJK/8AAragf9m3wqPZdg7i6kMlw7HUe+7gjI9gDgO2NwF0RKM/OGQQ+icDv1ntoJlGlZIkcL9EMoONvZnFTq4WFksMUcSDCRoqqPYqgKPwFd6BVZxnxWv1lfy5Ks6reM+K1+sr+XJQWVKUoFKUoFKUoFKUoFKUoFKUoFKUoFKUoKLjXYy3upGd+apdAkojlkjWZBnCShCNYGpvfhiM4OKk8P7NwwNC0YYcq2ECDW5AjUggFScFu6O8d/fVpSgzfaLhzxxSNaQmSaa5R3YcpmjPLWFpo1mZU1iOMKBkDJyQRkG24HaLFbQRqjxKkaqEcqzqAMYZlZgze0gnJqdSgVFveJxQ45siR56amVc/AE7/AGVjO1PayVtSW/dHOkiU5K63hGZ3eRQWjt4z3ToHMd+6pXYtB4b8mTzd+5kY6typ1LnfzhjYDPvleUnzAORQaPiHyhcPTIknX4FXx+K4qq/yjcHznVD166I//wBq1sPk4s4vDGP3Vjj/ABhVCftqd+iFt9F/50//AF0ESw+UCwkwI51x7lcAfbpwKvbPiEUoJikSQDroZWx8cHas5f8AyaWcvWMZ9pWJz/FKjMPsIrN8U+TuW29ZbSN3dwPWuFAz8wuZUHtaCVW9kbdKD6fSsV2T7VyMYo58nXI0SklWKTJFzxGZFAWaN4vWRygDI2bJIJ2tAqt4z4rX6yv5clWVVvGfFa/WV/LkoLKlKUClKUClKUClKUClKUClKUClKUClKUClKUCvw1+0oPkIgnS4vOUDOsXEJJ9EeGmhLTczIiJHPt5Gj7yAh1ZNS52rRj5U427iJiQDvKxOVOcYEekSD2+tWIY86l21gH4leRsSjLHFJC6bOqyNIWwxyrKZNYKkYOkZB2NT+I8HaUBbi3tr5R0LKquPgkgZSfeGX4Cgg299dXGNN1bR+5DGx+1DrGfg5qZ/Rd319PH8iLH35/5VjOGdmrJnHMt7kCYO4WP0xREUfBjAibQyaSm653V9+8ALP9BuG/Qvvhi//wCOnP40FlPxS6t86rm2l9zNGHP7KZjGfi9RW+VOPGgRlpiBpVdbE5/1IXnZHsEencd/zCLsZYjw2FzN/ivIR9q3MwB+6ufCOGN6UhhhisQTcIOWIyVihYRsoRVC6mkw5c5GyDS2M0FRwKxmF9w5JgYgryzCJinNY+jSRCecISsQ2WOOJScKrZYla+rVm7XgqLxBGBJMVs5YsdTO9zIq62Y+YW1KgdADgAAAVE7Vdq5raS45YhEdrbRTzCTVrlWSSVNERDAIQIW7xDZZlGBuaDX1W8Z8Vr9ZX8uSqQdrmPFJLXmQxojRrho5S8jPBzsLKGEaNgjCkEkK21amSINjIB0nK58jgjI9hwT99B0pWDvu306RTloVtnXiEVuiyAzELJBHNqZbdzrfDMQqH2DyNTLrtPcMtutq1tNI9pNcNIRII2WExroRQ2pWZpAMsTp0nIJ2oNhSonCeIC4t4ZlBAliRwD1AdA4B++pdApSlApSlApSlApShoKyXirtIyQx8wocOzNoQNgHQG0sWbBB2XAzuc7VF7O8Xa4eVnymQpjj2IMW4EysPGHbVvt3VTIGd6+5vVQtZOwiaSaZ2ZiFBgklaVijHGWPM5WAdQOpugBNpZTLNco8WDFFC6a18LNI8R0xkbMFEW5G2WA6hgAkcb44lqiFleRnkCRRxgM8jsC2lQSB4VZiSQAFJJqv/AE1h9GE2iXUZzAINI53PBIMWnVp1DSTnVp0gtnG9O2vaFbOGNvVCSSYRwtMypGjsrkySOSNKqgcnG58I8VUj8btrDh6PDPBdvLdFRO8kQja5m1O8kkinTGqrqOldwoCjqKDV8D42l1GzKroUkaOSOQAPG6YyrAEjOCDkEghgQd6saoexsUK27GG4S7LSu88yMjB5mALn1ZKptpAQeFQo36mfxnjcVqgeU4ywVFGNTseiqPM7fD24oJ9KwfGe1N06sqRPDq8Cx6eeR5t69QFwMk8uOYgA7iuNn2VuWSKYzGTDB/VTaZJUIzpE6gZ8jhmZW6ZXOQGq49wZ5SksEnJuIs6GI1IytgtFKvmjaQcjdSAR5g1I7eiFuXeRGBwwUspDRliobCu2MkhgdI1Ng10tLmSR40kuJDFJkQuipGzMudcUx05SYaW8OjOlhgFTmyl7J2zKwMeS3icsxkPlvKTrbp0JIoMz2e45H6Y4aXCRi606wqgCaeOVMDAYDTkd/rpOM4Na39ILb/SIf5kf/wA1mpuycFufWxgxf28eYzH/AI0aYQL/AKxVAHmFALG0HYeD6cuP2x/x05oJc/aq2QZMmR7VV2H3qpFYjgvHZJr2drOPm55wjeRpRENcsbyNkMyPp9XkR6WyxyCRWxh7EWakEwq5H9oWf/dYlfwqVJGFu7cAAAW1wABsAOZbbAeVA4FwcwKxkkM00japZCMajjAVVHgjUDCr8Sckkml7ZdizfugPo5j0BWMkWqWMa9TNDJnYsO7htlIDDcYOtpQZniPALma4UNLEbYXMM4GgiVTDpIiBHdKl0Daz3gCV3GCJEfZq0t50lCMsjSEKeZMw1OrE90sV6auoxV9VbxnxWv1lfy5KCun4HcpJcS28kQeS7SUJIp0si2kdsY2YAshymsMvsAIIJFV36GXEUcJhlh5wiu45S6No/rkwuHaNVOQUcd1T1BwSDvW0pQReF2CwQQwrkrFEiKT1wihRn34FSqUoFKUoFKUoFKUoFKUoIkfDVDyue+ZCudWDgIMKoGPCCWb4ux86lAV+0oPLxhuoB+IzXn0dcY0rj2YGPurxe3qxIXc4AwNgSSWIVVVRuzEkAAbkmsxcdoXedkmWeziUZB9XqYbAyMwLaIgSASucEguyA4IaW4uooFy7JEpPmVUE+7PU1mo5Xmv3nFvLKsUSx2xYCNAX780oMhB73cTKqTiM42bePe9lxFKucTM4xFJMS5Zly/JmLZxqGorKgVgRvnYPdcA4hkiMlmVk1wl930hgkkUh85I3IUk7kMuckMSC+tbiWM8yO3kX+yBkztuCs5xpcHcHQMHG461VdneJGOYoSTHI3zgAQ5ZgGYDZXLK8cgG3MCsB66tjWM7WcN9cQp0GaM4IOCrkpAGB6huY9k2R05AoJPGzEs0kesjnLqYRhpHhmjw0U+hASvhG5GMxx/SObns7xcXVrDMMd9e9p6BlJVwCeoDKwB9lUM3BYhw/mq0jIIlmCFgqMo0zMrxxBUkDKCDqU5yc5q54MNM16g2AnVlHsEkEROP3w5+2gtiKqOHx+jzcgfqmRnhH0NJUPGP7g1qVHkCw2CqKt6qbeTn3PMXeOFXjDeTyMy69PtCcvTn6TMOqmgtqrZ/88g+r3H5ltVlWc7SLc+kW7WrRh1huCUkUlZF1240agQYySQQ2+Mbgig0dKreBcaF1EH0lGwupD1GpQwwfNSCCD8QQCCBZUCq3jPitfrK/lyVZVW8Z8Vr9ZX8uSgsqUpQKUpQKUpQKUpQKUpQKUpQKUpQVnF/1lnnp6Sc/E284X/eI+3FfnaO21W7uAC8QMie8opyp9zrqQ+5zUriVjzomTJU7FWHVWVgyMB54YA4PXFU/EuJzm3kj9GkacoygJoMZJBXWsjsqhR10sQ3ljzoOWrPD51BybfXyyd/1OJ7cknqQoiznrg0hwLldOwF84H7MtgZ3H2yd6uCxzG1eFLeTXMW5mooqoj4QqHJOpliAQEA5K5IA2rvZ9nbky82WdIyWdtMSaiGfSuQ8u2RGiRj1fQMerbBpWcAEkgAdSfKsvxW6WeVJEIaON4EDjdXeS7t5GCt0YIsIJI27xGcqQI0tnJbSE3FvJxKMsTHMMSSJk5CvbOQox0DxDcDdR1PLit1NesI1t7mOLSw8ARlDoY2bVKVXXoZ1UKWA1FicqqELCadU4RGrMFMlpHGuohe9LGsajf3sPurzHxmRZrxobeScGdV5gKBAEiRW8y76XDghEbeshcWUgEjFDHlZY4mnlDmWRXMWhzEoDNlcLGxxglvWYKrrOyPZeBLUII+UySzplHKPhZnwDJFpL7Y60HVuIpLtc3IiXzj0yW2R7GebDsP2dGfPbarOHj9miqqz26qAAoEkQAAGAAAcAV6/omQeG6nA8geS34tGWP31W8fjniiGLhyXkjTCrCjYdwH0u2AraNWD7cUFke0kB8D83/CV5fylbFUXaCGSeW3mLmwjh1+sdlErcwx92ONWKnIQriQHxbJkAifwS2kuLeJ5bmYlkGtVMKDUO64DRIDjUD0b7fOrS14NFG2tUy/02LO+PZzHJbHuzQZnsjxYSXtxGq8pI4Y4kQ51hIJHCu4bdS3NI0tuNGT4ttnWA4ZcKOLcxJQ4Y3MMijSQnrUdCCo668ghiT6zyAFb+gVW8Z8Vr9ZX8uSrKq3jPitfrK/lyUFlSlKBSlKBSlKBSlKBSlKBSlKBSlKBSlKBSuV1dLEjO7BVUZJP/wB+zFZ/ifaC4CsyQrDEq5aSZ1D49qwZGM5HjZTn5tBd3nE4occyREz4QxALY+iDu32V4teMQytpSRSxGdOcNj26Dg4+yvnnDOdNP/V2uAzYdpJpI0kmUPpfUyrpEY+bykkA2GY84q6/RtYZWmu0SWMg4bLyNbasamaWXMjr3R6zI5e+Aq5IDz2svfRYp4yjzQkib1edcebhXKtgggO+rS67qc5wFDVY9n7PMWYLzWxYtIMrNGHYlmGG9YoGcY1g7b75rm3BY458XGueObSkckkjnSd9EMi5047zaHxkklWyxBeLxLsAqEPbnUqj9VLiTAH9jO/rYj7EEgXyynWg0Wbtf9Hl/mRfh6yqzjsk59HMlvCyC4XUBKWzrjkiTIeEDxug+OPjUGx4TK6aoZnOCQf6xdRlWHVWjn5+lh7PhXS57O3ciMjzSMrAhh6SgyD7xZAg+8HIoJfZ9bhoe5yIkM05XZ5NjPIRjBjGN9seWK6cSSGMZvLosDnEZZY1bHUCJMNKP7rF/hUKDsjNoVDIyKqgAG4u5BgDAGmNoBjbzBqdYdioIzllDk9RpRFP7SoAZP8AaFz76Cu4NBHdXi3EavDFHCpSMro52vKxzCPGY0AiIGcM2lMhQi6tjVLxW8SC5gkZgoZXib27jmxnA3O8bqPfJUs8QdtHKhZg3Vn9UFAODlWHMztkDRg7bign1WcZPetfrK/lyV09ElYvrlAUghRGukgZ2Jdi2WwMbAdT7jULiHDURrPALFbnZnLOw1Rvqw7ksM4G2fKgvKUpQKUpQKUpQKUpQKUpQKUpQKUpQKUpQZbijG6vuQGKx26K8rA4IZ86QG+a2no3kGcjDBGX5xxeVXT0gpGqSSSG2jMUZVIogNUzgoebIcru+cO7/QGrbSOfRu0MnRuZOufYI7KML92omsZ22j0xW6rkAcPLYH+seRm8/cKC+7D3kklqRc/qUnAjlGBLbyuok1FtIDLqlC68fOIbUpYjf8KvWcPHLgSx4D4GAwPhkUHorAHbfBDLk6cnM/JnGr2dwjAMPSJFYHcMGiiOCPMFWxUiW99FKs5JaCUQNkjVLDPjknLEAuG0ZYkbpN7TQWEdkql7OQZhkRjD1GFGA8QI6aCVZSMEAgD9Xmu/Z2/d1khlOqa3flyHYaxgNHLgfTRlJxsG1j5tY7inbYXAYrJyzEGkhEAW4cSJzYmEr4McYAyCu+oPlXNTLH0pb+GZiUiu4WgXmBDIHjWS4iZ1jVFUY5uFOTvuQThQ03ErQxv6RECXAHNRR+tjHkAOsijJU+e69GyJCcbhYqqyK7MoYKneOkrrBIXwgjcE4ByK8/0MrLpmd5+9nvkAHbGCkYVWX3MDXLgEYQTRAALFOyqBsArKsyqB5BRKFA8goFB0W7mkU6IuUcjBmI6HOW0Rk9NtiVO/ljf2OHszIzyudIGVT1aFhvnAy+P7pcj3VOpQUnFOHRwRB40WMrPC7FQASBMocsRue4z9fbV3Vb2lH9TuvdBKR8QhI/EVYig/areM+K1+sr+XJVlVbxnxWv1lfy5KCypSlApSlApSlApSlApSlApSlApSlApSqjtBxp7b0fTCZRJcQxO2pVWMSypHqbJ1McvsFB9+BvQU0NjzJOOWnQzaZF/ZubQW+f44JKw/G/6xw+wmI+bNBINtmYCVFOendDfaa+hdoG9GvLW76RuPRrg+wSsGgc+5Ze57ueT5VneJ8IWO5ubNzoivDzrZz0SfWGx/NbceYljUdGwFd8ld85doObytarIQFRiXiPLlUM2QBjR80kgEgjFbTiPAo2uGU6m9JtZ42Lsz7qyOgUMSFA1yHAA6Cvkkc8lnch8cuSOXcN8yVRpKsQP1bqdJI8mBHizX1ux4/HetZPEdw8pkU+KMrCysrew5dfiCCNjQXHCpubbQsQBrhQkeXeQEjH21QyoTZcPb50VxaDPvEi2r/eHb76uOzf8Amdv/AISEfAjI/AiqqNs2dkOnNnik+ADm8Of3UNBp81WcAOtJJvKaVpF96YWOM/bHGjfvVwln9MGiPPo//iSdOaPOOI+an50g2wcLkklLpVwABtig/aUpQV3aP/M7r6vN+W1T0OwqD2hP9Uuvq8v5bV64NxSO4iDxk4BKsCNLI6HSyOp3VwdiDQTqreM+K1+sr+XJVg7hQSTgAZJ9gFZ7hnaCK/dAqzRFAk8fMULzYmDIsibnuHPQ4YZXIGRkNHSq3g/aCG6a4ELauROYpDjbWqqzAHzA1Yz7QasqBSlKBSlKBSlKBSlKBSlKD8NfM+EzRiOwvZbiaK5ubjUWxcyRujzGP0ZlXMca6XRV1YwwDDO9fTaxUvyfykRwrd6LWK7SeOLk5fuz8/lNLzMNGGJx3QR3ck6dw0/GbaaSFlglWCQ9HaPmYHnhNS7+w5+w1muAMZ+FcMEgnkJis5S66WOqJo5RrZzk5K7+eM1p7G1lRpjJNzQ8haMaFTlJgDl5Xx7gnUd96wfGuEwW/wDRdm8gDxQxqs8mVEawyREmJBkC4kKBQQdl1EkjCsG/4jw9J4ZIZVDxyIVdT5hhg/D41i7hVMZsOIvpZN7a6bAEiqCquWbuiYBtDq2zhj1D4re1D4pwmK5jMcyCRCQcHyI6EEbqw8iNxQfMe0XCpQQtzDK8mAsd1bxtMsyjwrNH1Psy7Kw6BpN2b32T4U9rDNcxjmvKi29oFDLnUWZnxJh2QEA5xnTCxAIwx1sPYcRroSRXjyx0zq8g7zFjlElSMjJ80+01E4xYvBNFJcXc3Lk1RGSNYoxbs2koF7jGONtLAuTnVywTjGAjLxC6cC15UsIMDLGkQiVgq6owZJZWJVNIQ6ljU5fAyQam9neHPcEek8uaCABYBhWBkA0u2oIiuFA0qQgwWkGWwDXO+7EzjvW13qU7vFcKGSY4xmSWDRI+30y492Nq4g3EP6zhkiY6vw+5XST7eSzRE/apoN3SsMvaoL424pDjyksS4/ijgbPx1V+/ptF/pdx8P6Puc/dyqDcV5klCgliAB1JOAPifKsQ3agN4TxWb3R2fLB/ekhTH8Vfii6lIMXDcHqsnELkPp94iQykH3ArQXt/xAXMbxx/qSpE052QR474jY/rGK5God1ckkkjSaTsJxP0m/wCKzRgi3ka2MLdBIUSSCSVR9EmIKD5hBUibse9x3+J3XPjXvGCMci2GN8uNReUDGe+2PdVl2YuUnMs8QAgISKDAwGjg199R5IXkcL7QgI2IoLuaMMrKRkEEEe0EYIr5x2c4FdlpijTwFOHrbQG6SMGJ9ZOF5QHOCBV9admJXrg19Kqt4x4rX6yv5clBn/k74DPaNexyrEqc2ERcsSAMEtIYywLkkjugE9S4cnqK2VKUClKUClKUClKUClKUClKUFdd8ZEd1bwFSTNHO4bIwog5ecj38z8KqOE9tjNJAWtniguSRazFlPMwjSLrjG8WtEZlznIG+CcVVRcZXiF/a8tXR4rW9W4RlIMDyGBFRzjGolGxg7gZG29d+xXaiPkcPs1VmuI4UiuY8EG35EOh2l22BdVVfpawRkCg2F5drFGzucKoydiT8ABuSegA3JOKo+KcWukjBWGMPIdMSGQl9RBbJAXRlQCxXVjCkaqtONWzPCQgyytG6gnGoxSLKFz5Z0Yz5Zqkse0UMsrTsxyAY4IsEy42LsIh3iXYADYjTGpBwxoL3hEqtBGVZmGkDL515XunXnfWCCCD5g1C7T9qorBImkyxlmSJFXGSXYAnfoqjcn4e0VK4LbskXfGlmeRyuQdPNkaTTkbEjVgkbEgmsH8onCr0yTTiOCWIeiRwZllDxj0qCSQ8sREEvIqAtq2SMe8ENVx/tb6NIyJby3Bjh50/LKDlxZYBu+w1seW+EXc6D7szuKFbiylK4dZLdmQ+3UmpGHs8iD8Ky3aDiq2l1eNOCpuOGwpCFDMJJYmutcMZA7z+ujwMAkHONjjU9nrForG1hkHeS2iRx13WNUYZ+INBlbK1ntmkaKdzEscchj0owEciEhxHtlg0cmoIU1A5A1DD3ln2hdzpX0eY/RWRoZP8Ay8qkr9rVXSh1s4XVWcyWBgcKCTzNGIsgdBr5iZ8jIM7ZNaqbh8boEkRJFA6MoYbbdDQRP6WcdbWcfDkN/wC2Un8K53PaRY0Z3inVVGSTH/33PuHXpXT9HIB4UMf+G8kY+6NgKh3vCUjmtDmRh6RvrlmkX9RMVOmRyM6guDjIOKDradojMCY7adsMVOrkxlWHkySSB1OCDuvQg9CKj3HaCQHTm3jb6IaS5k/kRKp+3Ua6W3CYZp7tpI0kxKiDUAwwsER8J26uR08vdVzb2qRrpRVRfYoAH3Cgxt/bvK49K5nJEUsrCQqGIh5ZKrDH3IwdZ7zFpAAQCh3rU8CtDFbQIQAViQMB0DaRq2+Oaq+2HD2kWIq+gcxI32yWSaeFWUHO2SoB690t54I0VAqt4z4rX6yv5clWVVvGfFa/WV/LkoLKlKUClKUClKUClKUClKUClKUClKUHK5g1o6EkBlIJU4IyMZB8j769RQhFVVAVVAAA2AAGAAPIYr3SgUpSgUpSgq+Bd0TR+cc8n8Mjc9ce7TKB+6atKqOJHkTLcf8AhlQk/wDdUEmOU+5SzBvc+o7JVtmg/aj39kJk0kkbqQy4BVkYMrDIIyCAdwQehBGRVPJ29sgcc7IyBrWOZo8tnHrlQpg6W31Y7p9hq9ilDqGUhlYAqQQQQRkEEdQR50HKwsRCmkEtuzMzYyzMxZmOABkkk7AAdAAMCpFK8ySBQSSAAMknYADqSfIUFbxU6prWP2yGRh/diU7/AMx4vvq0qq4QDK73DDAcBYgdiIlJIYg9C5Jb9nQDuDVozgdTj/vsKD9qt4z4rX6yv5clel4yrhuUrzFfoLgHfGFkfTGxHubyrw9rLK0DPoiEchdkGXJ7rIo190Ls5J2PsB86CzpSlApSlApSlApSlApSlApSlApSlApSlApSlApSlB+MoIIO4I3rP3lg0MUkJDy2siMnc70kKupUgLgmSMA7YBZdhhh4dDSg/nvj/YCeH+so9xxBGlxm1cuSwBKMy6SYtMmTjvgZ07ZzX1/5PZJfQIlnt2tWXICNyxkE6tSon6pcsQIyO6BjcAE2t7wCGVtTJh/pozxv/MjKt+NRB2Riznm3nw9Mu8fmZ/Ggsb/iUcC6pXVB5Z6k+xR1ZvcMk1SNPLdyFWgkSBc4WQBBKwGV5uTqEZPzVVs7asDKG3seBwwnUiAPjBdiXc/GRyWP2mp1BXeizyJh5BEdWfUgEgY8JeVTnffIVa6rwiLUjlA7oAFd++wx5hmzg+8damUoFKUoFKUoFKUoFKUoFKUoFKUoFKUoFKUoFKUoFKUoFKUoFKUoFKUoFKUoFKUoFKUoFKUoFKUoFKUoFKUo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11" name="ZoneTexte 10"/>
          <p:cNvSpPr txBox="1"/>
          <p:nvPr/>
        </p:nvSpPr>
        <p:spPr>
          <a:xfrm>
            <a:off x="539552" y="548680"/>
            <a:ext cx="6552728" cy="461665"/>
          </a:xfrm>
          <a:prstGeom prst="rect">
            <a:avLst/>
          </a:prstGeom>
          <a:noFill/>
        </p:spPr>
        <p:txBody>
          <a:bodyPr wrap="square" rtlCol="0">
            <a:spAutoFit/>
          </a:bodyPr>
          <a:lstStyle/>
          <a:p>
            <a:pPr algn="ctr"/>
            <a:r>
              <a:rPr lang="fr-FR" sz="2400" u="sng" dirty="0" smtClean="0">
                <a:solidFill>
                  <a:srgbClr val="FF0000"/>
                </a:solidFill>
                <a:latin typeface="Arial" pitchFamily="34" charset="0"/>
                <a:cs typeface="Arial" pitchFamily="34" charset="0"/>
              </a:rPr>
              <a:t>Notion d’eau douce/eau dure</a:t>
            </a:r>
            <a:endParaRPr lang="fr-FR" sz="2400" u="sng" dirty="0">
              <a:solidFill>
                <a:srgbClr val="FF0000"/>
              </a:solidFill>
              <a:latin typeface="Arial" pitchFamily="34" charset="0"/>
              <a:cs typeface="Arial" pitchFamily="34" charset="0"/>
            </a:endParaRPr>
          </a:p>
        </p:txBody>
      </p:sp>
      <p:sp>
        <p:nvSpPr>
          <p:cNvPr id="12" name="ZoneTexte 11"/>
          <p:cNvSpPr txBox="1"/>
          <p:nvPr/>
        </p:nvSpPr>
        <p:spPr>
          <a:xfrm>
            <a:off x="611560" y="1124744"/>
            <a:ext cx="5976664" cy="923330"/>
          </a:xfrm>
          <a:prstGeom prst="rect">
            <a:avLst/>
          </a:prstGeom>
          <a:noFill/>
        </p:spPr>
        <p:txBody>
          <a:bodyPr wrap="square" rtlCol="0">
            <a:spAutoFit/>
          </a:bodyPr>
          <a:lstStyle/>
          <a:p>
            <a:pPr>
              <a:buFont typeface="Wingdings" pitchFamily="2" charset="2"/>
              <a:buChar char="Ø"/>
            </a:pPr>
            <a:r>
              <a:rPr lang="fr-FR" dirty="0" smtClean="0"/>
              <a:t>L’eau dure est une eau calcaire</a:t>
            </a:r>
          </a:p>
          <a:p>
            <a:r>
              <a:rPr lang="fr-FR" dirty="0" smtClean="0"/>
              <a:t>	elle s’exprime en Degré français(°F) c’est le Titre Hydrométrique (TH) </a:t>
            </a:r>
            <a:endParaRPr lang="fr-FR" dirty="0"/>
          </a:p>
        </p:txBody>
      </p:sp>
      <p:sp>
        <p:nvSpPr>
          <p:cNvPr id="15" name="ZoneTexte 14"/>
          <p:cNvSpPr txBox="1"/>
          <p:nvPr/>
        </p:nvSpPr>
        <p:spPr>
          <a:xfrm>
            <a:off x="611560" y="4293096"/>
            <a:ext cx="7704856" cy="1200329"/>
          </a:xfrm>
          <a:prstGeom prst="rect">
            <a:avLst/>
          </a:prstGeom>
          <a:noFill/>
        </p:spPr>
        <p:txBody>
          <a:bodyPr wrap="square" rtlCol="0">
            <a:spAutoFit/>
          </a:bodyPr>
          <a:lstStyle/>
          <a:p>
            <a:pPr>
              <a:buFont typeface="Wingdings" pitchFamily="2" charset="2"/>
              <a:buChar char="Ø"/>
            </a:pPr>
            <a:r>
              <a:rPr lang="fr-FR" dirty="0" smtClean="0"/>
              <a:t>L’eau douce est une eau qui contient peu de calcaire</a:t>
            </a:r>
          </a:p>
          <a:p>
            <a:r>
              <a:rPr lang="fr-FR" dirty="0" smtClean="0"/>
              <a:t>	il est important de ne pas avoir, lors d’un traitement du calcaire une eau très douce, qui serait alors corrosif pour les canalisations et pourrait engendrer des fuites</a:t>
            </a:r>
            <a:endParaRPr lang="fr-FR" dirty="0"/>
          </a:p>
        </p:txBody>
      </p:sp>
      <p:graphicFrame>
        <p:nvGraphicFramePr>
          <p:cNvPr id="18" name="Tableau 17"/>
          <p:cNvGraphicFramePr>
            <a:graphicFrameLocks noGrp="1"/>
          </p:cNvGraphicFramePr>
          <p:nvPr/>
        </p:nvGraphicFramePr>
        <p:xfrm>
          <a:off x="1043608" y="2492896"/>
          <a:ext cx="7200798" cy="1280160"/>
        </p:xfrm>
        <a:graphic>
          <a:graphicData uri="http://schemas.openxmlformats.org/drawingml/2006/table">
            <a:tbl>
              <a:tblPr/>
              <a:tblGrid>
                <a:gridCol w="1200133"/>
                <a:gridCol w="1200133"/>
                <a:gridCol w="1200133"/>
                <a:gridCol w="1200133"/>
                <a:gridCol w="1200133"/>
                <a:gridCol w="1200133"/>
              </a:tblGrid>
              <a:tr h="444755">
                <a:tc>
                  <a:txBody>
                    <a:bodyPr/>
                    <a:lstStyle/>
                    <a:p>
                      <a:pPr algn="l"/>
                      <a:r>
                        <a:rPr lang="fr-FR" dirty="0"/>
                        <a:t>TH (°f)</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2F2F2"/>
                    </a:solidFill>
                  </a:tcPr>
                </a:tc>
                <a:tc>
                  <a:txBody>
                    <a:bodyPr/>
                    <a:lstStyle/>
                    <a:p>
                      <a:pPr algn="ctr"/>
                      <a:r>
                        <a:rPr lang="fr-FR"/>
                        <a:t>0 à 7</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c>
                  <a:txBody>
                    <a:bodyPr/>
                    <a:lstStyle/>
                    <a:p>
                      <a:pPr algn="ctr"/>
                      <a:r>
                        <a:rPr lang="fr-FR"/>
                        <a:t>7 à 15</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c>
                  <a:txBody>
                    <a:bodyPr/>
                    <a:lstStyle/>
                    <a:p>
                      <a:pPr algn="ctr"/>
                      <a:r>
                        <a:rPr lang="fr-FR"/>
                        <a:t>15 à 25</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c>
                  <a:txBody>
                    <a:bodyPr/>
                    <a:lstStyle/>
                    <a:p>
                      <a:pPr algn="ctr"/>
                      <a:r>
                        <a:rPr lang="fr-FR"/>
                        <a:t>25 à 42</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c>
                  <a:txBody>
                    <a:bodyPr/>
                    <a:lstStyle/>
                    <a:p>
                      <a:pPr algn="ctr"/>
                      <a:r>
                        <a:rPr lang="fr-FR"/>
                        <a:t>supérieur à 42</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r>
              <a:tr h="635365">
                <a:tc>
                  <a:txBody>
                    <a:bodyPr/>
                    <a:lstStyle/>
                    <a:p>
                      <a:pPr algn="l"/>
                      <a:r>
                        <a:rPr lang="fr-FR"/>
                        <a:t>Eau</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2F2F2"/>
                    </a:solidFill>
                  </a:tcPr>
                </a:tc>
                <a:tc>
                  <a:txBody>
                    <a:bodyPr/>
                    <a:lstStyle/>
                    <a:p>
                      <a:pPr algn="ctr"/>
                      <a:r>
                        <a:rPr lang="fr-FR"/>
                        <a:t>très douce</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c>
                  <a:txBody>
                    <a:bodyPr/>
                    <a:lstStyle/>
                    <a:p>
                      <a:pPr algn="ctr"/>
                      <a:r>
                        <a:rPr lang="fr-FR"/>
                        <a:t>douce</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c>
                  <a:txBody>
                    <a:bodyPr/>
                    <a:lstStyle/>
                    <a:p>
                      <a:pPr algn="ctr"/>
                      <a:r>
                        <a:rPr lang="fr-FR"/>
                        <a:t>moyennement dure</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c>
                  <a:txBody>
                    <a:bodyPr/>
                    <a:lstStyle/>
                    <a:p>
                      <a:pPr algn="ctr"/>
                      <a:r>
                        <a:rPr lang="fr-FR" dirty="0"/>
                        <a:t>dure</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c>
                  <a:txBody>
                    <a:bodyPr/>
                    <a:lstStyle/>
                    <a:p>
                      <a:pPr algn="ctr"/>
                      <a:r>
                        <a:rPr lang="fr-FR" dirty="0"/>
                        <a:t>très dure</a:t>
                      </a:r>
                    </a:p>
                  </a:txBody>
                  <a:tcPr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tcPr>
                </a:tc>
              </a:tr>
            </a:tbl>
          </a:graphicData>
        </a:graphic>
      </p:graphicFrame>
      <p:sp>
        <p:nvSpPr>
          <p:cNvPr id="5121" name="Rectangle 1"/>
          <p:cNvSpPr>
            <a:spLocks noChangeArrowheads="1"/>
          </p:cNvSpPr>
          <p:nvPr/>
        </p:nvSpPr>
        <p:spPr bwMode="auto">
          <a:xfrm>
            <a:off x="1187624" y="2092206"/>
            <a:ext cx="4455066"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strike="noStrike" cap="none" normalizeH="0" baseline="0" dirty="0" smtClean="0">
                <a:ln>
                  <a:noFill/>
                </a:ln>
                <a:effectLst/>
                <a:latin typeface="Arial" charset="0"/>
                <a:cs typeface="Arial" charset="0"/>
              </a:rPr>
              <a:t>Plage de valeurs</a:t>
            </a:r>
            <a:r>
              <a:rPr kumimoji="0" lang="fr-FR" sz="1800" b="0" i="0" u="none" strike="noStrike" cap="none" normalizeH="0" baseline="0" dirty="0" smtClean="0">
                <a:ln>
                  <a:noFill/>
                </a:ln>
                <a:solidFill>
                  <a:schemeClr val="tx1"/>
                </a:solidFill>
                <a:effectLst/>
                <a:latin typeface="Arial" charset="0"/>
                <a:cs typeface="Arial" charset="0"/>
              </a:rPr>
              <a:t> du titre hydrotimétrique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121"/>
                                        </p:tgtEl>
                                        <p:attrNameLst>
                                          <p:attrName>style.visibility</p:attrName>
                                        </p:attrNameLst>
                                      </p:cBhvr>
                                      <p:to>
                                        <p:strVal val="visible"/>
                                      </p:to>
                                    </p:set>
                                    <p:anim to="" calcmode="lin" valueType="num">
                                      <p:cBhvr>
                                        <p:cTn id="12" dur="1" fill="hold"/>
                                        <p:tgtEl>
                                          <p:spTgt spid="5121"/>
                                        </p:tgtEl>
                                        <p:attrNameLst>
                                          <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to="" calcmode="lin" valueType="num">
                                      <p:cBhvr>
                                        <p:cTn id="15" dur="1" fill="hold"/>
                                        <p:tgtEl>
                                          <p:spTgt spid="18"/>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 to="" calcmode="lin" valueType="num">
                                      <p:cBhvr>
                                        <p:cTn id="20" dur="1" fill="hold"/>
                                        <p:tgtEl>
                                          <p:spTgt spid="1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51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15" name="Image 14" descr="dureté de l'eau en france.png"/>
          <p:cNvPicPr>
            <a:picLocks noChangeAspect="1"/>
          </p:cNvPicPr>
          <p:nvPr/>
        </p:nvPicPr>
        <p:blipFill>
          <a:blip r:embed="rId3" cstate="print"/>
          <a:stretch>
            <a:fillRect/>
          </a:stretch>
        </p:blipFill>
        <p:spPr>
          <a:xfrm>
            <a:off x="1835696" y="2060848"/>
            <a:ext cx="5352376" cy="4325268"/>
          </a:xfrm>
          <a:prstGeom prst="rect">
            <a:avLst/>
          </a:prstGeom>
        </p:spPr>
      </p:pic>
      <p:sp>
        <p:nvSpPr>
          <p:cNvPr id="18" name="ZoneTexte 17"/>
          <p:cNvSpPr txBox="1"/>
          <p:nvPr/>
        </p:nvSpPr>
        <p:spPr>
          <a:xfrm>
            <a:off x="683568" y="476672"/>
            <a:ext cx="6264696" cy="369332"/>
          </a:xfrm>
          <a:prstGeom prst="rect">
            <a:avLst/>
          </a:prstGeom>
          <a:noFill/>
        </p:spPr>
        <p:txBody>
          <a:bodyPr wrap="square" rtlCol="0">
            <a:spAutoFit/>
          </a:bodyPr>
          <a:lstStyle/>
          <a:p>
            <a:r>
              <a:rPr lang="fr-FR" dirty="0" smtClean="0">
                <a:latin typeface="Arial" pitchFamily="34" charset="0"/>
                <a:cs typeface="Arial" pitchFamily="34" charset="0"/>
              </a:rPr>
              <a:t>Quel est le °TH de l’eau chez Mr Tartre ?</a:t>
            </a:r>
            <a:endParaRPr lang="fr-FR" dirty="0">
              <a:latin typeface="Arial" pitchFamily="34" charset="0"/>
              <a:cs typeface="Arial" pitchFamily="34" charset="0"/>
            </a:endParaRPr>
          </a:p>
        </p:txBody>
      </p:sp>
      <p:sp>
        <p:nvSpPr>
          <p:cNvPr id="19" name="ZoneTexte 18"/>
          <p:cNvSpPr txBox="1"/>
          <p:nvPr/>
        </p:nvSpPr>
        <p:spPr>
          <a:xfrm>
            <a:off x="3635896" y="836712"/>
            <a:ext cx="2448272" cy="369332"/>
          </a:xfrm>
          <a:prstGeom prst="rect">
            <a:avLst/>
          </a:prstGeom>
          <a:noFill/>
        </p:spPr>
        <p:txBody>
          <a:bodyPr wrap="square" rtlCol="0">
            <a:spAutoFit/>
          </a:bodyPr>
          <a:lstStyle/>
          <a:p>
            <a:r>
              <a:rPr lang="fr-FR" dirty="0" smtClean="0">
                <a:solidFill>
                  <a:srgbClr val="FF0000"/>
                </a:solidFill>
                <a:latin typeface="Arial" pitchFamily="34" charset="0"/>
                <a:cs typeface="Arial" pitchFamily="34" charset="0"/>
              </a:rPr>
              <a:t>Il est de 30 °TH</a:t>
            </a:r>
            <a:endParaRPr lang="fr-FR" dirty="0">
              <a:solidFill>
                <a:srgbClr val="FF0000"/>
              </a:solidFill>
              <a:latin typeface="Arial" pitchFamily="34" charset="0"/>
              <a:cs typeface="Arial" pitchFamily="34" charset="0"/>
            </a:endParaRPr>
          </a:p>
        </p:txBody>
      </p:sp>
      <p:sp>
        <p:nvSpPr>
          <p:cNvPr id="20" name="ZoneTexte 19"/>
          <p:cNvSpPr txBox="1"/>
          <p:nvPr/>
        </p:nvSpPr>
        <p:spPr>
          <a:xfrm>
            <a:off x="611560" y="1124744"/>
            <a:ext cx="6552728" cy="646331"/>
          </a:xfrm>
          <a:prstGeom prst="rect">
            <a:avLst/>
          </a:prstGeom>
          <a:noFill/>
        </p:spPr>
        <p:txBody>
          <a:bodyPr wrap="square" rtlCol="0">
            <a:spAutoFit/>
          </a:bodyPr>
          <a:lstStyle/>
          <a:p>
            <a:r>
              <a:rPr lang="fr-FR" dirty="0" smtClean="0">
                <a:latin typeface="Arial" pitchFamily="34" charset="0"/>
                <a:cs typeface="Arial" pitchFamily="34" charset="0"/>
              </a:rPr>
              <a:t>D’après le tableau des valeurs, on peut dire que l’eau chez Mr Tartre est :</a:t>
            </a:r>
            <a:endParaRPr lang="fr-FR" dirty="0">
              <a:latin typeface="Arial" pitchFamily="34" charset="0"/>
              <a:cs typeface="Arial" pitchFamily="34" charset="0"/>
            </a:endParaRPr>
          </a:p>
        </p:txBody>
      </p:sp>
      <p:sp>
        <p:nvSpPr>
          <p:cNvPr id="21" name="ZoneTexte 20"/>
          <p:cNvSpPr txBox="1"/>
          <p:nvPr/>
        </p:nvSpPr>
        <p:spPr>
          <a:xfrm>
            <a:off x="4067944" y="1556792"/>
            <a:ext cx="864096" cy="369332"/>
          </a:xfrm>
          <a:prstGeom prst="rect">
            <a:avLst/>
          </a:prstGeom>
          <a:noFill/>
        </p:spPr>
        <p:txBody>
          <a:bodyPr wrap="square" rtlCol="0">
            <a:spAutoFit/>
          </a:bodyPr>
          <a:lstStyle/>
          <a:p>
            <a:r>
              <a:rPr lang="fr-FR" dirty="0" smtClean="0">
                <a:solidFill>
                  <a:srgbClr val="FF0000"/>
                </a:solidFill>
                <a:latin typeface="Arial" pitchFamily="34" charset="0"/>
                <a:cs typeface="Arial" pitchFamily="34" charset="0"/>
              </a:rPr>
              <a:t>dure</a:t>
            </a:r>
            <a:endParaRPr lang="fr-FR"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to="" calcmode="lin" valueType="num">
                                      <p:cBhvr>
                                        <p:cTn id="7" dur="1" fill="hold"/>
                                        <p:tgtEl>
                                          <p:spTgt spid="19"/>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 to="" calcmode="lin" valueType="num">
                                      <p:cBhvr>
                                        <p:cTn id="12" dur="1" fill="hold"/>
                                        <p:tgtEl>
                                          <p:spTgt spid="2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 to="" calcmode="lin" valueType="num">
                                      <p:cBhvr>
                                        <p:cTn id="17" dur="1" fill="hold"/>
                                        <p:tgtEl>
                                          <p:spTgt spid="2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ZoneTexte 4"/>
          <p:cNvSpPr txBox="1"/>
          <p:nvPr/>
        </p:nvSpPr>
        <p:spPr>
          <a:xfrm>
            <a:off x="611560" y="548680"/>
            <a:ext cx="6552728" cy="646331"/>
          </a:xfrm>
          <a:prstGeom prst="rect">
            <a:avLst/>
          </a:prstGeom>
          <a:noFill/>
        </p:spPr>
        <p:txBody>
          <a:bodyPr wrap="square" rtlCol="0">
            <a:spAutoFit/>
          </a:bodyPr>
          <a:lstStyle/>
          <a:p>
            <a:r>
              <a:rPr lang="fr-FR" dirty="0" smtClean="0">
                <a:solidFill>
                  <a:srgbClr val="FF0000"/>
                </a:solidFill>
                <a:latin typeface="Arial" pitchFamily="34" charset="0"/>
                <a:cs typeface="Arial" pitchFamily="34" charset="0"/>
              </a:rPr>
              <a:t>Quelle solution proposer à Mr Tartre pour limiter la formation de calcaire dans son installation?</a:t>
            </a:r>
            <a:endParaRPr lang="fr-FR" dirty="0">
              <a:solidFill>
                <a:srgbClr val="FF0000"/>
              </a:solidFill>
              <a:latin typeface="Arial" pitchFamily="34" charset="0"/>
              <a:cs typeface="Arial" pitchFamily="34" charset="0"/>
            </a:endParaRPr>
          </a:p>
        </p:txBody>
      </p:sp>
      <p:sp>
        <p:nvSpPr>
          <p:cNvPr id="6" name="ZoneTexte 5"/>
          <p:cNvSpPr txBox="1"/>
          <p:nvPr/>
        </p:nvSpPr>
        <p:spPr>
          <a:xfrm>
            <a:off x="2483768" y="1196752"/>
            <a:ext cx="3168352" cy="461665"/>
          </a:xfrm>
          <a:prstGeom prst="rect">
            <a:avLst/>
          </a:prstGeom>
          <a:noFill/>
        </p:spPr>
        <p:txBody>
          <a:bodyPr wrap="square" rtlCol="0">
            <a:spAutoFit/>
          </a:bodyPr>
          <a:lstStyle/>
          <a:p>
            <a:r>
              <a:rPr lang="fr-FR" sz="2400" dirty="0" smtClean="0">
                <a:latin typeface="Arial" pitchFamily="34" charset="0"/>
                <a:cs typeface="Arial" pitchFamily="34" charset="0"/>
              </a:rPr>
              <a:t>L’adoucisseur d’eau</a:t>
            </a:r>
            <a:endParaRPr lang="fr-FR" sz="2400" dirty="0">
              <a:latin typeface="Arial" pitchFamily="34" charset="0"/>
              <a:cs typeface="Arial" pitchFamily="34" charset="0"/>
            </a:endParaRPr>
          </a:p>
        </p:txBody>
      </p:sp>
      <p:sp>
        <p:nvSpPr>
          <p:cNvPr id="7" name="ZoneTexte 6"/>
          <p:cNvSpPr txBox="1"/>
          <p:nvPr/>
        </p:nvSpPr>
        <p:spPr>
          <a:xfrm>
            <a:off x="683568" y="1772816"/>
            <a:ext cx="3240360" cy="369332"/>
          </a:xfrm>
          <a:prstGeom prst="rect">
            <a:avLst/>
          </a:prstGeom>
          <a:noFill/>
        </p:spPr>
        <p:txBody>
          <a:bodyPr wrap="square" rtlCol="0">
            <a:spAutoFit/>
          </a:bodyPr>
          <a:lstStyle/>
          <a:p>
            <a:pPr>
              <a:buFont typeface="Wingdings" pitchFamily="2" charset="2"/>
              <a:buChar char="Ø"/>
            </a:pPr>
            <a:r>
              <a:rPr lang="fr-FR" dirty="0" smtClean="0"/>
              <a:t>Principe de fonctionnement:</a:t>
            </a:r>
            <a:endParaRPr lang="fr-FR" dirty="0"/>
          </a:p>
        </p:txBody>
      </p:sp>
      <p:pic>
        <p:nvPicPr>
          <p:cNvPr id="8" name="Image 7" descr="adoucisseur.jpg"/>
          <p:cNvPicPr>
            <a:picLocks noChangeAspect="1"/>
          </p:cNvPicPr>
          <p:nvPr/>
        </p:nvPicPr>
        <p:blipFill>
          <a:blip r:embed="rId3" cstate="print"/>
          <a:stretch>
            <a:fillRect/>
          </a:stretch>
        </p:blipFill>
        <p:spPr>
          <a:xfrm>
            <a:off x="539552" y="2204864"/>
            <a:ext cx="3987527" cy="3987527"/>
          </a:xfrm>
          <a:prstGeom prst="rect">
            <a:avLst/>
          </a:prstGeom>
        </p:spPr>
      </p:pic>
      <p:sp>
        <p:nvSpPr>
          <p:cNvPr id="9" name="ZoneTexte 8"/>
          <p:cNvSpPr txBox="1"/>
          <p:nvPr/>
        </p:nvSpPr>
        <p:spPr>
          <a:xfrm>
            <a:off x="4788024" y="1700808"/>
            <a:ext cx="3888432" cy="4401205"/>
          </a:xfrm>
          <a:prstGeom prst="rect">
            <a:avLst/>
          </a:prstGeom>
          <a:noFill/>
        </p:spPr>
        <p:txBody>
          <a:bodyPr wrap="square" numCol="1" rtlCol="0">
            <a:spAutoFit/>
          </a:bodyPr>
          <a:lstStyle/>
          <a:p>
            <a:r>
              <a:rPr lang="fr-FR" sz="1400" dirty="0" smtClean="0"/>
              <a:t>Le corps de l'adoucisseur est une </a:t>
            </a:r>
            <a:r>
              <a:rPr lang="fr-FR" sz="1400" dirty="0" smtClean="0">
                <a:solidFill>
                  <a:srgbClr val="FF0000"/>
                </a:solidFill>
              </a:rPr>
              <a:t>bouteille remplie de résine</a:t>
            </a:r>
            <a:r>
              <a:rPr lang="fr-FR" sz="1400" dirty="0" smtClean="0"/>
              <a:t> composé de milliards de petites perles. Ces perles, </a:t>
            </a:r>
            <a:r>
              <a:rPr lang="fr-FR" sz="1400" dirty="0" smtClean="0">
                <a:solidFill>
                  <a:srgbClr val="FF0000"/>
                </a:solidFill>
              </a:rPr>
              <a:t>attirent comme des aimants le calcaire </a:t>
            </a:r>
            <a:r>
              <a:rPr lang="fr-FR" sz="1400" dirty="0" smtClean="0"/>
              <a:t>responsables du tartre et les échangent contre leurs ions sodium.</a:t>
            </a:r>
            <a:br>
              <a:rPr lang="fr-FR" sz="1400" dirty="0" smtClean="0"/>
            </a:br>
            <a:r>
              <a:rPr lang="fr-FR" sz="1400" dirty="0" smtClean="0"/>
              <a:t>Régulièrement, </a:t>
            </a:r>
            <a:r>
              <a:rPr lang="fr-FR" sz="1400" dirty="0" smtClean="0">
                <a:solidFill>
                  <a:srgbClr val="FF0000"/>
                </a:solidFill>
              </a:rPr>
              <a:t>les perles de résine sont surchargées de calcaire</a:t>
            </a:r>
            <a:r>
              <a:rPr lang="fr-FR" sz="1400" dirty="0" smtClean="0"/>
              <a:t> qu'elles ont attirés. ils faut donc les décharger... </a:t>
            </a:r>
            <a:r>
              <a:rPr lang="fr-FR" sz="1400" dirty="0" smtClean="0">
                <a:solidFill>
                  <a:srgbClr val="FF0000"/>
                </a:solidFill>
              </a:rPr>
              <a:t>c'est la régénération</a:t>
            </a:r>
            <a:r>
              <a:rPr lang="fr-FR" sz="1400" dirty="0" smtClean="0"/>
              <a:t>. Cette phase est conduite par la vanne placée sur le haut de la bouteille.</a:t>
            </a:r>
            <a:br>
              <a:rPr lang="fr-FR" sz="1400" dirty="0" smtClean="0"/>
            </a:br>
            <a:r>
              <a:rPr lang="fr-FR" sz="1400" dirty="0" smtClean="0"/>
              <a:t>Durant la régénération, </a:t>
            </a:r>
            <a:r>
              <a:rPr lang="fr-FR" sz="1400" dirty="0" smtClean="0">
                <a:solidFill>
                  <a:srgbClr val="FF0000"/>
                </a:solidFill>
              </a:rPr>
              <a:t>une saumure (eau fortement chargée en sel)</a:t>
            </a:r>
            <a:r>
              <a:rPr lang="fr-FR" sz="1400" dirty="0" smtClean="0"/>
              <a:t> est injectée sur les perles de résine. Les perles baignent alors dans un courant d'ions sodium qui prennent la place des ions calcium et magnésium accumulés (la partie "dure" de l'eau)</a:t>
            </a:r>
            <a:br>
              <a:rPr lang="fr-FR" sz="1400" dirty="0" smtClean="0"/>
            </a:br>
            <a:r>
              <a:rPr lang="fr-FR" sz="1400" dirty="0" smtClean="0">
                <a:solidFill>
                  <a:srgbClr val="FF0000"/>
                </a:solidFill>
              </a:rPr>
              <a:t>La saumure </a:t>
            </a:r>
            <a:r>
              <a:rPr lang="fr-FR" sz="1400" dirty="0" smtClean="0"/>
              <a:t>qui, à ce stade </a:t>
            </a:r>
            <a:r>
              <a:rPr lang="fr-FR" sz="1400" dirty="0" smtClean="0">
                <a:solidFill>
                  <a:srgbClr val="FF0000"/>
                </a:solidFill>
              </a:rPr>
              <a:t>porte le calcaire</a:t>
            </a:r>
            <a:r>
              <a:rPr lang="fr-FR" sz="1400" dirty="0" smtClean="0"/>
              <a:t>, est </a:t>
            </a:r>
            <a:r>
              <a:rPr lang="fr-FR" sz="1400" dirty="0" smtClean="0">
                <a:solidFill>
                  <a:srgbClr val="FF0000"/>
                </a:solidFill>
              </a:rPr>
              <a:t>chassée vers l’égout</a:t>
            </a:r>
            <a:r>
              <a:rPr lang="fr-FR" sz="1400" dirty="0" smtClean="0"/>
              <a:t>. Les perles de résine, régénérées, </a:t>
            </a:r>
            <a:r>
              <a:rPr lang="fr-FR" sz="1400" dirty="0" smtClean="0">
                <a:solidFill>
                  <a:srgbClr val="FF0000"/>
                </a:solidFill>
              </a:rPr>
              <a:t>peuvent ensuite retenir le calcaire </a:t>
            </a:r>
            <a:r>
              <a:rPr lang="fr-FR" sz="1400" dirty="0" smtClean="0"/>
              <a:t>jusqu'à la prochaine régénération et ainsi de suite.</a:t>
            </a:r>
            <a:endParaRPr lang="fr-FR"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to="" calcmode="lin" valueType="num">
                                      <p:cBhvr>
                                        <p:cTn id="17" dur="1" fill="hold"/>
                                        <p:tgtEl>
                                          <p:spTgt spid="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to="" calcmode="lin" valueType="num">
                                      <p:cBhvr>
                                        <p:cTn id="22"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29700"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2049" name="Picture 1"/>
          <p:cNvPicPr>
            <a:picLocks noChangeAspect="1" noChangeArrowheads="1"/>
          </p:cNvPicPr>
          <p:nvPr/>
        </p:nvPicPr>
        <p:blipFill>
          <a:blip r:embed="rId3" cstate="print"/>
          <a:srcRect/>
          <a:stretch>
            <a:fillRect/>
          </a:stretch>
        </p:blipFill>
        <p:spPr bwMode="auto">
          <a:xfrm>
            <a:off x="971600" y="836712"/>
            <a:ext cx="6013891" cy="4392000"/>
          </a:xfrm>
          <a:prstGeom prst="rect">
            <a:avLst/>
          </a:prstGeom>
          <a:noFill/>
          <a:ln w="9525">
            <a:noFill/>
            <a:miter lim="800000"/>
            <a:headEnd/>
            <a:tailEnd/>
          </a:ln>
        </p:spPr>
      </p:pic>
      <p:sp>
        <p:nvSpPr>
          <p:cNvPr id="8" name="ZoneTexte 7"/>
          <p:cNvSpPr txBox="1"/>
          <p:nvPr/>
        </p:nvSpPr>
        <p:spPr>
          <a:xfrm>
            <a:off x="1115616" y="404664"/>
            <a:ext cx="5760640" cy="461665"/>
          </a:xfrm>
          <a:prstGeom prst="rect">
            <a:avLst/>
          </a:prstGeom>
          <a:noFill/>
        </p:spPr>
        <p:txBody>
          <a:bodyPr wrap="square" rtlCol="0">
            <a:spAutoFit/>
          </a:bodyPr>
          <a:lstStyle/>
          <a:p>
            <a:pPr algn="ctr"/>
            <a:r>
              <a:rPr lang="fr-FR" sz="2400" dirty="0" smtClean="0">
                <a:solidFill>
                  <a:srgbClr val="FF0000"/>
                </a:solidFill>
                <a:latin typeface="Arial" pitchFamily="34" charset="0"/>
                <a:cs typeface="Arial" pitchFamily="34" charset="0"/>
              </a:rPr>
              <a:t>Principe d’installation</a:t>
            </a:r>
            <a:endParaRPr lang="fr-FR" sz="2400" dirty="0">
              <a:solidFill>
                <a:srgbClr val="FF0000"/>
              </a:solidFill>
              <a:latin typeface="Arial" pitchFamily="34" charset="0"/>
              <a:cs typeface="Arial" pitchFamily="34" charset="0"/>
            </a:endParaRPr>
          </a:p>
        </p:txBody>
      </p:sp>
      <p:sp>
        <p:nvSpPr>
          <p:cNvPr id="9" name="ZoneTexte 8"/>
          <p:cNvSpPr txBox="1"/>
          <p:nvPr/>
        </p:nvSpPr>
        <p:spPr>
          <a:xfrm>
            <a:off x="6012160" y="4005064"/>
            <a:ext cx="144016" cy="369332"/>
          </a:xfrm>
          <a:prstGeom prst="rect">
            <a:avLst/>
          </a:prstGeom>
          <a:solidFill>
            <a:schemeClr val="bg1"/>
          </a:solidFill>
        </p:spPr>
        <p:txBody>
          <a:bodyPr wrap="square" rtlCol="0">
            <a:spAutoFit/>
          </a:bodyPr>
          <a:lstStyle/>
          <a:p>
            <a:endParaRPr lang="fr-FR" dirty="0"/>
          </a:p>
        </p:txBody>
      </p:sp>
      <p:sp>
        <p:nvSpPr>
          <p:cNvPr id="10" name="ZoneTexte 9"/>
          <p:cNvSpPr txBox="1"/>
          <p:nvPr/>
        </p:nvSpPr>
        <p:spPr>
          <a:xfrm>
            <a:off x="4139952" y="2564904"/>
            <a:ext cx="216024" cy="369332"/>
          </a:xfrm>
          <a:prstGeom prst="rect">
            <a:avLst/>
          </a:prstGeom>
          <a:solidFill>
            <a:schemeClr val="bg1"/>
          </a:solidFill>
        </p:spPr>
        <p:txBody>
          <a:bodyPr wrap="square" rtlCol="0">
            <a:spAutoFit/>
          </a:bodyPr>
          <a:lstStyle/>
          <a:p>
            <a:endParaRPr lang="fr-FR" dirty="0"/>
          </a:p>
        </p:txBody>
      </p:sp>
      <p:sp>
        <p:nvSpPr>
          <p:cNvPr id="11" name="ZoneTexte 10"/>
          <p:cNvSpPr txBox="1"/>
          <p:nvPr/>
        </p:nvSpPr>
        <p:spPr>
          <a:xfrm>
            <a:off x="6300192" y="2636912"/>
            <a:ext cx="108000" cy="288000"/>
          </a:xfrm>
          <a:prstGeom prst="rect">
            <a:avLst/>
          </a:prstGeom>
          <a:solidFill>
            <a:schemeClr val="bg1"/>
          </a:solidFill>
        </p:spPr>
        <p:txBody>
          <a:bodyPr wrap="square" rtlCol="0">
            <a:spAutoFit/>
          </a:bodyPr>
          <a:lstStyle/>
          <a:p>
            <a:endParaRPr lang="fr-FR" dirty="0"/>
          </a:p>
        </p:txBody>
      </p:sp>
      <p:sp>
        <p:nvSpPr>
          <p:cNvPr id="12" name="ZoneTexte 11"/>
          <p:cNvSpPr txBox="1"/>
          <p:nvPr/>
        </p:nvSpPr>
        <p:spPr>
          <a:xfrm>
            <a:off x="5076056" y="4293096"/>
            <a:ext cx="216024" cy="369332"/>
          </a:xfrm>
          <a:prstGeom prst="rect">
            <a:avLst/>
          </a:prstGeom>
          <a:solidFill>
            <a:schemeClr val="bg1"/>
          </a:solidFill>
        </p:spPr>
        <p:txBody>
          <a:bodyPr wrap="square" rtlCol="0">
            <a:spAutoFit/>
          </a:bodyPr>
          <a:lstStyle/>
          <a:p>
            <a:endParaRPr lang="fr-FR" dirty="0"/>
          </a:p>
        </p:txBody>
      </p:sp>
      <p:cxnSp>
        <p:nvCxnSpPr>
          <p:cNvPr id="14" name="Connecteur droit avec flèche 13"/>
          <p:cNvCxnSpPr/>
          <p:nvPr/>
        </p:nvCxnSpPr>
        <p:spPr>
          <a:xfrm>
            <a:off x="3995936" y="4437112"/>
            <a:ext cx="648072" cy="14401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 name="ZoneTexte 14"/>
          <p:cNvSpPr txBox="1"/>
          <p:nvPr/>
        </p:nvSpPr>
        <p:spPr>
          <a:xfrm>
            <a:off x="2915816" y="4221088"/>
            <a:ext cx="1080120" cy="338554"/>
          </a:xfrm>
          <a:prstGeom prst="rect">
            <a:avLst/>
          </a:prstGeom>
          <a:noFill/>
        </p:spPr>
        <p:txBody>
          <a:bodyPr wrap="square" rtlCol="0">
            <a:spAutoFit/>
          </a:bodyPr>
          <a:lstStyle/>
          <a:p>
            <a:r>
              <a:rPr lang="fr-FR" sz="1600" dirty="0" smtClean="0">
                <a:latin typeface="Arial" pitchFamily="34" charset="0"/>
                <a:cs typeface="Arial" pitchFamily="34" charset="0"/>
              </a:rPr>
              <a:t>Bac à sel</a:t>
            </a:r>
            <a:endParaRPr lang="fr-FR" sz="1600" dirty="0">
              <a:latin typeface="Arial" pitchFamily="34" charset="0"/>
              <a:cs typeface="Arial" pitchFamily="34" charset="0"/>
            </a:endParaRPr>
          </a:p>
        </p:txBody>
      </p:sp>
      <p:cxnSp>
        <p:nvCxnSpPr>
          <p:cNvPr id="20" name="Connecteur droit avec flèche 19"/>
          <p:cNvCxnSpPr/>
          <p:nvPr/>
        </p:nvCxnSpPr>
        <p:spPr>
          <a:xfrm flipH="1">
            <a:off x="6156176" y="3717032"/>
            <a:ext cx="864096" cy="50405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 name="ZoneTexte 20"/>
          <p:cNvSpPr txBox="1"/>
          <p:nvPr/>
        </p:nvSpPr>
        <p:spPr>
          <a:xfrm>
            <a:off x="7020272" y="3429000"/>
            <a:ext cx="1656184" cy="584775"/>
          </a:xfrm>
          <a:prstGeom prst="rect">
            <a:avLst/>
          </a:prstGeom>
          <a:noFill/>
        </p:spPr>
        <p:txBody>
          <a:bodyPr wrap="square" rtlCol="0">
            <a:spAutoFit/>
          </a:bodyPr>
          <a:lstStyle/>
          <a:p>
            <a:r>
              <a:rPr lang="fr-FR" sz="1600" dirty="0" smtClean="0">
                <a:latin typeface="Arial" pitchFamily="34" charset="0"/>
                <a:cs typeface="Arial" pitchFamily="34" charset="0"/>
              </a:rPr>
              <a:t>Bouteille de résine</a:t>
            </a:r>
            <a:endParaRPr lang="fr-FR" sz="1600" dirty="0">
              <a:latin typeface="Arial" pitchFamily="34" charset="0"/>
              <a:cs typeface="Arial" pitchFamily="34" charset="0"/>
            </a:endParaRPr>
          </a:p>
        </p:txBody>
      </p:sp>
      <p:sp>
        <p:nvSpPr>
          <p:cNvPr id="22" name="ZoneTexte 21"/>
          <p:cNvSpPr txBox="1"/>
          <p:nvPr/>
        </p:nvSpPr>
        <p:spPr>
          <a:xfrm>
            <a:off x="7164288" y="2132856"/>
            <a:ext cx="1224136"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sz="1600" dirty="0" smtClean="0">
                <a:latin typeface="Arial" pitchFamily="34" charset="0"/>
                <a:cs typeface="Arial" pitchFamily="34" charset="0"/>
              </a:rPr>
              <a:t>Eau douce</a:t>
            </a:r>
            <a:endParaRPr lang="fr-FR" sz="1600" dirty="0">
              <a:latin typeface="Arial" pitchFamily="34" charset="0"/>
              <a:cs typeface="Arial" pitchFamily="34" charset="0"/>
            </a:endParaRPr>
          </a:p>
        </p:txBody>
      </p:sp>
      <p:cxnSp>
        <p:nvCxnSpPr>
          <p:cNvPr id="24" name="Connecteur droit avec flèche 23"/>
          <p:cNvCxnSpPr/>
          <p:nvPr/>
        </p:nvCxnSpPr>
        <p:spPr>
          <a:xfrm flipV="1">
            <a:off x="3563888" y="2708920"/>
            <a:ext cx="864096" cy="50405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ZoneTexte 24"/>
          <p:cNvSpPr txBox="1"/>
          <p:nvPr/>
        </p:nvSpPr>
        <p:spPr>
          <a:xfrm>
            <a:off x="2915816" y="3068960"/>
            <a:ext cx="648072" cy="369332"/>
          </a:xfrm>
          <a:prstGeom prst="rect">
            <a:avLst/>
          </a:prstGeom>
          <a:noFill/>
        </p:spPr>
        <p:txBody>
          <a:bodyPr wrap="square" rtlCol="0">
            <a:spAutoFit/>
          </a:bodyPr>
          <a:lstStyle/>
          <a:p>
            <a:r>
              <a:rPr lang="fr-FR" dirty="0" smtClean="0"/>
              <a:t>filtre</a:t>
            </a:r>
            <a:endParaRPr lang="fr-FR" dirty="0"/>
          </a:p>
        </p:txBody>
      </p:sp>
      <p:pic>
        <p:nvPicPr>
          <p:cNvPr id="26" name="Image 25" descr="symboles.jpg"/>
          <p:cNvPicPr>
            <a:picLocks noChangeAspect="1"/>
          </p:cNvPicPr>
          <p:nvPr/>
        </p:nvPicPr>
        <p:blipFill>
          <a:blip r:embed="rId4" cstate="print"/>
          <a:stretch>
            <a:fillRect/>
          </a:stretch>
        </p:blipFill>
        <p:spPr>
          <a:xfrm>
            <a:off x="1115616" y="5157192"/>
            <a:ext cx="555470" cy="1368152"/>
          </a:xfrm>
          <a:prstGeom prst="rect">
            <a:avLst/>
          </a:prstGeom>
        </p:spPr>
      </p:pic>
      <p:sp>
        <p:nvSpPr>
          <p:cNvPr id="27" name="ZoneTexte 26"/>
          <p:cNvSpPr txBox="1"/>
          <p:nvPr/>
        </p:nvSpPr>
        <p:spPr>
          <a:xfrm>
            <a:off x="1691680" y="5229200"/>
            <a:ext cx="7056784" cy="1754326"/>
          </a:xfrm>
          <a:prstGeom prst="rect">
            <a:avLst/>
          </a:prstGeom>
          <a:noFill/>
        </p:spPr>
        <p:txBody>
          <a:bodyPr wrap="square" rtlCol="0">
            <a:spAutoFit/>
          </a:bodyPr>
          <a:lstStyle/>
          <a:p>
            <a:r>
              <a:rPr lang="fr-FR" dirty="0" smtClean="0"/>
              <a:t>Vanne d’isolement</a:t>
            </a:r>
          </a:p>
          <a:p>
            <a:r>
              <a:rPr lang="fr-FR" dirty="0" smtClean="0"/>
              <a:t>Réducteur de pression</a:t>
            </a:r>
          </a:p>
          <a:p>
            <a:r>
              <a:rPr lang="fr-FR" dirty="0" smtClean="0"/>
              <a:t>Clapet anti retour</a:t>
            </a:r>
          </a:p>
          <a:p>
            <a:r>
              <a:rPr lang="fr-FR" dirty="0" smtClean="0"/>
              <a:t>Vanne de </a:t>
            </a:r>
            <a:r>
              <a:rPr lang="fr-FR" dirty="0" err="1" smtClean="0"/>
              <a:t>mitigeage</a:t>
            </a:r>
            <a:r>
              <a:rPr lang="fr-FR" dirty="0" smtClean="0"/>
              <a:t> proportionnel (permet un  dosage d’eau dure dans l’installation)</a:t>
            </a:r>
          </a:p>
          <a:p>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49"/>
                                        </p:tgtEl>
                                        <p:attrNameLst>
                                          <p:attrName>style.visibility</p:attrName>
                                        </p:attrNameLst>
                                      </p:cBhvr>
                                      <p:to>
                                        <p:strVal val="visible"/>
                                      </p:to>
                                    </p:set>
                                    <p:anim to="" calcmode="lin" valueType="num">
                                      <p:cBhvr>
                                        <p:cTn id="7" dur="1" fill="hold"/>
                                        <p:tgtEl>
                                          <p:spTgt spid="2049"/>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to="" calcmode="lin" valueType="num">
                                      <p:cBhvr>
                                        <p:cTn id="10" dur="1" fill="hold"/>
                                        <p:tgtEl>
                                          <p:spTgt spid="12"/>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to="" calcmode="lin" valueType="num">
                                      <p:cBhvr>
                                        <p:cTn id="13" dur="1" fill="hold"/>
                                        <p:tgtEl>
                                          <p:spTgt spid="9"/>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to="" calcmode="lin" valueType="num">
                                      <p:cBhvr>
                                        <p:cTn id="16" dur="1" fill="hold"/>
                                        <p:tgtEl>
                                          <p:spTgt spid="10"/>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to="" calcmode="lin" valueType="num">
                                      <p:cBhvr>
                                        <p:cTn id="19" dur="1" fill="hold"/>
                                        <p:tgtEl>
                                          <p:spTgt spid="22"/>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to="" calcmode="lin" valueType="num">
                                      <p:cBhvr>
                                        <p:cTn id="22" dur="1" fill="hold"/>
                                        <p:tgtEl>
                                          <p:spTgt spid="11"/>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 to="" calcmode="lin" valueType="num">
                                      <p:cBhvr>
                                        <p:cTn id="27" dur="1" fill="hold"/>
                                        <p:tgtEl>
                                          <p:spTgt spid="14"/>
                                        </p:tgtEl>
                                        <p:attrNameLst>
                                          <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to="" calcmode="lin" valueType="num">
                                      <p:cBhvr>
                                        <p:cTn id="30" dur="1" fill="hold"/>
                                        <p:tgtEl>
                                          <p:spTgt spid="15"/>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anim to="" calcmode="lin" valueType="num">
                                      <p:cBhvr>
                                        <p:cTn id="35" dur="1" fill="hold"/>
                                        <p:tgtEl>
                                          <p:spTgt spid="20"/>
                                        </p:tgtEl>
                                        <p:attrNameLst>
                                          <p:attrName/>
                                        </p:attrNameLst>
                                      </p:cBhvr>
                                    </p:anim>
                                  </p:childTnLst>
                                </p:cTn>
                              </p:par>
                              <p:par>
                                <p:cTn id="36" presetID="24" presetClass="entr" presetSubtype="0"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to="" calcmode="lin" valueType="num">
                                      <p:cBhvr>
                                        <p:cTn id="38" dur="1" fill="hold"/>
                                        <p:tgtEl>
                                          <p:spTgt spid="21"/>
                                        </p:tgtEl>
                                        <p:attrNameLst>
                                          <p:attrName/>
                                        </p:attrNameLst>
                                      </p:cBhvr>
                                    </p:anim>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nodeType="clickEffect">
                                  <p:stCondLst>
                                    <p:cond delay="0"/>
                                  </p:stCondLst>
                                  <p:childTnLst>
                                    <p:set>
                                      <p:cBhvr>
                                        <p:cTn id="42" dur="1" fill="hold">
                                          <p:stCondLst>
                                            <p:cond delay="0"/>
                                          </p:stCondLst>
                                        </p:cTn>
                                        <p:tgtEl>
                                          <p:spTgt spid="24"/>
                                        </p:tgtEl>
                                        <p:attrNameLst>
                                          <p:attrName>style.visibility</p:attrName>
                                        </p:attrNameLst>
                                      </p:cBhvr>
                                      <p:to>
                                        <p:strVal val="visible"/>
                                      </p:to>
                                    </p:set>
                                    <p:anim to="" calcmode="lin" valueType="num">
                                      <p:cBhvr>
                                        <p:cTn id="43" dur="1" fill="hold"/>
                                        <p:tgtEl>
                                          <p:spTgt spid="24"/>
                                        </p:tgtEl>
                                        <p:attrNameLst>
                                          <p:attrName/>
                                        </p:attrNameLst>
                                      </p:cBhvr>
                                    </p:anim>
                                  </p:childTnLst>
                                </p:cTn>
                              </p:par>
                            </p:childTnLst>
                          </p:cTn>
                        </p:par>
                      </p:childTnLst>
                    </p:cTn>
                  </p:par>
                  <p:par>
                    <p:cTn id="44" fill="hold">
                      <p:stCondLst>
                        <p:cond delay="indefinite"/>
                      </p:stCondLst>
                      <p:childTnLst>
                        <p:par>
                          <p:cTn id="45" fill="hold">
                            <p:stCondLst>
                              <p:cond delay="0"/>
                            </p:stCondLst>
                            <p:childTnLst>
                              <p:par>
                                <p:cTn id="46" presetID="24" presetClass="entr" presetSubtype="0" fill="hold" grpId="0" nodeType="clickEffect">
                                  <p:stCondLst>
                                    <p:cond delay="0"/>
                                  </p:stCondLst>
                                  <p:childTnLst>
                                    <p:set>
                                      <p:cBhvr>
                                        <p:cTn id="47" dur="1" fill="hold">
                                          <p:stCondLst>
                                            <p:cond delay="0"/>
                                          </p:stCondLst>
                                        </p:cTn>
                                        <p:tgtEl>
                                          <p:spTgt spid="25"/>
                                        </p:tgtEl>
                                        <p:attrNameLst>
                                          <p:attrName>style.visibility</p:attrName>
                                        </p:attrNameLst>
                                      </p:cBhvr>
                                      <p:to>
                                        <p:strVal val="visible"/>
                                      </p:to>
                                    </p:set>
                                    <p:anim to="" calcmode="lin" valueType="num">
                                      <p:cBhvr>
                                        <p:cTn id="48" dur="1" fill="hold"/>
                                        <p:tgtEl>
                                          <p:spTgt spid="25"/>
                                        </p:tgtEl>
                                        <p:attrNameLst>
                                          <p:attrName/>
                                        </p:attrNameLst>
                                      </p:cBhvr>
                                    </p:anim>
                                  </p:childTnLst>
                                </p:cTn>
                              </p:par>
                            </p:childTnLst>
                          </p:cTn>
                        </p:par>
                      </p:childTnLst>
                    </p:cTn>
                  </p:par>
                  <p:par>
                    <p:cTn id="49" fill="hold">
                      <p:stCondLst>
                        <p:cond delay="indefinite"/>
                      </p:stCondLst>
                      <p:childTnLst>
                        <p:par>
                          <p:cTn id="50" fill="hold">
                            <p:stCondLst>
                              <p:cond delay="0"/>
                            </p:stCondLst>
                            <p:childTnLst>
                              <p:par>
                                <p:cTn id="51" presetID="24" presetClass="entr" presetSubtype="0" fill="hold" nodeType="clickEffect">
                                  <p:stCondLst>
                                    <p:cond delay="0"/>
                                  </p:stCondLst>
                                  <p:childTnLst>
                                    <p:set>
                                      <p:cBhvr>
                                        <p:cTn id="52" dur="1" fill="hold">
                                          <p:stCondLst>
                                            <p:cond delay="0"/>
                                          </p:stCondLst>
                                        </p:cTn>
                                        <p:tgtEl>
                                          <p:spTgt spid="26"/>
                                        </p:tgtEl>
                                        <p:attrNameLst>
                                          <p:attrName>style.visibility</p:attrName>
                                        </p:attrNameLst>
                                      </p:cBhvr>
                                      <p:to>
                                        <p:strVal val="visible"/>
                                      </p:to>
                                    </p:set>
                                    <p:anim to="" calcmode="lin" valueType="num">
                                      <p:cBhvr>
                                        <p:cTn id="53" dur="1" fill="hold"/>
                                        <p:tgtEl>
                                          <p:spTgt spid="26"/>
                                        </p:tgtEl>
                                        <p:attrNameLst>
                                          <p:attrName/>
                                        </p:attrNameLst>
                                      </p:cBhvr>
                                    </p:anim>
                                  </p:childTnLst>
                                </p:cTn>
                              </p:par>
                            </p:childTnLst>
                          </p:cTn>
                        </p:par>
                      </p:childTnLst>
                    </p:cTn>
                  </p:par>
                  <p:par>
                    <p:cTn id="54" fill="hold">
                      <p:stCondLst>
                        <p:cond delay="indefinite"/>
                      </p:stCondLst>
                      <p:childTnLst>
                        <p:par>
                          <p:cTn id="55" fill="hold">
                            <p:stCondLst>
                              <p:cond delay="0"/>
                            </p:stCondLst>
                            <p:childTnLst>
                              <p:par>
                                <p:cTn id="56" presetID="24" presetClass="entr" presetSubtype="0" fill="hold" grpId="0" nodeType="clickEffect">
                                  <p:stCondLst>
                                    <p:cond delay="0"/>
                                  </p:stCondLst>
                                  <p:childTnLst>
                                    <p:set>
                                      <p:cBhvr>
                                        <p:cTn id="57" dur="1" fill="hold">
                                          <p:stCondLst>
                                            <p:cond delay="0"/>
                                          </p:stCondLst>
                                        </p:cTn>
                                        <p:tgtEl>
                                          <p:spTgt spid="27"/>
                                        </p:tgtEl>
                                        <p:attrNameLst>
                                          <p:attrName>style.visibility</p:attrName>
                                        </p:attrNameLst>
                                      </p:cBhvr>
                                      <p:to>
                                        <p:strVal val="visible"/>
                                      </p:to>
                                    </p:set>
                                    <p:anim to="" calcmode="lin" valueType="num">
                                      <p:cBhvr>
                                        <p:cTn id="58" dur="1" fill="hold"/>
                                        <p:tgtEl>
                                          <p:spTgt spid="2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5" grpId="0"/>
      <p:bldP spid="21" grpId="0"/>
      <p:bldP spid="22" grpId="0" animBg="1"/>
      <p:bldP spid="25"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26" name="ZoneTexte 25"/>
          <p:cNvSpPr txBox="1"/>
          <p:nvPr/>
        </p:nvSpPr>
        <p:spPr>
          <a:xfrm>
            <a:off x="2411760" y="332656"/>
            <a:ext cx="3312368" cy="461665"/>
          </a:xfrm>
          <a:prstGeom prst="rect">
            <a:avLst/>
          </a:prstGeom>
          <a:noFill/>
        </p:spPr>
        <p:txBody>
          <a:bodyPr wrap="square" rtlCol="0">
            <a:spAutoFit/>
          </a:bodyPr>
          <a:lstStyle/>
          <a:p>
            <a:r>
              <a:rPr lang="fr-FR" sz="2400" u="sng" dirty="0" smtClean="0">
                <a:solidFill>
                  <a:srgbClr val="FF0000"/>
                </a:solidFill>
                <a:latin typeface="Arial" pitchFamily="34" charset="0"/>
                <a:cs typeface="Arial" pitchFamily="34" charset="0"/>
              </a:rPr>
              <a:t>Plan de l’installation </a:t>
            </a:r>
            <a:endParaRPr lang="fr-FR" sz="2400" u="sng" dirty="0">
              <a:solidFill>
                <a:srgbClr val="FF0000"/>
              </a:solidFill>
              <a:latin typeface="Arial" pitchFamily="34" charset="0"/>
              <a:cs typeface="Arial" pitchFamily="34" charset="0"/>
            </a:endParaRPr>
          </a:p>
        </p:txBody>
      </p:sp>
      <p:cxnSp>
        <p:nvCxnSpPr>
          <p:cNvPr id="5" name="Connecteur droit 4"/>
          <p:cNvCxnSpPr/>
          <p:nvPr/>
        </p:nvCxnSpPr>
        <p:spPr>
          <a:xfrm flipV="1">
            <a:off x="1547664" y="2924945"/>
            <a:ext cx="4320000" cy="266400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Connecteur droit 5"/>
          <p:cNvCxnSpPr/>
          <p:nvPr/>
        </p:nvCxnSpPr>
        <p:spPr>
          <a:xfrm>
            <a:off x="2699792" y="4869160"/>
            <a:ext cx="0" cy="129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flipV="1">
            <a:off x="2699792" y="5301208"/>
            <a:ext cx="1368152" cy="86409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flipV="1">
            <a:off x="4067944" y="4077072"/>
            <a:ext cx="0" cy="122413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Connecteur droit 8"/>
          <p:cNvCxnSpPr/>
          <p:nvPr/>
        </p:nvCxnSpPr>
        <p:spPr>
          <a:xfrm>
            <a:off x="5868144" y="2924945"/>
            <a:ext cx="0" cy="14401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necteur droit 9"/>
          <p:cNvCxnSpPr/>
          <p:nvPr/>
        </p:nvCxnSpPr>
        <p:spPr>
          <a:xfrm flipV="1">
            <a:off x="5868144" y="2996953"/>
            <a:ext cx="936104" cy="64807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cteur droit 10"/>
          <p:cNvCxnSpPr/>
          <p:nvPr/>
        </p:nvCxnSpPr>
        <p:spPr>
          <a:xfrm>
            <a:off x="4860032" y="3573016"/>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a:off x="4860032" y="5013176"/>
            <a:ext cx="576000" cy="144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Connecteur droit 12"/>
          <p:cNvCxnSpPr/>
          <p:nvPr/>
        </p:nvCxnSpPr>
        <p:spPr>
          <a:xfrm>
            <a:off x="5868144" y="4365105"/>
            <a:ext cx="576064"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Organigramme : Disque magnétique 13"/>
          <p:cNvSpPr/>
          <p:nvPr/>
        </p:nvSpPr>
        <p:spPr>
          <a:xfrm>
            <a:off x="3347864" y="5661248"/>
            <a:ext cx="288000" cy="792000"/>
          </a:xfrm>
          <a:prstGeom prst="flowChartMagneticDisk">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Organigramme : Stockage à accès direct 14"/>
          <p:cNvSpPr/>
          <p:nvPr/>
        </p:nvSpPr>
        <p:spPr>
          <a:xfrm rot="8859999">
            <a:off x="3116212" y="5515556"/>
            <a:ext cx="647823" cy="398626"/>
          </a:xfrm>
          <a:prstGeom prst="flowChartMagneticDrum">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Organigramme : Joindre 19"/>
          <p:cNvSpPr/>
          <p:nvPr/>
        </p:nvSpPr>
        <p:spPr>
          <a:xfrm rot="3722242">
            <a:off x="3214347" y="4324685"/>
            <a:ext cx="288000" cy="360000"/>
          </a:xfrm>
          <a:prstGeom prst="flowChartCollate">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21" name="Organigramme : Joindre 20"/>
          <p:cNvSpPr/>
          <p:nvPr/>
        </p:nvSpPr>
        <p:spPr>
          <a:xfrm rot="3722242">
            <a:off x="5230571" y="3100551"/>
            <a:ext cx="288000" cy="360000"/>
          </a:xfrm>
          <a:prstGeom prst="flowChartCollate">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38" name="ZoneTexte 37"/>
          <p:cNvSpPr txBox="1"/>
          <p:nvPr/>
        </p:nvSpPr>
        <p:spPr>
          <a:xfrm>
            <a:off x="755576" y="836712"/>
            <a:ext cx="6120680" cy="2677656"/>
          </a:xfrm>
          <a:prstGeom prst="rect">
            <a:avLst/>
          </a:prstGeom>
          <a:noFill/>
        </p:spPr>
        <p:txBody>
          <a:bodyPr wrap="square" rtlCol="0">
            <a:spAutoFit/>
          </a:bodyPr>
          <a:lstStyle/>
          <a:p>
            <a:r>
              <a:rPr lang="fr-FR" sz="1400" u="sng" dirty="0" smtClean="0">
                <a:latin typeface="Arial" pitchFamily="34" charset="0"/>
                <a:cs typeface="Arial" pitchFamily="34" charset="0"/>
              </a:rPr>
              <a:t>On donne</a:t>
            </a:r>
            <a:r>
              <a:rPr lang="fr-FR" sz="1400" dirty="0" smtClean="0">
                <a:latin typeface="Arial" pitchFamily="34" charset="0"/>
                <a:cs typeface="Arial" pitchFamily="34" charset="0"/>
              </a:rPr>
              <a:t>:</a:t>
            </a:r>
          </a:p>
          <a:p>
            <a:r>
              <a:rPr lang="fr-FR" sz="1400" dirty="0" smtClean="0">
                <a:latin typeface="Arial" pitchFamily="34" charset="0"/>
                <a:cs typeface="Arial" pitchFamily="34" charset="0"/>
              </a:rPr>
              <a:t>Un plan avec le descriptif des raccords</a:t>
            </a:r>
          </a:p>
          <a:p>
            <a:r>
              <a:rPr lang="fr-FR" sz="1400" dirty="0" smtClean="0">
                <a:latin typeface="Arial" pitchFamily="34" charset="0"/>
                <a:cs typeface="Arial" pitchFamily="34" charset="0"/>
              </a:rPr>
              <a:t>Un plan coté</a:t>
            </a:r>
          </a:p>
          <a:p>
            <a:r>
              <a:rPr lang="fr-FR" sz="1400" dirty="0" smtClean="0">
                <a:latin typeface="Arial" pitchFamily="34" charset="0"/>
                <a:cs typeface="Arial" pitchFamily="34" charset="0"/>
              </a:rPr>
              <a:t>Les raccords et vannes nécessaire à la réalisation </a:t>
            </a:r>
          </a:p>
          <a:p>
            <a:r>
              <a:rPr lang="fr-FR" sz="1400" u="sng" dirty="0" smtClean="0">
                <a:latin typeface="Arial" pitchFamily="34" charset="0"/>
                <a:cs typeface="Arial" pitchFamily="34" charset="0"/>
              </a:rPr>
              <a:t>On demande</a:t>
            </a:r>
            <a:r>
              <a:rPr lang="fr-FR" sz="1400" dirty="0" smtClean="0">
                <a:latin typeface="Arial" pitchFamily="34" charset="0"/>
                <a:cs typeface="Arial" pitchFamily="34" charset="0"/>
              </a:rPr>
              <a:t>:</a:t>
            </a:r>
            <a:endParaRPr lang="fr-FR" sz="1400" u="sng" dirty="0" smtClean="0">
              <a:latin typeface="Arial" pitchFamily="34" charset="0"/>
              <a:cs typeface="Arial" pitchFamily="34" charset="0"/>
            </a:endParaRPr>
          </a:p>
          <a:p>
            <a:r>
              <a:rPr lang="fr-FR" sz="1400" dirty="0" smtClean="0">
                <a:latin typeface="Arial" pitchFamily="34" charset="0"/>
                <a:cs typeface="Arial" pitchFamily="34" charset="0"/>
              </a:rPr>
              <a:t>Un respect des règles de sécurité</a:t>
            </a:r>
          </a:p>
          <a:p>
            <a:r>
              <a:rPr lang="fr-FR" sz="1400" dirty="0" smtClean="0">
                <a:latin typeface="Arial" pitchFamily="34" charset="0"/>
                <a:cs typeface="Arial" pitchFamily="34" charset="0"/>
              </a:rPr>
              <a:t>D’utiliser les modes opératoire de façonnage</a:t>
            </a:r>
          </a:p>
          <a:p>
            <a:r>
              <a:rPr lang="fr-FR" sz="1400" dirty="0" smtClean="0">
                <a:latin typeface="Arial" pitchFamily="34" charset="0"/>
                <a:cs typeface="Arial" pitchFamily="34" charset="0"/>
              </a:rPr>
              <a:t>De tracer la pièce au mur en box</a:t>
            </a:r>
          </a:p>
          <a:p>
            <a:r>
              <a:rPr lang="fr-FR" sz="1400" u="sng" dirty="0" smtClean="0">
                <a:latin typeface="Arial" pitchFamily="34" charset="0"/>
                <a:cs typeface="Arial" pitchFamily="34" charset="0"/>
              </a:rPr>
              <a:t>On attend</a:t>
            </a:r>
            <a:r>
              <a:rPr lang="fr-FR" sz="1400" dirty="0" smtClean="0">
                <a:latin typeface="Arial" pitchFamily="34" charset="0"/>
                <a:cs typeface="Arial" pitchFamily="34" charset="0"/>
              </a:rPr>
              <a:t>:</a:t>
            </a:r>
          </a:p>
          <a:p>
            <a:r>
              <a:rPr lang="fr-FR" sz="1400" dirty="0" smtClean="0">
                <a:latin typeface="Arial" pitchFamily="34" charset="0"/>
                <a:cs typeface="Arial" pitchFamily="34" charset="0"/>
              </a:rPr>
              <a:t>Respect des cotes + ou – 3mm</a:t>
            </a:r>
          </a:p>
          <a:p>
            <a:r>
              <a:rPr lang="fr-FR" sz="1400" dirty="0" smtClean="0">
                <a:latin typeface="Arial" pitchFamily="34" charset="0"/>
                <a:cs typeface="Arial" pitchFamily="34" charset="0"/>
              </a:rPr>
              <a:t>Une pièce étanche</a:t>
            </a:r>
          </a:p>
          <a:p>
            <a:r>
              <a:rPr lang="fr-FR" sz="1400" dirty="0" smtClean="0">
                <a:latin typeface="Arial" pitchFamily="34" charset="0"/>
                <a:cs typeface="Arial" pitchFamily="34" charset="0"/>
              </a:rPr>
              <a:t>Une mise en eau</a:t>
            </a:r>
            <a:endParaRPr lang="fr-FR" sz="1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5" name="Connecteur droit 4"/>
          <p:cNvCxnSpPr/>
          <p:nvPr/>
        </p:nvCxnSpPr>
        <p:spPr>
          <a:xfrm flipV="1">
            <a:off x="1475656" y="1196752"/>
            <a:ext cx="4536504" cy="2664296"/>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a:off x="2699792" y="3140968"/>
            <a:ext cx="0" cy="129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Connecteur droit 8"/>
          <p:cNvCxnSpPr/>
          <p:nvPr/>
        </p:nvCxnSpPr>
        <p:spPr>
          <a:xfrm flipV="1">
            <a:off x="2699792" y="3573016"/>
            <a:ext cx="1368152" cy="86409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cteur droit 10"/>
          <p:cNvCxnSpPr/>
          <p:nvPr/>
        </p:nvCxnSpPr>
        <p:spPr>
          <a:xfrm flipV="1">
            <a:off x="4067944" y="2348880"/>
            <a:ext cx="0" cy="122413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Connecteur droit 12"/>
          <p:cNvCxnSpPr/>
          <p:nvPr/>
        </p:nvCxnSpPr>
        <p:spPr>
          <a:xfrm>
            <a:off x="6012160" y="1196752"/>
            <a:ext cx="0" cy="14401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Connecteur droit 14"/>
          <p:cNvCxnSpPr/>
          <p:nvPr/>
        </p:nvCxnSpPr>
        <p:spPr>
          <a:xfrm flipV="1">
            <a:off x="6012160" y="1196752"/>
            <a:ext cx="936104" cy="64807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Connecteur droit 16"/>
          <p:cNvCxnSpPr/>
          <p:nvPr/>
        </p:nvCxnSpPr>
        <p:spPr>
          <a:xfrm>
            <a:off x="4860032" y="1844824"/>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Connecteur droit 18"/>
          <p:cNvCxnSpPr/>
          <p:nvPr/>
        </p:nvCxnSpPr>
        <p:spPr>
          <a:xfrm>
            <a:off x="4860032" y="3284984"/>
            <a:ext cx="576064"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Connecteur droit 19"/>
          <p:cNvCxnSpPr/>
          <p:nvPr/>
        </p:nvCxnSpPr>
        <p:spPr>
          <a:xfrm>
            <a:off x="6012160" y="2636912"/>
            <a:ext cx="576064"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ZoneTexte 29"/>
          <p:cNvSpPr txBox="1"/>
          <p:nvPr/>
        </p:nvSpPr>
        <p:spPr>
          <a:xfrm>
            <a:off x="539552" y="1196752"/>
            <a:ext cx="4464496" cy="646331"/>
          </a:xfrm>
          <a:prstGeom prst="rect">
            <a:avLst/>
          </a:prstGeom>
          <a:noFill/>
        </p:spPr>
        <p:txBody>
          <a:bodyPr wrap="square" rtlCol="0">
            <a:spAutoFit/>
          </a:bodyPr>
          <a:lstStyle/>
          <a:p>
            <a:r>
              <a:rPr lang="fr-FR" u="sng" dirty="0" smtClean="0">
                <a:latin typeface="Arial" pitchFamily="34" charset="0"/>
                <a:cs typeface="Arial" pitchFamily="34" charset="0"/>
              </a:rPr>
              <a:t>Mise en œuvre </a:t>
            </a:r>
            <a:r>
              <a:rPr lang="fr-FR" dirty="0" smtClean="0">
                <a:latin typeface="Arial" pitchFamily="34" charset="0"/>
                <a:cs typeface="Arial" pitchFamily="34" charset="0"/>
              </a:rPr>
              <a:t>: branchement d’un adoucisseur d’eau</a:t>
            </a:r>
            <a:endParaRPr lang="fr-FR" dirty="0">
              <a:latin typeface="Arial" pitchFamily="34" charset="0"/>
              <a:cs typeface="Arial" pitchFamily="34" charset="0"/>
            </a:endParaRPr>
          </a:p>
        </p:txBody>
      </p:sp>
      <p:graphicFrame>
        <p:nvGraphicFramePr>
          <p:cNvPr id="31" name="Tableau 30"/>
          <p:cNvGraphicFramePr>
            <a:graphicFrameLocks noGrp="1"/>
          </p:cNvGraphicFramePr>
          <p:nvPr/>
        </p:nvGraphicFramePr>
        <p:xfrm>
          <a:off x="467544" y="260648"/>
          <a:ext cx="8280921" cy="648072"/>
        </p:xfrm>
        <a:graphic>
          <a:graphicData uri="http://schemas.openxmlformats.org/drawingml/2006/table">
            <a:tbl>
              <a:tblPr firstRow="1" bandRow="1">
                <a:effectLst>
                  <a:outerShdw blurRad="50800" dist="38100" dir="2700000" algn="tl" rotWithShape="0">
                    <a:schemeClr val="tx1">
                      <a:alpha val="40000"/>
                    </a:schemeClr>
                  </a:outerShdw>
                </a:effectLst>
                <a:tableStyleId>{5C22544A-7EE6-4342-B048-85BDC9FD1C3A}</a:tableStyleId>
              </a:tblPr>
              <a:tblGrid>
                <a:gridCol w="2760307"/>
                <a:gridCol w="4440493"/>
                <a:gridCol w="1080121"/>
              </a:tblGrid>
              <a:tr h="648072">
                <a:tc>
                  <a:txBody>
                    <a:bodyPr/>
                    <a:lstStyle/>
                    <a:p>
                      <a:pPr algn="ctr"/>
                      <a:r>
                        <a:rPr lang="fr-FR" dirty="0" smtClean="0">
                          <a:solidFill>
                            <a:schemeClr val="tx1"/>
                          </a:solidFill>
                        </a:rPr>
                        <a:t>2 CAP </a:t>
                      </a:r>
                    </a:p>
                    <a:p>
                      <a:pPr algn="ctr"/>
                      <a:r>
                        <a:rPr lang="fr-FR" dirty="0" smtClean="0">
                          <a:solidFill>
                            <a:schemeClr val="tx1"/>
                          </a:solidFill>
                        </a:rPr>
                        <a:t>2013/2014</a:t>
                      </a:r>
                      <a:endParaRPr lang="fr-FR" dirty="0">
                        <a:solidFill>
                          <a:schemeClr val="tx1"/>
                        </a:solidFill>
                      </a:endParaRPr>
                    </a:p>
                  </a:txBody>
                  <a:tcPr>
                    <a:solidFill>
                      <a:schemeClr val="bg1">
                        <a:alpha val="81000"/>
                      </a:schemeClr>
                    </a:solidFill>
                  </a:tcPr>
                </a:tc>
                <a:tc>
                  <a:txBody>
                    <a:bodyPr/>
                    <a:lstStyle/>
                    <a:p>
                      <a:pPr algn="ctr"/>
                      <a:r>
                        <a:rPr lang="fr-FR" sz="2400" dirty="0" smtClean="0">
                          <a:solidFill>
                            <a:schemeClr val="tx1"/>
                          </a:solidFill>
                          <a:latin typeface="Arial" pitchFamily="34" charset="0"/>
                          <a:cs typeface="Arial" pitchFamily="34" charset="0"/>
                        </a:rPr>
                        <a:t>Installateur sanitaire</a:t>
                      </a:r>
                      <a:endParaRPr lang="fr-FR" sz="2400" dirty="0">
                        <a:solidFill>
                          <a:schemeClr val="tx1"/>
                        </a:solidFill>
                        <a:latin typeface="Arial" pitchFamily="34" charset="0"/>
                        <a:cs typeface="Arial" pitchFamily="34" charset="0"/>
                      </a:endParaRPr>
                    </a:p>
                  </a:txBody>
                  <a:tcPr>
                    <a:solidFill>
                      <a:schemeClr val="bg1">
                        <a:alpha val="81000"/>
                      </a:schemeClr>
                    </a:solidFill>
                  </a:tcPr>
                </a:tc>
                <a:tc>
                  <a:txBody>
                    <a:bodyPr/>
                    <a:lstStyle/>
                    <a:p>
                      <a:endParaRPr lang="fr-FR" dirty="0"/>
                    </a:p>
                  </a:txBody>
                  <a:tcPr>
                    <a:solidFill>
                      <a:schemeClr val="bg1">
                        <a:alpha val="81000"/>
                      </a:schemeClr>
                    </a:solidFill>
                  </a:tcPr>
                </a:tc>
              </a:tr>
            </a:tbl>
          </a:graphicData>
        </a:graphic>
      </p:graphicFrame>
      <p:pic>
        <p:nvPicPr>
          <p:cNvPr id="32" name="Image 31" descr="logo.jpg"/>
          <p:cNvPicPr>
            <a:picLocks noChangeAspect="1"/>
          </p:cNvPicPr>
          <p:nvPr/>
        </p:nvPicPr>
        <p:blipFill>
          <a:blip r:embed="rId2" cstate="print"/>
          <a:stretch>
            <a:fillRect/>
          </a:stretch>
        </p:blipFill>
        <p:spPr>
          <a:xfrm>
            <a:off x="7956376" y="332656"/>
            <a:ext cx="731714" cy="507420"/>
          </a:xfrm>
          <a:prstGeom prst="rect">
            <a:avLst/>
          </a:prstGeom>
        </p:spPr>
      </p:pic>
      <p:sp>
        <p:nvSpPr>
          <p:cNvPr id="39" name="Organigramme : Disque magnétique 38"/>
          <p:cNvSpPr/>
          <p:nvPr/>
        </p:nvSpPr>
        <p:spPr>
          <a:xfrm>
            <a:off x="3347864" y="3933056"/>
            <a:ext cx="288000" cy="792000"/>
          </a:xfrm>
          <a:prstGeom prst="flowChartMagneticDisk">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Organigramme : Stockage à accès direct 37"/>
          <p:cNvSpPr/>
          <p:nvPr/>
        </p:nvSpPr>
        <p:spPr>
          <a:xfrm rot="8859999">
            <a:off x="3116212" y="3787364"/>
            <a:ext cx="647823" cy="398626"/>
          </a:xfrm>
          <a:prstGeom prst="flowChartMagneticDrum">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5" name="Organigramme : Joindre 44"/>
          <p:cNvSpPr/>
          <p:nvPr/>
        </p:nvSpPr>
        <p:spPr>
          <a:xfrm rot="3722242">
            <a:off x="3214347" y="2596493"/>
            <a:ext cx="288000" cy="360000"/>
          </a:xfrm>
          <a:prstGeom prst="flowChartCollate">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46" name="Organigramme : Joindre 45"/>
          <p:cNvSpPr/>
          <p:nvPr/>
        </p:nvSpPr>
        <p:spPr>
          <a:xfrm rot="3722242">
            <a:off x="5230571" y="1372359"/>
            <a:ext cx="288000" cy="360000"/>
          </a:xfrm>
          <a:prstGeom prst="flowChartCollate">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47" name="ZoneTexte 46"/>
          <p:cNvSpPr txBox="1"/>
          <p:nvPr/>
        </p:nvSpPr>
        <p:spPr>
          <a:xfrm>
            <a:off x="1187624" y="3717034"/>
            <a:ext cx="288032" cy="369332"/>
          </a:xfrm>
          <a:prstGeom prst="rect">
            <a:avLst/>
          </a:prstGeom>
          <a:noFill/>
        </p:spPr>
        <p:txBody>
          <a:bodyPr wrap="square" rtlCol="0">
            <a:spAutoFit/>
          </a:bodyPr>
          <a:lstStyle/>
          <a:p>
            <a:r>
              <a:rPr lang="fr-FR" dirty="0" smtClean="0">
                <a:latin typeface="Arial" pitchFamily="34" charset="0"/>
                <a:cs typeface="Arial" pitchFamily="34" charset="0"/>
              </a:rPr>
              <a:t>A</a:t>
            </a:r>
            <a:endParaRPr lang="fr-FR" dirty="0">
              <a:latin typeface="Arial" pitchFamily="34" charset="0"/>
              <a:cs typeface="Arial" pitchFamily="34" charset="0"/>
            </a:endParaRPr>
          </a:p>
        </p:txBody>
      </p:sp>
      <p:sp>
        <p:nvSpPr>
          <p:cNvPr id="48" name="ZoneTexte 47"/>
          <p:cNvSpPr txBox="1"/>
          <p:nvPr/>
        </p:nvSpPr>
        <p:spPr>
          <a:xfrm>
            <a:off x="6588224" y="2564906"/>
            <a:ext cx="288032" cy="369332"/>
          </a:xfrm>
          <a:prstGeom prst="rect">
            <a:avLst/>
          </a:prstGeom>
          <a:noFill/>
        </p:spPr>
        <p:txBody>
          <a:bodyPr wrap="square" rtlCol="0">
            <a:spAutoFit/>
          </a:bodyPr>
          <a:lstStyle/>
          <a:p>
            <a:r>
              <a:rPr lang="fr-FR" dirty="0" smtClean="0">
                <a:latin typeface="Arial" pitchFamily="34" charset="0"/>
                <a:cs typeface="Arial" pitchFamily="34" charset="0"/>
              </a:rPr>
              <a:t>A</a:t>
            </a:r>
            <a:endParaRPr lang="fr-FR" dirty="0">
              <a:latin typeface="Arial" pitchFamily="34" charset="0"/>
              <a:cs typeface="Arial" pitchFamily="34" charset="0"/>
            </a:endParaRPr>
          </a:p>
        </p:txBody>
      </p:sp>
      <p:sp>
        <p:nvSpPr>
          <p:cNvPr id="49" name="ZoneTexte 48"/>
          <p:cNvSpPr txBox="1"/>
          <p:nvPr/>
        </p:nvSpPr>
        <p:spPr>
          <a:xfrm>
            <a:off x="5436096" y="3284986"/>
            <a:ext cx="288032" cy="369332"/>
          </a:xfrm>
          <a:prstGeom prst="rect">
            <a:avLst/>
          </a:prstGeom>
          <a:noFill/>
        </p:spPr>
        <p:txBody>
          <a:bodyPr wrap="square" rtlCol="0">
            <a:spAutoFit/>
          </a:bodyPr>
          <a:lstStyle/>
          <a:p>
            <a:r>
              <a:rPr lang="fr-FR" dirty="0" smtClean="0">
                <a:latin typeface="Arial" pitchFamily="34" charset="0"/>
                <a:cs typeface="Arial" pitchFamily="34" charset="0"/>
              </a:rPr>
              <a:t>B</a:t>
            </a:r>
            <a:endParaRPr lang="fr-FR" dirty="0">
              <a:latin typeface="Arial" pitchFamily="34" charset="0"/>
              <a:cs typeface="Arial" pitchFamily="34" charset="0"/>
            </a:endParaRPr>
          </a:p>
        </p:txBody>
      </p:sp>
      <p:cxnSp>
        <p:nvCxnSpPr>
          <p:cNvPr id="51" name="Connecteur en angle 50"/>
          <p:cNvCxnSpPr/>
          <p:nvPr/>
        </p:nvCxnSpPr>
        <p:spPr>
          <a:xfrm rot="5400000">
            <a:off x="1439652" y="2456894"/>
            <a:ext cx="1512168" cy="1008112"/>
          </a:xfrm>
          <a:prstGeom prst="bentConnector3">
            <a:avLst>
              <a:gd name="adj1" fmla="val 15579"/>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4" name="ZoneTexte 53"/>
          <p:cNvSpPr txBox="1"/>
          <p:nvPr/>
        </p:nvSpPr>
        <p:spPr>
          <a:xfrm>
            <a:off x="1691680" y="2132858"/>
            <a:ext cx="1152128" cy="369332"/>
          </a:xfrm>
          <a:prstGeom prst="rect">
            <a:avLst/>
          </a:prstGeom>
          <a:noFill/>
        </p:spPr>
        <p:txBody>
          <a:bodyPr wrap="square" rtlCol="0">
            <a:spAutoFit/>
          </a:bodyPr>
          <a:lstStyle/>
          <a:p>
            <a:r>
              <a:rPr lang="fr-FR" dirty="0" smtClean="0">
                <a:latin typeface="Arial" pitchFamily="34" charset="0"/>
                <a:cs typeface="Arial" pitchFamily="34" charset="0"/>
              </a:rPr>
              <a:t>Ø 16*1</a:t>
            </a:r>
            <a:endParaRPr lang="fr-FR" dirty="0">
              <a:latin typeface="Arial" pitchFamily="34" charset="0"/>
              <a:cs typeface="Arial" pitchFamily="34" charset="0"/>
            </a:endParaRPr>
          </a:p>
        </p:txBody>
      </p:sp>
      <p:cxnSp>
        <p:nvCxnSpPr>
          <p:cNvPr id="61" name="Connecteur en angle 60"/>
          <p:cNvCxnSpPr/>
          <p:nvPr/>
        </p:nvCxnSpPr>
        <p:spPr>
          <a:xfrm rot="10800000">
            <a:off x="3923928" y="3645026"/>
            <a:ext cx="1368152" cy="1008112"/>
          </a:xfrm>
          <a:prstGeom prst="bentConnector3">
            <a:avLst>
              <a:gd name="adj1" fmla="val 76734"/>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5" name="ZoneTexte 64"/>
          <p:cNvSpPr txBox="1"/>
          <p:nvPr/>
        </p:nvSpPr>
        <p:spPr>
          <a:xfrm>
            <a:off x="4283968" y="4293098"/>
            <a:ext cx="1152128" cy="369332"/>
          </a:xfrm>
          <a:prstGeom prst="rect">
            <a:avLst/>
          </a:prstGeom>
          <a:noFill/>
        </p:spPr>
        <p:txBody>
          <a:bodyPr wrap="square" rtlCol="0">
            <a:spAutoFit/>
          </a:bodyPr>
          <a:lstStyle/>
          <a:p>
            <a:r>
              <a:rPr lang="fr-FR" dirty="0" smtClean="0">
                <a:latin typeface="Arial" pitchFamily="34" charset="0"/>
                <a:cs typeface="Arial" pitchFamily="34" charset="0"/>
              </a:rPr>
              <a:t>Ø 14*1</a:t>
            </a:r>
            <a:endParaRPr lang="fr-FR" dirty="0">
              <a:latin typeface="Arial" pitchFamily="34" charset="0"/>
              <a:cs typeface="Arial" pitchFamily="34" charset="0"/>
            </a:endParaRPr>
          </a:p>
        </p:txBody>
      </p:sp>
      <p:cxnSp>
        <p:nvCxnSpPr>
          <p:cNvPr id="67" name="Connecteur droit avec flèche 66"/>
          <p:cNvCxnSpPr/>
          <p:nvPr/>
        </p:nvCxnSpPr>
        <p:spPr>
          <a:xfrm flipV="1">
            <a:off x="4283968" y="3429000"/>
            <a:ext cx="864000" cy="504000"/>
          </a:xfrm>
          <a:prstGeom prst="straightConnector1">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1" name="Connecteur en angle 70"/>
          <p:cNvCxnSpPr/>
          <p:nvPr/>
        </p:nvCxnSpPr>
        <p:spPr>
          <a:xfrm rot="10800000">
            <a:off x="6444208" y="1556792"/>
            <a:ext cx="1512168" cy="936104"/>
          </a:xfrm>
          <a:prstGeom prst="bentConnector3">
            <a:avLst>
              <a:gd name="adj1" fmla="val 75118"/>
            </a:avLst>
          </a:prstGeom>
          <a:ln w="127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3" name="ZoneTexte 72"/>
          <p:cNvSpPr txBox="1"/>
          <p:nvPr/>
        </p:nvSpPr>
        <p:spPr>
          <a:xfrm>
            <a:off x="6804248" y="2132856"/>
            <a:ext cx="1152128" cy="369332"/>
          </a:xfrm>
          <a:prstGeom prst="rect">
            <a:avLst/>
          </a:prstGeom>
          <a:noFill/>
        </p:spPr>
        <p:txBody>
          <a:bodyPr wrap="square" rtlCol="0">
            <a:spAutoFit/>
          </a:bodyPr>
          <a:lstStyle/>
          <a:p>
            <a:r>
              <a:rPr lang="fr-FR" dirty="0" smtClean="0">
                <a:latin typeface="Arial" pitchFamily="34" charset="0"/>
                <a:cs typeface="Arial" pitchFamily="34" charset="0"/>
              </a:rPr>
              <a:t>Ø 14*1</a:t>
            </a:r>
            <a:endParaRPr lang="fr-FR" dirty="0">
              <a:latin typeface="Arial" pitchFamily="34" charset="0"/>
              <a:cs typeface="Arial" pitchFamily="34" charset="0"/>
            </a:endParaRPr>
          </a:p>
        </p:txBody>
      </p:sp>
      <p:sp>
        <p:nvSpPr>
          <p:cNvPr id="74" name="ZoneTexte 73"/>
          <p:cNvSpPr txBox="1"/>
          <p:nvPr/>
        </p:nvSpPr>
        <p:spPr>
          <a:xfrm>
            <a:off x="6876256" y="908722"/>
            <a:ext cx="504056" cy="369332"/>
          </a:xfrm>
          <a:prstGeom prst="rect">
            <a:avLst/>
          </a:prstGeom>
          <a:noFill/>
        </p:spPr>
        <p:txBody>
          <a:bodyPr wrap="square" rtlCol="0">
            <a:spAutoFit/>
          </a:bodyPr>
          <a:lstStyle/>
          <a:p>
            <a:r>
              <a:rPr lang="fr-FR" dirty="0" smtClean="0"/>
              <a:t>C </a:t>
            </a:r>
            <a:endParaRPr lang="fr-FR" dirty="0"/>
          </a:p>
        </p:txBody>
      </p:sp>
      <p:sp>
        <p:nvSpPr>
          <p:cNvPr id="75" name="ZoneTexte 74"/>
          <p:cNvSpPr txBox="1"/>
          <p:nvPr/>
        </p:nvSpPr>
        <p:spPr>
          <a:xfrm>
            <a:off x="3275856" y="4653138"/>
            <a:ext cx="432048" cy="369332"/>
          </a:xfrm>
          <a:prstGeom prst="rect">
            <a:avLst/>
          </a:prstGeom>
          <a:noFill/>
        </p:spPr>
        <p:txBody>
          <a:bodyPr wrap="square" rtlCol="0">
            <a:spAutoFit/>
          </a:bodyPr>
          <a:lstStyle/>
          <a:p>
            <a:r>
              <a:rPr lang="fr-FR" dirty="0" smtClean="0"/>
              <a:t>D</a:t>
            </a:r>
            <a:endParaRPr lang="fr-FR" dirty="0"/>
          </a:p>
        </p:txBody>
      </p:sp>
      <p:sp>
        <p:nvSpPr>
          <p:cNvPr id="89" name="ZoneTexte 88"/>
          <p:cNvSpPr txBox="1"/>
          <p:nvPr/>
        </p:nvSpPr>
        <p:spPr>
          <a:xfrm>
            <a:off x="611560" y="4869160"/>
            <a:ext cx="8136904" cy="1477328"/>
          </a:xfrm>
          <a:prstGeom prst="rect">
            <a:avLst/>
          </a:prstGeom>
          <a:noFill/>
        </p:spPr>
        <p:txBody>
          <a:bodyPr wrap="square" rtlCol="0">
            <a:spAutoFit/>
          </a:bodyPr>
          <a:lstStyle/>
          <a:p>
            <a:r>
              <a:rPr lang="fr-FR" dirty="0" smtClean="0"/>
              <a:t>A- </a:t>
            </a:r>
            <a:r>
              <a:rPr lang="fr-FR" dirty="0" smtClean="0">
                <a:latin typeface="Arial" pitchFamily="34" charset="0"/>
                <a:cs typeface="Arial" pitchFamily="34" charset="0"/>
              </a:rPr>
              <a:t>écrou CB 3/4-16</a:t>
            </a:r>
          </a:p>
          <a:p>
            <a:r>
              <a:rPr lang="fr-FR" dirty="0" smtClean="0">
                <a:latin typeface="Arial" pitchFamily="34" charset="0"/>
                <a:cs typeface="Arial" pitchFamily="34" charset="0"/>
              </a:rPr>
              <a:t>B- écrou CB 3/4-14</a:t>
            </a:r>
          </a:p>
          <a:p>
            <a:r>
              <a:rPr lang="fr-FR" dirty="0" smtClean="0">
                <a:latin typeface="Arial" pitchFamily="34" charset="0"/>
                <a:cs typeface="Arial" pitchFamily="34" charset="0"/>
              </a:rPr>
              <a:t>C- emboîture avec bouchon pincé</a:t>
            </a:r>
          </a:p>
          <a:p>
            <a:r>
              <a:rPr lang="fr-FR" dirty="0" smtClean="0">
                <a:latin typeface="Arial" pitchFamily="34" charset="0"/>
                <a:cs typeface="Arial" pitchFamily="34" charset="0"/>
              </a:rPr>
              <a:t>D- filtre représenté par bobine de 200mm en 3/4</a:t>
            </a:r>
          </a:p>
          <a:p>
            <a:r>
              <a:rPr lang="fr-FR" dirty="0" smtClean="0">
                <a:latin typeface="Arial" pitchFamily="34" charset="0"/>
                <a:cs typeface="Arial" pitchFamily="34" charset="0"/>
              </a:rPr>
              <a:t>E- vanne BS 3/4 MM</a:t>
            </a:r>
            <a:endParaRPr lang="fr-FR" dirty="0">
              <a:latin typeface="Arial" pitchFamily="34" charset="0"/>
              <a:cs typeface="Arial" pitchFamily="34" charset="0"/>
            </a:endParaRPr>
          </a:p>
        </p:txBody>
      </p:sp>
      <p:sp>
        <p:nvSpPr>
          <p:cNvPr id="35" name="ZoneTexte 34"/>
          <p:cNvSpPr txBox="1"/>
          <p:nvPr/>
        </p:nvSpPr>
        <p:spPr>
          <a:xfrm>
            <a:off x="3071802" y="2357430"/>
            <a:ext cx="285752" cy="307777"/>
          </a:xfrm>
          <a:prstGeom prst="rect">
            <a:avLst/>
          </a:prstGeom>
          <a:noFill/>
        </p:spPr>
        <p:txBody>
          <a:bodyPr wrap="square" rtlCol="0">
            <a:spAutoFit/>
          </a:bodyPr>
          <a:lstStyle/>
          <a:p>
            <a:r>
              <a:rPr lang="fr-FR" sz="1400" dirty="0" smtClean="0">
                <a:latin typeface="Arial" pitchFamily="34" charset="0"/>
                <a:cs typeface="Arial" pitchFamily="34" charset="0"/>
              </a:rPr>
              <a:t>E</a:t>
            </a:r>
            <a:endParaRPr lang="fr-FR" sz="1400" dirty="0">
              <a:latin typeface="Arial" pitchFamily="34" charset="0"/>
              <a:cs typeface="Arial" pitchFamily="34" charset="0"/>
            </a:endParaRPr>
          </a:p>
        </p:txBody>
      </p:sp>
      <p:sp>
        <p:nvSpPr>
          <p:cNvPr id="36" name="ZoneTexte 35"/>
          <p:cNvSpPr txBox="1"/>
          <p:nvPr/>
        </p:nvSpPr>
        <p:spPr>
          <a:xfrm>
            <a:off x="5072066" y="1142984"/>
            <a:ext cx="285752" cy="307777"/>
          </a:xfrm>
          <a:prstGeom prst="rect">
            <a:avLst/>
          </a:prstGeom>
          <a:noFill/>
        </p:spPr>
        <p:txBody>
          <a:bodyPr wrap="square" rtlCol="0">
            <a:spAutoFit/>
          </a:bodyPr>
          <a:lstStyle/>
          <a:p>
            <a:r>
              <a:rPr lang="fr-FR" sz="1400" dirty="0" smtClean="0">
                <a:latin typeface="Arial" pitchFamily="34" charset="0"/>
                <a:cs typeface="Arial" pitchFamily="34" charset="0"/>
              </a:rPr>
              <a:t>E</a:t>
            </a:r>
            <a:endParaRPr lang="fr-FR" sz="1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1" name="Tableau 30"/>
          <p:cNvGraphicFramePr>
            <a:graphicFrameLocks noGrp="1"/>
          </p:cNvGraphicFramePr>
          <p:nvPr/>
        </p:nvGraphicFramePr>
        <p:xfrm>
          <a:off x="323528" y="188640"/>
          <a:ext cx="8280921" cy="648072"/>
        </p:xfrm>
        <a:graphic>
          <a:graphicData uri="http://schemas.openxmlformats.org/drawingml/2006/table">
            <a:tbl>
              <a:tblPr firstRow="1" bandRow="1">
                <a:effectLst>
                  <a:outerShdw blurRad="50800" dist="38100" dir="2700000" algn="tl" rotWithShape="0">
                    <a:schemeClr val="tx1">
                      <a:alpha val="40000"/>
                    </a:schemeClr>
                  </a:outerShdw>
                </a:effectLst>
                <a:tableStyleId>{5C22544A-7EE6-4342-B048-85BDC9FD1C3A}</a:tableStyleId>
              </a:tblPr>
              <a:tblGrid>
                <a:gridCol w="2760307"/>
                <a:gridCol w="4440493"/>
                <a:gridCol w="1080121"/>
              </a:tblGrid>
              <a:tr h="648072">
                <a:tc>
                  <a:txBody>
                    <a:bodyPr/>
                    <a:lstStyle/>
                    <a:p>
                      <a:pPr algn="ctr"/>
                      <a:r>
                        <a:rPr lang="fr-FR" dirty="0" smtClean="0">
                          <a:solidFill>
                            <a:schemeClr val="tx1"/>
                          </a:solidFill>
                        </a:rPr>
                        <a:t>2 CAP </a:t>
                      </a:r>
                    </a:p>
                    <a:p>
                      <a:pPr algn="ctr"/>
                      <a:r>
                        <a:rPr lang="fr-FR" dirty="0" smtClean="0">
                          <a:solidFill>
                            <a:schemeClr val="tx1"/>
                          </a:solidFill>
                        </a:rPr>
                        <a:t>2013/2014</a:t>
                      </a:r>
                      <a:endParaRPr lang="fr-FR" dirty="0">
                        <a:solidFill>
                          <a:schemeClr val="tx1"/>
                        </a:solidFill>
                      </a:endParaRPr>
                    </a:p>
                  </a:txBody>
                  <a:tcPr>
                    <a:solidFill>
                      <a:schemeClr val="bg1">
                        <a:alpha val="81000"/>
                      </a:schemeClr>
                    </a:solidFill>
                  </a:tcPr>
                </a:tc>
                <a:tc>
                  <a:txBody>
                    <a:bodyPr/>
                    <a:lstStyle/>
                    <a:p>
                      <a:pPr algn="ctr"/>
                      <a:r>
                        <a:rPr lang="fr-FR" sz="2400" dirty="0" smtClean="0">
                          <a:solidFill>
                            <a:schemeClr val="tx1"/>
                          </a:solidFill>
                          <a:latin typeface="Arial" pitchFamily="34" charset="0"/>
                          <a:cs typeface="Arial" pitchFamily="34" charset="0"/>
                        </a:rPr>
                        <a:t>Installateur sanitaire</a:t>
                      </a:r>
                      <a:endParaRPr lang="fr-FR" sz="2400" dirty="0">
                        <a:solidFill>
                          <a:schemeClr val="tx1"/>
                        </a:solidFill>
                        <a:latin typeface="Arial" pitchFamily="34" charset="0"/>
                        <a:cs typeface="Arial" pitchFamily="34" charset="0"/>
                      </a:endParaRPr>
                    </a:p>
                  </a:txBody>
                  <a:tcPr>
                    <a:solidFill>
                      <a:schemeClr val="bg1">
                        <a:alpha val="81000"/>
                      </a:schemeClr>
                    </a:solidFill>
                  </a:tcPr>
                </a:tc>
                <a:tc>
                  <a:txBody>
                    <a:bodyPr/>
                    <a:lstStyle/>
                    <a:p>
                      <a:endParaRPr lang="fr-FR" dirty="0"/>
                    </a:p>
                  </a:txBody>
                  <a:tcPr>
                    <a:solidFill>
                      <a:schemeClr val="bg1">
                        <a:alpha val="81000"/>
                      </a:schemeClr>
                    </a:solidFill>
                  </a:tcPr>
                </a:tc>
              </a:tr>
            </a:tbl>
          </a:graphicData>
        </a:graphic>
      </p:graphicFrame>
      <p:pic>
        <p:nvPicPr>
          <p:cNvPr id="32" name="Image 31" descr="logo.jpg"/>
          <p:cNvPicPr>
            <a:picLocks noChangeAspect="1"/>
          </p:cNvPicPr>
          <p:nvPr/>
        </p:nvPicPr>
        <p:blipFill>
          <a:blip r:embed="rId2" cstate="print"/>
          <a:stretch>
            <a:fillRect/>
          </a:stretch>
        </p:blipFill>
        <p:spPr>
          <a:xfrm>
            <a:off x="7668344" y="260648"/>
            <a:ext cx="731714" cy="507420"/>
          </a:xfrm>
          <a:prstGeom prst="rect">
            <a:avLst/>
          </a:prstGeom>
        </p:spPr>
      </p:pic>
      <p:cxnSp>
        <p:nvCxnSpPr>
          <p:cNvPr id="37" name="Connecteur droit 36"/>
          <p:cNvCxnSpPr/>
          <p:nvPr/>
        </p:nvCxnSpPr>
        <p:spPr>
          <a:xfrm flipV="1">
            <a:off x="1547664" y="2204864"/>
            <a:ext cx="4320000" cy="2664000"/>
          </a:xfrm>
          <a:prstGeom prst="line">
            <a:avLst/>
          </a:prstGeom>
          <a:ln w="381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Connecteur droit 37"/>
          <p:cNvCxnSpPr/>
          <p:nvPr/>
        </p:nvCxnSpPr>
        <p:spPr>
          <a:xfrm>
            <a:off x="2699792" y="4149079"/>
            <a:ext cx="0" cy="129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Connecteur droit 38"/>
          <p:cNvCxnSpPr/>
          <p:nvPr/>
        </p:nvCxnSpPr>
        <p:spPr>
          <a:xfrm flipV="1">
            <a:off x="2699792" y="4581127"/>
            <a:ext cx="1368152" cy="86409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Connecteur droit 39"/>
          <p:cNvCxnSpPr/>
          <p:nvPr/>
        </p:nvCxnSpPr>
        <p:spPr>
          <a:xfrm flipV="1">
            <a:off x="4067944" y="3356991"/>
            <a:ext cx="0" cy="122413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Connecteur droit 40"/>
          <p:cNvCxnSpPr/>
          <p:nvPr/>
        </p:nvCxnSpPr>
        <p:spPr>
          <a:xfrm>
            <a:off x="5868144" y="2204864"/>
            <a:ext cx="0" cy="14401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Connecteur droit 41"/>
          <p:cNvCxnSpPr/>
          <p:nvPr/>
        </p:nvCxnSpPr>
        <p:spPr>
          <a:xfrm flipV="1">
            <a:off x="5868144" y="2276872"/>
            <a:ext cx="936104" cy="64807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Connecteur droit 42"/>
          <p:cNvCxnSpPr/>
          <p:nvPr/>
        </p:nvCxnSpPr>
        <p:spPr>
          <a:xfrm>
            <a:off x="4860032" y="2852935"/>
            <a:ext cx="0" cy="1440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Connecteur droit 43"/>
          <p:cNvCxnSpPr/>
          <p:nvPr/>
        </p:nvCxnSpPr>
        <p:spPr>
          <a:xfrm>
            <a:off x="4860032" y="4293095"/>
            <a:ext cx="576000" cy="144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Connecteur droit 44"/>
          <p:cNvCxnSpPr/>
          <p:nvPr/>
        </p:nvCxnSpPr>
        <p:spPr>
          <a:xfrm>
            <a:off x="5868144" y="3645024"/>
            <a:ext cx="576064"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Organigramme : Disque magnétique 45"/>
          <p:cNvSpPr/>
          <p:nvPr/>
        </p:nvSpPr>
        <p:spPr>
          <a:xfrm>
            <a:off x="3347864" y="4941167"/>
            <a:ext cx="288000" cy="792000"/>
          </a:xfrm>
          <a:prstGeom prst="flowChartMagneticDisk">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Organigramme : Stockage à accès direct 46"/>
          <p:cNvSpPr/>
          <p:nvPr/>
        </p:nvSpPr>
        <p:spPr>
          <a:xfrm rot="8859999">
            <a:off x="3116212" y="4795475"/>
            <a:ext cx="647823" cy="398626"/>
          </a:xfrm>
          <a:prstGeom prst="flowChartMagneticDrum">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2" name="Organigramme : Joindre 51"/>
          <p:cNvSpPr/>
          <p:nvPr/>
        </p:nvSpPr>
        <p:spPr>
          <a:xfrm rot="3722242">
            <a:off x="3214347" y="3604604"/>
            <a:ext cx="288000" cy="360000"/>
          </a:xfrm>
          <a:prstGeom prst="flowChartCollate">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3" name="Organigramme : Joindre 52"/>
          <p:cNvSpPr/>
          <p:nvPr/>
        </p:nvSpPr>
        <p:spPr>
          <a:xfrm rot="3722242">
            <a:off x="5230571" y="2380470"/>
            <a:ext cx="288000" cy="360000"/>
          </a:xfrm>
          <a:prstGeom prst="flowChartCollate">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cxnSp>
        <p:nvCxnSpPr>
          <p:cNvPr id="55" name="Connecteur droit 54"/>
          <p:cNvCxnSpPr/>
          <p:nvPr/>
        </p:nvCxnSpPr>
        <p:spPr>
          <a:xfrm flipV="1">
            <a:off x="1547664" y="3645024"/>
            <a:ext cx="0" cy="1224136"/>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Connecteur droit 73"/>
          <p:cNvCxnSpPr/>
          <p:nvPr/>
        </p:nvCxnSpPr>
        <p:spPr>
          <a:xfrm flipV="1">
            <a:off x="2699792" y="2924944"/>
            <a:ext cx="0" cy="1224136"/>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Connecteur droit 79"/>
          <p:cNvCxnSpPr/>
          <p:nvPr/>
        </p:nvCxnSpPr>
        <p:spPr>
          <a:xfrm flipV="1">
            <a:off x="4067944" y="2204864"/>
            <a:ext cx="0" cy="1116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Connecteur droit 82"/>
          <p:cNvCxnSpPr/>
          <p:nvPr/>
        </p:nvCxnSpPr>
        <p:spPr>
          <a:xfrm flipV="1">
            <a:off x="4860032" y="1700808"/>
            <a:ext cx="0" cy="1116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Connecteur droit 83"/>
          <p:cNvCxnSpPr/>
          <p:nvPr/>
        </p:nvCxnSpPr>
        <p:spPr>
          <a:xfrm flipV="1">
            <a:off x="5868144" y="1124744"/>
            <a:ext cx="0" cy="1116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Connecteur droit 85"/>
          <p:cNvCxnSpPr/>
          <p:nvPr/>
        </p:nvCxnSpPr>
        <p:spPr>
          <a:xfrm flipV="1">
            <a:off x="1547664" y="3212976"/>
            <a:ext cx="1152000" cy="648072"/>
          </a:xfrm>
          <a:prstGeom prst="line">
            <a:avLst/>
          </a:prstGeom>
        </p:spPr>
        <p:style>
          <a:lnRef idx="1">
            <a:schemeClr val="accent1"/>
          </a:lnRef>
          <a:fillRef idx="0">
            <a:schemeClr val="accent1"/>
          </a:fillRef>
          <a:effectRef idx="0">
            <a:schemeClr val="accent1"/>
          </a:effectRef>
          <a:fontRef idx="minor">
            <a:schemeClr val="tx1"/>
          </a:fontRef>
        </p:style>
      </p:cxnSp>
      <p:sp>
        <p:nvSpPr>
          <p:cNvPr id="87" name="ZoneTexte 86"/>
          <p:cNvSpPr txBox="1"/>
          <p:nvPr/>
        </p:nvSpPr>
        <p:spPr>
          <a:xfrm rot="20018284">
            <a:off x="1739982" y="3193640"/>
            <a:ext cx="648072" cy="369332"/>
          </a:xfrm>
          <a:prstGeom prst="rect">
            <a:avLst/>
          </a:prstGeom>
          <a:noFill/>
        </p:spPr>
        <p:txBody>
          <a:bodyPr wrap="square" rtlCol="0">
            <a:spAutoFit/>
          </a:bodyPr>
          <a:lstStyle/>
          <a:p>
            <a:r>
              <a:rPr lang="fr-FR" dirty="0" smtClean="0">
                <a:latin typeface="Arial" pitchFamily="34" charset="0"/>
                <a:cs typeface="Arial" pitchFamily="34" charset="0"/>
              </a:rPr>
              <a:t>320</a:t>
            </a:r>
          </a:p>
        </p:txBody>
      </p:sp>
      <p:cxnSp>
        <p:nvCxnSpPr>
          <p:cNvPr id="89" name="Connecteur droit 88"/>
          <p:cNvCxnSpPr/>
          <p:nvPr/>
        </p:nvCxnSpPr>
        <p:spPr>
          <a:xfrm flipV="1">
            <a:off x="2699792" y="2420888"/>
            <a:ext cx="1368152" cy="792088"/>
          </a:xfrm>
          <a:prstGeom prst="line">
            <a:avLst/>
          </a:prstGeom>
        </p:spPr>
        <p:style>
          <a:lnRef idx="1">
            <a:schemeClr val="accent1"/>
          </a:lnRef>
          <a:fillRef idx="0">
            <a:schemeClr val="accent1"/>
          </a:fillRef>
          <a:effectRef idx="0">
            <a:schemeClr val="accent1"/>
          </a:effectRef>
          <a:fontRef idx="minor">
            <a:schemeClr val="tx1"/>
          </a:fontRef>
        </p:style>
      </p:cxnSp>
      <p:sp>
        <p:nvSpPr>
          <p:cNvPr id="91" name="ZoneTexte 90"/>
          <p:cNvSpPr txBox="1"/>
          <p:nvPr/>
        </p:nvSpPr>
        <p:spPr>
          <a:xfrm rot="19837823">
            <a:off x="2964737" y="2484067"/>
            <a:ext cx="648072" cy="369332"/>
          </a:xfrm>
          <a:prstGeom prst="rect">
            <a:avLst/>
          </a:prstGeom>
          <a:noFill/>
        </p:spPr>
        <p:txBody>
          <a:bodyPr wrap="square" rtlCol="0">
            <a:spAutoFit/>
          </a:bodyPr>
          <a:lstStyle/>
          <a:p>
            <a:r>
              <a:rPr lang="fr-FR" dirty="0" smtClean="0">
                <a:latin typeface="Arial" pitchFamily="34" charset="0"/>
                <a:cs typeface="Arial" pitchFamily="34" charset="0"/>
              </a:rPr>
              <a:t>380</a:t>
            </a:r>
            <a:endParaRPr lang="fr-FR" dirty="0">
              <a:latin typeface="Arial" pitchFamily="34" charset="0"/>
              <a:cs typeface="Arial" pitchFamily="34" charset="0"/>
            </a:endParaRPr>
          </a:p>
        </p:txBody>
      </p:sp>
      <p:cxnSp>
        <p:nvCxnSpPr>
          <p:cNvPr id="93" name="Connecteur droit 92"/>
          <p:cNvCxnSpPr/>
          <p:nvPr/>
        </p:nvCxnSpPr>
        <p:spPr>
          <a:xfrm flipV="1">
            <a:off x="4067944" y="1988840"/>
            <a:ext cx="792088" cy="432048"/>
          </a:xfrm>
          <a:prstGeom prst="line">
            <a:avLst/>
          </a:prstGeom>
        </p:spPr>
        <p:style>
          <a:lnRef idx="1">
            <a:schemeClr val="accent1"/>
          </a:lnRef>
          <a:fillRef idx="0">
            <a:schemeClr val="accent1"/>
          </a:fillRef>
          <a:effectRef idx="0">
            <a:schemeClr val="accent1"/>
          </a:effectRef>
          <a:fontRef idx="minor">
            <a:schemeClr val="tx1"/>
          </a:fontRef>
        </p:style>
      </p:cxnSp>
      <p:sp>
        <p:nvSpPr>
          <p:cNvPr id="96" name="ZoneTexte 95"/>
          <p:cNvSpPr txBox="1"/>
          <p:nvPr/>
        </p:nvSpPr>
        <p:spPr>
          <a:xfrm rot="19800860">
            <a:off x="4116865" y="1838038"/>
            <a:ext cx="648072" cy="369332"/>
          </a:xfrm>
          <a:prstGeom prst="rect">
            <a:avLst/>
          </a:prstGeom>
          <a:noFill/>
        </p:spPr>
        <p:txBody>
          <a:bodyPr wrap="square" rtlCol="0">
            <a:spAutoFit/>
          </a:bodyPr>
          <a:lstStyle/>
          <a:p>
            <a:r>
              <a:rPr lang="fr-FR" dirty="0" smtClean="0">
                <a:latin typeface="Arial" pitchFamily="34" charset="0"/>
                <a:cs typeface="Arial" pitchFamily="34" charset="0"/>
              </a:rPr>
              <a:t>220</a:t>
            </a:r>
            <a:endParaRPr lang="fr-FR" dirty="0">
              <a:latin typeface="Arial" pitchFamily="34" charset="0"/>
              <a:cs typeface="Arial" pitchFamily="34" charset="0"/>
            </a:endParaRPr>
          </a:p>
        </p:txBody>
      </p:sp>
      <p:cxnSp>
        <p:nvCxnSpPr>
          <p:cNvPr id="98" name="Connecteur droit 97"/>
          <p:cNvCxnSpPr/>
          <p:nvPr/>
        </p:nvCxnSpPr>
        <p:spPr>
          <a:xfrm flipV="1">
            <a:off x="4860032" y="1412776"/>
            <a:ext cx="1008112" cy="576064"/>
          </a:xfrm>
          <a:prstGeom prst="line">
            <a:avLst/>
          </a:prstGeom>
        </p:spPr>
        <p:style>
          <a:lnRef idx="1">
            <a:schemeClr val="accent1"/>
          </a:lnRef>
          <a:fillRef idx="0">
            <a:schemeClr val="accent1"/>
          </a:fillRef>
          <a:effectRef idx="0">
            <a:schemeClr val="accent1"/>
          </a:effectRef>
          <a:fontRef idx="minor">
            <a:schemeClr val="tx1"/>
          </a:fontRef>
        </p:style>
      </p:cxnSp>
      <p:sp>
        <p:nvSpPr>
          <p:cNvPr id="99" name="ZoneTexte 98"/>
          <p:cNvSpPr txBox="1"/>
          <p:nvPr/>
        </p:nvSpPr>
        <p:spPr>
          <a:xfrm rot="19908056">
            <a:off x="4976569" y="1344967"/>
            <a:ext cx="720080" cy="369332"/>
          </a:xfrm>
          <a:prstGeom prst="rect">
            <a:avLst/>
          </a:prstGeom>
          <a:noFill/>
        </p:spPr>
        <p:txBody>
          <a:bodyPr wrap="square" rtlCol="0">
            <a:spAutoFit/>
          </a:bodyPr>
          <a:lstStyle/>
          <a:p>
            <a:r>
              <a:rPr lang="fr-FR" dirty="0" smtClean="0">
                <a:latin typeface="Arial" pitchFamily="34" charset="0"/>
                <a:cs typeface="Arial" pitchFamily="34" charset="0"/>
              </a:rPr>
              <a:t>280</a:t>
            </a:r>
            <a:endParaRPr lang="fr-FR" dirty="0">
              <a:latin typeface="Arial" pitchFamily="34" charset="0"/>
              <a:cs typeface="Arial" pitchFamily="34" charset="0"/>
            </a:endParaRPr>
          </a:p>
        </p:txBody>
      </p:sp>
      <p:cxnSp>
        <p:nvCxnSpPr>
          <p:cNvPr id="100" name="Connecteur droit 99"/>
          <p:cNvCxnSpPr/>
          <p:nvPr/>
        </p:nvCxnSpPr>
        <p:spPr>
          <a:xfrm flipV="1">
            <a:off x="6804248" y="1052736"/>
            <a:ext cx="0" cy="12241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 name="Connecteur droit 101"/>
          <p:cNvCxnSpPr/>
          <p:nvPr/>
        </p:nvCxnSpPr>
        <p:spPr>
          <a:xfrm flipV="1">
            <a:off x="5868144" y="1268760"/>
            <a:ext cx="936104" cy="576064"/>
          </a:xfrm>
          <a:prstGeom prst="line">
            <a:avLst/>
          </a:prstGeom>
        </p:spPr>
        <p:style>
          <a:lnRef idx="1">
            <a:schemeClr val="accent1"/>
          </a:lnRef>
          <a:fillRef idx="0">
            <a:schemeClr val="accent1"/>
          </a:fillRef>
          <a:effectRef idx="0">
            <a:schemeClr val="accent1"/>
          </a:effectRef>
          <a:fontRef idx="minor">
            <a:schemeClr val="tx1"/>
          </a:fontRef>
        </p:style>
      </p:cxnSp>
      <p:sp>
        <p:nvSpPr>
          <p:cNvPr id="104" name="ZoneTexte 103"/>
          <p:cNvSpPr txBox="1"/>
          <p:nvPr/>
        </p:nvSpPr>
        <p:spPr>
          <a:xfrm rot="19904707">
            <a:off x="5984673" y="1201175"/>
            <a:ext cx="720080" cy="369332"/>
          </a:xfrm>
          <a:prstGeom prst="rect">
            <a:avLst/>
          </a:prstGeom>
          <a:noFill/>
        </p:spPr>
        <p:txBody>
          <a:bodyPr wrap="square" rtlCol="0">
            <a:spAutoFit/>
          </a:bodyPr>
          <a:lstStyle/>
          <a:p>
            <a:r>
              <a:rPr lang="fr-FR" dirty="0" smtClean="0">
                <a:latin typeface="Arial" pitchFamily="34" charset="0"/>
                <a:cs typeface="Arial" pitchFamily="34" charset="0"/>
              </a:rPr>
              <a:t>260</a:t>
            </a:r>
            <a:endParaRPr lang="fr-FR" dirty="0">
              <a:latin typeface="Arial" pitchFamily="34" charset="0"/>
              <a:cs typeface="Arial" pitchFamily="34" charset="0"/>
            </a:endParaRPr>
          </a:p>
        </p:txBody>
      </p:sp>
      <p:cxnSp>
        <p:nvCxnSpPr>
          <p:cNvPr id="106" name="Connecteur droit 105"/>
          <p:cNvCxnSpPr/>
          <p:nvPr/>
        </p:nvCxnSpPr>
        <p:spPr>
          <a:xfrm flipH="1">
            <a:off x="971600" y="4869160"/>
            <a:ext cx="576064" cy="3600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7" name="Connecteur droit 106"/>
          <p:cNvCxnSpPr/>
          <p:nvPr/>
        </p:nvCxnSpPr>
        <p:spPr>
          <a:xfrm flipH="1">
            <a:off x="1115616" y="5445224"/>
            <a:ext cx="1584176" cy="9361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0" name="Connecteur droit 109"/>
          <p:cNvCxnSpPr/>
          <p:nvPr/>
        </p:nvCxnSpPr>
        <p:spPr>
          <a:xfrm>
            <a:off x="1331640" y="5013176"/>
            <a:ext cx="0" cy="1224136"/>
          </a:xfrm>
          <a:prstGeom prst="line">
            <a:avLst/>
          </a:prstGeom>
        </p:spPr>
        <p:style>
          <a:lnRef idx="1">
            <a:schemeClr val="accent1"/>
          </a:lnRef>
          <a:fillRef idx="0">
            <a:schemeClr val="accent1"/>
          </a:fillRef>
          <a:effectRef idx="0">
            <a:schemeClr val="accent1"/>
          </a:effectRef>
          <a:fontRef idx="minor">
            <a:schemeClr val="tx1"/>
          </a:fontRef>
        </p:style>
      </p:cxnSp>
      <p:sp>
        <p:nvSpPr>
          <p:cNvPr id="112" name="ZoneTexte 111"/>
          <p:cNvSpPr txBox="1"/>
          <p:nvPr/>
        </p:nvSpPr>
        <p:spPr>
          <a:xfrm rot="16200000">
            <a:off x="832230" y="5512586"/>
            <a:ext cx="648072" cy="369332"/>
          </a:xfrm>
          <a:prstGeom prst="rect">
            <a:avLst/>
          </a:prstGeom>
          <a:noFill/>
        </p:spPr>
        <p:txBody>
          <a:bodyPr wrap="square" rtlCol="0">
            <a:spAutoFit/>
          </a:bodyPr>
          <a:lstStyle/>
          <a:p>
            <a:r>
              <a:rPr lang="fr-FR" dirty="0" smtClean="0">
                <a:latin typeface="Arial" pitchFamily="34" charset="0"/>
                <a:cs typeface="Arial" pitchFamily="34" charset="0"/>
              </a:rPr>
              <a:t>360</a:t>
            </a:r>
            <a:endParaRPr lang="fr-FR" dirty="0">
              <a:latin typeface="Arial" pitchFamily="34" charset="0"/>
              <a:cs typeface="Arial" pitchFamily="34" charset="0"/>
            </a:endParaRPr>
          </a:p>
        </p:txBody>
      </p:sp>
      <p:cxnSp>
        <p:nvCxnSpPr>
          <p:cNvPr id="114" name="Connecteur droit 113"/>
          <p:cNvCxnSpPr/>
          <p:nvPr/>
        </p:nvCxnSpPr>
        <p:spPr>
          <a:xfrm>
            <a:off x="4860032" y="4293096"/>
            <a:ext cx="0" cy="115212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6" name="Connecteur droit 115"/>
          <p:cNvCxnSpPr/>
          <p:nvPr/>
        </p:nvCxnSpPr>
        <p:spPr>
          <a:xfrm>
            <a:off x="5436096" y="4437112"/>
            <a:ext cx="0" cy="115212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8" name="Connecteur droit 117"/>
          <p:cNvCxnSpPr/>
          <p:nvPr/>
        </p:nvCxnSpPr>
        <p:spPr>
          <a:xfrm>
            <a:off x="4860032" y="5229200"/>
            <a:ext cx="576064" cy="144016"/>
          </a:xfrm>
          <a:prstGeom prst="line">
            <a:avLst/>
          </a:prstGeom>
        </p:spPr>
        <p:style>
          <a:lnRef idx="1">
            <a:schemeClr val="accent1"/>
          </a:lnRef>
          <a:fillRef idx="0">
            <a:schemeClr val="accent1"/>
          </a:fillRef>
          <a:effectRef idx="0">
            <a:schemeClr val="accent1"/>
          </a:effectRef>
          <a:fontRef idx="minor">
            <a:schemeClr val="tx1"/>
          </a:fontRef>
        </p:style>
      </p:cxnSp>
      <p:sp>
        <p:nvSpPr>
          <p:cNvPr id="119" name="ZoneTexte 118"/>
          <p:cNvSpPr txBox="1"/>
          <p:nvPr/>
        </p:nvSpPr>
        <p:spPr>
          <a:xfrm rot="902784">
            <a:off x="4828700" y="4958521"/>
            <a:ext cx="648072" cy="369332"/>
          </a:xfrm>
          <a:prstGeom prst="rect">
            <a:avLst/>
          </a:prstGeom>
          <a:noFill/>
        </p:spPr>
        <p:txBody>
          <a:bodyPr wrap="square" rtlCol="0">
            <a:spAutoFit/>
          </a:bodyPr>
          <a:lstStyle/>
          <a:p>
            <a:r>
              <a:rPr lang="fr-FR" dirty="0" smtClean="0">
                <a:latin typeface="Arial" pitchFamily="34" charset="0"/>
                <a:cs typeface="Arial" pitchFamily="34" charset="0"/>
              </a:rPr>
              <a:t>160</a:t>
            </a:r>
            <a:endParaRPr lang="fr-FR" dirty="0">
              <a:latin typeface="Arial" pitchFamily="34" charset="0"/>
              <a:cs typeface="Arial" pitchFamily="34" charset="0"/>
            </a:endParaRPr>
          </a:p>
        </p:txBody>
      </p:sp>
      <p:cxnSp>
        <p:nvCxnSpPr>
          <p:cNvPr id="121" name="Connecteur droit 120"/>
          <p:cNvCxnSpPr/>
          <p:nvPr/>
        </p:nvCxnSpPr>
        <p:spPr>
          <a:xfrm>
            <a:off x="4572000" y="2996952"/>
            <a:ext cx="0" cy="144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Connecteur droit 122"/>
          <p:cNvCxnSpPr/>
          <p:nvPr/>
        </p:nvCxnSpPr>
        <p:spPr>
          <a:xfrm flipH="1">
            <a:off x="4427984" y="4293096"/>
            <a:ext cx="432048" cy="216024"/>
          </a:xfrm>
          <a:prstGeom prst="line">
            <a:avLst/>
          </a:prstGeom>
        </p:spPr>
        <p:style>
          <a:lnRef idx="1">
            <a:schemeClr val="accent1"/>
          </a:lnRef>
          <a:fillRef idx="0">
            <a:schemeClr val="accent1"/>
          </a:fillRef>
          <a:effectRef idx="0">
            <a:schemeClr val="accent1"/>
          </a:effectRef>
          <a:fontRef idx="minor">
            <a:schemeClr val="tx1"/>
          </a:fontRef>
        </p:style>
      </p:cxnSp>
      <p:sp>
        <p:nvSpPr>
          <p:cNvPr id="124" name="ZoneTexte 123"/>
          <p:cNvSpPr txBox="1"/>
          <p:nvPr/>
        </p:nvSpPr>
        <p:spPr>
          <a:xfrm rot="16200000">
            <a:off x="4072590" y="3568370"/>
            <a:ext cx="648072" cy="369332"/>
          </a:xfrm>
          <a:prstGeom prst="rect">
            <a:avLst/>
          </a:prstGeom>
          <a:noFill/>
        </p:spPr>
        <p:txBody>
          <a:bodyPr wrap="square" rtlCol="0">
            <a:spAutoFit/>
          </a:bodyPr>
          <a:lstStyle/>
          <a:p>
            <a:r>
              <a:rPr lang="fr-FR" dirty="0" smtClean="0">
                <a:latin typeface="Arial" pitchFamily="34" charset="0"/>
                <a:cs typeface="Arial" pitchFamily="34" charset="0"/>
              </a:rPr>
              <a:t>400</a:t>
            </a:r>
            <a:endParaRPr lang="fr-FR" dirty="0">
              <a:latin typeface="Arial" pitchFamily="34" charset="0"/>
              <a:cs typeface="Arial" pitchFamily="34" charset="0"/>
            </a:endParaRPr>
          </a:p>
        </p:txBody>
      </p:sp>
      <p:sp>
        <p:nvSpPr>
          <p:cNvPr id="125" name="ZoneTexte 124"/>
          <p:cNvSpPr txBox="1"/>
          <p:nvPr/>
        </p:nvSpPr>
        <p:spPr>
          <a:xfrm>
            <a:off x="395536" y="1484784"/>
            <a:ext cx="2880320" cy="400110"/>
          </a:xfrm>
          <a:prstGeom prst="rect">
            <a:avLst/>
          </a:prstGeom>
          <a:noFill/>
        </p:spPr>
        <p:txBody>
          <a:bodyPr wrap="square" rtlCol="0">
            <a:spAutoFit/>
          </a:bodyPr>
          <a:lstStyle/>
          <a:p>
            <a:r>
              <a:rPr lang="fr-FR" sz="2000" b="1" u="sng" dirty="0" smtClean="0">
                <a:latin typeface="Arial" pitchFamily="34" charset="0"/>
                <a:cs typeface="Arial" pitchFamily="34" charset="0"/>
              </a:rPr>
              <a:t>Plan coté en mm</a:t>
            </a:r>
            <a:endParaRPr lang="fr-FR" sz="2000" b="1" u="sng" dirty="0">
              <a:latin typeface="Arial" pitchFamily="34" charset="0"/>
              <a:cs typeface="Arial" pitchFamily="34" charset="0"/>
            </a:endParaRPr>
          </a:p>
        </p:txBody>
      </p:sp>
      <p:sp>
        <p:nvSpPr>
          <p:cNvPr id="48" name="Ellipse 47"/>
          <p:cNvSpPr/>
          <p:nvPr/>
        </p:nvSpPr>
        <p:spPr>
          <a:xfrm>
            <a:off x="971600" y="5445224"/>
            <a:ext cx="360040" cy="64807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llipse 48"/>
          <p:cNvSpPr/>
          <p:nvPr/>
        </p:nvSpPr>
        <p:spPr>
          <a:xfrm rot="3301438">
            <a:off x="3104502" y="2358098"/>
            <a:ext cx="360040" cy="64807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0" name="Ellipse 49"/>
          <p:cNvSpPr/>
          <p:nvPr/>
        </p:nvSpPr>
        <p:spPr>
          <a:xfrm rot="3261620">
            <a:off x="5120259" y="1207829"/>
            <a:ext cx="360040" cy="64807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1" name="Ellipse 50"/>
          <p:cNvSpPr/>
          <p:nvPr/>
        </p:nvSpPr>
        <p:spPr>
          <a:xfrm>
            <a:off x="4211960" y="3501008"/>
            <a:ext cx="360040" cy="64807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4" name="Triangle isocèle 53"/>
          <p:cNvSpPr/>
          <p:nvPr/>
        </p:nvSpPr>
        <p:spPr>
          <a:xfrm rot="8896386">
            <a:off x="2012198" y="4383426"/>
            <a:ext cx="113996" cy="15594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6" name="Triangle isocèle 55"/>
          <p:cNvSpPr/>
          <p:nvPr/>
        </p:nvSpPr>
        <p:spPr>
          <a:xfrm rot="8896386">
            <a:off x="6260671" y="2439208"/>
            <a:ext cx="113996" cy="15594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7" name="Triangle isocèle 56"/>
          <p:cNvSpPr/>
          <p:nvPr/>
        </p:nvSpPr>
        <p:spPr>
          <a:xfrm rot="8896386">
            <a:off x="4316454" y="2943266"/>
            <a:ext cx="113996" cy="15594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8" name="Triangle isocèle 57"/>
          <p:cNvSpPr/>
          <p:nvPr/>
        </p:nvSpPr>
        <p:spPr>
          <a:xfrm rot="5400000">
            <a:off x="2573776" y="4707144"/>
            <a:ext cx="108000" cy="1440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9" name="Triangle isocèle 58"/>
          <p:cNvSpPr/>
          <p:nvPr/>
        </p:nvSpPr>
        <p:spPr>
          <a:xfrm rot="5400000">
            <a:off x="3941928" y="3915056"/>
            <a:ext cx="108000" cy="1440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0" name="Triangle isocèle 59"/>
          <p:cNvSpPr/>
          <p:nvPr/>
        </p:nvSpPr>
        <p:spPr>
          <a:xfrm rot="5400000">
            <a:off x="4734016" y="3555016"/>
            <a:ext cx="108000" cy="1440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au 3"/>
          <p:cNvGraphicFramePr>
            <a:graphicFrameLocks noGrp="1"/>
          </p:cNvGraphicFramePr>
          <p:nvPr/>
        </p:nvGraphicFramePr>
        <p:xfrm>
          <a:off x="323528" y="188640"/>
          <a:ext cx="8280921" cy="648072"/>
        </p:xfrm>
        <a:graphic>
          <a:graphicData uri="http://schemas.openxmlformats.org/drawingml/2006/table">
            <a:tbl>
              <a:tblPr firstRow="1" bandRow="1">
                <a:effectLst>
                  <a:outerShdw blurRad="50800" dist="38100" dir="2700000" algn="tl" rotWithShape="0">
                    <a:schemeClr val="tx1">
                      <a:alpha val="40000"/>
                    </a:schemeClr>
                  </a:outerShdw>
                </a:effectLst>
                <a:tableStyleId>{5C22544A-7EE6-4342-B048-85BDC9FD1C3A}</a:tableStyleId>
              </a:tblPr>
              <a:tblGrid>
                <a:gridCol w="2760307"/>
                <a:gridCol w="4440493"/>
                <a:gridCol w="1080121"/>
              </a:tblGrid>
              <a:tr h="648072">
                <a:tc>
                  <a:txBody>
                    <a:bodyPr/>
                    <a:lstStyle/>
                    <a:p>
                      <a:pPr algn="ctr"/>
                      <a:r>
                        <a:rPr lang="fr-FR" dirty="0" smtClean="0">
                          <a:solidFill>
                            <a:schemeClr val="tx1"/>
                          </a:solidFill>
                        </a:rPr>
                        <a:t>2 CAP </a:t>
                      </a:r>
                    </a:p>
                    <a:p>
                      <a:pPr algn="ctr"/>
                      <a:r>
                        <a:rPr lang="fr-FR" dirty="0" smtClean="0">
                          <a:solidFill>
                            <a:schemeClr val="tx1"/>
                          </a:solidFill>
                        </a:rPr>
                        <a:t>2013/2014</a:t>
                      </a:r>
                      <a:endParaRPr lang="fr-FR" dirty="0">
                        <a:solidFill>
                          <a:schemeClr val="tx1"/>
                        </a:solidFill>
                      </a:endParaRPr>
                    </a:p>
                  </a:txBody>
                  <a:tcPr>
                    <a:solidFill>
                      <a:schemeClr val="bg1">
                        <a:alpha val="81000"/>
                      </a:schemeClr>
                    </a:solidFill>
                  </a:tcPr>
                </a:tc>
                <a:tc>
                  <a:txBody>
                    <a:bodyPr/>
                    <a:lstStyle/>
                    <a:p>
                      <a:pPr algn="ctr"/>
                      <a:r>
                        <a:rPr lang="fr-FR" sz="2400" dirty="0" smtClean="0">
                          <a:solidFill>
                            <a:schemeClr val="tx1"/>
                          </a:solidFill>
                          <a:latin typeface="Arial" pitchFamily="34" charset="0"/>
                          <a:cs typeface="Arial" pitchFamily="34" charset="0"/>
                        </a:rPr>
                        <a:t>Installateur sanitaire</a:t>
                      </a:r>
                      <a:endParaRPr lang="fr-FR" sz="2400" dirty="0">
                        <a:solidFill>
                          <a:schemeClr val="tx1"/>
                        </a:solidFill>
                        <a:latin typeface="Arial" pitchFamily="34" charset="0"/>
                        <a:cs typeface="Arial" pitchFamily="34" charset="0"/>
                      </a:endParaRPr>
                    </a:p>
                  </a:txBody>
                  <a:tcPr>
                    <a:solidFill>
                      <a:schemeClr val="bg1">
                        <a:alpha val="81000"/>
                      </a:schemeClr>
                    </a:solidFill>
                  </a:tcPr>
                </a:tc>
                <a:tc>
                  <a:txBody>
                    <a:bodyPr/>
                    <a:lstStyle/>
                    <a:p>
                      <a:endParaRPr lang="fr-FR" dirty="0"/>
                    </a:p>
                  </a:txBody>
                  <a:tcPr>
                    <a:solidFill>
                      <a:schemeClr val="bg1">
                        <a:alpha val="81000"/>
                      </a:schemeClr>
                    </a:solidFill>
                  </a:tcPr>
                </a:tc>
              </a:tr>
            </a:tbl>
          </a:graphicData>
        </a:graphic>
      </p:graphicFrame>
      <p:pic>
        <p:nvPicPr>
          <p:cNvPr id="5" name="Image 4" descr="logo.jpg"/>
          <p:cNvPicPr>
            <a:picLocks noChangeAspect="1"/>
          </p:cNvPicPr>
          <p:nvPr/>
        </p:nvPicPr>
        <p:blipFill>
          <a:blip r:embed="rId2" cstate="print"/>
          <a:stretch>
            <a:fillRect/>
          </a:stretch>
        </p:blipFill>
        <p:spPr>
          <a:xfrm>
            <a:off x="7668344" y="260648"/>
            <a:ext cx="731714" cy="507420"/>
          </a:xfrm>
          <a:prstGeom prst="rect">
            <a:avLst/>
          </a:prstGeom>
        </p:spPr>
      </p:pic>
      <p:sp>
        <p:nvSpPr>
          <p:cNvPr id="6" name="ZoneTexte 5"/>
          <p:cNvSpPr txBox="1"/>
          <p:nvPr/>
        </p:nvSpPr>
        <p:spPr>
          <a:xfrm>
            <a:off x="2123728" y="1268760"/>
            <a:ext cx="4536504" cy="400110"/>
          </a:xfrm>
          <a:prstGeom prst="rect">
            <a:avLst/>
          </a:prstGeom>
          <a:noFill/>
        </p:spPr>
        <p:txBody>
          <a:bodyPr wrap="square" rtlCol="0">
            <a:spAutoFit/>
          </a:bodyPr>
          <a:lstStyle/>
          <a:p>
            <a:pPr algn="ctr"/>
            <a:r>
              <a:rPr lang="fr-FR" sz="2000" b="1" dirty="0" smtClean="0">
                <a:latin typeface="Arial" pitchFamily="34" charset="0"/>
                <a:cs typeface="Arial" pitchFamily="34" charset="0"/>
              </a:rPr>
              <a:t>Etude de l’installation à réaliser</a:t>
            </a:r>
            <a:endParaRPr lang="fr-FR" sz="2000" b="1" dirty="0">
              <a:latin typeface="Arial" pitchFamily="34" charset="0"/>
              <a:cs typeface="Arial" pitchFamily="34" charset="0"/>
            </a:endParaRPr>
          </a:p>
        </p:txBody>
      </p:sp>
      <p:graphicFrame>
        <p:nvGraphicFramePr>
          <p:cNvPr id="7" name="Tableau 6"/>
          <p:cNvGraphicFramePr>
            <a:graphicFrameLocks noGrp="1"/>
          </p:cNvGraphicFramePr>
          <p:nvPr/>
        </p:nvGraphicFramePr>
        <p:xfrm>
          <a:off x="1331640" y="2060848"/>
          <a:ext cx="6096000" cy="3332480"/>
        </p:xfrm>
        <a:graphic>
          <a:graphicData uri="http://schemas.openxmlformats.org/drawingml/2006/table">
            <a:tbl>
              <a:tblPr firstRow="1" bandRow="1">
                <a:tableStyleId>{5C22544A-7EE6-4342-B048-85BDC9FD1C3A}</a:tableStyleId>
              </a:tblPr>
              <a:tblGrid>
                <a:gridCol w="3048000"/>
                <a:gridCol w="3048000"/>
              </a:tblGrid>
              <a:tr h="288032">
                <a:tc>
                  <a:txBody>
                    <a:bodyPr/>
                    <a:lstStyle/>
                    <a:p>
                      <a:pPr algn="ctr"/>
                      <a:r>
                        <a:rPr lang="fr-FR" sz="1600" b="0" dirty="0" smtClean="0">
                          <a:solidFill>
                            <a:schemeClr val="tx1"/>
                          </a:solidFill>
                          <a:latin typeface="Arial" pitchFamily="34" charset="0"/>
                          <a:cs typeface="Arial" pitchFamily="34" charset="0"/>
                        </a:rPr>
                        <a:t>Longueur  du CU 16*1</a:t>
                      </a:r>
                      <a:endParaRPr lang="fr-FR" sz="1600" b="0" dirty="0">
                        <a:solidFill>
                          <a:schemeClr val="tx1"/>
                        </a:solidFill>
                        <a:latin typeface="Arial" pitchFamily="34" charset="0"/>
                        <a:cs typeface="Arial" pitchFamily="34" charset="0"/>
                      </a:endParaRPr>
                    </a:p>
                  </a:txBody>
                  <a:tcPr>
                    <a:solidFill>
                      <a:schemeClr val="bg1">
                        <a:lumMod val="75000"/>
                      </a:schemeClr>
                    </a:solidFill>
                  </a:tcPr>
                </a:tc>
                <a:tc>
                  <a:txBody>
                    <a:bodyPr/>
                    <a:lstStyle/>
                    <a:p>
                      <a:endParaRPr lang="fr-FR" dirty="0"/>
                    </a:p>
                  </a:txBody>
                  <a:tcPr>
                    <a:solidFill>
                      <a:schemeClr val="bg1">
                        <a:lumMod val="75000"/>
                      </a:schemeClr>
                    </a:solidFill>
                  </a:tcPr>
                </a:tc>
              </a:tr>
              <a:tr h="370840">
                <a:tc>
                  <a:txBody>
                    <a:bodyPr/>
                    <a:lstStyle/>
                    <a:p>
                      <a:pPr algn="ctr"/>
                      <a:r>
                        <a:rPr lang="fr-FR" dirty="0" smtClean="0"/>
                        <a:t>Longueur</a:t>
                      </a:r>
                      <a:r>
                        <a:rPr lang="fr-FR" baseline="0" dirty="0" smtClean="0"/>
                        <a:t> du CU 14*1</a:t>
                      </a:r>
                      <a:endParaRPr lang="fr-FR" dirty="0"/>
                    </a:p>
                  </a:txBody>
                  <a:tcPr>
                    <a:solidFill>
                      <a:schemeClr val="bg1"/>
                    </a:solidFill>
                  </a:tcPr>
                </a:tc>
                <a:tc>
                  <a:txBody>
                    <a:bodyPr/>
                    <a:lstStyle/>
                    <a:p>
                      <a:endParaRPr lang="fr-FR" dirty="0"/>
                    </a:p>
                  </a:txBody>
                  <a:tcPr>
                    <a:solidFill>
                      <a:schemeClr val="bg1"/>
                    </a:solidFill>
                  </a:tcPr>
                </a:tc>
              </a:tr>
              <a:tr h="370840">
                <a:tc>
                  <a:txBody>
                    <a:bodyPr/>
                    <a:lstStyle/>
                    <a:p>
                      <a:pPr algn="ctr"/>
                      <a:r>
                        <a:rPr lang="fr-FR" dirty="0" smtClean="0"/>
                        <a:t>Collier simple de 16</a:t>
                      </a:r>
                      <a:endParaRPr lang="fr-FR" dirty="0"/>
                    </a:p>
                  </a:txBody>
                  <a:tcPr>
                    <a:solidFill>
                      <a:schemeClr val="bg1">
                        <a:lumMod val="75000"/>
                      </a:schemeClr>
                    </a:solidFill>
                  </a:tcPr>
                </a:tc>
                <a:tc>
                  <a:txBody>
                    <a:bodyPr/>
                    <a:lstStyle/>
                    <a:p>
                      <a:endParaRPr lang="fr-FR" dirty="0"/>
                    </a:p>
                  </a:txBody>
                  <a:tcPr>
                    <a:solidFill>
                      <a:schemeClr val="bg1">
                        <a:lumMod val="75000"/>
                      </a:schemeClr>
                    </a:solidFill>
                  </a:tcPr>
                </a:tc>
              </a:tr>
              <a:tr h="370840">
                <a:tc>
                  <a:txBody>
                    <a:bodyPr/>
                    <a:lstStyle/>
                    <a:p>
                      <a:pPr algn="ctr"/>
                      <a:r>
                        <a:rPr lang="fr-FR" dirty="0" smtClean="0"/>
                        <a:t>Collier simple</a:t>
                      </a:r>
                      <a:r>
                        <a:rPr lang="fr-FR" baseline="0" dirty="0" smtClean="0"/>
                        <a:t> de 14</a:t>
                      </a:r>
                      <a:endParaRPr lang="fr-FR" dirty="0"/>
                    </a:p>
                  </a:txBody>
                  <a:tcPr>
                    <a:solidFill>
                      <a:schemeClr val="bg1"/>
                    </a:solidFill>
                  </a:tcPr>
                </a:tc>
                <a:tc>
                  <a:txBody>
                    <a:bodyPr/>
                    <a:lstStyle/>
                    <a:p>
                      <a:endParaRPr lang="fr-FR" dirty="0"/>
                    </a:p>
                  </a:txBody>
                  <a:tcPr>
                    <a:solidFill>
                      <a:schemeClr val="bg1"/>
                    </a:solidFill>
                  </a:tcPr>
                </a:tc>
              </a:tr>
              <a:tr h="370840">
                <a:tc>
                  <a:txBody>
                    <a:bodyPr/>
                    <a:lstStyle/>
                    <a:p>
                      <a:pPr algn="ctr"/>
                      <a:r>
                        <a:rPr lang="fr-FR" dirty="0" smtClean="0"/>
                        <a:t>Rosace de 9 mm</a:t>
                      </a:r>
                      <a:endParaRPr lang="fr-FR" dirty="0"/>
                    </a:p>
                  </a:txBody>
                  <a:tcPr>
                    <a:solidFill>
                      <a:schemeClr val="bg1">
                        <a:lumMod val="75000"/>
                      </a:schemeClr>
                    </a:solidFill>
                  </a:tcPr>
                </a:tc>
                <a:tc>
                  <a:txBody>
                    <a:bodyPr/>
                    <a:lstStyle/>
                    <a:p>
                      <a:endParaRPr lang="fr-FR" dirty="0"/>
                    </a:p>
                  </a:txBody>
                  <a:tcPr>
                    <a:solidFill>
                      <a:schemeClr val="bg1">
                        <a:lumMod val="75000"/>
                      </a:schemeClr>
                    </a:solidFill>
                  </a:tcPr>
                </a:tc>
              </a:tr>
              <a:tr h="370840">
                <a:tc>
                  <a:txBody>
                    <a:bodyPr/>
                    <a:lstStyle/>
                    <a:p>
                      <a:pPr algn="ctr"/>
                      <a:r>
                        <a:rPr lang="fr-FR" dirty="0" smtClean="0"/>
                        <a:t>Patte à vis</a:t>
                      </a:r>
                      <a:endParaRPr lang="fr-FR" dirty="0"/>
                    </a:p>
                  </a:txBody>
                  <a:tcPr>
                    <a:solidFill>
                      <a:schemeClr val="bg1"/>
                    </a:solidFill>
                  </a:tcPr>
                </a:tc>
                <a:tc>
                  <a:txBody>
                    <a:bodyPr/>
                    <a:lstStyle/>
                    <a:p>
                      <a:endParaRPr lang="fr-FR" dirty="0"/>
                    </a:p>
                  </a:txBody>
                  <a:tcPr>
                    <a:solidFill>
                      <a:schemeClr val="bg1"/>
                    </a:solidFill>
                  </a:tcPr>
                </a:tc>
              </a:tr>
              <a:tr h="370840">
                <a:tc>
                  <a:txBody>
                    <a:bodyPr/>
                    <a:lstStyle/>
                    <a:p>
                      <a:pPr algn="ctr"/>
                      <a:r>
                        <a:rPr lang="fr-FR" dirty="0" smtClean="0">
                          <a:latin typeface="Arial" pitchFamily="34" charset="0"/>
                          <a:cs typeface="Arial" pitchFamily="34" charset="0"/>
                        </a:rPr>
                        <a:t>écrou CB ¾-16</a:t>
                      </a:r>
                      <a:endParaRPr lang="fr-FR" dirty="0"/>
                    </a:p>
                  </a:txBody>
                  <a:tcPr>
                    <a:solidFill>
                      <a:schemeClr val="bg1">
                        <a:lumMod val="75000"/>
                      </a:schemeClr>
                    </a:solidFill>
                  </a:tcPr>
                </a:tc>
                <a:tc>
                  <a:txBody>
                    <a:bodyPr/>
                    <a:lstStyle/>
                    <a:p>
                      <a:endParaRPr lang="fr-FR" dirty="0"/>
                    </a:p>
                  </a:txBody>
                  <a:tcPr>
                    <a:solidFill>
                      <a:schemeClr val="bg1">
                        <a:lumMod val="75000"/>
                      </a:schemeClr>
                    </a:solidFill>
                  </a:tcPr>
                </a:tc>
              </a:tr>
              <a:tr h="370840">
                <a:tc>
                  <a:txBody>
                    <a:bodyPr/>
                    <a:lstStyle/>
                    <a:p>
                      <a:pPr algn="ctr"/>
                      <a:r>
                        <a:rPr lang="fr-FR" dirty="0" smtClean="0">
                          <a:latin typeface="Arial" pitchFamily="34" charset="0"/>
                          <a:cs typeface="Arial" pitchFamily="34" charset="0"/>
                        </a:rPr>
                        <a:t>écrou CB ¾ -14</a:t>
                      </a:r>
                      <a:endParaRPr lang="fr-FR" dirty="0"/>
                    </a:p>
                  </a:txBody>
                  <a:tcPr>
                    <a:solidFill>
                      <a:schemeClr val="bg1"/>
                    </a:solidFill>
                  </a:tcPr>
                </a:tc>
                <a:tc>
                  <a:txBody>
                    <a:bodyPr/>
                    <a:lstStyle/>
                    <a:p>
                      <a:endParaRPr lang="fr-FR" dirty="0"/>
                    </a:p>
                  </a:txBody>
                  <a:tcPr>
                    <a:solidFill>
                      <a:schemeClr val="bg1"/>
                    </a:solidFill>
                  </a:tcPr>
                </a:tc>
              </a:tr>
              <a:tr h="370840">
                <a:tc>
                  <a:txBody>
                    <a:bodyPr/>
                    <a:lstStyle/>
                    <a:p>
                      <a:pPr algn="ctr"/>
                      <a:r>
                        <a:rPr lang="fr-FR" dirty="0" smtClean="0"/>
                        <a:t>Vanne BS </a:t>
                      </a:r>
                      <a:r>
                        <a:rPr lang="fr-FR" dirty="0" smtClean="0">
                          <a:latin typeface="Arial" pitchFamily="34" charset="0"/>
                          <a:cs typeface="Arial" pitchFamily="34" charset="0"/>
                        </a:rPr>
                        <a:t>¾ </a:t>
                      </a:r>
                      <a:r>
                        <a:rPr lang="fr-FR" dirty="0" smtClean="0"/>
                        <a:t>MM</a:t>
                      </a:r>
                      <a:endParaRPr lang="fr-FR" dirty="0"/>
                    </a:p>
                  </a:txBody>
                  <a:tcPr>
                    <a:solidFill>
                      <a:schemeClr val="bg1">
                        <a:lumMod val="75000"/>
                      </a:schemeClr>
                    </a:solidFill>
                  </a:tcPr>
                </a:tc>
                <a:tc>
                  <a:txBody>
                    <a:bodyPr/>
                    <a:lstStyle/>
                    <a:p>
                      <a:endParaRPr lang="fr-FR" dirty="0"/>
                    </a:p>
                  </a:txBody>
                  <a:tcPr>
                    <a:solidFill>
                      <a:schemeClr val="bg1">
                        <a:lumMod val="75000"/>
                      </a:schemeClr>
                    </a:solidFill>
                  </a:tcPr>
                </a:tc>
              </a:tr>
            </a:tbl>
          </a:graphicData>
        </a:graphic>
      </p:graphicFrame>
      <p:sp>
        <p:nvSpPr>
          <p:cNvPr id="8" name="ZoneTexte 7"/>
          <p:cNvSpPr txBox="1"/>
          <p:nvPr/>
        </p:nvSpPr>
        <p:spPr>
          <a:xfrm>
            <a:off x="5148064" y="2060848"/>
            <a:ext cx="1008112"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1760 mm</a:t>
            </a:r>
            <a:endParaRPr lang="fr-FR" sz="1400" dirty="0">
              <a:solidFill>
                <a:srgbClr val="FF0000"/>
              </a:solidFill>
              <a:latin typeface="Arial" pitchFamily="34" charset="0"/>
              <a:cs typeface="Arial" pitchFamily="34" charset="0"/>
            </a:endParaRPr>
          </a:p>
        </p:txBody>
      </p:sp>
      <p:sp>
        <p:nvSpPr>
          <p:cNvPr id="9" name="ZoneTexte 8"/>
          <p:cNvSpPr txBox="1"/>
          <p:nvPr/>
        </p:nvSpPr>
        <p:spPr>
          <a:xfrm>
            <a:off x="5148064" y="2492896"/>
            <a:ext cx="1008112"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1720 mm</a:t>
            </a:r>
            <a:endParaRPr lang="fr-FR" sz="1400" dirty="0">
              <a:solidFill>
                <a:srgbClr val="FF0000"/>
              </a:solidFill>
              <a:latin typeface="Arial" pitchFamily="34" charset="0"/>
              <a:cs typeface="Arial" pitchFamily="34" charset="0"/>
            </a:endParaRPr>
          </a:p>
        </p:txBody>
      </p:sp>
      <p:sp>
        <p:nvSpPr>
          <p:cNvPr id="10" name="ZoneTexte 9"/>
          <p:cNvSpPr txBox="1"/>
          <p:nvPr/>
        </p:nvSpPr>
        <p:spPr>
          <a:xfrm>
            <a:off x="5508104" y="2852936"/>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2</a:t>
            </a:r>
            <a:endParaRPr lang="fr-FR" sz="1400" dirty="0">
              <a:solidFill>
                <a:srgbClr val="FF0000"/>
              </a:solidFill>
              <a:latin typeface="Arial" pitchFamily="34" charset="0"/>
              <a:cs typeface="Arial" pitchFamily="34" charset="0"/>
            </a:endParaRPr>
          </a:p>
        </p:txBody>
      </p:sp>
      <p:sp>
        <p:nvSpPr>
          <p:cNvPr id="11" name="ZoneTexte 10"/>
          <p:cNvSpPr txBox="1"/>
          <p:nvPr/>
        </p:nvSpPr>
        <p:spPr>
          <a:xfrm>
            <a:off x="5508104" y="3212976"/>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4</a:t>
            </a:r>
            <a:endParaRPr lang="fr-FR" sz="1400" dirty="0">
              <a:solidFill>
                <a:srgbClr val="FF0000"/>
              </a:solidFill>
              <a:latin typeface="Arial" pitchFamily="34" charset="0"/>
              <a:cs typeface="Arial" pitchFamily="34" charset="0"/>
            </a:endParaRPr>
          </a:p>
        </p:txBody>
      </p:sp>
      <p:sp>
        <p:nvSpPr>
          <p:cNvPr id="12" name="ZoneTexte 11"/>
          <p:cNvSpPr txBox="1"/>
          <p:nvPr/>
        </p:nvSpPr>
        <p:spPr>
          <a:xfrm>
            <a:off x="5508104" y="3573016"/>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6</a:t>
            </a:r>
            <a:endParaRPr lang="fr-FR" sz="1400" dirty="0">
              <a:solidFill>
                <a:srgbClr val="FF0000"/>
              </a:solidFill>
              <a:latin typeface="Arial" pitchFamily="34" charset="0"/>
              <a:cs typeface="Arial" pitchFamily="34" charset="0"/>
            </a:endParaRPr>
          </a:p>
        </p:txBody>
      </p:sp>
      <p:sp>
        <p:nvSpPr>
          <p:cNvPr id="13" name="ZoneTexte 12"/>
          <p:cNvSpPr txBox="1"/>
          <p:nvPr/>
        </p:nvSpPr>
        <p:spPr>
          <a:xfrm>
            <a:off x="5508104" y="3933056"/>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6</a:t>
            </a:r>
            <a:endParaRPr lang="fr-FR" sz="1400" dirty="0">
              <a:solidFill>
                <a:srgbClr val="FF0000"/>
              </a:solidFill>
              <a:latin typeface="Arial" pitchFamily="34" charset="0"/>
              <a:cs typeface="Arial" pitchFamily="34" charset="0"/>
            </a:endParaRPr>
          </a:p>
        </p:txBody>
      </p:sp>
      <p:sp>
        <p:nvSpPr>
          <p:cNvPr id="14" name="ZoneTexte 13"/>
          <p:cNvSpPr txBox="1"/>
          <p:nvPr/>
        </p:nvSpPr>
        <p:spPr>
          <a:xfrm>
            <a:off x="5508104" y="4293096"/>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6</a:t>
            </a:r>
            <a:endParaRPr lang="fr-FR" sz="1400" dirty="0">
              <a:solidFill>
                <a:srgbClr val="FF0000"/>
              </a:solidFill>
              <a:latin typeface="Arial" pitchFamily="34" charset="0"/>
              <a:cs typeface="Arial" pitchFamily="34" charset="0"/>
            </a:endParaRPr>
          </a:p>
        </p:txBody>
      </p:sp>
      <p:sp>
        <p:nvSpPr>
          <p:cNvPr id="15" name="ZoneTexte 14"/>
          <p:cNvSpPr txBox="1"/>
          <p:nvPr/>
        </p:nvSpPr>
        <p:spPr>
          <a:xfrm>
            <a:off x="5508104" y="4653136"/>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3</a:t>
            </a:r>
            <a:endParaRPr lang="fr-FR" sz="1400" dirty="0">
              <a:solidFill>
                <a:srgbClr val="FF0000"/>
              </a:solidFill>
              <a:latin typeface="Arial" pitchFamily="34" charset="0"/>
              <a:cs typeface="Arial" pitchFamily="34" charset="0"/>
            </a:endParaRPr>
          </a:p>
        </p:txBody>
      </p:sp>
      <p:sp>
        <p:nvSpPr>
          <p:cNvPr id="16" name="ZoneTexte 15"/>
          <p:cNvSpPr txBox="1"/>
          <p:nvPr/>
        </p:nvSpPr>
        <p:spPr>
          <a:xfrm>
            <a:off x="5508104" y="5085184"/>
            <a:ext cx="360040" cy="307777"/>
          </a:xfrm>
          <a:prstGeom prst="rect">
            <a:avLst/>
          </a:prstGeom>
          <a:noFill/>
        </p:spPr>
        <p:txBody>
          <a:bodyPr wrap="square" rtlCol="0">
            <a:spAutoFit/>
          </a:bodyPr>
          <a:lstStyle/>
          <a:p>
            <a:r>
              <a:rPr lang="fr-FR" sz="1400" dirty="0" smtClean="0">
                <a:solidFill>
                  <a:srgbClr val="FF0000"/>
                </a:solidFill>
                <a:latin typeface="Arial" pitchFamily="34" charset="0"/>
                <a:cs typeface="Arial" pitchFamily="34" charset="0"/>
              </a:rPr>
              <a:t>2</a:t>
            </a:r>
            <a:endParaRPr lang="fr-FR" sz="14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to="" calcmode="lin" valueType="num">
                                      <p:cBhvr>
                                        <p:cTn id="7" dur="1" fill="hold"/>
                                        <p:tgtEl>
                                          <p:spTgt spid="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to="" calcmode="lin" valueType="num">
                                      <p:cBhvr>
                                        <p:cTn id="12" dur="1" fill="hold"/>
                                        <p:tgtEl>
                                          <p:spTgt spid="9"/>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to="" calcmode="lin" valueType="num">
                                      <p:cBhvr>
                                        <p:cTn id="17" dur="1" fill="hold"/>
                                        <p:tgtEl>
                                          <p:spTgt spid="1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to="" calcmode="lin" valueType="num">
                                      <p:cBhvr>
                                        <p:cTn id="22" dur="1" fill="hold"/>
                                        <p:tgtEl>
                                          <p:spTgt spid="11"/>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to="" calcmode="lin" valueType="num">
                                      <p:cBhvr>
                                        <p:cTn id="27" dur="1" fill="hold"/>
                                        <p:tgtEl>
                                          <p:spTgt spid="1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to="" calcmode="lin" valueType="num">
                                      <p:cBhvr>
                                        <p:cTn id="32" dur="1" fill="hold"/>
                                        <p:tgtEl>
                                          <p:spTgt spid="13"/>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to="" calcmode="lin" valueType="num">
                                      <p:cBhvr>
                                        <p:cTn id="37" dur="1" fill="hold"/>
                                        <p:tgtEl>
                                          <p:spTgt spid="14"/>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 to="" calcmode="lin" valueType="num">
                                      <p:cBhvr>
                                        <p:cTn id="42" dur="1" fill="hold"/>
                                        <p:tgtEl>
                                          <p:spTgt spid="15"/>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 to="" calcmode="lin" valueType="num">
                                      <p:cBhvr>
                                        <p:cTn id="47" dur="1" fill="hold"/>
                                        <p:tgtEl>
                                          <p:spTgt spid="1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au 3"/>
          <p:cNvGraphicFramePr>
            <a:graphicFrameLocks noGrp="1"/>
          </p:cNvGraphicFramePr>
          <p:nvPr/>
        </p:nvGraphicFramePr>
        <p:xfrm>
          <a:off x="323528" y="188640"/>
          <a:ext cx="8280921" cy="648072"/>
        </p:xfrm>
        <a:graphic>
          <a:graphicData uri="http://schemas.openxmlformats.org/drawingml/2006/table">
            <a:tbl>
              <a:tblPr firstRow="1" bandRow="1">
                <a:effectLst>
                  <a:outerShdw blurRad="50800" dist="38100" dir="2700000" algn="tl" rotWithShape="0">
                    <a:schemeClr val="tx1">
                      <a:alpha val="40000"/>
                    </a:schemeClr>
                  </a:outerShdw>
                </a:effectLst>
                <a:tableStyleId>{5C22544A-7EE6-4342-B048-85BDC9FD1C3A}</a:tableStyleId>
              </a:tblPr>
              <a:tblGrid>
                <a:gridCol w="2760307"/>
                <a:gridCol w="4440493"/>
                <a:gridCol w="1080121"/>
              </a:tblGrid>
              <a:tr h="648072">
                <a:tc>
                  <a:txBody>
                    <a:bodyPr/>
                    <a:lstStyle/>
                    <a:p>
                      <a:pPr algn="ctr"/>
                      <a:r>
                        <a:rPr lang="fr-FR" dirty="0" smtClean="0">
                          <a:solidFill>
                            <a:schemeClr val="tx1"/>
                          </a:solidFill>
                        </a:rPr>
                        <a:t>2 CAP </a:t>
                      </a:r>
                    </a:p>
                    <a:p>
                      <a:pPr algn="ctr"/>
                      <a:r>
                        <a:rPr lang="fr-FR" dirty="0" smtClean="0">
                          <a:solidFill>
                            <a:schemeClr val="tx1"/>
                          </a:solidFill>
                        </a:rPr>
                        <a:t>2013/2014</a:t>
                      </a:r>
                      <a:endParaRPr lang="fr-FR" dirty="0">
                        <a:solidFill>
                          <a:schemeClr val="tx1"/>
                        </a:solidFill>
                      </a:endParaRPr>
                    </a:p>
                  </a:txBody>
                  <a:tcPr>
                    <a:solidFill>
                      <a:schemeClr val="bg1">
                        <a:alpha val="81000"/>
                      </a:schemeClr>
                    </a:solidFill>
                  </a:tcPr>
                </a:tc>
                <a:tc>
                  <a:txBody>
                    <a:bodyPr/>
                    <a:lstStyle/>
                    <a:p>
                      <a:pPr algn="ctr"/>
                      <a:r>
                        <a:rPr lang="fr-FR" sz="2400" dirty="0" smtClean="0">
                          <a:solidFill>
                            <a:schemeClr val="tx1"/>
                          </a:solidFill>
                          <a:latin typeface="Arial" pitchFamily="34" charset="0"/>
                          <a:cs typeface="Arial" pitchFamily="34" charset="0"/>
                        </a:rPr>
                        <a:t>Installateur sanitaire</a:t>
                      </a:r>
                      <a:endParaRPr lang="fr-FR" sz="2400" dirty="0">
                        <a:solidFill>
                          <a:schemeClr val="tx1"/>
                        </a:solidFill>
                        <a:latin typeface="Arial" pitchFamily="34" charset="0"/>
                        <a:cs typeface="Arial" pitchFamily="34" charset="0"/>
                      </a:endParaRPr>
                    </a:p>
                  </a:txBody>
                  <a:tcPr>
                    <a:solidFill>
                      <a:schemeClr val="bg1">
                        <a:alpha val="81000"/>
                      </a:schemeClr>
                    </a:solidFill>
                  </a:tcPr>
                </a:tc>
                <a:tc>
                  <a:txBody>
                    <a:bodyPr/>
                    <a:lstStyle/>
                    <a:p>
                      <a:endParaRPr lang="fr-FR" dirty="0"/>
                    </a:p>
                  </a:txBody>
                  <a:tcPr>
                    <a:solidFill>
                      <a:schemeClr val="bg1">
                        <a:alpha val="81000"/>
                      </a:schemeClr>
                    </a:solidFill>
                  </a:tcPr>
                </a:tc>
              </a:tr>
            </a:tbl>
          </a:graphicData>
        </a:graphic>
      </p:graphicFrame>
      <p:pic>
        <p:nvPicPr>
          <p:cNvPr id="5" name="Image 4" descr="logo.jpg"/>
          <p:cNvPicPr>
            <a:picLocks noChangeAspect="1"/>
          </p:cNvPicPr>
          <p:nvPr/>
        </p:nvPicPr>
        <p:blipFill>
          <a:blip r:embed="rId2" cstate="print"/>
          <a:stretch>
            <a:fillRect/>
          </a:stretch>
        </p:blipFill>
        <p:spPr>
          <a:xfrm>
            <a:off x="7668344" y="260648"/>
            <a:ext cx="731714" cy="507420"/>
          </a:xfrm>
          <a:prstGeom prst="rect">
            <a:avLst/>
          </a:prstGeom>
        </p:spPr>
      </p:pic>
      <p:graphicFrame>
        <p:nvGraphicFramePr>
          <p:cNvPr id="6" name="Tableau 5"/>
          <p:cNvGraphicFramePr>
            <a:graphicFrameLocks noGrp="1"/>
          </p:cNvGraphicFramePr>
          <p:nvPr/>
        </p:nvGraphicFramePr>
        <p:xfrm>
          <a:off x="1547664" y="2780928"/>
          <a:ext cx="6096000" cy="2992120"/>
        </p:xfrm>
        <a:graphic>
          <a:graphicData uri="http://schemas.openxmlformats.org/drawingml/2006/table">
            <a:tbl>
              <a:tblPr firstRow="1" bandRow="1">
                <a:tableStyleId>{5C22544A-7EE6-4342-B048-85BDC9FD1C3A}</a:tableStyleId>
              </a:tblPr>
              <a:tblGrid>
                <a:gridCol w="2975992"/>
                <a:gridCol w="3120008"/>
              </a:tblGrid>
              <a:tr h="370840">
                <a:tc gridSpan="2">
                  <a:txBody>
                    <a:bodyPr/>
                    <a:lstStyle/>
                    <a:p>
                      <a:pPr algn="ctr"/>
                      <a:r>
                        <a:rPr lang="fr-FR" sz="2000" b="1" dirty="0" smtClean="0">
                          <a:latin typeface="Arial" pitchFamily="34" charset="0"/>
                          <a:cs typeface="Arial" pitchFamily="34" charset="0"/>
                        </a:rPr>
                        <a:t>Critère de réussite</a:t>
                      </a:r>
                      <a:endParaRPr lang="fr-FR" sz="2000" b="1" dirty="0">
                        <a:latin typeface="Arial" pitchFamily="34" charset="0"/>
                        <a:cs typeface="Arial" pitchFamily="34" charset="0"/>
                      </a:endParaRPr>
                    </a:p>
                  </a:txBody>
                  <a:tcPr>
                    <a:solidFill>
                      <a:schemeClr val="bg1">
                        <a:lumMod val="50000"/>
                      </a:schemeClr>
                    </a:solidFill>
                  </a:tcPr>
                </a:tc>
                <a:tc hMerge="1">
                  <a:txBody>
                    <a:bodyPr/>
                    <a:lstStyle/>
                    <a:p>
                      <a:endParaRPr lang="fr-FR" dirty="0"/>
                    </a:p>
                  </a:txBody>
                  <a:tcPr/>
                </a:tc>
              </a:tr>
              <a:tr h="370840">
                <a:tc>
                  <a:txBody>
                    <a:bodyPr/>
                    <a:lstStyle/>
                    <a:p>
                      <a:r>
                        <a:rPr lang="fr-FR" dirty="0" smtClean="0">
                          <a:latin typeface="Arial" pitchFamily="34" charset="0"/>
                          <a:cs typeface="Arial" pitchFamily="34" charset="0"/>
                        </a:rPr>
                        <a:t>Cotes entourées</a:t>
                      </a:r>
                      <a:endParaRPr lang="fr-FR" dirty="0">
                        <a:latin typeface="Arial" pitchFamily="34" charset="0"/>
                        <a:cs typeface="Arial" pitchFamily="34" charset="0"/>
                      </a:endParaRPr>
                    </a:p>
                  </a:txBody>
                  <a:tcPr>
                    <a:solidFill>
                      <a:schemeClr val="bg1"/>
                    </a:solidFill>
                  </a:tcPr>
                </a:tc>
                <a:tc>
                  <a:txBody>
                    <a:bodyPr/>
                    <a:lstStyle/>
                    <a:p>
                      <a:pPr algn="r"/>
                      <a:r>
                        <a:rPr lang="fr-FR" dirty="0" smtClean="0">
                          <a:latin typeface="Arial" pitchFamily="34" charset="0"/>
                          <a:cs typeface="Arial" pitchFamily="34" charset="0"/>
                        </a:rPr>
                        <a:t>/40</a:t>
                      </a:r>
                      <a:endParaRPr lang="fr-FR" dirty="0">
                        <a:latin typeface="Arial" pitchFamily="34" charset="0"/>
                        <a:cs typeface="Arial" pitchFamily="34" charset="0"/>
                      </a:endParaRPr>
                    </a:p>
                  </a:txBody>
                  <a:tcPr>
                    <a:solidFill>
                      <a:schemeClr val="bg1"/>
                    </a:solidFill>
                  </a:tcPr>
                </a:tc>
              </a:tr>
              <a:tr h="370840">
                <a:tc>
                  <a:txBody>
                    <a:bodyPr/>
                    <a:lstStyle/>
                    <a:p>
                      <a:r>
                        <a:rPr lang="fr-FR" dirty="0" smtClean="0">
                          <a:latin typeface="Arial" pitchFamily="34" charset="0"/>
                          <a:cs typeface="Arial" pitchFamily="34" charset="0"/>
                        </a:rPr>
                        <a:t>Cintre 90°</a:t>
                      </a:r>
                      <a:endParaRPr lang="fr-FR" dirty="0">
                        <a:latin typeface="Arial" pitchFamily="34" charset="0"/>
                        <a:cs typeface="Arial" pitchFamily="34" charset="0"/>
                      </a:endParaRPr>
                    </a:p>
                  </a:txBody>
                  <a:tcPr>
                    <a:solidFill>
                      <a:schemeClr val="bg1">
                        <a:lumMod val="75000"/>
                      </a:schemeClr>
                    </a:solidFill>
                  </a:tcPr>
                </a:tc>
                <a:tc>
                  <a:txBody>
                    <a:bodyPr/>
                    <a:lstStyle/>
                    <a:p>
                      <a:pPr algn="r"/>
                      <a:r>
                        <a:rPr lang="fr-FR" dirty="0" smtClean="0">
                          <a:latin typeface="Arial" pitchFamily="34" charset="0"/>
                          <a:cs typeface="Arial" pitchFamily="34" charset="0"/>
                        </a:rPr>
                        <a:t>/50</a:t>
                      </a:r>
                      <a:endParaRPr lang="fr-FR" dirty="0">
                        <a:latin typeface="Arial" pitchFamily="34" charset="0"/>
                        <a:cs typeface="Arial" pitchFamily="34" charset="0"/>
                      </a:endParaRPr>
                    </a:p>
                  </a:txBody>
                  <a:tcPr>
                    <a:solidFill>
                      <a:schemeClr val="bg1">
                        <a:lumMod val="75000"/>
                      </a:schemeClr>
                    </a:solidFill>
                  </a:tcPr>
                </a:tc>
              </a:tr>
              <a:tr h="370840">
                <a:tc>
                  <a:txBody>
                    <a:bodyPr/>
                    <a:lstStyle/>
                    <a:p>
                      <a:r>
                        <a:rPr lang="fr-FR" dirty="0" smtClean="0">
                          <a:latin typeface="Arial" pitchFamily="34" charset="0"/>
                          <a:cs typeface="Arial" pitchFamily="34" charset="0"/>
                        </a:rPr>
                        <a:t>brasures</a:t>
                      </a:r>
                      <a:endParaRPr lang="fr-FR" dirty="0">
                        <a:latin typeface="Arial" pitchFamily="34" charset="0"/>
                        <a:cs typeface="Arial" pitchFamily="34" charset="0"/>
                      </a:endParaRPr>
                    </a:p>
                  </a:txBody>
                  <a:tcPr>
                    <a:solidFill>
                      <a:schemeClr val="bg1"/>
                    </a:solidFill>
                  </a:tcPr>
                </a:tc>
                <a:tc>
                  <a:txBody>
                    <a:bodyPr/>
                    <a:lstStyle/>
                    <a:p>
                      <a:pPr algn="r"/>
                      <a:r>
                        <a:rPr lang="fr-FR" dirty="0" smtClean="0">
                          <a:latin typeface="Arial" pitchFamily="34" charset="0"/>
                          <a:cs typeface="Arial" pitchFamily="34" charset="0"/>
                        </a:rPr>
                        <a:t>/40</a:t>
                      </a:r>
                      <a:endParaRPr lang="fr-FR" dirty="0">
                        <a:latin typeface="Arial" pitchFamily="34" charset="0"/>
                        <a:cs typeface="Arial" pitchFamily="34" charset="0"/>
                      </a:endParaRPr>
                    </a:p>
                  </a:txBody>
                  <a:tcPr>
                    <a:solidFill>
                      <a:schemeClr val="bg1"/>
                    </a:solidFill>
                  </a:tcPr>
                </a:tc>
              </a:tr>
              <a:tr h="370840">
                <a:tc>
                  <a:txBody>
                    <a:bodyPr/>
                    <a:lstStyle/>
                    <a:p>
                      <a:r>
                        <a:rPr lang="fr-FR" dirty="0" smtClean="0">
                          <a:latin typeface="Arial" pitchFamily="34" charset="0"/>
                          <a:cs typeface="Arial" pitchFamily="34" charset="0"/>
                        </a:rPr>
                        <a:t>Propreté de la pièce</a:t>
                      </a:r>
                      <a:endParaRPr lang="fr-FR" dirty="0">
                        <a:latin typeface="Arial" pitchFamily="34" charset="0"/>
                        <a:cs typeface="Arial" pitchFamily="34" charset="0"/>
                      </a:endParaRPr>
                    </a:p>
                  </a:txBody>
                  <a:tcPr>
                    <a:solidFill>
                      <a:schemeClr val="bg1">
                        <a:lumMod val="75000"/>
                      </a:schemeClr>
                    </a:solidFill>
                  </a:tcPr>
                </a:tc>
                <a:tc>
                  <a:txBody>
                    <a:bodyPr/>
                    <a:lstStyle/>
                    <a:p>
                      <a:pPr algn="r"/>
                      <a:r>
                        <a:rPr lang="fr-FR" dirty="0" smtClean="0">
                          <a:latin typeface="Arial" pitchFamily="34" charset="0"/>
                          <a:cs typeface="Arial" pitchFamily="34" charset="0"/>
                        </a:rPr>
                        <a:t>/10</a:t>
                      </a:r>
                      <a:endParaRPr lang="fr-FR" dirty="0">
                        <a:latin typeface="Arial" pitchFamily="34" charset="0"/>
                        <a:cs typeface="Arial" pitchFamily="34" charset="0"/>
                      </a:endParaRPr>
                    </a:p>
                  </a:txBody>
                  <a:tcPr>
                    <a:solidFill>
                      <a:schemeClr val="bg1">
                        <a:lumMod val="75000"/>
                      </a:schemeClr>
                    </a:solidFill>
                  </a:tcPr>
                </a:tc>
              </a:tr>
              <a:tr h="370840">
                <a:tc>
                  <a:txBody>
                    <a:bodyPr/>
                    <a:lstStyle/>
                    <a:p>
                      <a:r>
                        <a:rPr lang="fr-FR" dirty="0" smtClean="0">
                          <a:latin typeface="Arial" pitchFamily="34" charset="0"/>
                          <a:cs typeface="Arial" pitchFamily="34" charset="0"/>
                        </a:rPr>
                        <a:t>Mise en eau, pas de fuite</a:t>
                      </a:r>
                      <a:endParaRPr lang="fr-FR" dirty="0">
                        <a:latin typeface="Arial" pitchFamily="34" charset="0"/>
                        <a:cs typeface="Arial" pitchFamily="34" charset="0"/>
                      </a:endParaRPr>
                    </a:p>
                  </a:txBody>
                  <a:tcPr>
                    <a:solidFill>
                      <a:schemeClr val="bg1"/>
                    </a:solidFill>
                  </a:tcPr>
                </a:tc>
                <a:tc>
                  <a:txBody>
                    <a:bodyPr/>
                    <a:lstStyle/>
                    <a:p>
                      <a:pPr algn="r"/>
                      <a:r>
                        <a:rPr lang="fr-FR" dirty="0" smtClean="0">
                          <a:latin typeface="Arial" pitchFamily="34" charset="0"/>
                          <a:cs typeface="Arial" pitchFamily="34" charset="0"/>
                        </a:rPr>
                        <a:t>/10</a:t>
                      </a:r>
                      <a:endParaRPr lang="fr-FR" dirty="0">
                        <a:latin typeface="Arial" pitchFamily="34" charset="0"/>
                        <a:cs typeface="Arial" pitchFamily="34" charset="0"/>
                      </a:endParaRPr>
                    </a:p>
                  </a:txBody>
                  <a:tcPr>
                    <a:solidFill>
                      <a:schemeClr val="bg1"/>
                    </a:solidFill>
                  </a:tcPr>
                </a:tc>
              </a:tr>
              <a:tr h="370840">
                <a:tc>
                  <a:txBody>
                    <a:bodyPr/>
                    <a:lstStyle/>
                    <a:p>
                      <a:r>
                        <a:rPr lang="fr-FR" dirty="0" smtClean="0">
                          <a:latin typeface="Arial" pitchFamily="34" charset="0"/>
                          <a:cs typeface="Arial" pitchFamily="34" charset="0"/>
                        </a:rPr>
                        <a:t>total</a:t>
                      </a:r>
                      <a:endParaRPr lang="fr-FR" dirty="0">
                        <a:latin typeface="Arial" pitchFamily="34" charset="0"/>
                        <a:cs typeface="Arial" pitchFamily="34" charset="0"/>
                      </a:endParaRPr>
                    </a:p>
                  </a:txBody>
                  <a:tcPr>
                    <a:solidFill>
                      <a:schemeClr val="bg1">
                        <a:lumMod val="75000"/>
                      </a:schemeClr>
                    </a:solidFill>
                  </a:tcPr>
                </a:tc>
                <a:tc>
                  <a:txBody>
                    <a:bodyPr/>
                    <a:lstStyle/>
                    <a:p>
                      <a:pPr algn="r"/>
                      <a:r>
                        <a:rPr lang="fr-FR" dirty="0" smtClean="0">
                          <a:latin typeface="Arial" pitchFamily="34" charset="0"/>
                          <a:cs typeface="Arial" pitchFamily="34" charset="0"/>
                        </a:rPr>
                        <a:t>/160</a:t>
                      </a:r>
                      <a:endParaRPr lang="fr-FR" dirty="0">
                        <a:latin typeface="Arial" pitchFamily="34" charset="0"/>
                        <a:cs typeface="Arial" pitchFamily="34" charset="0"/>
                      </a:endParaRPr>
                    </a:p>
                  </a:txBody>
                  <a:tcPr>
                    <a:solidFill>
                      <a:schemeClr val="bg1">
                        <a:lumMod val="75000"/>
                      </a:schemeClr>
                    </a:solidFill>
                  </a:tcPr>
                </a:tc>
              </a:tr>
              <a:tr h="370840">
                <a:tc>
                  <a:txBody>
                    <a:bodyPr/>
                    <a:lstStyle/>
                    <a:p>
                      <a:r>
                        <a:rPr lang="fr-FR" dirty="0" smtClean="0">
                          <a:latin typeface="Arial" pitchFamily="34" charset="0"/>
                          <a:cs typeface="Arial" pitchFamily="34" charset="0"/>
                        </a:rPr>
                        <a:t>Note</a:t>
                      </a:r>
                      <a:r>
                        <a:rPr lang="fr-FR" baseline="0" dirty="0" smtClean="0">
                          <a:latin typeface="Arial" pitchFamily="34" charset="0"/>
                          <a:cs typeface="Arial" pitchFamily="34" charset="0"/>
                        </a:rPr>
                        <a:t> final </a:t>
                      </a:r>
                      <a:endParaRPr lang="fr-FR" dirty="0">
                        <a:latin typeface="Arial" pitchFamily="34" charset="0"/>
                        <a:cs typeface="Arial" pitchFamily="34" charset="0"/>
                      </a:endParaRPr>
                    </a:p>
                  </a:txBody>
                  <a:tcPr>
                    <a:solidFill>
                      <a:schemeClr val="bg1"/>
                    </a:solidFill>
                  </a:tcPr>
                </a:tc>
                <a:tc>
                  <a:txBody>
                    <a:bodyPr/>
                    <a:lstStyle/>
                    <a:p>
                      <a:pPr algn="r"/>
                      <a:r>
                        <a:rPr lang="fr-FR" dirty="0" smtClean="0">
                          <a:latin typeface="Arial" pitchFamily="34" charset="0"/>
                          <a:cs typeface="Arial" pitchFamily="34" charset="0"/>
                        </a:rPr>
                        <a:t>/20</a:t>
                      </a:r>
                      <a:endParaRPr lang="fr-FR" dirty="0">
                        <a:latin typeface="Arial" pitchFamily="34" charset="0"/>
                        <a:cs typeface="Arial" pitchFamily="34" charset="0"/>
                      </a:endParaRPr>
                    </a:p>
                  </a:txBody>
                  <a:tcPr>
                    <a:solidFill>
                      <a:schemeClr val="bg1"/>
                    </a:solidFill>
                  </a:tcPr>
                </a:tc>
              </a:tr>
            </a:tbl>
          </a:graphicData>
        </a:graphic>
      </p:graphicFrame>
      <p:sp>
        <p:nvSpPr>
          <p:cNvPr id="7" name="ZoneTexte 6"/>
          <p:cNvSpPr txBox="1"/>
          <p:nvPr/>
        </p:nvSpPr>
        <p:spPr>
          <a:xfrm>
            <a:off x="539552" y="1196752"/>
            <a:ext cx="7200800" cy="369332"/>
          </a:xfrm>
          <a:prstGeom prst="rect">
            <a:avLst/>
          </a:prstGeom>
          <a:noFill/>
        </p:spPr>
        <p:txBody>
          <a:bodyPr wrap="square" rtlCol="0">
            <a:spAutoFit/>
          </a:bodyPr>
          <a:lstStyle/>
          <a:p>
            <a:r>
              <a:rPr lang="fr-FR" u="sng" dirty="0" smtClean="0">
                <a:latin typeface="Arial" pitchFamily="34" charset="0"/>
                <a:cs typeface="Arial" pitchFamily="34" charset="0"/>
              </a:rPr>
              <a:t>Mise en œuvre </a:t>
            </a:r>
            <a:r>
              <a:rPr lang="fr-FR" dirty="0" smtClean="0">
                <a:latin typeface="Arial" pitchFamily="34" charset="0"/>
                <a:cs typeface="Arial" pitchFamily="34" charset="0"/>
              </a:rPr>
              <a:t>: branchement d’un adoucisseur d’eau</a:t>
            </a:r>
            <a:endParaRPr lang="fr-FR" dirty="0">
              <a:latin typeface="Arial" pitchFamily="34" charset="0"/>
              <a:cs typeface="Arial" pitchFamily="34" charset="0"/>
            </a:endParaRPr>
          </a:p>
        </p:txBody>
      </p:sp>
      <p:sp>
        <p:nvSpPr>
          <p:cNvPr id="8" name="ZoneTexte 7"/>
          <p:cNvSpPr txBox="1"/>
          <p:nvPr/>
        </p:nvSpPr>
        <p:spPr>
          <a:xfrm>
            <a:off x="467544" y="1844824"/>
            <a:ext cx="7344816" cy="369332"/>
          </a:xfrm>
          <a:prstGeom prst="rect">
            <a:avLst/>
          </a:prstGeom>
          <a:noFill/>
        </p:spPr>
        <p:txBody>
          <a:bodyPr wrap="square" rtlCol="0">
            <a:spAutoFit/>
          </a:bodyPr>
          <a:lstStyle/>
          <a:p>
            <a:r>
              <a:rPr lang="fr-FR" dirty="0" smtClean="0"/>
              <a:t>Nom:				prénom:</a:t>
            </a:r>
            <a:endParaRPr lang="fr-FR" dirty="0"/>
          </a:p>
        </p:txBody>
      </p:sp>
      <p:cxnSp>
        <p:nvCxnSpPr>
          <p:cNvPr id="10" name="Connecteur droit 9"/>
          <p:cNvCxnSpPr/>
          <p:nvPr/>
        </p:nvCxnSpPr>
        <p:spPr>
          <a:xfrm>
            <a:off x="1115616" y="2132856"/>
            <a:ext cx="25202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cteur droit 10"/>
          <p:cNvCxnSpPr/>
          <p:nvPr/>
        </p:nvCxnSpPr>
        <p:spPr>
          <a:xfrm>
            <a:off x="5148064" y="2132856"/>
            <a:ext cx="25202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3358</TotalTime>
  <Words>481</Words>
  <Application>Microsoft Office PowerPoint</Application>
  <PresentationFormat>Affichage à l'écran (4:3)</PresentationFormat>
  <Paragraphs>128</Paragraphs>
  <Slides>10</Slides>
  <Notes>0</Notes>
  <HiddenSlides>0</HiddenSlides>
  <MMClips>0</MMClips>
  <ScaleCrop>false</ScaleCrop>
  <HeadingPairs>
    <vt:vector size="4" baseType="variant">
      <vt:variant>
        <vt:lpstr>Thème</vt:lpstr>
      </vt:variant>
      <vt:variant>
        <vt:i4>1</vt:i4>
      </vt:variant>
      <vt:variant>
        <vt:lpstr>Titres des diapositives</vt:lpstr>
      </vt:variant>
      <vt:variant>
        <vt:i4>10</vt:i4>
      </vt:variant>
    </vt:vector>
  </HeadingPairs>
  <TitlesOfParts>
    <vt:vector size="11"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tubes et raccords utilisés dans le métier</dc:title>
  <dc:creator>Home</dc:creator>
  <cp:lastModifiedBy>Home</cp:lastModifiedBy>
  <cp:revision>260</cp:revision>
  <dcterms:created xsi:type="dcterms:W3CDTF">2013-09-05T09:27:52Z</dcterms:created>
  <dcterms:modified xsi:type="dcterms:W3CDTF">2013-11-21T16:22:27Z</dcterms:modified>
</cp:coreProperties>
</file>