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2" r:id="rId6"/>
    <p:sldId id="264" r:id="rId7"/>
    <p:sldId id="265" r:id="rId8"/>
    <p:sldId id="266" r:id="rId9"/>
    <p:sldId id="269" r:id="rId10"/>
    <p:sldId id="271" r:id="rId1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179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6"/>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1"/>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9"/>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45000"/>
            <a:lum/>
          </a:blip>
          <a:srcRect/>
          <a:stretch>
            <a:fillRect t="-2000" b="-2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845949-B428-4E0A-8E54-654E67F8E17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javascript:PopUpX('co_catal_pop_zoom.jsp?ref=1391824','popz','width=400,height=520');" TargetMode="Externa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http://www.cedeo.fr/art/13/918/art1391824_nuff01.jpg"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20.jpe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20.jpe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95536" y="404665"/>
            <a:ext cx="6766520" cy="1082551"/>
          </a:xfrm>
        </p:spPr>
        <p:txBody>
          <a:bodyPr>
            <a:normAutofit/>
          </a:bodyPr>
          <a:lstStyle/>
          <a:p>
            <a:r>
              <a:rPr lang="fr-FR" sz="2400" u="sng" dirty="0" smtClean="0">
                <a:solidFill>
                  <a:srgbClr val="FF0000"/>
                </a:solidFill>
                <a:latin typeface="Arial" pitchFamily="34" charset="0"/>
                <a:cs typeface="Arial" pitchFamily="34" charset="0"/>
              </a:rPr>
              <a:t>Les colliers et fixations</a:t>
            </a:r>
            <a:endParaRPr lang="fr-FR" sz="2400" u="sng" dirty="0">
              <a:solidFill>
                <a:srgbClr val="FF0000"/>
              </a:solidFill>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1026" name="Picture 2" descr="http://www.cedeo.fr/art/13/918/art1391824_nuff01.jpg">
            <a:hlinkClick r:id="rId3"/>
          </p:cNvPr>
          <p:cNvPicPr>
            <a:picLocks noChangeAspect="1" noChangeArrowheads="1"/>
          </p:cNvPicPr>
          <p:nvPr/>
        </p:nvPicPr>
        <p:blipFill>
          <a:blip r:embed="rId4" r:link="rId5" cstate="print"/>
          <a:srcRect/>
          <a:stretch>
            <a:fillRect/>
          </a:stretch>
        </p:blipFill>
        <p:spPr bwMode="auto">
          <a:xfrm>
            <a:off x="1043608" y="2420888"/>
            <a:ext cx="1440000" cy="1440000"/>
          </a:xfrm>
          <a:prstGeom prst="rect">
            <a:avLst/>
          </a:prstGeom>
          <a:noFill/>
          <a:ln w="9525">
            <a:noFill/>
            <a:miter lim="800000"/>
            <a:headEnd/>
            <a:tailEnd/>
          </a:ln>
        </p:spPr>
      </p:pic>
      <p:sp>
        <p:nvSpPr>
          <p:cNvPr id="11" name="ZoneTexte 10"/>
          <p:cNvSpPr txBox="1"/>
          <p:nvPr/>
        </p:nvSpPr>
        <p:spPr>
          <a:xfrm>
            <a:off x="611560" y="1772816"/>
            <a:ext cx="5904656" cy="369332"/>
          </a:xfrm>
          <a:prstGeom prst="rect">
            <a:avLst/>
          </a:prstGeom>
          <a:noFill/>
        </p:spPr>
        <p:txBody>
          <a:bodyPr wrap="square" rtlCol="0">
            <a:spAutoFit/>
          </a:bodyPr>
          <a:lstStyle/>
          <a:p>
            <a:pPr marL="342900" indent="-342900">
              <a:buFont typeface="+mj-lt"/>
              <a:buAutoNum type="arabicPeriod"/>
            </a:pPr>
            <a:r>
              <a:rPr lang="fr-FR" u="sng" dirty="0" smtClean="0">
                <a:latin typeface="Arial" pitchFamily="34" charset="0"/>
                <a:cs typeface="Arial" pitchFamily="34" charset="0"/>
              </a:rPr>
              <a:t>Les colliers</a:t>
            </a:r>
            <a:endParaRPr lang="fr-FR" u="sng" dirty="0">
              <a:latin typeface="Arial" pitchFamily="34" charset="0"/>
              <a:cs typeface="Arial" pitchFamily="34" charset="0"/>
            </a:endParaRPr>
          </a:p>
        </p:txBody>
      </p:sp>
      <p:sp>
        <p:nvSpPr>
          <p:cNvPr id="12" name="ZoneTexte 11"/>
          <p:cNvSpPr txBox="1"/>
          <p:nvPr/>
        </p:nvSpPr>
        <p:spPr>
          <a:xfrm>
            <a:off x="3131840" y="2492896"/>
            <a:ext cx="5472608" cy="954107"/>
          </a:xfrm>
          <a:prstGeom prst="rect">
            <a:avLst/>
          </a:prstGeom>
          <a:noFill/>
        </p:spPr>
        <p:txBody>
          <a:bodyPr wrap="square" rtlCol="0">
            <a:spAutoFit/>
          </a:bodyPr>
          <a:lstStyle/>
          <a:p>
            <a:r>
              <a:rPr lang="fr-FR" sz="1400" dirty="0" smtClean="0">
                <a:latin typeface="Arial" pitchFamily="34" charset="0"/>
                <a:cs typeface="Arial" pitchFamily="34" charset="0"/>
              </a:rPr>
              <a:t>Le colliers simple dit « collier atlas », il est de diamètre différent selon la tuyauterie. Pour respecter l’écartement entre le collier simple et le collier double il sera installé avec une rosace d’écartement de 9mm</a:t>
            </a:r>
            <a:endParaRPr lang="fr-FR" sz="1400" dirty="0">
              <a:latin typeface="Arial" pitchFamily="34" charset="0"/>
              <a:cs typeface="Arial" pitchFamily="34" charset="0"/>
            </a:endParaRPr>
          </a:p>
        </p:txBody>
      </p:sp>
      <p:pic>
        <p:nvPicPr>
          <p:cNvPr id="1027" name="Picture 3" descr="art1057916_nuff01"/>
          <p:cNvPicPr>
            <a:picLocks noChangeAspect="1" noChangeArrowheads="1"/>
          </p:cNvPicPr>
          <p:nvPr/>
        </p:nvPicPr>
        <p:blipFill>
          <a:blip r:embed="rId6" cstate="print"/>
          <a:srcRect/>
          <a:stretch>
            <a:fillRect/>
          </a:stretch>
        </p:blipFill>
        <p:spPr bwMode="auto">
          <a:xfrm>
            <a:off x="1043608" y="4221088"/>
            <a:ext cx="1440000" cy="1440000"/>
          </a:xfrm>
          <a:prstGeom prst="rect">
            <a:avLst/>
          </a:prstGeom>
          <a:noFill/>
          <a:ln w="9525">
            <a:noFill/>
            <a:miter lim="800000"/>
            <a:headEnd/>
            <a:tailEnd/>
          </a:ln>
        </p:spPr>
      </p:pic>
      <p:sp>
        <p:nvSpPr>
          <p:cNvPr id="13" name="ZoneTexte 12"/>
          <p:cNvSpPr txBox="1"/>
          <p:nvPr/>
        </p:nvSpPr>
        <p:spPr>
          <a:xfrm>
            <a:off x="3059832" y="4005064"/>
            <a:ext cx="5544616" cy="1384995"/>
          </a:xfrm>
          <a:prstGeom prst="rect">
            <a:avLst/>
          </a:prstGeom>
          <a:noFill/>
        </p:spPr>
        <p:txBody>
          <a:bodyPr wrap="square" rtlCol="0">
            <a:spAutoFit/>
          </a:bodyPr>
          <a:lstStyle/>
          <a:p>
            <a:r>
              <a:rPr lang="fr-FR" sz="1400" dirty="0" smtClean="0">
                <a:latin typeface="Arial" pitchFamily="34" charset="0"/>
                <a:cs typeface="Arial" pitchFamily="34" charset="0"/>
              </a:rPr>
              <a:t>Le collier double, il permet d’installer deux tuyauteries en parallèle, comme l’eau froide et l’eau chaude ou encore l’aller et le retour d’un chauffage central. Cependant la règle implique de ne pas installer deux tuyauteries n’aillant pas la même destination. Exemple l’eau froide avec le gaz ou l’aller chauffage avec une alimentation eau froide.</a:t>
            </a:r>
            <a:endParaRPr lang="fr-FR" sz="1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11266" name="AutoShape 2" descr="data:image/jpeg;base64,/9j/4AAQSkZJRgABAQAAAQABAAD/2wCEAAkGBhQREBEUExQVEhUWEhUaFRgXGBUYGxgZFRQXFBgYGBUXHSYgFxklHBUYHy8gIycrLCwsGB8xODAqNSYrLCkBCQoKBQUFDQUFDSkYEhgpKSkpKSkpKSkpKSkpKSkpKSkpKSkpKSkpKSkpKSkpKSkpKSkpKSkpKSkpKSkpKSkpKf/AABEIAOEA4QMBIgACEQEDEQH/xAAcAAEAAwEBAQEBAAAAAAAAAAAABAUGAwIHAQj/xABLEAACAQMCAwQFCAYFCgcAAAABAgMABBESIQUTMQYiMkEUI1FhcQdCUnSBkaGzFjNygpKTFSRTYnMXNFRjg6KxwdLhQ5SjstHw8f/EABQBAQAAAAAAAAAAAAAAAAAAAAD/xAAUEQEAAAAAAAAAAAAAAAAAAAAA/9oADAMBAAIRAxEAPwD7jSlKBSlKBSlKBSlKBSlKBSlKBSleZJQoJYhQOpJwB8SelB6pVJddtbKPxXEZ/YJk/LBqN/lFsP7f/wBOb/ooNJSqW07aWUvhuYs+xm0H7nxVyHBGQdvbQftKhPxePWUUl3AJKoCxHd1AMRshI6aiM5Htrnz7iRRoRYTk/rcOQMDB0RNgknO2sdKCxrhLfxo6IzqrOSEUkZYgaiAOpwN64HhmpmLySOGUjRkKgBGDgIAT+8SR5VFvbNIjaLGixr6T0UBRvDLvgedBcUpSgUpSgUpSgUpSgUpSgUpSgUpSgUpSggX/AB63gdEmniieTwK8iKW3x3QxBO+21T6wF6itLx4vCLn/ADeMoXRDyDaI7Yd9lAMkr/Ee2tVwCdbiwtnXWqy20ZGWJcB4gRmQb68Hxe3eg9cYu3NvcG2kj5sasMt31RgoYhlU5zpIOD7R5V04BdNLaW0jnLPBEzHYZLRqxOBsNzWR4Ny7CPiq6gUHEQCZ5ZGZzLZ2pIL6XeRyznAwSc+6thwVkNtAY9GjlJo5bFk06Rp0sQCy4xg4oOHabjPolrLNgMVChQdgWd1jXJ9mphn3Zr5bw+xuOK3LiSR5dCqzEnQi6ywCquGVB6s7KpY/SXxV9Z4xwpLqCSGQZRxg9PIgg4O2QQDvttXzibsZd2cnMt3YMMgOodgV+idId9JIzpeNwP7Qneg0ln8msCAatJYDAIijbb9q5Erj7GFWJ7FwYxv/AAxf8CmPwrLW/b++j0rLBBOcd7lyxxtn/DLs3+6PhU//AChz4z/R8v8AH/zKUHa++TKBg2jQCeuY0TP22wiP8Woe41gb3h0vDrkxElgcSrHIebAwJKYMeAjDbGQqMN9hgFtPP26v5srFFbwHy1SJK/8AAragf9m3wqPZdg7i6kMlw7HUe+7gjI9gDgO2NwF0RKM/OGQQ+icDv1ntoJlGlZIkcL9EMoONvZnFTq4WFksMUcSDCRoqqPYqgKPwFd6BVZxnxWv1lfy5Ks6reM+K1+sr+XJQWVKUoFKUoFKUoFKUoFKUoFKUoFKUoFKUoKLjXYy3upGd+apdAkojlkjWZBnCShCNYGpvfhiM4OKk8P7NwwNC0YYcq2ECDW5AjUggFScFu6O8d/fVpSgzfaLhzxxSNaQmSaa5R3YcpmjPLWFpo1mZU1iOMKBkDJyQRkG24HaLFbQRqjxKkaqEcqzqAMYZlZgze0gnJqdSgVFveJxQ45siR56amVc/AE7/AGVjO1PayVtSW/dHOkiU5K63hGZ3eRQWjt4z3ToHMd+6pXYtB4b8mTzd+5kY6typ1LnfzhjYDPvleUnzAORQaPiHyhcPTIknX4FXx+K4qq/yjcHznVD166I//wBq1sPk4s4vDGP3Vjj/ABhVCftqd+iFt9F/50//AF0ESw+UCwkwI51x7lcAfbpwKvbPiEUoJikSQDroZWx8cHas5f8AyaWcvWMZ9pWJz/FKjMPsIrN8U+TuW29ZbSN3dwPWuFAz8wuZUHtaCVW9kbdKD6fSsV2T7VyMYo58nXI0SklWKTJFzxGZFAWaN4vWRygDI2bJIJ2tAqt4z4rX6yv5clWVVvGfFa/WV/LkoLKlKUClKUClKUClKUClKUClKUClKUClKUClKUCvw1+0oPkIgnS4vOUDOsXEJJ9EeGmhLTczIiJHPt5Gj7yAh1ZNS52rRj5U427iJiQDvKxOVOcYEekSD2+tWIY86l21gH4leRsSjLHFJC6bOqyNIWwxyrKZNYKkYOkZB2NT+I8HaUBbi3tr5R0LKquPgkgZSfeGX4Cgg299dXGNN1bR+5DGx+1DrGfg5qZ/Rd319PH8iLH35/5VjOGdmrJnHMt7kCYO4WP0xREUfBjAibQyaSm653V9+8ALP9BuG/Qvvhi//wCOnP40FlPxS6t86rm2l9zNGHP7KZjGfi9RW+VOPGgRlpiBpVdbE5/1IXnZHsEencd/zCLsZYjw2FzN/ivIR9q3MwB+6ufCOGN6UhhhisQTcIOWIyVihYRsoRVC6mkw5c5GyDS2M0FRwKxmF9w5JgYgryzCJinNY+jSRCecISsQ2WOOJScKrZYla+rVm7XgqLxBGBJMVs5YsdTO9zIq62Y+YW1KgdADgAAAVE7Vdq5raS45YhEdrbRTzCTVrlWSSVNERDAIQIW7xDZZlGBuaDX1W8Z8Vr9ZX8uSqQdrmPFJLXmQxojRrho5S8jPBzsLKGEaNgjCkEkK21amSINjIB0nK58jgjI9hwT99B0pWDvu306RTloVtnXiEVuiyAzELJBHNqZbdzrfDMQqH2DyNTLrtPcMtutq1tNI9pNcNIRII2WExroRQ2pWZpAMsTp0nIJ2oNhSonCeIC4t4ZlBAliRwD1AdA4B++pdApSlApSlApSlApShoKyXirtIyQx8wocOzNoQNgHQG0sWbBB2XAzuc7VF7O8Xa4eVnymQpjj2IMW4EysPGHbVvt3VTIGd6+5vVQtZOwiaSaZ2ZiFBgklaVijHGWPM5WAdQOpugBNpZTLNco8WDFFC6a18LNI8R0xkbMFEW5G2WA6hgAkcb44lqiFleRnkCRRxgM8jsC2lQSB4VZiSQAFJJqv/AE1h9GE2iXUZzAINI53PBIMWnVp1DSTnVp0gtnG9O2vaFbOGNvVCSSYRwtMypGjsrkySOSNKqgcnG58I8VUj8btrDh6PDPBdvLdFRO8kQja5m1O8kkinTGqrqOldwoCjqKDV8D42l1GzKroUkaOSOQAPG6YyrAEjOCDkEghgQd6saoexsUK27GG4S7LSu88yMjB5mALn1ZKptpAQeFQo36mfxnjcVqgeU4ywVFGNTseiqPM7fD24oJ9KwfGe1N06sqRPDq8Cx6eeR5t69QFwMk8uOYgA7iuNn2VuWSKYzGTDB/VTaZJUIzpE6gZ8jhmZW6ZXOQGq49wZ5SksEnJuIs6GI1IytgtFKvmjaQcjdSAR5g1I7eiFuXeRGBwwUspDRliobCu2MkhgdI1Ng10tLmSR40kuJDFJkQuipGzMudcUx05SYaW8OjOlhgFTmyl7J2zKwMeS3icsxkPlvKTrbp0JIoMz2e45H6Y4aXCRi606wqgCaeOVMDAYDTkd/rpOM4Na39ILb/SIf5kf/wA1mpuycFufWxgxf28eYzH/AI0aYQL/AKxVAHmFALG0HYeD6cuP2x/x05oJc/aq2QZMmR7VV2H3qpFYjgvHZJr2drOPm55wjeRpRENcsbyNkMyPp9XkR6WyxyCRWxh7EWakEwq5H9oWf/dYlfwqVJGFu7cAAAW1wABsAOZbbAeVA4FwcwKxkkM00japZCMajjAVVHgjUDCr8Sckkml7ZdizfugPo5j0BWMkWqWMa9TNDJnYsO7htlIDDcYOtpQZniPALma4UNLEbYXMM4GgiVTDpIiBHdKl0Daz3gCV3GCJEfZq0t50lCMsjSEKeZMw1OrE90sV6auoxV9VbxnxWv1lfy5KCun4HcpJcS28kQeS7SUJIp0si2kdsY2YAshymsMvsAIIJFV36GXEUcJhlh5wiu45S6No/rkwuHaNVOQUcd1T1BwSDvW0pQReF2CwQQwrkrFEiKT1wihRn34FSqUoFKUoFKUoFKUoFKUoIkfDVDyue+ZCudWDgIMKoGPCCWb4ux86lAV+0oPLxhuoB+IzXn0dcY0rj2YGPurxe3qxIXc4AwNgSSWIVVVRuzEkAAbkmsxcdoXedkmWeziUZB9XqYbAyMwLaIgSASucEguyA4IaW4uooFy7JEpPmVUE+7PU1mo5Xmv3nFvLKsUSx2xYCNAX780oMhB73cTKqTiM42bePe9lxFKucTM4xFJMS5Zly/JmLZxqGorKgVgRvnYPdcA4hkiMlmVk1wl930hgkkUh85I3IUk7kMuckMSC+tbiWM8yO3kX+yBkztuCs5xpcHcHQMHG461VdneJGOYoSTHI3zgAQ5ZgGYDZXLK8cgG3MCsB66tjWM7WcN9cQp0GaM4IOCrkpAGB6huY9k2R05AoJPGzEs0kesjnLqYRhpHhmjw0U+hASvhG5GMxx/SObns7xcXVrDMMd9e9p6BlJVwCeoDKwB9lUM3BYhw/mq0jIIlmCFgqMo0zMrxxBUkDKCDqU5yc5q54MNM16g2AnVlHsEkEROP3w5+2gtiKqOHx+jzcgfqmRnhH0NJUPGP7g1qVHkCw2CqKt6qbeTn3PMXeOFXjDeTyMy69PtCcvTn6TMOqmgtqrZ/88g+r3H5ltVlWc7SLc+kW7WrRh1huCUkUlZF1240agQYySQQ2+Mbgig0dKreBcaF1EH0lGwupD1GpQwwfNSCCD8QQCCBZUCq3jPitfrK/lyVZVW8Z8Vr9ZX8uSgsqUpQKUpQKUpQKUpQKUpQKUpQKUpQVnF/1lnnp6Sc/E284X/eI+3FfnaO21W7uAC8QMie8opyp9zrqQ+5zUriVjzomTJU7FWHVWVgyMB54YA4PXFU/EuJzm3kj9GkacoygJoMZJBXWsjsqhR10sQ3ljzoOWrPD51BybfXyyd/1OJ7cknqQoiznrg0hwLldOwF84H7MtgZ3H2yd6uCxzG1eFLeTXMW5mooqoj4QqHJOpliAQEA5K5IA2rvZ9nbky82WdIyWdtMSaiGfSuQ8u2RGiRj1fQMerbBpWcAEkgAdSfKsvxW6WeVJEIaON4EDjdXeS7t5GCt0YIsIJI27xGcqQI0tnJbSE3FvJxKMsTHMMSSJk5CvbOQox0DxDcDdR1PLit1NesI1t7mOLSw8ARlDoY2bVKVXXoZ1UKWA1FicqqELCadU4RGrMFMlpHGuohe9LGsajf3sPurzHxmRZrxobeScGdV5gKBAEiRW8y76XDghEbeshcWUgEjFDHlZY4mnlDmWRXMWhzEoDNlcLGxxglvWYKrrOyPZeBLUII+UySzplHKPhZnwDJFpL7Y60HVuIpLtc3IiXzj0yW2R7GebDsP2dGfPbarOHj9miqqz26qAAoEkQAAGAAAcAV6/omQeG6nA8geS34tGWP31W8fjniiGLhyXkjTCrCjYdwH0u2AraNWD7cUFke0kB8D83/CV5fylbFUXaCGSeW3mLmwjh1+sdlErcwx92ONWKnIQriQHxbJkAifwS2kuLeJ5bmYlkGtVMKDUO64DRIDjUD0b7fOrS14NFG2tUy/02LO+PZzHJbHuzQZnsjxYSXtxGq8pI4Y4kQ51hIJHCu4bdS3NI0tuNGT4ttnWA4ZcKOLcxJQ4Y3MMijSQnrUdCCo668ghiT6zyAFb+gVW8Z8Vr9ZX8uSrKq3jPitfrK/lyUFlSlKBSlKBSlKBSlKBSlKBSlKBSlKBSlKBSuV1dLEjO7BVUZJP/wB+zFZ/ifaC4CsyQrDEq5aSZ1D49qwZGM5HjZTn5tBd3nE4occyREz4QxALY+iDu32V4teMQytpSRSxGdOcNj26Dg4+yvnnDOdNP/V2uAzYdpJpI0kmUPpfUyrpEY+bykkA2GY84q6/RtYZWmu0SWMg4bLyNbasamaWXMjr3R6zI5e+Aq5IDz2svfRYp4yjzQkib1edcebhXKtgggO+rS67qc5wFDVY9n7PMWYLzWxYtIMrNGHYlmGG9YoGcY1g7b75rm3BY458XGueObSkckkjnSd9EMi5047zaHxkklWyxBeLxLsAqEPbnUqj9VLiTAH9jO/rYj7EEgXyynWg0Wbtf9Hl/mRfh6yqzjsk59HMlvCyC4XUBKWzrjkiTIeEDxug+OPjUGx4TK6aoZnOCQf6xdRlWHVWjn5+lh7PhXS57O3ciMjzSMrAhh6SgyD7xZAg+8HIoJfZ9bhoe5yIkM05XZ5NjPIRjBjGN9seWK6cSSGMZvLosDnEZZY1bHUCJMNKP7rF/hUKDsjNoVDIyKqgAG4u5BgDAGmNoBjbzBqdYdioIzllDk9RpRFP7SoAZP8AaFz76Cu4NBHdXi3EavDFHCpSMro52vKxzCPGY0AiIGcM2lMhQi6tjVLxW8SC5gkZgoZXib27jmxnA3O8bqPfJUs8QdtHKhZg3Vn9UFAODlWHMztkDRg7bign1WcZPetfrK/lyV09ElYvrlAUghRGukgZ2Jdi2WwMbAdT7jULiHDURrPALFbnZnLOw1Rvqw7ksM4G2fKgvKUpQKUpQKUpQKUpQKUpQKUpQKUpQKUpQZbijG6vuQGKx26K8rA4IZ86QG+a2no3kGcjDBGX5xxeVXT0gpGqSSSG2jMUZVIogNUzgoebIcru+cO7/QGrbSOfRu0MnRuZOufYI7KML92omsZ22j0xW6rkAcPLYH+seRm8/cKC+7D3kklqRc/qUnAjlGBLbyuok1FtIDLqlC68fOIbUpYjf8KvWcPHLgSx4D4GAwPhkUHorAHbfBDLk6cnM/JnGr2dwjAMPSJFYHcMGiiOCPMFWxUiW99FKs5JaCUQNkjVLDPjknLEAuG0ZYkbpN7TQWEdkql7OQZhkRjD1GFGA8QI6aCVZSMEAgD9Xmu/Z2/d1khlOqa3flyHYaxgNHLgfTRlJxsG1j5tY7inbYXAYrJyzEGkhEAW4cSJzYmEr4McYAyCu+oPlXNTLH0pb+GZiUiu4WgXmBDIHjWS4iZ1jVFUY5uFOTvuQThQ03ErQxv6RECXAHNRR+tjHkAOsijJU+e69GyJCcbhYqqyK7MoYKneOkrrBIXwgjcE4ByK8/0MrLpmd5+9nvkAHbGCkYVWX3MDXLgEYQTRAALFOyqBsArKsyqB5BRKFA8goFB0W7mkU6IuUcjBmI6HOW0Rk9NtiVO/ljf2OHszIzyudIGVT1aFhvnAy+P7pcj3VOpQUnFOHRwRB40WMrPC7FQASBMocsRue4z9fbV3Vb2lH9TuvdBKR8QhI/EVYig/areM+K1+sr+XJVlVbxnxWv1lfy5KCypSlApSlApSlApSlApSlApSlApSlApSqjtBxp7b0fTCZRJcQxO2pVWMSypHqbJ1McvsFB9+BvQU0NjzJOOWnQzaZF/ZubQW+f44JKw/G/6xw+wmI+bNBINtmYCVFOendDfaa+hdoG9GvLW76RuPRrg+wSsGgc+5Ze57ueT5VneJ8IWO5ubNzoivDzrZz0SfWGx/NbceYljUdGwFd8ld85doObytarIQFRiXiPLlUM2QBjR80kgEgjFbTiPAo2uGU6m9JtZ42Lsz7qyOgUMSFA1yHAA6Cvkkc8lnch8cuSOXcN8yVRpKsQP1bqdJI8mBHizX1ux4/HetZPEdw8pkU+KMrCysrew5dfiCCNjQXHCpubbQsQBrhQkeXeQEjH21QyoTZcPb50VxaDPvEi2r/eHb76uOzf8Amdv/AISEfAjI/AiqqNs2dkOnNnik+ADm8Of3UNBp81WcAOtJJvKaVpF96YWOM/bHGjfvVwln9MGiPPo//iSdOaPOOI+an50g2wcLkklLpVwABtig/aUpQV3aP/M7r6vN+W1T0OwqD2hP9Uuvq8v5bV64NxSO4iDxk4BKsCNLI6HSyOp3VwdiDQTqreM+K1+sr+XJVg7hQSTgAZJ9gFZ7hnaCK/dAqzRFAk8fMULzYmDIsibnuHPQ4YZXIGRkNHSq3g/aCG6a4ELauROYpDjbWqqzAHzA1Yz7QasqBSlKBSlKBSlKBSlKBSlKD8NfM+EzRiOwvZbiaK5ubjUWxcyRujzGP0ZlXMca6XRV1YwwDDO9fTaxUvyfykRwrd6LWK7SeOLk5fuz8/lNLzMNGGJx3QR3ck6dw0/GbaaSFlglWCQ9HaPmYHnhNS7+w5+w1muAMZ+FcMEgnkJis5S66WOqJo5RrZzk5K7+eM1p7G1lRpjJNzQ8haMaFTlJgDl5Xx7gnUd96wfGuEwW/wDRdm8gDxQxqs8mVEawyREmJBkC4kKBQQdl1EkjCsG/4jw9J4ZIZVDxyIVdT5hhg/D41i7hVMZsOIvpZN7a6bAEiqCquWbuiYBtDq2zhj1D4re1D4pwmK5jMcyCRCQcHyI6EEbqw8iNxQfMe0XCpQQtzDK8mAsd1bxtMsyjwrNH1Psy7Kw6BpN2b32T4U9rDNcxjmvKi29oFDLnUWZnxJh2QEA5xnTCxAIwx1sPYcRroSRXjyx0zq8g7zFjlElSMjJ80+01E4xYvBNFJcXc3Lk1RGSNYoxbs2koF7jGONtLAuTnVywTjGAjLxC6cC15UsIMDLGkQiVgq6owZJZWJVNIQ6ljU5fAyQam9neHPcEek8uaCABYBhWBkA0u2oIiuFA0qQgwWkGWwDXO+7EzjvW13qU7vFcKGSY4xmSWDRI+30y492Nq4g3EP6zhkiY6vw+5XST7eSzRE/apoN3SsMvaoL424pDjyksS4/ijgbPx1V+/ptF/pdx8P6Puc/dyqDcV5klCgliAB1JOAPifKsQ3agN4TxWb3R2fLB/ekhTH8Vfii6lIMXDcHqsnELkPp94iQykH3ArQXt/xAXMbxx/qSpE052QR474jY/rGK5God1ckkkjSaTsJxP0m/wCKzRgi3ka2MLdBIUSSCSVR9EmIKD5hBUibse9x3+J3XPjXvGCMci2GN8uNReUDGe+2PdVl2YuUnMs8QAgISKDAwGjg199R5IXkcL7QgI2IoLuaMMrKRkEEEe0EYIr5x2c4FdlpijTwFOHrbQG6SMGJ9ZOF5QHOCBV9admJXrg19Kqt4x4rX6yv5clBn/k74DPaNexyrEqc2ERcsSAMEtIYywLkkjugE9S4cnqK2VKUClKUClKUClKUClKUClKUFdd8ZEd1bwFSTNHO4bIwog5ecj38z8KqOE9tjNJAWtniguSRazFlPMwjSLrjG8WtEZlznIG+CcVVRcZXiF/a8tXR4rW9W4RlIMDyGBFRzjGolGxg7gZG29d+xXaiPkcPs1VmuI4UiuY8EG35EOh2l22BdVVfpawRkCg2F5drFGzucKoydiT8ABuSegA3JOKo+KcWukjBWGMPIdMSGQl9RBbJAXRlQCxXVjCkaqtONWzPCQgyytG6gnGoxSLKFz5Z0Yz5Zqkse0UMsrTsxyAY4IsEy42LsIh3iXYADYjTGpBwxoL3hEqtBGVZmGkDL515XunXnfWCCCD5g1C7T9qorBImkyxlmSJFXGSXYAnfoqjcn4e0VK4LbskXfGlmeRyuQdPNkaTTkbEjVgkbEgmsH8onCr0yTTiOCWIeiRwZllDxj0qCSQ8sREEvIqAtq2SMe8ENVx/tb6NIyJby3Bjh50/LKDlxZYBu+w1seW+EXc6D7szuKFbiylK4dZLdmQ+3UmpGHs8iD8Ky3aDiq2l1eNOCpuOGwpCFDMJJYmutcMZA7z+ujwMAkHONjjU9nrForG1hkHeS2iRx13WNUYZ+INBlbK1ntmkaKdzEscchj0owEciEhxHtlg0cmoIU1A5A1DD3ln2hdzpX0eY/RWRoZP8Ay8qkr9rVXSh1s4XVWcyWBgcKCTzNGIsgdBr5iZ8jIM7ZNaqbh8boEkRJFA6MoYbbdDQRP6WcdbWcfDkN/wC2Un8K53PaRY0Z3inVVGSTH/33PuHXpXT9HIB4UMf+G8kY+6NgKh3vCUjmtDmRh6RvrlmkX9RMVOmRyM6guDjIOKDradojMCY7adsMVOrkxlWHkySSB1OCDuvQg9CKj3HaCQHTm3jb6IaS5k/kRKp+3Ua6W3CYZp7tpI0kxKiDUAwwsER8J26uR08vdVzb2qRrpRVRfYoAH3Cgxt/bvK49K5nJEUsrCQqGIh5ZKrDH3IwdZ7zFpAAQCh3rU8CtDFbQIQAViQMB0DaRq2+Oaq+2HD2kWIq+gcxI32yWSaeFWUHO2SoB690t54I0VAqt4z4rX6yv5clWVVvGfFa/WV/LkoLKlKUClKUClKUClKUClKUClKUClKUHK5g1o6EkBlIJU4IyMZB8j769RQhFVVAVVAAA2AAGAAPIYr3SgUpSgUpSgq+Bd0TR+cc8n8Mjc9ce7TKB+6atKqOJHkTLcf8AhlQk/wDdUEmOU+5SzBvc+o7JVtmg/aj39kJk0kkbqQy4BVkYMrDIIyCAdwQehBGRVPJ29sgcc7IyBrWOZo8tnHrlQpg6W31Y7p9hq9ilDqGUhlYAqQQQQRkEEdQR50HKwsRCmkEtuzMzYyzMxZmOABkkk7AAdAAMCpFK8ySBQSSAAMknYADqSfIUFbxU6prWP2yGRh/diU7/AMx4vvq0qq4QDK73DDAcBYgdiIlJIYg9C5Jb9nQDuDVozgdTj/vsKD9qt4z4rX6yv5clel4yrhuUrzFfoLgHfGFkfTGxHubyrw9rLK0DPoiEchdkGXJ7rIo190Ls5J2PsB86CzpSlApSlApSlApSlApSlApSlApSlApSlApSlApSlB+MoIIO4I3rP3lg0MUkJDy2siMnc70kKupUgLgmSMA7YBZdhhh4dDSg/nvj/YCeH+so9xxBGlxm1cuSwBKMy6SYtMmTjvgZ07ZzX1/5PZJfQIlnt2tWXICNyxkE6tSon6pcsQIyO6BjcAE2t7wCGVtTJh/pozxv/MjKt+NRB2Riznm3nw9Mu8fmZ/Ggsb/iUcC6pXVB5Z6k+xR1ZvcMk1SNPLdyFWgkSBc4WQBBKwGV5uTqEZPzVVs7asDKG3seBwwnUiAPjBdiXc/GRyWP2mp1BXeizyJh5BEdWfUgEgY8JeVTnffIVa6rwiLUjlA7oAFd++wx5hmzg+8damUoFKUoFKUoFKUoFKUoFKUoFKUoFKUoFKUoFKUoFKUoFKUoFKUoFKUoFKUoFKUoFKUoFKUoFKUoFKUoFKUo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2050" name="Picture 2" descr="art1381280_nuff01"/>
          <p:cNvPicPr>
            <a:picLocks noChangeAspect="1" noChangeArrowheads="1"/>
          </p:cNvPicPr>
          <p:nvPr/>
        </p:nvPicPr>
        <p:blipFill>
          <a:blip r:embed="rId3" cstate="print"/>
          <a:srcRect/>
          <a:stretch>
            <a:fillRect/>
          </a:stretch>
        </p:blipFill>
        <p:spPr bwMode="auto">
          <a:xfrm>
            <a:off x="755576" y="404664"/>
            <a:ext cx="1440000" cy="1440000"/>
          </a:xfrm>
          <a:prstGeom prst="rect">
            <a:avLst/>
          </a:prstGeom>
          <a:noFill/>
          <a:ln w="9525">
            <a:noFill/>
            <a:miter lim="800000"/>
            <a:headEnd/>
            <a:tailEnd/>
          </a:ln>
        </p:spPr>
      </p:pic>
      <p:pic>
        <p:nvPicPr>
          <p:cNvPr id="2051" name="Picture 3" descr="art1381283_nuff01"/>
          <p:cNvPicPr>
            <a:picLocks noChangeAspect="1" noChangeArrowheads="1"/>
          </p:cNvPicPr>
          <p:nvPr/>
        </p:nvPicPr>
        <p:blipFill>
          <a:blip r:embed="rId4" cstate="print"/>
          <a:srcRect/>
          <a:stretch>
            <a:fillRect/>
          </a:stretch>
        </p:blipFill>
        <p:spPr bwMode="auto">
          <a:xfrm>
            <a:off x="755576" y="1988840"/>
            <a:ext cx="1440000" cy="1440000"/>
          </a:xfrm>
          <a:prstGeom prst="rect">
            <a:avLst/>
          </a:prstGeom>
          <a:noFill/>
          <a:ln w="9525">
            <a:noFill/>
            <a:miter lim="800000"/>
            <a:headEnd/>
            <a:tailEnd/>
          </a:ln>
        </p:spPr>
      </p:pic>
      <p:pic>
        <p:nvPicPr>
          <p:cNvPr id="2052" name="Picture 4" descr="art1054528_nuff01"/>
          <p:cNvPicPr>
            <a:picLocks noChangeAspect="1" noChangeArrowheads="1"/>
          </p:cNvPicPr>
          <p:nvPr/>
        </p:nvPicPr>
        <p:blipFill>
          <a:blip r:embed="rId5" cstate="print"/>
          <a:srcRect/>
          <a:stretch>
            <a:fillRect/>
          </a:stretch>
        </p:blipFill>
        <p:spPr bwMode="auto">
          <a:xfrm>
            <a:off x="755576" y="3501008"/>
            <a:ext cx="1440000" cy="1440000"/>
          </a:xfrm>
          <a:prstGeom prst="rect">
            <a:avLst/>
          </a:prstGeom>
          <a:noFill/>
          <a:ln w="9525">
            <a:noFill/>
            <a:miter lim="800000"/>
            <a:headEnd/>
            <a:tailEnd/>
          </a:ln>
        </p:spPr>
      </p:pic>
      <p:pic>
        <p:nvPicPr>
          <p:cNvPr id="2053" name="Picture 5" descr="art1054535_nuff01"/>
          <p:cNvPicPr>
            <a:picLocks noChangeAspect="1" noChangeArrowheads="1"/>
          </p:cNvPicPr>
          <p:nvPr/>
        </p:nvPicPr>
        <p:blipFill>
          <a:blip r:embed="rId6" cstate="print"/>
          <a:srcRect/>
          <a:stretch>
            <a:fillRect/>
          </a:stretch>
        </p:blipFill>
        <p:spPr bwMode="auto">
          <a:xfrm>
            <a:off x="755576" y="5085184"/>
            <a:ext cx="1440000" cy="1440000"/>
          </a:xfrm>
          <a:prstGeom prst="rect">
            <a:avLst/>
          </a:prstGeom>
          <a:noFill/>
          <a:ln w="9525">
            <a:noFill/>
            <a:miter lim="800000"/>
            <a:headEnd/>
            <a:tailEnd/>
          </a:ln>
        </p:spPr>
      </p:pic>
      <p:sp>
        <p:nvSpPr>
          <p:cNvPr id="23" name="ZoneTexte 22"/>
          <p:cNvSpPr txBox="1"/>
          <p:nvPr/>
        </p:nvSpPr>
        <p:spPr>
          <a:xfrm>
            <a:off x="2483768" y="1340768"/>
            <a:ext cx="4752528" cy="738664"/>
          </a:xfrm>
          <a:prstGeom prst="rect">
            <a:avLst/>
          </a:prstGeom>
          <a:noFill/>
        </p:spPr>
        <p:txBody>
          <a:bodyPr wrap="square" rtlCol="0">
            <a:spAutoFit/>
          </a:bodyPr>
          <a:lstStyle/>
          <a:p>
            <a:r>
              <a:rPr lang="fr-FR" sz="1400" dirty="0" smtClean="0">
                <a:latin typeface="Arial" pitchFamily="34" charset="0"/>
                <a:cs typeface="Arial" pitchFamily="34" charset="0"/>
              </a:rPr>
              <a:t>Collier </a:t>
            </a:r>
            <a:r>
              <a:rPr lang="fr-FR" sz="1400" dirty="0" err="1" smtClean="0">
                <a:latin typeface="Arial" pitchFamily="34" charset="0"/>
                <a:cs typeface="Arial" pitchFamily="34" charset="0"/>
              </a:rPr>
              <a:t>isophonique</a:t>
            </a:r>
            <a:r>
              <a:rPr lang="fr-FR" sz="1400" dirty="0" smtClean="0">
                <a:latin typeface="Arial" pitchFamily="34" charset="0"/>
                <a:cs typeface="Arial" pitchFamily="34" charset="0"/>
              </a:rPr>
              <a:t>, il est utilisé pour les réseaux de chauffage afin de limiter le bruit de la circulation de l’eau dans la canalisation.</a:t>
            </a:r>
            <a:endParaRPr lang="fr-FR" sz="1400" dirty="0">
              <a:latin typeface="Arial" pitchFamily="34" charset="0"/>
              <a:cs typeface="Arial" pitchFamily="34" charset="0"/>
            </a:endParaRPr>
          </a:p>
        </p:txBody>
      </p:sp>
      <p:sp>
        <p:nvSpPr>
          <p:cNvPr id="24" name="ZoneTexte 23"/>
          <p:cNvSpPr txBox="1"/>
          <p:nvPr/>
        </p:nvSpPr>
        <p:spPr>
          <a:xfrm>
            <a:off x="2339752" y="692696"/>
            <a:ext cx="2016224" cy="307777"/>
          </a:xfrm>
          <a:prstGeom prst="rect">
            <a:avLst/>
          </a:prstGeom>
          <a:noFill/>
        </p:spPr>
        <p:txBody>
          <a:bodyPr wrap="square" rtlCol="0">
            <a:spAutoFit/>
          </a:bodyPr>
          <a:lstStyle/>
          <a:p>
            <a:r>
              <a:rPr lang="fr-FR" sz="1400" dirty="0" smtClean="0">
                <a:latin typeface="Arial" pitchFamily="34" charset="0"/>
                <a:cs typeface="Arial" pitchFamily="34" charset="0"/>
              </a:rPr>
              <a:t>simple</a:t>
            </a:r>
            <a:endParaRPr lang="fr-FR" sz="1400" dirty="0">
              <a:latin typeface="Arial" pitchFamily="34" charset="0"/>
              <a:cs typeface="Arial" pitchFamily="34" charset="0"/>
            </a:endParaRPr>
          </a:p>
        </p:txBody>
      </p:sp>
      <p:sp>
        <p:nvSpPr>
          <p:cNvPr id="26" name="ZoneTexte 25"/>
          <p:cNvSpPr txBox="1"/>
          <p:nvPr/>
        </p:nvSpPr>
        <p:spPr>
          <a:xfrm>
            <a:off x="2339752" y="2492896"/>
            <a:ext cx="1224136" cy="307777"/>
          </a:xfrm>
          <a:prstGeom prst="rect">
            <a:avLst/>
          </a:prstGeom>
          <a:noFill/>
        </p:spPr>
        <p:txBody>
          <a:bodyPr wrap="square" rtlCol="0">
            <a:spAutoFit/>
          </a:bodyPr>
          <a:lstStyle/>
          <a:p>
            <a:r>
              <a:rPr lang="fr-FR" sz="1400" dirty="0" smtClean="0">
                <a:latin typeface="Arial" pitchFamily="34" charset="0"/>
                <a:cs typeface="Arial" pitchFamily="34" charset="0"/>
              </a:rPr>
              <a:t>double</a:t>
            </a:r>
            <a:endParaRPr lang="fr-FR" sz="1400" dirty="0">
              <a:latin typeface="Arial" pitchFamily="34" charset="0"/>
              <a:cs typeface="Arial" pitchFamily="34" charset="0"/>
            </a:endParaRPr>
          </a:p>
        </p:txBody>
      </p:sp>
      <p:sp>
        <p:nvSpPr>
          <p:cNvPr id="29" name="ZoneTexte 28"/>
          <p:cNvSpPr txBox="1"/>
          <p:nvPr/>
        </p:nvSpPr>
        <p:spPr>
          <a:xfrm>
            <a:off x="2411760" y="3861048"/>
            <a:ext cx="5400600" cy="307777"/>
          </a:xfrm>
          <a:prstGeom prst="rect">
            <a:avLst/>
          </a:prstGeom>
          <a:noFill/>
        </p:spPr>
        <p:txBody>
          <a:bodyPr wrap="square" rtlCol="0">
            <a:spAutoFit/>
          </a:bodyPr>
          <a:lstStyle/>
          <a:p>
            <a:r>
              <a:rPr lang="fr-FR" sz="1400" dirty="0" smtClean="0">
                <a:latin typeface="Arial" pitchFamily="34" charset="0"/>
                <a:cs typeface="Arial" pitchFamily="34" charset="0"/>
              </a:rPr>
              <a:t>Collier pour tube pvc de gros diamètre</a:t>
            </a:r>
            <a:endParaRPr lang="fr-FR" sz="1400" dirty="0">
              <a:latin typeface="Arial" pitchFamily="34" charset="0"/>
              <a:cs typeface="Arial" pitchFamily="34" charset="0"/>
            </a:endParaRPr>
          </a:p>
        </p:txBody>
      </p:sp>
      <p:sp>
        <p:nvSpPr>
          <p:cNvPr id="30" name="ZoneTexte 29"/>
          <p:cNvSpPr txBox="1"/>
          <p:nvPr/>
        </p:nvSpPr>
        <p:spPr>
          <a:xfrm>
            <a:off x="2555776" y="5445224"/>
            <a:ext cx="5328592" cy="523220"/>
          </a:xfrm>
          <a:prstGeom prst="rect">
            <a:avLst/>
          </a:prstGeom>
          <a:noFill/>
        </p:spPr>
        <p:txBody>
          <a:bodyPr wrap="square" rtlCol="0">
            <a:spAutoFit/>
          </a:bodyPr>
          <a:lstStyle/>
          <a:p>
            <a:r>
              <a:rPr lang="fr-FR" sz="1400" dirty="0" smtClean="0">
                <a:latin typeface="Arial" pitchFamily="34" charset="0"/>
                <a:cs typeface="Arial" pitchFamily="34" charset="0"/>
              </a:rPr>
              <a:t>Collier pour tube pvc il permet le glissement du tube pour permettre le libre mouvement lors de la dilatation</a:t>
            </a:r>
            <a:endParaRPr lang="fr-FR" sz="1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3074" name="Picture 2" descr="art1058021_nuff01"/>
          <p:cNvPicPr>
            <a:picLocks noChangeAspect="1" noChangeArrowheads="1"/>
          </p:cNvPicPr>
          <p:nvPr/>
        </p:nvPicPr>
        <p:blipFill>
          <a:blip r:embed="rId3" cstate="print"/>
          <a:srcRect/>
          <a:stretch>
            <a:fillRect/>
          </a:stretch>
        </p:blipFill>
        <p:spPr bwMode="auto">
          <a:xfrm>
            <a:off x="539552" y="620688"/>
            <a:ext cx="1355725" cy="1355725"/>
          </a:xfrm>
          <a:prstGeom prst="rect">
            <a:avLst/>
          </a:prstGeom>
          <a:noFill/>
          <a:ln w="9525">
            <a:noFill/>
            <a:miter lim="800000"/>
            <a:headEnd/>
            <a:tailEnd/>
          </a:ln>
        </p:spPr>
      </p:pic>
      <p:cxnSp>
        <p:nvCxnSpPr>
          <p:cNvPr id="14" name="Connecteur droit 13"/>
          <p:cNvCxnSpPr/>
          <p:nvPr/>
        </p:nvCxnSpPr>
        <p:spPr>
          <a:xfrm>
            <a:off x="1115616" y="836712"/>
            <a:ext cx="1872208"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Connecteur droit 14"/>
          <p:cNvCxnSpPr/>
          <p:nvPr/>
        </p:nvCxnSpPr>
        <p:spPr>
          <a:xfrm>
            <a:off x="1835696" y="1484784"/>
            <a:ext cx="1224136"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Connecteur droit avec flèche 17"/>
          <p:cNvCxnSpPr/>
          <p:nvPr/>
        </p:nvCxnSpPr>
        <p:spPr>
          <a:xfrm>
            <a:off x="2987824" y="836712"/>
            <a:ext cx="0" cy="648072"/>
          </a:xfrm>
          <a:prstGeom prst="straightConnector1">
            <a:avLst/>
          </a:prstGeom>
          <a:ln w="254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9" name="ZoneTexte 18"/>
          <p:cNvSpPr txBox="1"/>
          <p:nvPr/>
        </p:nvSpPr>
        <p:spPr>
          <a:xfrm>
            <a:off x="4067944" y="620688"/>
            <a:ext cx="3024336" cy="1200329"/>
          </a:xfrm>
          <a:prstGeom prst="rect">
            <a:avLst/>
          </a:prstGeom>
          <a:noFill/>
        </p:spPr>
        <p:txBody>
          <a:bodyPr wrap="square" rtlCol="0">
            <a:spAutoFit/>
          </a:bodyPr>
          <a:lstStyle/>
          <a:p>
            <a:r>
              <a:rPr lang="fr-FR" dirty="0" smtClean="0"/>
              <a:t>Les rosaces sont distinguées par leurs hauteurs elles peuvent être plate, de 9mm, 14mm, 19mm, 24mm</a:t>
            </a:r>
            <a:endParaRPr lang="fr-FR" dirty="0"/>
          </a:p>
        </p:txBody>
      </p:sp>
      <p:sp>
        <p:nvSpPr>
          <p:cNvPr id="20" name="ZoneTexte 19"/>
          <p:cNvSpPr txBox="1"/>
          <p:nvPr/>
        </p:nvSpPr>
        <p:spPr>
          <a:xfrm>
            <a:off x="3131840" y="980728"/>
            <a:ext cx="1080120" cy="369332"/>
          </a:xfrm>
          <a:prstGeom prst="rect">
            <a:avLst/>
          </a:prstGeom>
          <a:noFill/>
        </p:spPr>
        <p:txBody>
          <a:bodyPr wrap="square" rtlCol="0">
            <a:spAutoFit/>
          </a:bodyPr>
          <a:lstStyle/>
          <a:p>
            <a:r>
              <a:rPr lang="fr-FR" dirty="0" smtClean="0">
                <a:solidFill>
                  <a:srgbClr val="FF0000"/>
                </a:solidFill>
              </a:rPr>
              <a:t>Hauteur</a:t>
            </a:r>
            <a:endParaRPr lang="fr-FR" dirty="0">
              <a:solidFill>
                <a:srgbClr val="FF0000"/>
              </a:solidFill>
            </a:endParaRPr>
          </a:p>
        </p:txBody>
      </p:sp>
      <p:pic>
        <p:nvPicPr>
          <p:cNvPr id="21" name="Image 20" descr="plan.JPG"/>
          <p:cNvPicPr>
            <a:picLocks noChangeAspect="1"/>
          </p:cNvPicPr>
          <p:nvPr/>
        </p:nvPicPr>
        <p:blipFill>
          <a:blip r:embed="rId4" cstate="print"/>
          <a:stretch>
            <a:fillRect/>
          </a:stretch>
        </p:blipFill>
        <p:spPr>
          <a:xfrm>
            <a:off x="2267744" y="2852936"/>
            <a:ext cx="4320480" cy="3456384"/>
          </a:xfrm>
          <a:prstGeom prst="rect">
            <a:avLst/>
          </a:prstGeom>
        </p:spPr>
      </p:pic>
      <p:sp>
        <p:nvSpPr>
          <p:cNvPr id="22" name="ZoneTexte 21"/>
          <p:cNvSpPr txBox="1"/>
          <p:nvPr/>
        </p:nvSpPr>
        <p:spPr>
          <a:xfrm>
            <a:off x="1763688" y="2132856"/>
            <a:ext cx="5544616" cy="646331"/>
          </a:xfrm>
          <a:prstGeom prst="rect">
            <a:avLst/>
          </a:prstGeom>
          <a:noFill/>
        </p:spPr>
        <p:txBody>
          <a:bodyPr wrap="square" rtlCol="0">
            <a:spAutoFit/>
          </a:bodyPr>
          <a:lstStyle/>
          <a:p>
            <a:r>
              <a:rPr lang="fr-FR" dirty="0" smtClean="0"/>
              <a:t>Exemple de pose de collier, ils doivent être alignés pour plus d’esthétisme </a:t>
            </a:r>
            <a:endParaRPr lang="fr-FR" dirty="0"/>
          </a:p>
        </p:txBody>
      </p:sp>
      <p:cxnSp>
        <p:nvCxnSpPr>
          <p:cNvPr id="24" name="Connecteur droit avec flèche 23"/>
          <p:cNvCxnSpPr/>
          <p:nvPr/>
        </p:nvCxnSpPr>
        <p:spPr>
          <a:xfrm flipH="1" flipV="1">
            <a:off x="5508104" y="3068960"/>
            <a:ext cx="1296144" cy="648072"/>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Connecteur droit avec flèche 25"/>
          <p:cNvCxnSpPr/>
          <p:nvPr/>
        </p:nvCxnSpPr>
        <p:spPr>
          <a:xfrm>
            <a:off x="1691680" y="3861048"/>
            <a:ext cx="720080" cy="648072"/>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7" name="ZoneTexte 26"/>
          <p:cNvSpPr txBox="1"/>
          <p:nvPr/>
        </p:nvSpPr>
        <p:spPr>
          <a:xfrm>
            <a:off x="6948264" y="3501008"/>
            <a:ext cx="1656184" cy="923330"/>
          </a:xfrm>
          <a:prstGeom prst="rect">
            <a:avLst/>
          </a:prstGeom>
          <a:noFill/>
        </p:spPr>
        <p:txBody>
          <a:bodyPr wrap="square" rtlCol="0">
            <a:spAutoFit/>
          </a:bodyPr>
          <a:lstStyle/>
          <a:p>
            <a:r>
              <a:rPr lang="fr-FR" dirty="0" smtClean="0"/>
              <a:t>Colliers simple avec rosaces de 9 mm</a:t>
            </a:r>
            <a:endParaRPr lang="fr-FR" dirty="0"/>
          </a:p>
        </p:txBody>
      </p:sp>
      <p:sp>
        <p:nvSpPr>
          <p:cNvPr id="28" name="ZoneTexte 27"/>
          <p:cNvSpPr txBox="1"/>
          <p:nvPr/>
        </p:nvSpPr>
        <p:spPr>
          <a:xfrm>
            <a:off x="467544" y="3212976"/>
            <a:ext cx="1152128" cy="1477328"/>
          </a:xfrm>
          <a:prstGeom prst="rect">
            <a:avLst/>
          </a:prstGeom>
          <a:noFill/>
        </p:spPr>
        <p:txBody>
          <a:bodyPr wrap="square" rtlCol="0">
            <a:spAutoFit/>
          </a:bodyPr>
          <a:lstStyle/>
          <a:p>
            <a:r>
              <a:rPr lang="fr-FR" dirty="0" smtClean="0"/>
              <a:t>Collier double avec rosace de 14 mm</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to="" calcmode="lin" valueType="num">
                                      <p:cBhvr>
                                        <p:cTn id="7" dur="1" fill="hold"/>
                                        <p:tgtEl>
                                          <p:spTgt spid="1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to="" calcmode="lin" valueType="num">
                                      <p:cBhvr>
                                        <p:cTn id="12" dur="1" fill="hold"/>
                                        <p:tgtEl>
                                          <p:spTgt spid="1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to="" calcmode="lin" valueType="num">
                                      <p:cBhvr>
                                        <p:cTn id="17" dur="1" fill="hold"/>
                                        <p:tgtEl>
                                          <p:spTgt spid="1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 to="" calcmode="lin" valueType="num">
                                      <p:cBhvr>
                                        <p:cTn id="22" dur="1" fill="hold"/>
                                        <p:tgtEl>
                                          <p:spTgt spid="2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 to="" calcmode="lin" valueType="num">
                                      <p:cBhvr>
                                        <p:cTn id="27" dur="1" fill="hold"/>
                                        <p:tgtEl>
                                          <p:spTgt spid="2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 to="" calcmode="lin" valueType="num">
                                      <p:cBhvr>
                                        <p:cTn id="32" dur="1" fill="hold"/>
                                        <p:tgtEl>
                                          <p:spTgt spid="21"/>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24"/>
                                        </p:tgtEl>
                                        <p:attrNameLst>
                                          <p:attrName>style.visibility</p:attrName>
                                        </p:attrNameLst>
                                      </p:cBhvr>
                                      <p:to>
                                        <p:strVal val="visible"/>
                                      </p:to>
                                    </p:set>
                                    <p:anim to="" calcmode="lin" valueType="num">
                                      <p:cBhvr>
                                        <p:cTn id="37" dur="1" fill="hold"/>
                                        <p:tgtEl>
                                          <p:spTgt spid="24"/>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 to="" calcmode="lin" valueType="num">
                                      <p:cBhvr>
                                        <p:cTn id="42" dur="1" fill="hold"/>
                                        <p:tgtEl>
                                          <p:spTgt spid="27"/>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26"/>
                                        </p:tgtEl>
                                        <p:attrNameLst>
                                          <p:attrName>style.visibility</p:attrName>
                                        </p:attrNameLst>
                                      </p:cBhvr>
                                      <p:to>
                                        <p:strVal val="visible"/>
                                      </p:to>
                                    </p:set>
                                    <p:anim to="" calcmode="lin" valueType="num">
                                      <p:cBhvr>
                                        <p:cTn id="47" dur="1" fill="hold"/>
                                        <p:tgtEl>
                                          <p:spTgt spid="26"/>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 to="" calcmode="lin" valueType="num">
                                      <p:cBhvr>
                                        <p:cTn id="52" dur="1" fill="hold"/>
                                        <p:tgtEl>
                                          <p:spTgt spid="2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11265" name="Picture 1" descr="art1057979_nuff01"/>
          <p:cNvPicPr>
            <a:picLocks noChangeAspect="1" noChangeArrowheads="1"/>
          </p:cNvPicPr>
          <p:nvPr/>
        </p:nvPicPr>
        <p:blipFill>
          <a:blip r:embed="rId3" cstate="print"/>
          <a:srcRect/>
          <a:stretch>
            <a:fillRect/>
          </a:stretch>
        </p:blipFill>
        <p:spPr bwMode="auto">
          <a:xfrm>
            <a:off x="611560" y="764704"/>
            <a:ext cx="1470025" cy="1165225"/>
          </a:xfrm>
          <a:prstGeom prst="rect">
            <a:avLst/>
          </a:prstGeom>
          <a:noFill/>
          <a:ln w="9525">
            <a:noFill/>
            <a:miter lim="800000"/>
            <a:headEnd/>
            <a:tailEnd/>
          </a:ln>
        </p:spPr>
      </p:pic>
      <p:pic>
        <p:nvPicPr>
          <p:cNvPr id="11266" name="Picture 2" descr="pv"/>
          <p:cNvPicPr>
            <a:picLocks noChangeAspect="1" noChangeArrowheads="1"/>
          </p:cNvPicPr>
          <p:nvPr/>
        </p:nvPicPr>
        <p:blipFill>
          <a:blip r:embed="rId4" cstate="print"/>
          <a:srcRect/>
          <a:stretch>
            <a:fillRect/>
          </a:stretch>
        </p:blipFill>
        <p:spPr bwMode="auto">
          <a:xfrm>
            <a:off x="611560" y="2348880"/>
            <a:ext cx="1531938" cy="922338"/>
          </a:xfrm>
          <a:prstGeom prst="rect">
            <a:avLst/>
          </a:prstGeom>
          <a:noFill/>
          <a:ln w="9525">
            <a:noFill/>
            <a:miter lim="800000"/>
            <a:headEnd/>
            <a:tailEnd/>
          </a:ln>
        </p:spPr>
      </p:pic>
      <p:pic>
        <p:nvPicPr>
          <p:cNvPr id="11267" name="Picture 3" descr="pphd5901"/>
          <p:cNvPicPr>
            <a:picLocks noChangeAspect="1" noChangeArrowheads="1"/>
          </p:cNvPicPr>
          <p:nvPr/>
        </p:nvPicPr>
        <p:blipFill>
          <a:blip r:embed="rId5" cstate="print"/>
          <a:srcRect/>
          <a:stretch>
            <a:fillRect/>
          </a:stretch>
        </p:blipFill>
        <p:spPr bwMode="auto">
          <a:xfrm>
            <a:off x="683568" y="3573016"/>
            <a:ext cx="1417638" cy="854075"/>
          </a:xfrm>
          <a:prstGeom prst="rect">
            <a:avLst/>
          </a:prstGeom>
          <a:noFill/>
          <a:ln w="9525">
            <a:noFill/>
            <a:miter lim="800000"/>
            <a:headEnd/>
            <a:tailEnd/>
          </a:ln>
        </p:spPr>
      </p:pic>
      <p:pic>
        <p:nvPicPr>
          <p:cNvPr id="11268" name="Picture 4" descr="phf133"/>
          <p:cNvPicPr>
            <a:picLocks noChangeAspect="1" noChangeArrowheads="1"/>
          </p:cNvPicPr>
          <p:nvPr/>
        </p:nvPicPr>
        <p:blipFill>
          <a:blip r:embed="rId6" cstate="print"/>
          <a:srcRect/>
          <a:stretch>
            <a:fillRect/>
          </a:stretch>
        </p:blipFill>
        <p:spPr bwMode="auto">
          <a:xfrm>
            <a:off x="683568" y="4653136"/>
            <a:ext cx="1646238" cy="990600"/>
          </a:xfrm>
          <a:prstGeom prst="rect">
            <a:avLst/>
          </a:prstGeom>
          <a:noFill/>
          <a:ln w="9525">
            <a:noFill/>
            <a:miter lim="800000"/>
            <a:headEnd/>
            <a:tailEnd/>
          </a:ln>
        </p:spPr>
      </p:pic>
      <p:pic>
        <p:nvPicPr>
          <p:cNvPr id="11269" name="Picture 5" descr="art1057991_nuff01"/>
          <p:cNvPicPr>
            <a:picLocks noChangeAspect="1" noChangeArrowheads="1"/>
          </p:cNvPicPr>
          <p:nvPr/>
        </p:nvPicPr>
        <p:blipFill>
          <a:blip r:embed="rId7" cstate="print"/>
          <a:srcRect/>
          <a:stretch>
            <a:fillRect/>
          </a:stretch>
        </p:blipFill>
        <p:spPr bwMode="auto">
          <a:xfrm>
            <a:off x="5724128" y="4365104"/>
            <a:ext cx="631825" cy="1425575"/>
          </a:xfrm>
          <a:prstGeom prst="rect">
            <a:avLst/>
          </a:prstGeom>
          <a:noFill/>
          <a:ln w="9525">
            <a:noFill/>
            <a:miter lim="800000"/>
            <a:headEnd/>
            <a:tailEnd/>
          </a:ln>
        </p:spPr>
      </p:pic>
      <p:sp>
        <p:nvSpPr>
          <p:cNvPr id="14" name="ZoneTexte 13"/>
          <p:cNvSpPr txBox="1"/>
          <p:nvPr/>
        </p:nvSpPr>
        <p:spPr>
          <a:xfrm>
            <a:off x="2339752" y="764704"/>
            <a:ext cx="4176464" cy="1200329"/>
          </a:xfrm>
          <a:prstGeom prst="rect">
            <a:avLst/>
          </a:prstGeom>
          <a:noFill/>
        </p:spPr>
        <p:txBody>
          <a:bodyPr wrap="square" rtlCol="0">
            <a:spAutoFit/>
          </a:bodyPr>
          <a:lstStyle/>
          <a:p>
            <a:r>
              <a:rPr lang="fr-FR" dirty="0" smtClean="0"/>
              <a:t>Patte à vis, utilisée avec une cheville plastique de ø8 ou directement dans du bois, elle peut être de longueur différente selon la rosace utilisée</a:t>
            </a:r>
            <a:endParaRPr lang="fr-FR" dirty="0"/>
          </a:p>
        </p:txBody>
      </p:sp>
      <p:sp>
        <p:nvSpPr>
          <p:cNvPr id="15" name="ZoneTexte 14"/>
          <p:cNvSpPr txBox="1"/>
          <p:nvPr/>
        </p:nvSpPr>
        <p:spPr>
          <a:xfrm>
            <a:off x="2411760" y="2348880"/>
            <a:ext cx="4032448" cy="923330"/>
          </a:xfrm>
          <a:prstGeom prst="rect">
            <a:avLst/>
          </a:prstGeom>
          <a:noFill/>
        </p:spPr>
        <p:txBody>
          <a:bodyPr wrap="square" rtlCol="0">
            <a:spAutoFit/>
          </a:bodyPr>
          <a:lstStyle/>
          <a:p>
            <a:r>
              <a:rPr lang="fr-FR" dirty="0" smtClean="0"/>
              <a:t>Patte à vis pour cheville métallique, utilisée pour les cloisons creuse type plaque de plâtre</a:t>
            </a:r>
            <a:endParaRPr lang="fr-FR" dirty="0"/>
          </a:p>
        </p:txBody>
      </p:sp>
      <p:sp>
        <p:nvSpPr>
          <p:cNvPr id="16" name="ZoneTexte 15"/>
          <p:cNvSpPr txBox="1"/>
          <p:nvPr/>
        </p:nvSpPr>
        <p:spPr>
          <a:xfrm>
            <a:off x="2339752" y="3573016"/>
            <a:ext cx="3600400" cy="369332"/>
          </a:xfrm>
          <a:prstGeom prst="rect">
            <a:avLst/>
          </a:prstGeom>
          <a:noFill/>
        </p:spPr>
        <p:txBody>
          <a:bodyPr wrap="square" rtlCol="0">
            <a:spAutoFit/>
          </a:bodyPr>
          <a:lstStyle/>
          <a:p>
            <a:r>
              <a:rPr lang="fr-FR" dirty="0" smtClean="0"/>
              <a:t>Cheville plastique de ø8 </a:t>
            </a:r>
            <a:endParaRPr lang="fr-FR" dirty="0"/>
          </a:p>
        </p:txBody>
      </p:sp>
      <p:sp>
        <p:nvSpPr>
          <p:cNvPr id="17" name="ZoneTexte 16"/>
          <p:cNvSpPr txBox="1"/>
          <p:nvPr/>
        </p:nvSpPr>
        <p:spPr>
          <a:xfrm>
            <a:off x="2555776" y="4725144"/>
            <a:ext cx="3096344" cy="923330"/>
          </a:xfrm>
          <a:prstGeom prst="rect">
            <a:avLst/>
          </a:prstGeom>
          <a:noFill/>
        </p:spPr>
        <p:txBody>
          <a:bodyPr wrap="square" rtlCol="0">
            <a:spAutoFit/>
          </a:bodyPr>
          <a:lstStyle/>
          <a:p>
            <a:r>
              <a:rPr lang="fr-FR" dirty="0" smtClean="0"/>
              <a:t>Cheville métallique pour cloison creuse, appelé le plus souvent cheville ‘’</a:t>
            </a:r>
            <a:r>
              <a:rPr lang="fr-FR" dirty="0" err="1" smtClean="0"/>
              <a:t>molly</a:t>
            </a:r>
            <a:r>
              <a:rPr lang="fr-FR" dirty="0" smtClean="0"/>
              <a:t>’’</a:t>
            </a:r>
            <a:endParaRPr lang="fr-FR" dirty="0"/>
          </a:p>
        </p:txBody>
      </p:sp>
      <p:sp>
        <p:nvSpPr>
          <p:cNvPr id="18" name="ZoneTexte 17"/>
          <p:cNvSpPr txBox="1"/>
          <p:nvPr/>
        </p:nvSpPr>
        <p:spPr>
          <a:xfrm>
            <a:off x="6516216" y="4437112"/>
            <a:ext cx="2232248" cy="1200329"/>
          </a:xfrm>
          <a:prstGeom prst="rect">
            <a:avLst/>
          </a:prstGeom>
          <a:noFill/>
        </p:spPr>
        <p:txBody>
          <a:bodyPr wrap="square" rtlCol="0">
            <a:spAutoFit/>
          </a:bodyPr>
          <a:lstStyle/>
          <a:p>
            <a:r>
              <a:rPr lang="fr-FR" dirty="0" smtClean="0"/>
              <a:t>Rallonge de collier, utilisé pour éviter des câbles électrique, des poutres ou autre</a:t>
            </a:r>
            <a:endParaRPr lang="fr-F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29700"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7" name="ZoneTexte 6"/>
          <p:cNvSpPr txBox="1"/>
          <p:nvPr/>
        </p:nvSpPr>
        <p:spPr>
          <a:xfrm>
            <a:off x="1691680" y="548680"/>
            <a:ext cx="4104456" cy="461665"/>
          </a:xfrm>
          <a:prstGeom prst="rect">
            <a:avLst/>
          </a:prstGeom>
          <a:noFill/>
        </p:spPr>
        <p:txBody>
          <a:bodyPr wrap="square" rtlCol="0">
            <a:spAutoFit/>
          </a:bodyPr>
          <a:lstStyle/>
          <a:p>
            <a:pPr algn="ctr"/>
            <a:r>
              <a:rPr lang="fr-FR" sz="2400" u="sng" dirty="0" smtClean="0">
                <a:solidFill>
                  <a:srgbClr val="FF0000"/>
                </a:solidFill>
                <a:latin typeface="Arial" pitchFamily="34" charset="0"/>
                <a:cs typeface="Arial" pitchFamily="34" charset="0"/>
              </a:rPr>
              <a:t>Les fixations</a:t>
            </a:r>
            <a:endParaRPr lang="fr-FR" sz="2400" u="sng" dirty="0">
              <a:solidFill>
                <a:srgbClr val="FF0000"/>
              </a:solidFill>
              <a:latin typeface="Arial" pitchFamily="34" charset="0"/>
              <a:cs typeface="Arial" pitchFamily="34" charset="0"/>
            </a:endParaRPr>
          </a:p>
        </p:txBody>
      </p:sp>
      <p:pic>
        <p:nvPicPr>
          <p:cNvPr id="9" name="Image 8" descr="fixations ballon d'eau chaude.jpg"/>
          <p:cNvPicPr>
            <a:picLocks noChangeAspect="1"/>
          </p:cNvPicPr>
          <p:nvPr/>
        </p:nvPicPr>
        <p:blipFill>
          <a:blip r:embed="rId3" cstate="print"/>
          <a:stretch>
            <a:fillRect/>
          </a:stretch>
        </p:blipFill>
        <p:spPr>
          <a:xfrm>
            <a:off x="683568" y="1124744"/>
            <a:ext cx="1296144" cy="1296144"/>
          </a:xfrm>
          <a:prstGeom prst="rect">
            <a:avLst/>
          </a:prstGeom>
        </p:spPr>
      </p:pic>
      <p:pic>
        <p:nvPicPr>
          <p:cNvPr id="10" name="Image 9" descr="fixations ballon d'eau chaude 2.jpg"/>
          <p:cNvPicPr>
            <a:picLocks noChangeAspect="1"/>
          </p:cNvPicPr>
          <p:nvPr/>
        </p:nvPicPr>
        <p:blipFill>
          <a:blip r:embed="rId4" cstate="print"/>
          <a:stretch>
            <a:fillRect/>
          </a:stretch>
        </p:blipFill>
        <p:spPr>
          <a:xfrm>
            <a:off x="553894" y="2492896"/>
            <a:ext cx="2438147" cy="792088"/>
          </a:xfrm>
          <a:prstGeom prst="rect">
            <a:avLst/>
          </a:prstGeom>
        </p:spPr>
      </p:pic>
      <p:sp>
        <p:nvSpPr>
          <p:cNvPr id="11" name="ZoneTexte 10"/>
          <p:cNvSpPr txBox="1"/>
          <p:nvPr/>
        </p:nvSpPr>
        <p:spPr>
          <a:xfrm>
            <a:off x="2267744" y="1124744"/>
            <a:ext cx="4896544" cy="2031325"/>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Fixations pour ballon d’eau chaude</a:t>
            </a:r>
            <a:endParaRPr lang="fr-FR" sz="1400" dirty="0" smtClean="0">
              <a:latin typeface="Arial" pitchFamily="34" charset="0"/>
              <a:cs typeface="Arial" pitchFamily="34" charset="0"/>
            </a:endParaRPr>
          </a:p>
          <a:p>
            <a:r>
              <a:rPr lang="fr-FR" sz="1400" dirty="0" smtClean="0">
                <a:latin typeface="Arial" pitchFamily="34" charset="0"/>
                <a:cs typeface="Arial" pitchFamily="34" charset="0"/>
              </a:rPr>
              <a:t> 1-fixation avec cheville chimique pour mur type agglo</a:t>
            </a:r>
          </a:p>
          <a:p>
            <a:endParaRPr lang="fr-FR" sz="1400" dirty="0" smtClean="0">
              <a:latin typeface="Arial" pitchFamily="34" charset="0"/>
              <a:cs typeface="Arial" pitchFamily="34" charset="0"/>
            </a:endParaRPr>
          </a:p>
          <a:p>
            <a:r>
              <a:rPr lang="fr-FR" sz="1400" dirty="0" smtClean="0">
                <a:latin typeface="Arial" pitchFamily="34" charset="0"/>
                <a:cs typeface="Arial" pitchFamily="34" charset="0"/>
              </a:rPr>
              <a:t>2-fixation avec cheville plastique pour mur type béton.</a:t>
            </a:r>
          </a:p>
          <a:p>
            <a:r>
              <a:rPr lang="fr-FR" sz="1400" dirty="0" smtClean="0">
                <a:latin typeface="Arial" pitchFamily="34" charset="0"/>
                <a:cs typeface="Arial" pitchFamily="34" charset="0"/>
              </a:rPr>
              <a:t>	</a:t>
            </a:r>
          </a:p>
          <a:p>
            <a:endParaRPr lang="fr-FR" sz="1400" dirty="0" smtClean="0">
              <a:latin typeface="Arial" pitchFamily="34" charset="0"/>
              <a:cs typeface="Arial" pitchFamily="34" charset="0"/>
            </a:endParaRPr>
          </a:p>
          <a:p>
            <a:r>
              <a:rPr lang="fr-FR" sz="1400" dirty="0" smtClean="0">
                <a:latin typeface="Arial" pitchFamily="34" charset="0"/>
                <a:cs typeface="Arial" pitchFamily="34" charset="0"/>
              </a:rPr>
              <a:t>	les ballons d’eau chaude posés contre 	une cloison en plaque de plâtre doivent être 	posés sur un support spécifique. ( 3 )</a:t>
            </a:r>
            <a:endParaRPr lang="fr-FR" sz="1400" dirty="0">
              <a:latin typeface="Arial" pitchFamily="34" charset="0"/>
              <a:cs typeface="Arial" pitchFamily="34" charset="0"/>
            </a:endParaRPr>
          </a:p>
        </p:txBody>
      </p:sp>
      <p:sp>
        <p:nvSpPr>
          <p:cNvPr id="12" name="ZoneTexte 11"/>
          <p:cNvSpPr txBox="1"/>
          <p:nvPr/>
        </p:nvSpPr>
        <p:spPr>
          <a:xfrm>
            <a:off x="1259632" y="1988840"/>
            <a:ext cx="288032" cy="369332"/>
          </a:xfrm>
          <a:prstGeom prst="rect">
            <a:avLst/>
          </a:prstGeom>
          <a:noFill/>
        </p:spPr>
        <p:txBody>
          <a:bodyPr wrap="square" rtlCol="0">
            <a:spAutoFit/>
          </a:bodyPr>
          <a:lstStyle/>
          <a:p>
            <a:r>
              <a:rPr lang="fr-FR" dirty="0" smtClean="0"/>
              <a:t>1</a:t>
            </a:r>
            <a:endParaRPr lang="fr-FR" dirty="0"/>
          </a:p>
        </p:txBody>
      </p:sp>
      <p:sp>
        <p:nvSpPr>
          <p:cNvPr id="13" name="ZoneTexte 12"/>
          <p:cNvSpPr txBox="1"/>
          <p:nvPr/>
        </p:nvSpPr>
        <p:spPr>
          <a:xfrm>
            <a:off x="2051720" y="2852936"/>
            <a:ext cx="216024" cy="369332"/>
          </a:xfrm>
          <a:prstGeom prst="rect">
            <a:avLst/>
          </a:prstGeom>
          <a:noFill/>
        </p:spPr>
        <p:txBody>
          <a:bodyPr wrap="square" rtlCol="0">
            <a:spAutoFit/>
          </a:bodyPr>
          <a:lstStyle/>
          <a:p>
            <a:r>
              <a:rPr lang="fr-FR" dirty="0" smtClean="0"/>
              <a:t>2</a:t>
            </a:r>
            <a:endParaRPr lang="fr-FR" dirty="0"/>
          </a:p>
        </p:txBody>
      </p:sp>
      <p:pic>
        <p:nvPicPr>
          <p:cNvPr id="14" name="Image 13" descr="trépied ballon.jpg"/>
          <p:cNvPicPr>
            <a:picLocks noChangeAspect="1"/>
          </p:cNvPicPr>
          <p:nvPr/>
        </p:nvPicPr>
        <p:blipFill>
          <a:blip r:embed="rId5" cstate="print"/>
          <a:stretch>
            <a:fillRect/>
          </a:stretch>
        </p:blipFill>
        <p:spPr>
          <a:xfrm>
            <a:off x="6876256" y="2060848"/>
            <a:ext cx="1728192" cy="1728192"/>
          </a:xfrm>
          <a:prstGeom prst="rect">
            <a:avLst/>
          </a:prstGeom>
        </p:spPr>
      </p:pic>
      <p:sp>
        <p:nvSpPr>
          <p:cNvPr id="15" name="ZoneTexte 14"/>
          <p:cNvSpPr txBox="1"/>
          <p:nvPr/>
        </p:nvSpPr>
        <p:spPr>
          <a:xfrm>
            <a:off x="7524328" y="2708920"/>
            <a:ext cx="360040" cy="369332"/>
          </a:xfrm>
          <a:prstGeom prst="rect">
            <a:avLst/>
          </a:prstGeom>
          <a:noFill/>
        </p:spPr>
        <p:txBody>
          <a:bodyPr wrap="square" rtlCol="0">
            <a:spAutoFit/>
          </a:bodyPr>
          <a:lstStyle/>
          <a:p>
            <a:r>
              <a:rPr lang="fr-FR" dirty="0" smtClean="0"/>
              <a:t>3</a:t>
            </a:r>
            <a:endParaRPr lang="fr-FR" dirty="0"/>
          </a:p>
        </p:txBody>
      </p:sp>
      <p:pic>
        <p:nvPicPr>
          <p:cNvPr id="1026" name="Picture 2" descr="phf_lav"/>
          <p:cNvPicPr>
            <a:picLocks noChangeAspect="1" noChangeArrowheads="1"/>
          </p:cNvPicPr>
          <p:nvPr/>
        </p:nvPicPr>
        <p:blipFill>
          <a:blip r:embed="rId6" cstate="print"/>
          <a:srcRect/>
          <a:stretch>
            <a:fillRect/>
          </a:stretch>
        </p:blipFill>
        <p:spPr bwMode="auto">
          <a:xfrm>
            <a:off x="611560" y="3861048"/>
            <a:ext cx="1943100" cy="1173163"/>
          </a:xfrm>
          <a:prstGeom prst="rect">
            <a:avLst/>
          </a:prstGeom>
          <a:noFill/>
          <a:ln w="9525">
            <a:noFill/>
            <a:miter lim="800000"/>
            <a:headEnd/>
            <a:tailEnd/>
          </a:ln>
        </p:spPr>
      </p:pic>
      <p:pic>
        <p:nvPicPr>
          <p:cNvPr id="1027" name="Picture 3" descr="wd_hm"/>
          <p:cNvPicPr>
            <a:picLocks noChangeAspect="1" noChangeArrowheads="1"/>
          </p:cNvPicPr>
          <p:nvPr/>
        </p:nvPicPr>
        <p:blipFill>
          <a:blip r:embed="rId7" cstate="print"/>
          <a:srcRect/>
          <a:stretch>
            <a:fillRect/>
          </a:stretch>
        </p:blipFill>
        <p:spPr bwMode="auto">
          <a:xfrm>
            <a:off x="611560" y="5229200"/>
            <a:ext cx="1943100" cy="1173163"/>
          </a:xfrm>
          <a:prstGeom prst="rect">
            <a:avLst/>
          </a:prstGeom>
          <a:noFill/>
          <a:ln w="9525">
            <a:noFill/>
            <a:miter lim="800000"/>
            <a:headEnd/>
            <a:tailEnd/>
          </a:ln>
        </p:spPr>
      </p:pic>
      <p:sp>
        <p:nvSpPr>
          <p:cNvPr id="19" name="ZoneTexte 18"/>
          <p:cNvSpPr txBox="1"/>
          <p:nvPr/>
        </p:nvSpPr>
        <p:spPr>
          <a:xfrm>
            <a:off x="2771800" y="4005064"/>
            <a:ext cx="5904656" cy="1384995"/>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Fixations pour lavabo</a:t>
            </a:r>
            <a:endParaRPr lang="fr-FR" sz="1400" dirty="0" smtClean="0">
              <a:latin typeface="Arial" pitchFamily="34" charset="0"/>
              <a:cs typeface="Arial" pitchFamily="34" charset="0"/>
            </a:endParaRPr>
          </a:p>
          <a:p>
            <a:r>
              <a:rPr lang="fr-FR" sz="1400" dirty="0" smtClean="0">
                <a:latin typeface="Arial" pitchFamily="34" charset="0"/>
                <a:cs typeface="Arial" pitchFamily="34" charset="0"/>
              </a:rPr>
              <a:t>Elles peuvent être avec cheville plastique pour les murs type béton ou chimique pour les murs en agglo.</a:t>
            </a:r>
          </a:p>
          <a:p>
            <a:r>
              <a:rPr lang="fr-FR" sz="1400" dirty="0" smtClean="0">
                <a:latin typeface="Arial" pitchFamily="34" charset="0"/>
                <a:cs typeface="Arial" pitchFamily="34" charset="0"/>
              </a:rPr>
              <a:t>Pour les cloisons en plaques de plâtre, il en existe avec cheville métallique, mais dans ce cas-là; il faudra poser le lavabo sur une colonne.</a:t>
            </a:r>
            <a:endParaRPr lang="fr-FR" sz="1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to="" calcmode="lin" valueType="num">
                                      <p:cBhvr>
                                        <p:cTn id="7" dur="1" fill="hold"/>
                                        <p:tgtEl>
                                          <p:spTgt spid="9"/>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to="" calcmode="lin" valueType="num">
                                      <p:cBhvr>
                                        <p:cTn id="10" dur="1" fill="hold"/>
                                        <p:tgtEl>
                                          <p:spTgt spid="12"/>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 to="" calcmode="lin" valueType="num">
                                      <p:cBhvr>
                                        <p:cTn id="15" dur="1" fill="hold"/>
                                        <p:tgtEl>
                                          <p:spTgt spid="10"/>
                                        </p:tgtEl>
                                        <p:attrNameLst>
                                          <p:attrName/>
                                        </p:attrNameLst>
                                      </p:cBhvr>
                                    </p:anim>
                                  </p:childTnLst>
                                </p:cTn>
                              </p:par>
                              <p:par>
                                <p:cTn id="16" presetID="24"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to="" calcmode="lin" valueType="num">
                                      <p:cBhvr>
                                        <p:cTn id="18" dur="1" fill="hold"/>
                                        <p:tgtEl>
                                          <p:spTgt spid="13"/>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 to="" calcmode="lin" valueType="num">
                                      <p:cBhvr>
                                        <p:cTn id="23" dur="1" fill="hold"/>
                                        <p:tgtEl>
                                          <p:spTgt spid="14"/>
                                        </p:tgtEl>
                                        <p:attrNameLst>
                                          <p:attrName/>
                                        </p:attrNameLst>
                                      </p:cBhvr>
                                    </p:anim>
                                  </p:childTnLst>
                                </p:cTn>
                              </p:par>
                              <p:par>
                                <p:cTn id="24" presetID="24"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to="" calcmode="lin" valueType="num">
                                      <p:cBhvr>
                                        <p:cTn id="26" dur="1" fill="hold"/>
                                        <p:tgtEl>
                                          <p:spTgt spid="15"/>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to="" calcmode="lin" valueType="num">
                                      <p:cBhvr>
                                        <p:cTn id="31" dur="1" fill="hold"/>
                                        <p:tgtEl>
                                          <p:spTgt spid="11"/>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nodeType="clickEffect">
                                  <p:stCondLst>
                                    <p:cond delay="0"/>
                                  </p:stCondLst>
                                  <p:childTnLst>
                                    <p:set>
                                      <p:cBhvr>
                                        <p:cTn id="35" dur="1" fill="hold">
                                          <p:stCondLst>
                                            <p:cond delay="0"/>
                                          </p:stCondLst>
                                        </p:cTn>
                                        <p:tgtEl>
                                          <p:spTgt spid="1026"/>
                                        </p:tgtEl>
                                        <p:attrNameLst>
                                          <p:attrName>style.visibility</p:attrName>
                                        </p:attrNameLst>
                                      </p:cBhvr>
                                      <p:to>
                                        <p:strVal val="visible"/>
                                      </p:to>
                                    </p:set>
                                    <p:anim to="" calcmode="lin" valueType="num">
                                      <p:cBhvr>
                                        <p:cTn id="36" dur="1" fill="hold"/>
                                        <p:tgtEl>
                                          <p:spTgt spid="1026"/>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nodeType="clickEffect">
                                  <p:stCondLst>
                                    <p:cond delay="0"/>
                                  </p:stCondLst>
                                  <p:childTnLst>
                                    <p:set>
                                      <p:cBhvr>
                                        <p:cTn id="40" dur="1" fill="hold">
                                          <p:stCondLst>
                                            <p:cond delay="0"/>
                                          </p:stCondLst>
                                        </p:cTn>
                                        <p:tgtEl>
                                          <p:spTgt spid="1027"/>
                                        </p:tgtEl>
                                        <p:attrNameLst>
                                          <p:attrName>style.visibility</p:attrName>
                                        </p:attrNameLst>
                                      </p:cBhvr>
                                      <p:to>
                                        <p:strVal val="visible"/>
                                      </p:to>
                                    </p:set>
                                    <p:anim to="" calcmode="lin" valueType="num">
                                      <p:cBhvr>
                                        <p:cTn id="41" dur="1" fill="hold"/>
                                        <p:tgtEl>
                                          <p:spTgt spid="1027"/>
                                        </p:tgtEl>
                                        <p:attrNameLst>
                                          <p:attrName/>
                                        </p:attrNameLst>
                                      </p:cBhvr>
                                    </p:anim>
                                  </p:childTnLst>
                                </p:cTn>
                              </p:par>
                            </p:childTnLst>
                          </p:cTn>
                        </p:par>
                      </p:childTnLst>
                    </p:cTn>
                  </p:par>
                  <p:par>
                    <p:cTn id="42" fill="hold">
                      <p:stCondLst>
                        <p:cond delay="indefinite"/>
                      </p:stCondLst>
                      <p:childTnLst>
                        <p:par>
                          <p:cTn id="43" fill="hold">
                            <p:stCondLst>
                              <p:cond delay="0"/>
                            </p:stCondLst>
                            <p:childTnLst>
                              <p:par>
                                <p:cTn id="44" presetID="24" presetClass="entr" presetSubtype="0" fill="hold" grpId="0" nodeType="clickEffect">
                                  <p:stCondLst>
                                    <p:cond delay="0"/>
                                  </p:stCondLst>
                                  <p:childTnLst>
                                    <p:set>
                                      <p:cBhvr>
                                        <p:cTn id="45" dur="1" fill="hold">
                                          <p:stCondLst>
                                            <p:cond delay="0"/>
                                          </p:stCondLst>
                                        </p:cTn>
                                        <p:tgtEl>
                                          <p:spTgt spid="19"/>
                                        </p:tgtEl>
                                        <p:attrNameLst>
                                          <p:attrName>style.visibility</p:attrName>
                                        </p:attrNameLst>
                                      </p:cBhvr>
                                      <p:to>
                                        <p:strVal val="visible"/>
                                      </p:to>
                                    </p:set>
                                    <p:anim to="" calcmode="lin" valueType="num">
                                      <p:cBhvr>
                                        <p:cTn id="46" dur="1" fill="hold"/>
                                        <p:tgtEl>
                                          <p:spTgt spid="1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5"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ZoneTexte 4"/>
          <p:cNvSpPr txBox="1"/>
          <p:nvPr/>
        </p:nvSpPr>
        <p:spPr>
          <a:xfrm>
            <a:off x="2411760" y="548680"/>
            <a:ext cx="3384376" cy="461665"/>
          </a:xfrm>
          <a:prstGeom prst="rect">
            <a:avLst/>
          </a:prstGeom>
          <a:noFill/>
        </p:spPr>
        <p:txBody>
          <a:bodyPr wrap="square" rtlCol="0">
            <a:spAutoFit/>
          </a:bodyPr>
          <a:lstStyle/>
          <a:p>
            <a:pPr algn="ctr"/>
            <a:r>
              <a:rPr lang="fr-FR" sz="2400" u="sng" dirty="0" smtClean="0">
                <a:solidFill>
                  <a:srgbClr val="FF0000"/>
                </a:solidFill>
                <a:latin typeface="Arial" pitchFamily="34" charset="0"/>
                <a:cs typeface="Arial" pitchFamily="34" charset="0"/>
              </a:rPr>
              <a:t>synthèse</a:t>
            </a:r>
            <a:endParaRPr lang="fr-FR" sz="2400" u="sng" dirty="0">
              <a:solidFill>
                <a:srgbClr val="FF0000"/>
              </a:solidFill>
              <a:latin typeface="Arial" pitchFamily="34" charset="0"/>
              <a:cs typeface="Arial" pitchFamily="34" charset="0"/>
            </a:endParaRPr>
          </a:p>
        </p:txBody>
      </p:sp>
      <p:pic>
        <p:nvPicPr>
          <p:cNvPr id="7" name="Image 6" descr="plan.JPG"/>
          <p:cNvPicPr>
            <a:picLocks noChangeAspect="1"/>
          </p:cNvPicPr>
          <p:nvPr/>
        </p:nvPicPr>
        <p:blipFill>
          <a:blip r:embed="rId3" cstate="print"/>
          <a:stretch>
            <a:fillRect/>
          </a:stretch>
        </p:blipFill>
        <p:spPr>
          <a:xfrm>
            <a:off x="1259632" y="2046446"/>
            <a:ext cx="5328592" cy="4262874"/>
          </a:xfrm>
          <a:prstGeom prst="rect">
            <a:avLst/>
          </a:prstGeom>
        </p:spPr>
      </p:pic>
      <p:sp>
        <p:nvSpPr>
          <p:cNvPr id="8" name="ZoneTexte 7"/>
          <p:cNvSpPr txBox="1"/>
          <p:nvPr/>
        </p:nvSpPr>
        <p:spPr>
          <a:xfrm>
            <a:off x="971600" y="1196752"/>
            <a:ext cx="5904656" cy="738664"/>
          </a:xfrm>
          <a:prstGeom prst="rect">
            <a:avLst/>
          </a:prstGeom>
          <a:noFill/>
        </p:spPr>
        <p:txBody>
          <a:bodyPr wrap="square" rtlCol="0">
            <a:spAutoFit/>
          </a:bodyPr>
          <a:lstStyle/>
          <a:p>
            <a:r>
              <a:rPr lang="fr-FR" sz="1400" dirty="0" smtClean="0">
                <a:latin typeface="Arial" pitchFamily="34" charset="0"/>
                <a:cs typeface="Arial" pitchFamily="34" charset="0"/>
              </a:rPr>
              <a:t>Situation: vous devez d’après le plan lister les colliers, rosace, patte à vis et cheville nécessaire à la pose des tuyauteries et remplir le bon de commande.</a:t>
            </a:r>
            <a:endParaRPr lang="fr-FR" sz="1400" dirty="0">
              <a:latin typeface="Arial" pitchFamily="34" charset="0"/>
              <a:cs typeface="Arial" pitchFamily="34" charset="0"/>
            </a:endParaRPr>
          </a:p>
        </p:txBody>
      </p:sp>
      <p:cxnSp>
        <p:nvCxnSpPr>
          <p:cNvPr id="10" name="Connecteur droit avec flèche 9"/>
          <p:cNvCxnSpPr/>
          <p:nvPr/>
        </p:nvCxnSpPr>
        <p:spPr>
          <a:xfrm flipH="1">
            <a:off x="5076056" y="2708920"/>
            <a:ext cx="1152128" cy="576064"/>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ZoneTexte 13"/>
          <p:cNvSpPr txBox="1"/>
          <p:nvPr/>
        </p:nvSpPr>
        <p:spPr>
          <a:xfrm>
            <a:off x="6228184" y="2492896"/>
            <a:ext cx="1008112" cy="307777"/>
          </a:xfrm>
          <a:prstGeom prst="rect">
            <a:avLst/>
          </a:prstGeom>
          <a:noFill/>
        </p:spPr>
        <p:txBody>
          <a:bodyPr wrap="square" rtlCol="0">
            <a:spAutoFit/>
          </a:bodyPr>
          <a:lstStyle/>
          <a:p>
            <a:r>
              <a:rPr lang="fr-FR" sz="1400" dirty="0" smtClean="0">
                <a:latin typeface="Arial" pitchFamily="34" charset="0"/>
                <a:cs typeface="Arial" pitchFamily="34" charset="0"/>
              </a:rPr>
              <a:t>Cu 16*1</a:t>
            </a:r>
            <a:endParaRPr lang="fr-FR" sz="1400" dirty="0">
              <a:latin typeface="Arial" pitchFamily="34" charset="0"/>
              <a:cs typeface="Arial" pitchFamily="34" charset="0"/>
            </a:endParaRPr>
          </a:p>
        </p:txBody>
      </p:sp>
      <p:cxnSp>
        <p:nvCxnSpPr>
          <p:cNvPr id="16" name="Connecteur droit avec flèche 15"/>
          <p:cNvCxnSpPr/>
          <p:nvPr/>
        </p:nvCxnSpPr>
        <p:spPr>
          <a:xfrm flipH="1">
            <a:off x="4572000" y="2420888"/>
            <a:ext cx="792088" cy="43204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ZoneTexte 16"/>
          <p:cNvSpPr txBox="1"/>
          <p:nvPr/>
        </p:nvSpPr>
        <p:spPr>
          <a:xfrm>
            <a:off x="5364088" y="2204864"/>
            <a:ext cx="864096" cy="307777"/>
          </a:xfrm>
          <a:prstGeom prst="rect">
            <a:avLst/>
          </a:prstGeom>
          <a:noFill/>
        </p:spPr>
        <p:txBody>
          <a:bodyPr wrap="square" rtlCol="0">
            <a:spAutoFit/>
          </a:bodyPr>
          <a:lstStyle/>
          <a:p>
            <a:r>
              <a:rPr lang="fr-FR" sz="1400" dirty="0" smtClean="0">
                <a:latin typeface="Arial" pitchFamily="34" charset="0"/>
                <a:cs typeface="Arial" pitchFamily="34" charset="0"/>
              </a:rPr>
              <a:t>Cu 22*1</a:t>
            </a:r>
            <a:endParaRPr lang="fr-FR" sz="1400" dirty="0">
              <a:latin typeface="Arial" pitchFamily="34" charset="0"/>
              <a:cs typeface="Arial" pitchFamily="34" charset="0"/>
            </a:endParaRPr>
          </a:p>
        </p:txBody>
      </p:sp>
      <p:cxnSp>
        <p:nvCxnSpPr>
          <p:cNvPr id="19" name="Connecteur droit avec flèche 18"/>
          <p:cNvCxnSpPr/>
          <p:nvPr/>
        </p:nvCxnSpPr>
        <p:spPr>
          <a:xfrm>
            <a:off x="3491880" y="2708920"/>
            <a:ext cx="1296144" cy="7920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ZoneTexte 19"/>
          <p:cNvSpPr txBox="1"/>
          <p:nvPr/>
        </p:nvSpPr>
        <p:spPr>
          <a:xfrm>
            <a:off x="2627784" y="2492896"/>
            <a:ext cx="1008112" cy="307777"/>
          </a:xfrm>
          <a:prstGeom prst="rect">
            <a:avLst/>
          </a:prstGeom>
          <a:noFill/>
        </p:spPr>
        <p:txBody>
          <a:bodyPr wrap="square" rtlCol="0">
            <a:spAutoFit/>
          </a:bodyPr>
          <a:lstStyle/>
          <a:p>
            <a:r>
              <a:rPr lang="fr-FR" sz="1400" dirty="0" smtClean="0">
                <a:latin typeface="Arial" pitchFamily="34" charset="0"/>
                <a:cs typeface="Arial" pitchFamily="34" charset="0"/>
              </a:rPr>
              <a:t>Cu 14*1</a:t>
            </a:r>
            <a:endParaRPr lang="fr-FR" sz="1400" dirty="0">
              <a:latin typeface="Arial" pitchFamily="34" charset="0"/>
              <a:cs typeface="Arial" pitchFamily="34" charset="0"/>
            </a:endParaRPr>
          </a:p>
        </p:txBody>
      </p:sp>
      <p:cxnSp>
        <p:nvCxnSpPr>
          <p:cNvPr id="24" name="Connecteur droit avec flèche 23"/>
          <p:cNvCxnSpPr/>
          <p:nvPr/>
        </p:nvCxnSpPr>
        <p:spPr>
          <a:xfrm flipV="1">
            <a:off x="2339752" y="5517232"/>
            <a:ext cx="504056" cy="36004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ZoneTexte 24"/>
          <p:cNvSpPr txBox="1"/>
          <p:nvPr/>
        </p:nvSpPr>
        <p:spPr>
          <a:xfrm>
            <a:off x="1403648" y="5733256"/>
            <a:ext cx="864096" cy="307777"/>
          </a:xfrm>
          <a:prstGeom prst="rect">
            <a:avLst/>
          </a:prstGeom>
          <a:noFill/>
        </p:spPr>
        <p:txBody>
          <a:bodyPr wrap="square" rtlCol="0">
            <a:spAutoFit/>
          </a:bodyPr>
          <a:lstStyle/>
          <a:p>
            <a:r>
              <a:rPr lang="fr-FR" sz="1400" dirty="0" smtClean="0">
                <a:latin typeface="Arial" pitchFamily="34" charset="0"/>
                <a:cs typeface="Arial" pitchFamily="34" charset="0"/>
              </a:rPr>
              <a:t>Cu 12*1</a:t>
            </a:r>
            <a:endParaRPr lang="fr-FR" sz="1400" dirty="0">
              <a:latin typeface="Arial" pitchFamily="34" charset="0"/>
              <a:cs typeface="Arial" pitchFamily="34" charset="0"/>
            </a:endParaRPr>
          </a:p>
        </p:txBody>
      </p:sp>
      <p:cxnSp>
        <p:nvCxnSpPr>
          <p:cNvPr id="27" name="Connecteur droit 26"/>
          <p:cNvCxnSpPr/>
          <p:nvPr/>
        </p:nvCxnSpPr>
        <p:spPr>
          <a:xfrm>
            <a:off x="2555776" y="5589240"/>
            <a:ext cx="216024" cy="72008"/>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Connecteur droit 31"/>
          <p:cNvCxnSpPr/>
          <p:nvPr/>
        </p:nvCxnSpPr>
        <p:spPr>
          <a:xfrm flipH="1">
            <a:off x="4211960" y="3140968"/>
            <a:ext cx="216024" cy="144016"/>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Connecteur droit avec flèche 33"/>
          <p:cNvCxnSpPr/>
          <p:nvPr/>
        </p:nvCxnSpPr>
        <p:spPr>
          <a:xfrm>
            <a:off x="3275856" y="3212976"/>
            <a:ext cx="792088" cy="36004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5" name="ZoneTexte 34"/>
          <p:cNvSpPr txBox="1"/>
          <p:nvPr/>
        </p:nvSpPr>
        <p:spPr>
          <a:xfrm>
            <a:off x="2339752" y="2996952"/>
            <a:ext cx="936104" cy="338554"/>
          </a:xfrm>
          <a:prstGeom prst="rect">
            <a:avLst/>
          </a:prstGeom>
          <a:noFill/>
        </p:spPr>
        <p:txBody>
          <a:bodyPr wrap="square" rtlCol="0">
            <a:spAutoFit/>
          </a:bodyPr>
          <a:lstStyle/>
          <a:p>
            <a:r>
              <a:rPr lang="fr-FR" sz="1600" dirty="0" smtClean="0">
                <a:latin typeface="Arial" pitchFamily="34" charset="0"/>
                <a:cs typeface="Arial" pitchFamily="34" charset="0"/>
              </a:rPr>
              <a:t>Cu 16*1</a:t>
            </a:r>
            <a:endParaRPr lang="fr-FR" sz="1600" dirty="0">
              <a:latin typeface="Arial" pitchFamily="34" charset="0"/>
              <a:cs typeface="Arial" pitchFamily="34" charset="0"/>
            </a:endParaRPr>
          </a:p>
        </p:txBody>
      </p:sp>
      <p:cxnSp>
        <p:nvCxnSpPr>
          <p:cNvPr id="37" name="Connecteur droit avec flèche 36"/>
          <p:cNvCxnSpPr/>
          <p:nvPr/>
        </p:nvCxnSpPr>
        <p:spPr>
          <a:xfrm flipH="1" flipV="1">
            <a:off x="5364088" y="5589240"/>
            <a:ext cx="576064" cy="576064"/>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9" name="Connecteur droit 38"/>
          <p:cNvCxnSpPr/>
          <p:nvPr/>
        </p:nvCxnSpPr>
        <p:spPr>
          <a:xfrm flipV="1">
            <a:off x="5436096" y="5661248"/>
            <a:ext cx="144016" cy="144016"/>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ZoneTexte 39"/>
          <p:cNvSpPr txBox="1"/>
          <p:nvPr/>
        </p:nvSpPr>
        <p:spPr>
          <a:xfrm>
            <a:off x="5940152" y="5877272"/>
            <a:ext cx="1512168" cy="307777"/>
          </a:xfrm>
          <a:prstGeom prst="rect">
            <a:avLst/>
          </a:prstGeom>
          <a:noFill/>
        </p:spPr>
        <p:txBody>
          <a:bodyPr wrap="square" rtlCol="0">
            <a:spAutoFit/>
          </a:bodyPr>
          <a:lstStyle/>
          <a:p>
            <a:r>
              <a:rPr lang="fr-FR" sz="1400" dirty="0" smtClean="0">
                <a:latin typeface="Arial" pitchFamily="34" charset="0"/>
                <a:cs typeface="Arial" pitchFamily="34" charset="0"/>
              </a:rPr>
              <a:t>Cu 16*1</a:t>
            </a:r>
            <a:endParaRPr lang="fr-FR" sz="1400" dirty="0">
              <a:latin typeface="Arial" pitchFamily="34" charset="0"/>
              <a:cs typeface="Arial" pitchFamily="34" charset="0"/>
            </a:endParaRPr>
          </a:p>
        </p:txBody>
      </p:sp>
      <p:cxnSp>
        <p:nvCxnSpPr>
          <p:cNvPr id="42" name="Connecteur droit avec flèche 41"/>
          <p:cNvCxnSpPr/>
          <p:nvPr/>
        </p:nvCxnSpPr>
        <p:spPr>
          <a:xfrm>
            <a:off x="2987824" y="4725144"/>
            <a:ext cx="288032"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3" name="ZoneTexte 42"/>
          <p:cNvSpPr txBox="1"/>
          <p:nvPr/>
        </p:nvSpPr>
        <p:spPr>
          <a:xfrm>
            <a:off x="2195736" y="4509120"/>
            <a:ext cx="864096" cy="307777"/>
          </a:xfrm>
          <a:prstGeom prst="rect">
            <a:avLst/>
          </a:prstGeom>
          <a:noFill/>
        </p:spPr>
        <p:txBody>
          <a:bodyPr wrap="square" rtlCol="0">
            <a:spAutoFit/>
          </a:bodyPr>
          <a:lstStyle/>
          <a:p>
            <a:r>
              <a:rPr lang="fr-FR" sz="1400" dirty="0" smtClean="0">
                <a:latin typeface="Arial" pitchFamily="34" charset="0"/>
                <a:cs typeface="Arial" pitchFamily="34" charset="0"/>
              </a:rPr>
              <a:t>Cu 12*1</a:t>
            </a:r>
            <a:endParaRPr lang="fr-FR" sz="1400" dirty="0">
              <a:latin typeface="Arial" pitchFamily="34" charset="0"/>
              <a:cs typeface="Arial" pitchFamily="34" charset="0"/>
            </a:endParaRPr>
          </a:p>
        </p:txBody>
      </p:sp>
      <p:cxnSp>
        <p:nvCxnSpPr>
          <p:cNvPr id="45" name="Connecteur droit avec flèche 44"/>
          <p:cNvCxnSpPr/>
          <p:nvPr/>
        </p:nvCxnSpPr>
        <p:spPr>
          <a:xfrm flipH="1">
            <a:off x="5868144" y="4797152"/>
            <a:ext cx="504056" cy="43204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7" name="Connecteur droit 46"/>
          <p:cNvCxnSpPr/>
          <p:nvPr/>
        </p:nvCxnSpPr>
        <p:spPr>
          <a:xfrm>
            <a:off x="6012160" y="5013176"/>
            <a:ext cx="144016" cy="72008"/>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ZoneTexte 47"/>
          <p:cNvSpPr txBox="1"/>
          <p:nvPr/>
        </p:nvSpPr>
        <p:spPr>
          <a:xfrm>
            <a:off x="6372200" y="4725144"/>
            <a:ext cx="1368152" cy="307777"/>
          </a:xfrm>
          <a:prstGeom prst="rect">
            <a:avLst/>
          </a:prstGeom>
          <a:noFill/>
        </p:spPr>
        <p:txBody>
          <a:bodyPr wrap="square" rtlCol="0">
            <a:spAutoFit/>
          </a:bodyPr>
          <a:lstStyle/>
          <a:p>
            <a:r>
              <a:rPr lang="fr-FR" sz="1400" dirty="0" smtClean="0">
                <a:latin typeface="Arial" pitchFamily="34" charset="0"/>
                <a:cs typeface="Arial" pitchFamily="34" charset="0"/>
              </a:rPr>
              <a:t>Cu 14*1</a:t>
            </a:r>
            <a:endParaRPr lang="fr-FR" sz="1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graphicFrame>
        <p:nvGraphicFramePr>
          <p:cNvPr id="5" name="Tableau 4"/>
          <p:cNvGraphicFramePr>
            <a:graphicFrameLocks noGrp="1"/>
          </p:cNvGraphicFramePr>
          <p:nvPr/>
        </p:nvGraphicFramePr>
        <p:xfrm>
          <a:off x="971600" y="1484784"/>
          <a:ext cx="6936432" cy="4933028"/>
        </p:xfrm>
        <a:graphic>
          <a:graphicData uri="http://schemas.openxmlformats.org/drawingml/2006/table">
            <a:tbl>
              <a:tblPr firstRow="1" bandRow="1">
                <a:tableStyleId>{5C22544A-7EE6-4342-B048-85BDC9FD1C3A}</a:tableStyleId>
              </a:tblPr>
              <a:tblGrid>
                <a:gridCol w="2312144"/>
                <a:gridCol w="2312144"/>
                <a:gridCol w="2312144"/>
              </a:tblGrid>
              <a:tr h="547457">
                <a:tc gridSpan="3">
                  <a:txBody>
                    <a:bodyPr/>
                    <a:lstStyle/>
                    <a:p>
                      <a:pPr algn="ctr"/>
                      <a:r>
                        <a:rPr lang="fr-FR" sz="1800" b="1" dirty="0" smtClean="0">
                          <a:latin typeface="Arial" pitchFamily="34" charset="0"/>
                          <a:cs typeface="Arial" pitchFamily="34" charset="0"/>
                        </a:rPr>
                        <a:t>Bon de commande</a:t>
                      </a:r>
                      <a:endParaRPr lang="fr-FR" sz="1800" b="1" dirty="0">
                        <a:latin typeface="Arial" pitchFamily="34" charset="0"/>
                        <a:cs typeface="Arial" pitchFamily="34" charset="0"/>
                      </a:endParaRPr>
                    </a:p>
                  </a:txBody>
                  <a:tcPr/>
                </a:tc>
                <a:tc hMerge="1">
                  <a:txBody>
                    <a:bodyPr/>
                    <a:lstStyle/>
                    <a:p>
                      <a:endParaRPr lang="fr-FR" dirty="0"/>
                    </a:p>
                  </a:txBody>
                  <a:tcPr/>
                </a:tc>
                <a:tc hMerge="1">
                  <a:txBody>
                    <a:bodyPr/>
                    <a:lstStyle/>
                    <a:p>
                      <a:endParaRPr lang="fr-FR" dirty="0"/>
                    </a:p>
                  </a:txBody>
                  <a:tcPr/>
                </a:tc>
              </a:tr>
              <a:tr h="547457">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Nomination</a:t>
                      </a:r>
                      <a:endParaRPr lang="fr-FR" sz="1400" dirty="0">
                        <a:latin typeface="Arial" pitchFamily="34" charset="0"/>
                        <a:cs typeface="Arial" pitchFamily="34" charset="0"/>
                      </a:endParaRPr>
                    </a:p>
                  </a:txBody>
                  <a:tcPr/>
                </a:tc>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Ø ou hauteur</a:t>
                      </a:r>
                      <a:endParaRPr lang="fr-FR" sz="1400" dirty="0">
                        <a:latin typeface="Arial" pitchFamily="34" charset="0"/>
                        <a:cs typeface="Arial" pitchFamily="34" charset="0"/>
                      </a:endParaRPr>
                    </a:p>
                  </a:txBody>
                  <a:tcPr/>
                </a:tc>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quantité</a:t>
                      </a:r>
                      <a:endParaRPr lang="fr-FR" sz="1400" dirty="0">
                        <a:latin typeface="Arial" pitchFamily="34" charset="0"/>
                        <a:cs typeface="Arial" pitchFamily="34" charset="0"/>
                      </a:endParaRPr>
                    </a:p>
                  </a:txBody>
                  <a:tcPr/>
                </a:tc>
              </a:tr>
              <a:tr h="273729">
                <a:tc rowSpan="2">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Rosace</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273729">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547457">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Patte à</a:t>
                      </a:r>
                      <a:r>
                        <a:rPr lang="fr-FR" sz="1400" baseline="0" dirty="0" smtClean="0">
                          <a:latin typeface="Arial" pitchFamily="34" charset="0"/>
                          <a:cs typeface="Arial" pitchFamily="34" charset="0"/>
                        </a:rPr>
                        <a:t> vis</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solidFill>
                      <a:schemeClr val="tx1"/>
                    </a:solidFill>
                  </a:tcPr>
                </a:tc>
                <a:tc>
                  <a:txBody>
                    <a:bodyPr/>
                    <a:lstStyle/>
                    <a:p>
                      <a:endParaRPr lang="fr-FR" sz="1400" dirty="0">
                        <a:latin typeface="Arial" pitchFamily="34" charset="0"/>
                        <a:cs typeface="Arial" pitchFamily="34" charset="0"/>
                      </a:endParaRPr>
                    </a:p>
                  </a:txBody>
                  <a:tcPr/>
                </a:tc>
              </a:tr>
              <a:tr h="136864">
                <a:tc rowSpan="4">
                  <a:txBody>
                    <a:bodyPr/>
                    <a:lstStyle/>
                    <a:p>
                      <a:pPr algn="ctr"/>
                      <a:endParaRPr lang="fr-FR" sz="1400" dirty="0" smtClean="0">
                        <a:latin typeface="Arial" pitchFamily="34" charset="0"/>
                        <a:cs typeface="Arial" pitchFamily="34" charset="0"/>
                      </a:endParaRPr>
                    </a:p>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Collier simple</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67936">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36865">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36864">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82486">
                <a:tc rowSpan="3">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Collier double</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82485">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82486">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547457">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cheville</a:t>
                      </a:r>
                      <a:endParaRPr lang="fr-FR" sz="1400" dirty="0">
                        <a:latin typeface="Arial" pitchFamily="34" charset="0"/>
                        <a:cs typeface="Arial" pitchFamily="34" charset="0"/>
                      </a:endParaRPr>
                    </a:p>
                  </a:txBody>
                  <a:tcPr/>
                </a:tc>
                <a:tc>
                  <a:txBody>
                    <a:bodyPr/>
                    <a:lstStyle/>
                    <a:p>
                      <a:endParaRPr lang="fr-FR" sz="140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bl>
          </a:graphicData>
        </a:graphic>
      </p:graphicFrame>
      <p:sp>
        <p:nvSpPr>
          <p:cNvPr id="6" name="ZoneTexte 5"/>
          <p:cNvSpPr txBox="1"/>
          <p:nvPr/>
        </p:nvSpPr>
        <p:spPr>
          <a:xfrm>
            <a:off x="2411760" y="548680"/>
            <a:ext cx="3384376" cy="461665"/>
          </a:xfrm>
          <a:prstGeom prst="rect">
            <a:avLst/>
          </a:prstGeom>
          <a:noFill/>
        </p:spPr>
        <p:txBody>
          <a:bodyPr wrap="square" rtlCol="0">
            <a:spAutoFit/>
          </a:bodyPr>
          <a:lstStyle/>
          <a:p>
            <a:pPr algn="ctr"/>
            <a:r>
              <a:rPr lang="fr-FR" sz="2400" u="sng" dirty="0" smtClean="0">
                <a:solidFill>
                  <a:srgbClr val="FF0000"/>
                </a:solidFill>
                <a:latin typeface="Arial" pitchFamily="34" charset="0"/>
                <a:cs typeface="Arial" pitchFamily="34" charset="0"/>
              </a:rPr>
              <a:t>synthèse</a:t>
            </a:r>
            <a:endParaRPr lang="fr-FR" sz="2400" u="sng"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5" name="Image 4" descr="fixations ballon d'eau chaude.jpg"/>
          <p:cNvPicPr>
            <a:picLocks noChangeAspect="1"/>
          </p:cNvPicPr>
          <p:nvPr/>
        </p:nvPicPr>
        <p:blipFill>
          <a:blip r:embed="rId3" cstate="print"/>
          <a:stretch>
            <a:fillRect/>
          </a:stretch>
        </p:blipFill>
        <p:spPr>
          <a:xfrm>
            <a:off x="899592" y="1340768"/>
            <a:ext cx="1296144" cy="1296144"/>
          </a:xfrm>
          <a:prstGeom prst="rect">
            <a:avLst/>
          </a:prstGeom>
        </p:spPr>
      </p:pic>
      <p:sp>
        <p:nvSpPr>
          <p:cNvPr id="6" name="ZoneTexte 5"/>
          <p:cNvSpPr txBox="1"/>
          <p:nvPr/>
        </p:nvSpPr>
        <p:spPr>
          <a:xfrm>
            <a:off x="2411760" y="548680"/>
            <a:ext cx="3384376" cy="461665"/>
          </a:xfrm>
          <a:prstGeom prst="rect">
            <a:avLst/>
          </a:prstGeom>
          <a:noFill/>
        </p:spPr>
        <p:txBody>
          <a:bodyPr wrap="square" rtlCol="0">
            <a:spAutoFit/>
          </a:bodyPr>
          <a:lstStyle/>
          <a:p>
            <a:pPr algn="ctr"/>
            <a:r>
              <a:rPr lang="fr-FR" sz="2400" u="sng" dirty="0" smtClean="0">
                <a:solidFill>
                  <a:srgbClr val="FF0000"/>
                </a:solidFill>
                <a:latin typeface="Arial" pitchFamily="34" charset="0"/>
                <a:cs typeface="Arial" pitchFamily="34" charset="0"/>
              </a:rPr>
              <a:t>synthèse</a:t>
            </a:r>
            <a:endParaRPr lang="fr-FR" sz="2400" u="sng" dirty="0">
              <a:solidFill>
                <a:srgbClr val="FF0000"/>
              </a:solidFill>
              <a:latin typeface="Arial" pitchFamily="34" charset="0"/>
              <a:cs typeface="Arial" pitchFamily="34" charset="0"/>
            </a:endParaRPr>
          </a:p>
        </p:txBody>
      </p:sp>
      <p:pic>
        <p:nvPicPr>
          <p:cNvPr id="7" name="Image 6" descr="fixation wc.jpg"/>
          <p:cNvPicPr>
            <a:picLocks noChangeAspect="1"/>
          </p:cNvPicPr>
          <p:nvPr/>
        </p:nvPicPr>
        <p:blipFill>
          <a:blip r:embed="rId4" cstate="print"/>
          <a:stretch>
            <a:fillRect/>
          </a:stretch>
        </p:blipFill>
        <p:spPr>
          <a:xfrm>
            <a:off x="467544" y="2852936"/>
            <a:ext cx="2592288" cy="879766"/>
          </a:xfrm>
          <a:prstGeom prst="rect">
            <a:avLst/>
          </a:prstGeom>
        </p:spPr>
      </p:pic>
      <p:pic>
        <p:nvPicPr>
          <p:cNvPr id="8" name="Picture 3" descr="wd_hm"/>
          <p:cNvPicPr>
            <a:picLocks noChangeAspect="1" noChangeArrowheads="1"/>
          </p:cNvPicPr>
          <p:nvPr/>
        </p:nvPicPr>
        <p:blipFill>
          <a:blip r:embed="rId5" cstate="print"/>
          <a:srcRect/>
          <a:stretch>
            <a:fillRect/>
          </a:stretch>
        </p:blipFill>
        <p:spPr bwMode="auto">
          <a:xfrm>
            <a:off x="539552" y="3933056"/>
            <a:ext cx="1943100" cy="1173163"/>
          </a:xfrm>
          <a:prstGeom prst="rect">
            <a:avLst/>
          </a:prstGeom>
          <a:noFill/>
          <a:ln w="9525">
            <a:noFill/>
            <a:miter lim="800000"/>
            <a:headEnd/>
            <a:tailEnd/>
          </a:ln>
        </p:spPr>
      </p:pic>
      <p:pic>
        <p:nvPicPr>
          <p:cNvPr id="9" name="Image 8" descr="fixations ballon d'eau chaude 2.jpg"/>
          <p:cNvPicPr>
            <a:picLocks noChangeAspect="1"/>
          </p:cNvPicPr>
          <p:nvPr/>
        </p:nvPicPr>
        <p:blipFill>
          <a:blip r:embed="rId6" cstate="print"/>
          <a:stretch>
            <a:fillRect/>
          </a:stretch>
        </p:blipFill>
        <p:spPr>
          <a:xfrm>
            <a:off x="539552" y="5373216"/>
            <a:ext cx="2438147" cy="792088"/>
          </a:xfrm>
          <a:prstGeom prst="rect">
            <a:avLst/>
          </a:prstGeom>
        </p:spPr>
      </p:pic>
      <p:sp>
        <p:nvSpPr>
          <p:cNvPr id="10" name="Bouée 9"/>
          <p:cNvSpPr/>
          <p:nvPr/>
        </p:nvSpPr>
        <p:spPr>
          <a:xfrm>
            <a:off x="3779912" y="1988840"/>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1" name="Bouée 10"/>
          <p:cNvSpPr/>
          <p:nvPr/>
        </p:nvSpPr>
        <p:spPr>
          <a:xfrm>
            <a:off x="3779912" y="3284984"/>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2" name="Bouée 11"/>
          <p:cNvSpPr/>
          <p:nvPr/>
        </p:nvSpPr>
        <p:spPr>
          <a:xfrm>
            <a:off x="3779912" y="4509120"/>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3" name="Bouée 12"/>
          <p:cNvSpPr/>
          <p:nvPr/>
        </p:nvSpPr>
        <p:spPr>
          <a:xfrm>
            <a:off x="3779912" y="5733256"/>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4" name="Bouée 13"/>
          <p:cNvSpPr/>
          <p:nvPr/>
        </p:nvSpPr>
        <p:spPr>
          <a:xfrm>
            <a:off x="5580112" y="2060848"/>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5" name="Bouée 14"/>
          <p:cNvSpPr/>
          <p:nvPr/>
        </p:nvSpPr>
        <p:spPr>
          <a:xfrm>
            <a:off x="5580112" y="3356992"/>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6" name="Bouée 15"/>
          <p:cNvSpPr/>
          <p:nvPr/>
        </p:nvSpPr>
        <p:spPr>
          <a:xfrm>
            <a:off x="5580112" y="4509120"/>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7" name="Bouée 16"/>
          <p:cNvSpPr/>
          <p:nvPr/>
        </p:nvSpPr>
        <p:spPr>
          <a:xfrm>
            <a:off x="5580112" y="5733256"/>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8" name="ZoneTexte 17"/>
          <p:cNvSpPr txBox="1"/>
          <p:nvPr/>
        </p:nvSpPr>
        <p:spPr>
          <a:xfrm>
            <a:off x="5868144" y="1988840"/>
            <a:ext cx="2664296" cy="307777"/>
          </a:xfrm>
          <a:prstGeom prst="rect">
            <a:avLst/>
          </a:prstGeom>
          <a:noFill/>
        </p:spPr>
        <p:txBody>
          <a:bodyPr wrap="square" rtlCol="0">
            <a:spAutoFit/>
          </a:bodyPr>
          <a:lstStyle/>
          <a:p>
            <a:r>
              <a:rPr lang="fr-FR" sz="1400" dirty="0" smtClean="0">
                <a:latin typeface="Arial" pitchFamily="34" charset="0"/>
                <a:cs typeface="Arial" pitchFamily="34" charset="0"/>
              </a:rPr>
              <a:t>Fixation </a:t>
            </a:r>
            <a:r>
              <a:rPr lang="fr-FR" sz="1400" dirty="0" err="1" smtClean="0">
                <a:latin typeface="Arial" pitchFamily="34" charset="0"/>
                <a:cs typeface="Arial" pitchFamily="34" charset="0"/>
              </a:rPr>
              <a:t>wc</a:t>
            </a:r>
            <a:endParaRPr lang="fr-FR" sz="1400" dirty="0">
              <a:latin typeface="Arial" pitchFamily="34" charset="0"/>
              <a:cs typeface="Arial" pitchFamily="34" charset="0"/>
            </a:endParaRPr>
          </a:p>
        </p:txBody>
      </p:sp>
      <p:sp>
        <p:nvSpPr>
          <p:cNvPr id="19" name="ZoneTexte 18"/>
          <p:cNvSpPr txBox="1"/>
          <p:nvPr/>
        </p:nvSpPr>
        <p:spPr>
          <a:xfrm>
            <a:off x="5796136" y="3284984"/>
            <a:ext cx="3096344" cy="307777"/>
          </a:xfrm>
          <a:prstGeom prst="rect">
            <a:avLst/>
          </a:prstGeom>
          <a:noFill/>
        </p:spPr>
        <p:txBody>
          <a:bodyPr wrap="square" rtlCol="0">
            <a:spAutoFit/>
          </a:bodyPr>
          <a:lstStyle/>
          <a:p>
            <a:r>
              <a:rPr lang="fr-FR" sz="1400" dirty="0" smtClean="0">
                <a:latin typeface="Arial" pitchFamily="34" charset="0"/>
                <a:cs typeface="Arial" pitchFamily="34" charset="0"/>
              </a:rPr>
              <a:t>Fixation pour lavabo cloison creuse</a:t>
            </a:r>
            <a:endParaRPr lang="fr-FR" sz="1400" dirty="0">
              <a:latin typeface="Arial" pitchFamily="34" charset="0"/>
              <a:cs typeface="Arial" pitchFamily="34" charset="0"/>
            </a:endParaRPr>
          </a:p>
        </p:txBody>
      </p:sp>
      <p:sp>
        <p:nvSpPr>
          <p:cNvPr id="20" name="ZoneTexte 19"/>
          <p:cNvSpPr txBox="1"/>
          <p:nvPr/>
        </p:nvSpPr>
        <p:spPr>
          <a:xfrm>
            <a:off x="5796136" y="4437112"/>
            <a:ext cx="2952328" cy="307777"/>
          </a:xfrm>
          <a:prstGeom prst="rect">
            <a:avLst/>
          </a:prstGeom>
          <a:noFill/>
        </p:spPr>
        <p:txBody>
          <a:bodyPr wrap="square" rtlCol="0">
            <a:spAutoFit/>
          </a:bodyPr>
          <a:lstStyle/>
          <a:p>
            <a:r>
              <a:rPr lang="fr-FR" sz="1400" dirty="0" smtClean="0">
                <a:latin typeface="Arial" pitchFamily="34" charset="0"/>
                <a:cs typeface="Arial" pitchFamily="34" charset="0"/>
              </a:rPr>
              <a:t>Fixation ballon d’eau chaude</a:t>
            </a:r>
            <a:endParaRPr lang="fr-FR" sz="1400" dirty="0">
              <a:latin typeface="Arial" pitchFamily="34" charset="0"/>
              <a:cs typeface="Arial" pitchFamily="34" charset="0"/>
            </a:endParaRPr>
          </a:p>
        </p:txBody>
      </p:sp>
      <p:sp>
        <p:nvSpPr>
          <p:cNvPr id="21" name="ZoneTexte 20"/>
          <p:cNvSpPr txBox="1"/>
          <p:nvPr/>
        </p:nvSpPr>
        <p:spPr>
          <a:xfrm>
            <a:off x="5940152" y="5589240"/>
            <a:ext cx="2736304" cy="523220"/>
          </a:xfrm>
          <a:prstGeom prst="rect">
            <a:avLst/>
          </a:prstGeom>
          <a:noFill/>
        </p:spPr>
        <p:txBody>
          <a:bodyPr wrap="square" rtlCol="0">
            <a:spAutoFit/>
          </a:bodyPr>
          <a:lstStyle/>
          <a:p>
            <a:r>
              <a:rPr lang="fr-FR" sz="1400" dirty="0" smtClean="0">
                <a:latin typeface="Arial" pitchFamily="34" charset="0"/>
                <a:cs typeface="Arial" pitchFamily="34" charset="0"/>
              </a:rPr>
              <a:t>Fixation chimique pour ballon d’eau chaude</a:t>
            </a:r>
            <a:endParaRPr lang="fr-FR" sz="1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graphicFrame>
        <p:nvGraphicFramePr>
          <p:cNvPr id="5" name="Tableau 4"/>
          <p:cNvGraphicFramePr>
            <a:graphicFrameLocks noGrp="1"/>
          </p:cNvGraphicFramePr>
          <p:nvPr/>
        </p:nvGraphicFramePr>
        <p:xfrm>
          <a:off x="971600" y="1484784"/>
          <a:ext cx="6936432" cy="4769289"/>
        </p:xfrm>
        <a:graphic>
          <a:graphicData uri="http://schemas.openxmlformats.org/drawingml/2006/table">
            <a:tbl>
              <a:tblPr firstRow="1" bandRow="1">
                <a:tableStyleId>{5C22544A-7EE6-4342-B048-85BDC9FD1C3A}</a:tableStyleId>
              </a:tblPr>
              <a:tblGrid>
                <a:gridCol w="2312144"/>
                <a:gridCol w="2312144"/>
                <a:gridCol w="2312144"/>
              </a:tblGrid>
              <a:tr h="547457">
                <a:tc gridSpan="3">
                  <a:txBody>
                    <a:bodyPr/>
                    <a:lstStyle/>
                    <a:p>
                      <a:pPr algn="ctr"/>
                      <a:r>
                        <a:rPr lang="fr-FR" sz="1800" b="1" dirty="0" smtClean="0">
                          <a:latin typeface="Arial" pitchFamily="34" charset="0"/>
                          <a:cs typeface="Arial" pitchFamily="34" charset="0"/>
                        </a:rPr>
                        <a:t>Bon de commande</a:t>
                      </a:r>
                      <a:endParaRPr lang="fr-FR" sz="1800" b="1" dirty="0">
                        <a:latin typeface="Arial" pitchFamily="34" charset="0"/>
                        <a:cs typeface="Arial" pitchFamily="34" charset="0"/>
                      </a:endParaRPr>
                    </a:p>
                  </a:txBody>
                  <a:tcPr/>
                </a:tc>
                <a:tc hMerge="1">
                  <a:txBody>
                    <a:bodyPr/>
                    <a:lstStyle/>
                    <a:p>
                      <a:endParaRPr lang="fr-FR" dirty="0"/>
                    </a:p>
                  </a:txBody>
                  <a:tcPr/>
                </a:tc>
                <a:tc hMerge="1">
                  <a:txBody>
                    <a:bodyPr/>
                    <a:lstStyle/>
                    <a:p>
                      <a:endParaRPr lang="fr-FR" dirty="0"/>
                    </a:p>
                  </a:txBody>
                  <a:tcPr/>
                </a:tc>
              </a:tr>
              <a:tr h="547457">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Nominations</a:t>
                      </a:r>
                      <a:endParaRPr lang="fr-FR" sz="1400" dirty="0">
                        <a:latin typeface="Arial" pitchFamily="34" charset="0"/>
                        <a:cs typeface="Arial" pitchFamily="34" charset="0"/>
                      </a:endParaRPr>
                    </a:p>
                  </a:txBody>
                  <a:tcPr/>
                </a:tc>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Ø ou hauteur</a:t>
                      </a:r>
                      <a:endParaRPr lang="fr-FR" sz="1400" dirty="0">
                        <a:latin typeface="Arial" pitchFamily="34" charset="0"/>
                        <a:cs typeface="Arial" pitchFamily="34" charset="0"/>
                      </a:endParaRPr>
                    </a:p>
                  </a:txBody>
                  <a:tcPr/>
                </a:tc>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quantités</a:t>
                      </a:r>
                      <a:endParaRPr lang="fr-FR" sz="1400" dirty="0">
                        <a:latin typeface="Arial" pitchFamily="34" charset="0"/>
                        <a:cs typeface="Arial" pitchFamily="34" charset="0"/>
                      </a:endParaRPr>
                    </a:p>
                  </a:txBody>
                  <a:tcPr/>
                </a:tc>
              </a:tr>
              <a:tr h="273729">
                <a:tc rowSpan="2">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Rosace</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273729">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383718">
                <a:tc>
                  <a:txBody>
                    <a:bodyPr/>
                    <a:lstStyle/>
                    <a:p>
                      <a:pPr algn="ctr"/>
                      <a:r>
                        <a:rPr lang="fr-FR" sz="1400" dirty="0" smtClean="0">
                          <a:latin typeface="Arial" pitchFamily="34" charset="0"/>
                          <a:cs typeface="Arial" pitchFamily="34" charset="0"/>
                        </a:rPr>
                        <a:t>Patte à</a:t>
                      </a:r>
                      <a:r>
                        <a:rPr lang="fr-FR" sz="1400" baseline="0" dirty="0" smtClean="0">
                          <a:latin typeface="Arial" pitchFamily="34" charset="0"/>
                          <a:cs typeface="Arial" pitchFamily="34" charset="0"/>
                        </a:rPr>
                        <a:t> vis</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solidFill>
                      <a:schemeClr val="tx1"/>
                    </a:solidFill>
                  </a:tcPr>
                </a:tc>
                <a:tc>
                  <a:txBody>
                    <a:bodyPr/>
                    <a:lstStyle/>
                    <a:p>
                      <a:endParaRPr lang="fr-FR" sz="1400" dirty="0">
                        <a:latin typeface="Arial" pitchFamily="34" charset="0"/>
                        <a:cs typeface="Arial" pitchFamily="34" charset="0"/>
                      </a:endParaRPr>
                    </a:p>
                  </a:txBody>
                  <a:tcPr/>
                </a:tc>
              </a:tr>
              <a:tr h="136864">
                <a:tc rowSpan="4">
                  <a:txBody>
                    <a:bodyPr/>
                    <a:lstStyle/>
                    <a:p>
                      <a:pPr algn="ctr"/>
                      <a:endParaRPr lang="fr-FR" sz="1400" dirty="0" smtClean="0">
                        <a:latin typeface="Arial" pitchFamily="34" charset="0"/>
                        <a:cs typeface="Arial" pitchFamily="34" charset="0"/>
                      </a:endParaRPr>
                    </a:p>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Collier simple</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67936">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36865">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36864">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82486">
                <a:tc rowSpan="3">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Collier double</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82485">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182486">
                <a:tc vMerge="1">
                  <a:txBody>
                    <a:bodyPr/>
                    <a:lstStyle/>
                    <a:p>
                      <a:endParaRPr lang="fr-F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r h="547457">
                <a:tc>
                  <a:txBody>
                    <a:bodyPr/>
                    <a:lstStyle/>
                    <a:p>
                      <a:pPr algn="ctr"/>
                      <a:endParaRPr lang="fr-FR" sz="1400" dirty="0" smtClean="0">
                        <a:latin typeface="Arial" pitchFamily="34" charset="0"/>
                        <a:cs typeface="Arial" pitchFamily="34" charset="0"/>
                      </a:endParaRPr>
                    </a:p>
                    <a:p>
                      <a:pPr algn="ctr"/>
                      <a:r>
                        <a:rPr lang="fr-FR" sz="1400" dirty="0" smtClean="0">
                          <a:latin typeface="Arial" pitchFamily="34" charset="0"/>
                          <a:cs typeface="Arial" pitchFamily="34" charset="0"/>
                        </a:rPr>
                        <a:t>cheville</a:t>
                      </a:r>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c>
                  <a:txBody>
                    <a:bodyPr/>
                    <a:lstStyle/>
                    <a:p>
                      <a:endParaRPr lang="fr-FR" sz="1400" dirty="0">
                        <a:latin typeface="Arial" pitchFamily="34" charset="0"/>
                        <a:cs typeface="Arial" pitchFamily="34" charset="0"/>
                      </a:endParaRPr>
                    </a:p>
                  </a:txBody>
                  <a:tcPr/>
                </a:tc>
              </a:tr>
            </a:tbl>
          </a:graphicData>
        </a:graphic>
      </p:graphicFrame>
      <p:sp>
        <p:nvSpPr>
          <p:cNvPr id="6" name="ZoneTexte 5"/>
          <p:cNvSpPr txBox="1"/>
          <p:nvPr/>
        </p:nvSpPr>
        <p:spPr>
          <a:xfrm>
            <a:off x="2411760" y="548680"/>
            <a:ext cx="3384376" cy="461665"/>
          </a:xfrm>
          <a:prstGeom prst="rect">
            <a:avLst/>
          </a:prstGeom>
          <a:noFill/>
        </p:spPr>
        <p:txBody>
          <a:bodyPr wrap="square" rtlCol="0">
            <a:spAutoFit/>
          </a:bodyPr>
          <a:lstStyle/>
          <a:p>
            <a:pPr algn="ctr"/>
            <a:r>
              <a:rPr lang="fr-FR" sz="2400" u="sng" dirty="0" smtClean="0">
                <a:solidFill>
                  <a:srgbClr val="FF0000"/>
                </a:solidFill>
                <a:latin typeface="Arial" pitchFamily="34" charset="0"/>
                <a:cs typeface="Arial" pitchFamily="34" charset="0"/>
              </a:rPr>
              <a:t>synthèse</a:t>
            </a:r>
            <a:endParaRPr lang="fr-FR" sz="2400" u="sng" dirty="0">
              <a:solidFill>
                <a:srgbClr val="FF0000"/>
              </a:solidFill>
              <a:latin typeface="Arial" pitchFamily="34" charset="0"/>
              <a:cs typeface="Arial" pitchFamily="34" charset="0"/>
            </a:endParaRPr>
          </a:p>
        </p:txBody>
      </p:sp>
      <p:sp>
        <p:nvSpPr>
          <p:cNvPr id="7" name="ZoneTexte 6"/>
          <p:cNvSpPr txBox="1"/>
          <p:nvPr/>
        </p:nvSpPr>
        <p:spPr>
          <a:xfrm>
            <a:off x="4283968" y="2564904"/>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9</a:t>
            </a:r>
            <a:endParaRPr lang="fr-FR" sz="1400" dirty="0">
              <a:solidFill>
                <a:srgbClr val="FF0000"/>
              </a:solidFill>
              <a:latin typeface="Arial" pitchFamily="34" charset="0"/>
              <a:cs typeface="Arial" pitchFamily="34" charset="0"/>
            </a:endParaRPr>
          </a:p>
        </p:txBody>
      </p:sp>
      <p:sp>
        <p:nvSpPr>
          <p:cNvPr id="8" name="ZoneTexte 7"/>
          <p:cNvSpPr txBox="1"/>
          <p:nvPr/>
        </p:nvSpPr>
        <p:spPr>
          <a:xfrm>
            <a:off x="6516216" y="2564904"/>
            <a:ext cx="504056"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11</a:t>
            </a:r>
            <a:endParaRPr lang="fr-FR" sz="1400" dirty="0">
              <a:solidFill>
                <a:srgbClr val="FF0000"/>
              </a:solidFill>
              <a:latin typeface="Arial" pitchFamily="34" charset="0"/>
              <a:cs typeface="Arial" pitchFamily="34" charset="0"/>
            </a:endParaRPr>
          </a:p>
        </p:txBody>
      </p:sp>
      <p:sp>
        <p:nvSpPr>
          <p:cNvPr id="9" name="ZoneTexte 8"/>
          <p:cNvSpPr txBox="1"/>
          <p:nvPr/>
        </p:nvSpPr>
        <p:spPr>
          <a:xfrm>
            <a:off x="4211960" y="2852936"/>
            <a:ext cx="504056"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14</a:t>
            </a:r>
            <a:endParaRPr lang="fr-FR" sz="1400" dirty="0">
              <a:solidFill>
                <a:srgbClr val="FF0000"/>
              </a:solidFill>
              <a:latin typeface="Arial" pitchFamily="34" charset="0"/>
              <a:cs typeface="Arial" pitchFamily="34" charset="0"/>
            </a:endParaRPr>
          </a:p>
        </p:txBody>
      </p:sp>
      <p:sp>
        <p:nvSpPr>
          <p:cNvPr id="10" name="ZoneTexte 9"/>
          <p:cNvSpPr txBox="1"/>
          <p:nvPr/>
        </p:nvSpPr>
        <p:spPr>
          <a:xfrm>
            <a:off x="6516216" y="2924944"/>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5</a:t>
            </a:r>
            <a:endParaRPr lang="fr-FR" sz="1400" dirty="0">
              <a:solidFill>
                <a:srgbClr val="FF0000"/>
              </a:solidFill>
              <a:latin typeface="Arial" pitchFamily="34" charset="0"/>
              <a:cs typeface="Arial" pitchFamily="34" charset="0"/>
            </a:endParaRPr>
          </a:p>
        </p:txBody>
      </p:sp>
      <p:sp>
        <p:nvSpPr>
          <p:cNvPr id="11" name="ZoneTexte 10"/>
          <p:cNvSpPr txBox="1"/>
          <p:nvPr/>
        </p:nvSpPr>
        <p:spPr>
          <a:xfrm>
            <a:off x="6228184" y="3212976"/>
            <a:ext cx="936104"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16 + 2</a:t>
            </a:r>
            <a:endParaRPr lang="fr-FR" sz="1400" dirty="0">
              <a:solidFill>
                <a:srgbClr val="FF0000"/>
              </a:solidFill>
              <a:latin typeface="Arial" pitchFamily="34" charset="0"/>
              <a:cs typeface="Arial" pitchFamily="34" charset="0"/>
            </a:endParaRPr>
          </a:p>
        </p:txBody>
      </p:sp>
      <p:sp>
        <p:nvSpPr>
          <p:cNvPr id="12" name="ZoneTexte 11"/>
          <p:cNvSpPr txBox="1"/>
          <p:nvPr/>
        </p:nvSpPr>
        <p:spPr>
          <a:xfrm>
            <a:off x="4283968" y="3573016"/>
            <a:ext cx="504056"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22</a:t>
            </a:r>
            <a:endParaRPr lang="fr-FR" sz="1400" dirty="0">
              <a:solidFill>
                <a:srgbClr val="FF0000"/>
              </a:solidFill>
              <a:latin typeface="Arial" pitchFamily="34" charset="0"/>
              <a:cs typeface="Arial" pitchFamily="34" charset="0"/>
            </a:endParaRPr>
          </a:p>
        </p:txBody>
      </p:sp>
      <p:sp>
        <p:nvSpPr>
          <p:cNvPr id="13" name="ZoneTexte 12"/>
          <p:cNvSpPr txBox="1"/>
          <p:nvPr/>
        </p:nvSpPr>
        <p:spPr>
          <a:xfrm>
            <a:off x="6444208" y="3573016"/>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2</a:t>
            </a:r>
            <a:endParaRPr lang="fr-FR" sz="1400" dirty="0">
              <a:solidFill>
                <a:srgbClr val="FF0000"/>
              </a:solidFill>
              <a:latin typeface="Arial" pitchFamily="34" charset="0"/>
              <a:cs typeface="Arial" pitchFamily="34" charset="0"/>
            </a:endParaRPr>
          </a:p>
        </p:txBody>
      </p:sp>
      <p:sp>
        <p:nvSpPr>
          <p:cNvPr id="14" name="ZoneTexte 13"/>
          <p:cNvSpPr txBox="1"/>
          <p:nvPr/>
        </p:nvSpPr>
        <p:spPr>
          <a:xfrm>
            <a:off x="4283968" y="3861048"/>
            <a:ext cx="504056"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16</a:t>
            </a:r>
            <a:endParaRPr lang="fr-FR" sz="1400" dirty="0">
              <a:solidFill>
                <a:srgbClr val="FF0000"/>
              </a:solidFill>
              <a:latin typeface="Arial" pitchFamily="34" charset="0"/>
              <a:cs typeface="Arial" pitchFamily="34" charset="0"/>
            </a:endParaRPr>
          </a:p>
        </p:txBody>
      </p:sp>
      <p:sp>
        <p:nvSpPr>
          <p:cNvPr id="15" name="ZoneTexte 14"/>
          <p:cNvSpPr txBox="1"/>
          <p:nvPr/>
        </p:nvSpPr>
        <p:spPr>
          <a:xfrm>
            <a:off x="6444208" y="3861048"/>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4</a:t>
            </a:r>
            <a:endParaRPr lang="fr-FR" sz="1400" dirty="0">
              <a:solidFill>
                <a:srgbClr val="FF0000"/>
              </a:solidFill>
              <a:latin typeface="Arial" pitchFamily="34" charset="0"/>
              <a:cs typeface="Arial" pitchFamily="34" charset="0"/>
            </a:endParaRPr>
          </a:p>
        </p:txBody>
      </p:sp>
      <p:sp>
        <p:nvSpPr>
          <p:cNvPr id="16" name="ZoneTexte 15"/>
          <p:cNvSpPr txBox="1"/>
          <p:nvPr/>
        </p:nvSpPr>
        <p:spPr>
          <a:xfrm>
            <a:off x="4283968" y="4221088"/>
            <a:ext cx="432048"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14</a:t>
            </a:r>
            <a:endParaRPr lang="fr-FR" sz="1400" dirty="0">
              <a:solidFill>
                <a:srgbClr val="FF0000"/>
              </a:solidFill>
              <a:latin typeface="Arial" pitchFamily="34" charset="0"/>
              <a:cs typeface="Arial" pitchFamily="34" charset="0"/>
            </a:endParaRPr>
          </a:p>
        </p:txBody>
      </p:sp>
      <p:sp>
        <p:nvSpPr>
          <p:cNvPr id="17" name="ZoneTexte 16"/>
          <p:cNvSpPr txBox="1"/>
          <p:nvPr/>
        </p:nvSpPr>
        <p:spPr>
          <a:xfrm>
            <a:off x="6444208" y="4221088"/>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4</a:t>
            </a:r>
            <a:endParaRPr lang="fr-FR" sz="1400" dirty="0">
              <a:solidFill>
                <a:srgbClr val="FF0000"/>
              </a:solidFill>
              <a:latin typeface="Arial" pitchFamily="34" charset="0"/>
              <a:cs typeface="Arial" pitchFamily="34" charset="0"/>
            </a:endParaRPr>
          </a:p>
        </p:txBody>
      </p:sp>
      <p:sp>
        <p:nvSpPr>
          <p:cNvPr id="18" name="ZoneTexte 17"/>
          <p:cNvSpPr txBox="1"/>
          <p:nvPr/>
        </p:nvSpPr>
        <p:spPr>
          <a:xfrm>
            <a:off x="4283968" y="4509120"/>
            <a:ext cx="504056"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12</a:t>
            </a:r>
            <a:endParaRPr lang="fr-FR" sz="1400" dirty="0">
              <a:solidFill>
                <a:srgbClr val="FF0000"/>
              </a:solidFill>
              <a:latin typeface="Arial" pitchFamily="34" charset="0"/>
              <a:cs typeface="Arial" pitchFamily="34" charset="0"/>
            </a:endParaRPr>
          </a:p>
        </p:txBody>
      </p:sp>
      <p:sp>
        <p:nvSpPr>
          <p:cNvPr id="19" name="ZoneTexte 18"/>
          <p:cNvSpPr txBox="1"/>
          <p:nvPr/>
        </p:nvSpPr>
        <p:spPr>
          <a:xfrm>
            <a:off x="6444208" y="4509120"/>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a:t>
            </a:r>
            <a:endParaRPr lang="fr-FR" sz="1400" dirty="0">
              <a:solidFill>
                <a:srgbClr val="FF0000"/>
              </a:solidFill>
              <a:latin typeface="Arial" pitchFamily="34" charset="0"/>
              <a:cs typeface="Arial" pitchFamily="34" charset="0"/>
            </a:endParaRPr>
          </a:p>
        </p:txBody>
      </p:sp>
      <p:sp>
        <p:nvSpPr>
          <p:cNvPr id="20" name="ZoneTexte 19"/>
          <p:cNvSpPr txBox="1"/>
          <p:nvPr/>
        </p:nvSpPr>
        <p:spPr>
          <a:xfrm>
            <a:off x="4283968" y="4797152"/>
            <a:ext cx="576064"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14</a:t>
            </a:r>
            <a:endParaRPr lang="fr-FR" sz="1400" dirty="0">
              <a:solidFill>
                <a:srgbClr val="FF0000"/>
              </a:solidFill>
              <a:latin typeface="Arial" pitchFamily="34" charset="0"/>
              <a:cs typeface="Arial" pitchFamily="34" charset="0"/>
            </a:endParaRPr>
          </a:p>
        </p:txBody>
      </p:sp>
      <p:sp>
        <p:nvSpPr>
          <p:cNvPr id="21" name="ZoneTexte 20"/>
          <p:cNvSpPr txBox="1"/>
          <p:nvPr/>
        </p:nvSpPr>
        <p:spPr>
          <a:xfrm>
            <a:off x="6444208" y="4797152"/>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3</a:t>
            </a:r>
            <a:endParaRPr lang="fr-FR" sz="1400" dirty="0">
              <a:solidFill>
                <a:srgbClr val="FF0000"/>
              </a:solidFill>
              <a:latin typeface="Arial" pitchFamily="34" charset="0"/>
              <a:cs typeface="Arial" pitchFamily="34" charset="0"/>
            </a:endParaRPr>
          </a:p>
        </p:txBody>
      </p:sp>
      <p:sp>
        <p:nvSpPr>
          <p:cNvPr id="22" name="ZoneTexte 21"/>
          <p:cNvSpPr txBox="1"/>
          <p:nvPr/>
        </p:nvSpPr>
        <p:spPr>
          <a:xfrm>
            <a:off x="4283968" y="5085184"/>
            <a:ext cx="504056"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16</a:t>
            </a:r>
            <a:endParaRPr lang="fr-FR" sz="1400" dirty="0">
              <a:solidFill>
                <a:srgbClr val="FF0000"/>
              </a:solidFill>
              <a:latin typeface="Arial" pitchFamily="34" charset="0"/>
              <a:cs typeface="Arial" pitchFamily="34" charset="0"/>
            </a:endParaRPr>
          </a:p>
        </p:txBody>
      </p:sp>
      <p:sp>
        <p:nvSpPr>
          <p:cNvPr id="23" name="ZoneTexte 22"/>
          <p:cNvSpPr txBox="1"/>
          <p:nvPr/>
        </p:nvSpPr>
        <p:spPr>
          <a:xfrm>
            <a:off x="6444208" y="5085184"/>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a:t>
            </a:r>
            <a:endParaRPr lang="fr-FR" sz="1400" dirty="0">
              <a:solidFill>
                <a:srgbClr val="FF0000"/>
              </a:solidFill>
              <a:latin typeface="Arial" pitchFamily="34" charset="0"/>
              <a:cs typeface="Arial" pitchFamily="34" charset="0"/>
            </a:endParaRPr>
          </a:p>
        </p:txBody>
      </p:sp>
      <p:sp>
        <p:nvSpPr>
          <p:cNvPr id="24" name="ZoneTexte 23"/>
          <p:cNvSpPr txBox="1"/>
          <p:nvPr/>
        </p:nvSpPr>
        <p:spPr>
          <a:xfrm>
            <a:off x="4283968" y="5373216"/>
            <a:ext cx="432048"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12</a:t>
            </a:r>
            <a:endParaRPr lang="fr-FR" sz="1400" dirty="0">
              <a:solidFill>
                <a:srgbClr val="FF0000"/>
              </a:solidFill>
              <a:latin typeface="Arial" pitchFamily="34" charset="0"/>
              <a:cs typeface="Arial" pitchFamily="34" charset="0"/>
            </a:endParaRPr>
          </a:p>
        </p:txBody>
      </p:sp>
      <p:sp>
        <p:nvSpPr>
          <p:cNvPr id="25" name="ZoneTexte 24"/>
          <p:cNvSpPr txBox="1"/>
          <p:nvPr/>
        </p:nvSpPr>
        <p:spPr>
          <a:xfrm>
            <a:off x="6444208" y="5445224"/>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a:t>
            </a:r>
            <a:endParaRPr lang="fr-FR" sz="1400" dirty="0">
              <a:solidFill>
                <a:srgbClr val="FF0000"/>
              </a:solidFill>
              <a:latin typeface="Arial" pitchFamily="34" charset="0"/>
              <a:cs typeface="Arial" pitchFamily="34" charset="0"/>
            </a:endParaRPr>
          </a:p>
        </p:txBody>
      </p:sp>
      <p:sp>
        <p:nvSpPr>
          <p:cNvPr id="26" name="ZoneTexte 25"/>
          <p:cNvSpPr txBox="1"/>
          <p:nvPr/>
        </p:nvSpPr>
        <p:spPr>
          <a:xfrm>
            <a:off x="4283968" y="5805264"/>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8</a:t>
            </a:r>
            <a:endParaRPr lang="fr-FR" sz="1400" dirty="0">
              <a:solidFill>
                <a:srgbClr val="FF0000"/>
              </a:solidFill>
              <a:latin typeface="Arial" pitchFamily="34" charset="0"/>
              <a:cs typeface="Arial" pitchFamily="34" charset="0"/>
            </a:endParaRPr>
          </a:p>
        </p:txBody>
      </p:sp>
      <p:sp>
        <p:nvSpPr>
          <p:cNvPr id="27" name="ZoneTexte 26"/>
          <p:cNvSpPr txBox="1"/>
          <p:nvPr/>
        </p:nvSpPr>
        <p:spPr>
          <a:xfrm>
            <a:off x="6228184" y="5805264"/>
            <a:ext cx="1008112"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16 + 2</a:t>
            </a:r>
            <a:endParaRPr lang="fr-FR" sz="14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to="" calcmode="lin" valueType="num">
                                      <p:cBhvr>
                                        <p:cTn id="12" dur="1" fill="hold"/>
                                        <p:tgtEl>
                                          <p:spTgt spid="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to="" calcmode="lin" valueType="num">
                                      <p:cBhvr>
                                        <p:cTn id="17" dur="1" fill="hold"/>
                                        <p:tgtEl>
                                          <p:spTgt spid="9"/>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 to="" calcmode="lin" valueType="num">
                                      <p:cBhvr>
                                        <p:cTn id="22" dur="1" fill="hold"/>
                                        <p:tgtEl>
                                          <p:spTgt spid="1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to="" calcmode="lin" valueType="num">
                                      <p:cBhvr>
                                        <p:cTn id="32" dur="1" fill="hold"/>
                                        <p:tgtEl>
                                          <p:spTgt spid="12"/>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to="" calcmode="lin" valueType="num">
                                      <p:cBhvr>
                                        <p:cTn id="37" dur="1" fill="hold"/>
                                        <p:tgtEl>
                                          <p:spTgt spid="13"/>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to="" calcmode="lin" valueType="num">
                                      <p:cBhvr>
                                        <p:cTn id="42" dur="1" fill="hold"/>
                                        <p:tgtEl>
                                          <p:spTgt spid="14"/>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 to="" calcmode="lin" valueType="num">
                                      <p:cBhvr>
                                        <p:cTn id="47" dur="1" fill="hold"/>
                                        <p:tgtEl>
                                          <p:spTgt spid="15"/>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 to="" calcmode="lin" valueType="num">
                                      <p:cBhvr>
                                        <p:cTn id="52" dur="1" fill="hold"/>
                                        <p:tgtEl>
                                          <p:spTgt spid="16"/>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to="" calcmode="lin" valueType="num">
                                      <p:cBhvr>
                                        <p:cTn id="57" dur="1" fill="hold"/>
                                        <p:tgtEl>
                                          <p:spTgt spid="17"/>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 to="" calcmode="lin" valueType="num">
                                      <p:cBhvr>
                                        <p:cTn id="62" dur="1" fill="hold"/>
                                        <p:tgtEl>
                                          <p:spTgt spid="18"/>
                                        </p:tgtEl>
                                        <p:attrNameLst>
                                          <p:attrName/>
                                        </p:attrNameLst>
                                      </p:cBhvr>
                                    </p:anim>
                                  </p:childTnLst>
                                </p:cTn>
                              </p:par>
                            </p:childTnLst>
                          </p:cTn>
                        </p:par>
                      </p:childTnLst>
                    </p:cTn>
                  </p:par>
                  <p:par>
                    <p:cTn id="63" fill="hold">
                      <p:stCondLst>
                        <p:cond delay="indefinite"/>
                      </p:stCondLst>
                      <p:childTnLst>
                        <p:par>
                          <p:cTn id="64" fill="hold">
                            <p:stCondLst>
                              <p:cond delay="0"/>
                            </p:stCondLst>
                            <p:childTnLst>
                              <p:par>
                                <p:cTn id="65" presetID="24" presetClass="entr" presetSubtype="0"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 to="" calcmode="lin" valueType="num">
                                      <p:cBhvr>
                                        <p:cTn id="67" dur="1" fill="hold"/>
                                        <p:tgtEl>
                                          <p:spTgt spid="19"/>
                                        </p:tgtEl>
                                        <p:attrNameLst>
                                          <p:attrName/>
                                        </p:attrNameLst>
                                      </p:cBhvr>
                                    </p:anim>
                                  </p:childTnLst>
                                </p:cTn>
                              </p:par>
                            </p:childTnLst>
                          </p:cTn>
                        </p:par>
                      </p:childTnLst>
                    </p:cTn>
                  </p:par>
                  <p:par>
                    <p:cTn id="68" fill="hold">
                      <p:stCondLst>
                        <p:cond delay="indefinite"/>
                      </p:stCondLst>
                      <p:childTnLst>
                        <p:par>
                          <p:cTn id="69" fill="hold">
                            <p:stCondLst>
                              <p:cond delay="0"/>
                            </p:stCondLst>
                            <p:childTnLst>
                              <p:par>
                                <p:cTn id="70" presetID="24" presetClass="entr" presetSubtype="0" fill="hold" grpId="0" nodeType="clickEffect">
                                  <p:stCondLst>
                                    <p:cond delay="0"/>
                                  </p:stCondLst>
                                  <p:childTnLst>
                                    <p:set>
                                      <p:cBhvr>
                                        <p:cTn id="71" dur="1" fill="hold">
                                          <p:stCondLst>
                                            <p:cond delay="0"/>
                                          </p:stCondLst>
                                        </p:cTn>
                                        <p:tgtEl>
                                          <p:spTgt spid="20"/>
                                        </p:tgtEl>
                                        <p:attrNameLst>
                                          <p:attrName>style.visibility</p:attrName>
                                        </p:attrNameLst>
                                      </p:cBhvr>
                                      <p:to>
                                        <p:strVal val="visible"/>
                                      </p:to>
                                    </p:set>
                                    <p:anim to="" calcmode="lin" valueType="num">
                                      <p:cBhvr>
                                        <p:cTn id="72" dur="1" fill="hold"/>
                                        <p:tgtEl>
                                          <p:spTgt spid="20"/>
                                        </p:tgtEl>
                                        <p:attrNameLst>
                                          <p:attrName/>
                                        </p:attrNameLst>
                                      </p:cBhvr>
                                    </p:anim>
                                  </p:childTnLst>
                                </p:cTn>
                              </p:par>
                            </p:childTnLst>
                          </p:cTn>
                        </p:par>
                      </p:childTnLst>
                    </p:cTn>
                  </p:par>
                  <p:par>
                    <p:cTn id="73" fill="hold">
                      <p:stCondLst>
                        <p:cond delay="indefinite"/>
                      </p:stCondLst>
                      <p:childTnLst>
                        <p:par>
                          <p:cTn id="74" fill="hold">
                            <p:stCondLst>
                              <p:cond delay="0"/>
                            </p:stCondLst>
                            <p:childTnLst>
                              <p:par>
                                <p:cTn id="75" presetID="24" presetClass="entr" presetSubtype="0" fill="hold" grpId="0" nodeType="clickEffect">
                                  <p:stCondLst>
                                    <p:cond delay="0"/>
                                  </p:stCondLst>
                                  <p:childTnLst>
                                    <p:set>
                                      <p:cBhvr>
                                        <p:cTn id="76" dur="1" fill="hold">
                                          <p:stCondLst>
                                            <p:cond delay="0"/>
                                          </p:stCondLst>
                                        </p:cTn>
                                        <p:tgtEl>
                                          <p:spTgt spid="21"/>
                                        </p:tgtEl>
                                        <p:attrNameLst>
                                          <p:attrName>style.visibility</p:attrName>
                                        </p:attrNameLst>
                                      </p:cBhvr>
                                      <p:to>
                                        <p:strVal val="visible"/>
                                      </p:to>
                                    </p:set>
                                    <p:anim to="" calcmode="lin" valueType="num">
                                      <p:cBhvr>
                                        <p:cTn id="77" dur="1" fill="hold"/>
                                        <p:tgtEl>
                                          <p:spTgt spid="21"/>
                                        </p:tgtEl>
                                        <p:attrNameLst>
                                          <p:attrName/>
                                        </p:attrNameLst>
                                      </p:cBhvr>
                                    </p:anim>
                                  </p:childTnLst>
                                </p:cTn>
                              </p:par>
                            </p:childTnLst>
                          </p:cTn>
                        </p:par>
                      </p:childTnLst>
                    </p:cTn>
                  </p:par>
                  <p:par>
                    <p:cTn id="78" fill="hold">
                      <p:stCondLst>
                        <p:cond delay="indefinite"/>
                      </p:stCondLst>
                      <p:childTnLst>
                        <p:par>
                          <p:cTn id="79" fill="hold">
                            <p:stCondLst>
                              <p:cond delay="0"/>
                            </p:stCondLst>
                            <p:childTnLst>
                              <p:par>
                                <p:cTn id="80" presetID="24" presetClass="entr" presetSubtype="0" fill="hold" grpId="0" nodeType="clickEffect">
                                  <p:stCondLst>
                                    <p:cond delay="0"/>
                                  </p:stCondLst>
                                  <p:childTnLst>
                                    <p:set>
                                      <p:cBhvr>
                                        <p:cTn id="81" dur="1" fill="hold">
                                          <p:stCondLst>
                                            <p:cond delay="0"/>
                                          </p:stCondLst>
                                        </p:cTn>
                                        <p:tgtEl>
                                          <p:spTgt spid="22"/>
                                        </p:tgtEl>
                                        <p:attrNameLst>
                                          <p:attrName>style.visibility</p:attrName>
                                        </p:attrNameLst>
                                      </p:cBhvr>
                                      <p:to>
                                        <p:strVal val="visible"/>
                                      </p:to>
                                    </p:set>
                                    <p:anim to="" calcmode="lin" valueType="num">
                                      <p:cBhvr>
                                        <p:cTn id="82" dur="1" fill="hold"/>
                                        <p:tgtEl>
                                          <p:spTgt spid="22"/>
                                        </p:tgtEl>
                                        <p:attrNameLst>
                                          <p:attrName/>
                                        </p:attrNameLst>
                                      </p:cBhvr>
                                    </p:anim>
                                  </p:childTnLst>
                                </p:cTn>
                              </p:par>
                            </p:childTnLst>
                          </p:cTn>
                        </p:par>
                      </p:childTnLst>
                    </p:cTn>
                  </p:par>
                  <p:par>
                    <p:cTn id="83" fill="hold">
                      <p:stCondLst>
                        <p:cond delay="indefinite"/>
                      </p:stCondLst>
                      <p:childTnLst>
                        <p:par>
                          <p:cTn id="84" fill="hold">
                            <p:stCondLst>
                              <p:cond delay="0"/>
                            </p:stCondLst>
                            <p:childTnLst>
                              <p:par>
                                <p:cTn id="85" presetID="24" presetClass="entr" presetSubtype="0" fill="hold" grpId="0" nodeType="clickEffect">
                                  <p:stCondLst>
                                    <p:cond delay="0"/>
                                  </p:stCondLst>
                                  <p:childTnLst>
                                    <p:set>
                                      <p:cBhvr>
                                        <p:cTn id="86" dur="1" fill="hold">
                                          <p:stCondLst>
                                            <p:cond delay="0"/>
                                          </p:stCondLst>
                                        </p:cTn>
                                        <p:tgtEl>
                                          <p:spTgt spid="23"/>
                                        </p:tgtEl>
                                        <p:attrNameLst>
                                          <p:attrName>style.visibility</p:attrName>
                                        </p:attrNameLst>
                                      </p:cBhvr>
                                      <p:to>
                                        <p:strVal val="visible"/>
                                      </p:to>
                                    </p:set>
                                    <p:anim to="" calcmode="lin" valueType="num">
                                      <p:cBhvr>
                                        <p:cTn id="87" dur="1" fill="hold"/>
                                        <p:tgtEl>
                                          <p:spTgt spid="23"/>
                                        </p:tgtEl>
                                        <p:attrNameLst>
                                          <p:attrName/>
                                        </p:attrNameLst>
                                      </p:cBhvr>
                                    </p:anim>
                                  </p:childTnLst>
                                </p:cTn>
                              </p:par>
                            </p:childTnLst>
                          </p:cTn>
                        </p:par>
                      </p:childTnLst>
                    </p:cTn>
                  </p:par>
                  <p:par>
                    <p:cTn id="88" fill="hold">
                      <p:stCondLst>
                        <p:cond delay="indefinite"/>
                      </p:stCondLst>
                      <p:childTnLst>
                        <p:par>
                          <p:cTn id="89" fill="hold">
                            <p:stCondLst>
                              <p:cond delay="0"/>
                            </p:stCondLst>
                            <p:childTnLst>
                              <p:par>
                                <p:cTn id="90" presetID="24" presetClass="entr" presetSubtype="0" fill="hold" grpId="0" nodeType="clickEffect">
                                  <p:stCondLst>
                                    <p:cond delay="0"/>
                                  </p:stCondLst>
                                  <p:childTnLst>
                                    <p:set>
                                      <p:cBhvr>
                                        <p:cTn id="91" dur="1" fill="hold">
                                          <p:stCondLst>
                                            <p:cond delay="0"/>
                                          </p:stCondLst>
                                        </p:cTn>
                                        <p:tgtEl>
                                          <p:spTgt spid="24"/>
                                        </p:tgtEl>
                                        <p:attrNameLst>
                                          <p:attrName>style.visibility</p:attrName>
                                        </p:attrNameLst>
                                      </p:cBhvr>
                                      <p:to>
                                        <p:strVal val="visible"/>
                                      </p:to>
                                    </p:set>
                                    <p:anim to="" calcmode="lin" valueType="num">
                                      <p:cBhvr>
                                        <p:cTn id="92" dur="1" fill="hold"/>
                                        <p:tgtEl>
                                          <p:spTgt spid="24"/>
                                        </p:tgtEl>
                                        <p:attrNameLst>
                                          <p:attrName/>
                                        </p:attrNameLst>
                                      </p:cBhvr>
                                    </p:anim>
                                  </p:childTnLst>
                                </p:cTn>
                              </p:par>
                            </p:childTnLst>
                          </p:cTn>
                        </p:par>
                      </p:childTnLst>
                    </p:cTn>
                  </p:par>
                  <p:par>
                    <p:cTn id="93" fill="hold">
                      <p:stCondLst>
                        <p:cond delay="indefinite"/>
                      </p:stCondLst>
                      <p:childTnLst>
                        <p:par>
                          <p:cTn id="94" fill="hold">
                            <p:stCondLst>
                              <p:cond delay="0"/>
                            </p:stCondLst>
                            <p:childTnLst>
                              <p:par>
                                <p:cTn id="95" presetID="24" presetClass="entr" presetSubtype="0" fill="hold" grpId="0" nodeType="clickEffect">
                                  <p:stCondLst>
                                    <p:cond delay="0"/>
                                  </p:stCondLst>
                                  <p:childTnLst>
                                    <p:set>
                                      <p:cBhvr>
                                        <p:cTn id="96" dur="1" fill="hold">
                                          <p:stCondLst>
                                            <p:cond delay="0"/>
                                          </p:stCondLst>
                                        </p:cTn>
                                        <p:tgtEl>
                                          <p:spTgt spid="25"/>
                                        </p:tgtEl>
                                        <p:attrNameLst>
                                          <p:attrName>style.visibility</p:attrName>
                                        </p:attrNameLst>
                                      </p:cBhvr>
                                      <p:to>
                                        <p:strVal val="visible"/>
                                      </p:to>
                                    </p:set>
                                    <p:anim to="" calcmode="lin" valueType="num">
                                      <p:cBhvr>
                                        <p:cTn id="97" dur="1" fill="hold"/>
                                        <p:tgtEl>
                                          <p:spTgt spid="25"/>
                                        </p:tgtEl>
                                        <p:attrNameLst>
                                          <p:attrName/>
                                        </p:attrNameLst>
                                      </p:cBhvr>
                                    </p:anim>
                                  </p:childTnLst>
                                </p:cTn>
                              </p:par>
                            </p:childTnLst>
                          </p:cTn>
                        </p:par>
                      </p:childTnLst>
                    </p:cTn>
                  </p:par>
                  <p:par>
                    <p:cTn id="98" fill="hold">
                      <p:stCondLst>
                        <p:cond delay="indefinite"/>
                      </p:stCondLst>
                      <p:childTnLst>
                        <p:par>
                          <p:cTn id="99" fill="hold">
                            <p:stCondLst>
                              <p:cond delay="0"/>
                            </p:stCondLst>
                            <p:childTnLst>
                              <p:par>
                                <p:cTn id="100" presetID="24" presetClass="entr" presetSubtype="0" fill="hold" grpId="0" nodeType="clickEffect">
                                  <p:stCondLst>
                                    <p:cond delay="0"/>
                                  </p:stCondLst>
                                  <p:childTnLst>
                                    <p:set>
                                      <p:cBhvr>
                                        <p:cTn id="101" dur="1" fill="hold">
                                          <p:stCondLst>
                                            <p:cond delay="0"/>
                                          </p:stCondLst>
                                        </p:cTn>
                                        <p:tgtEl>
                                          <p:spTgt spid="26"/>
                                        </p:tgtEl>
                                        <p:attrNameLst>
                                          <p:attrName>style.visibility</p:attrName>
                                        </p:attrNameLst>
                                      </p:cBhvr>
                                      <p:to>
                                        <p:strVal val="visible"/>
                                      </p:to>
                                    </p:set>
                                    <p:anim to="" calcmode="lin" valueType="num">
                                      <p:cBhvr>
                                        <p:cTn id="102" dur="1" fill="hold"/>
                                        <p:tgtEl>
                                          <p:spTgt spid="26"/>
                                        </p:tgtEl>
                                        <p:attrNameLst>
                                          <p:attrName/>
                                        </p:attrNameLst>
                                      </p:cBhvr>
                                    </p:anim>
                                  </p:childTnLst>
                                </p:cTn>
                              </p:par>
                            </p:childTnLst>
                          </p:cTn>
                        </p:par>
                      </p:childTnLst>
                    </p:cTn>
                  </p:par>
                  <p:par>
                    <p:cTn id="103" fill="hold">
                      <p:stCondLst>
                        <p:cond delay="indefinite"/>
                      </p:stCondLst>
                      <p:childTnLst>
                        <p:par>
                          <p:cTn id="104" fill="hold">
                            <p:stCondLst>
                              <p:cond delay="0"/>
                            </p:stCondLst>
                            <p:childTnLst>
                              <p:par>
                                <p:cTn id="105" presetID="24" presetClass="entr" presetSubtype="0" fill="hold" grpId="0" nodeType="clickEffect">
                                  <p:stCondLst>
                                    <p:cond delay="0"/>
                                  </p:stCondLst>
                                  <p:childTnLst>
                                    <p:set>
                                      <p:cBhvr>
                                        <p:cTn id="106" dur="1" fill="hold">
                                          <p:stCondLst>
                                            <p:cond delay="0"/>
                                          </p:stCondLst>
                                        </p:cTn>
                                        <p:tgtEl>
                                          <p:spTgt spid="27"/>
                                        </p:tgtEl>
                                        <p:attrNameLst>
                                          <p:attrName>style.visibility</p:attrName>
                                        </p:attrNameLst>
                                      </p:cBhvr>
                                      <p:to>
                                        <p:strVal val="visible"/>
                                      </p:to>
                                    </p:set>
                                    <p:anim to="" calcmode="lin" valueType="num">
                                      <p:cBhvr>
                                        <p:cTn id="107" dur="1" fill="hold"/>
                                        <p:tgtEl>
                                          <p:spTgt spid="2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5" name="Image 4" descr="fixations ballon d'eau chaude.jpg"/>
          <p:cNvPicPr>
            <a:picLocks noChangeAspect="1"/>
          </p:cNvPicPr>
          <p:nvPr/>
        </p:nvPicPr>
        <p:blipFill>
          <a:blip r:embed="rId3" cstate="print"/>
          <a:stretch>
            <a:fillRect/>
          </a:stretch>
        </p:blipFill>
        <p:spPr>
          <a:xfrm>
            <a:off x="899592" y="1340768"/>
            <a:ext cx="1296144" cy="1296144"/>
          </a:xfrm>
          <a:prstGeom prst="rect">
            <a:avLst/>
          </a:prstGeom>
        </p:spPr>
      </p:pic>
      <p:sp>
        <p:nvSpPr>
          <p:cNvPr id="6" name="ZoneTexte 5"/>
          <p:cNvSpPr txBox="1"/>
          <p:nvPr/>
        </p:nvSpPr>
        <p:spPr>
          <a:xfrm>
            <a:off x="2411760" y="548680"/>
            <a:ext cx="3384376" cy="461665"/>
          </a:xfrm>
          <a:prstGeom prst="rect">
            <a:avLst/>
          </a:prstGeom>
          <a:noFill/>
        </p:spPr>
        <p:txBody>
          <a:bodyPr wrap="square" rtlCol="0">
            <a:spAutoFit/>
          </a:bodyPr>
          <a:lstStyle/>
          <a:p>
            <a:pPr algn="ctr"/>
            <a:r>
              <a:rPr lang="fr-FR" sz="2400" u="sng" dirty="0" smtClean="0">
                <a:solidFill>
                  <a:srgbClr val="FF0000"/>
                </a:solidFill>
                <a:latin typeface="Arial" pitchFamily="34" charset="0"/>
                <a:cs typeface="Arial" pitchFamily="34" charset="0"/>
              </a:rPr>
              <a:t>synthèse</a:t>
            </a:r>
            <a:endParaRPr lang="fr-FR" sz="2400" u="sng" dirty="0">
              <a:solidFill>
                <a:srgbClr val="FF0000"/>
              </a:solidFill>
              <a:latin typeface="Arial" pitchFamily="34" charset="0"/>
              <a:cs typeface="Arial" pitchFamily="34" charset="0"/>
            </a:endParaRPr>
          </a:p>
        </p:txBody>
      </p:sp>
      <p:pic>
        <p:nvPicPr>
          <p:cNvPr id="7" name="Image 6" descr="fixation wc.jpg"/>
          <p:cNvPicPr>
            <a:picLocks noChangeAspect="1"/>
          </p:cNvPicPr>
          <p:nvPr/>
        </p:nvPicPr>
        <p:blipFill>
          <a:blip r:embed="rId4" cstate="print"/>
          <a:stretch>
            <a:fillRect/>
          </a:stretch>
        </p:blipFill>
        <p:spPr>
          <a:xfrm>
            <a:off x="467544" y="2852936"/>
            <a:ext cx="2592288" cy="879766"/>
          </a:xfrm>
          <a:prstGeom prst="rect">
            <a:avLst/>
          </a:prstGeom>
        </p:spPr>
      </p:pic>
      <p:pic>
        <p:nvPicPr>
          <p:cNvPr id="8" name="Picture 3" descr="wd_hm"/>
          <p:cNvPicPr>
            <a:picLocks noChangeAspect="1" noChangeArrowheads="1"/>
          </p:cNvPicPr>
          <p:nvPr/>
        </p:nvPicPr>
        <p:blipFill>
          <a:blip r:embed="rId5" cstate="print"/>
          <a:srcRect/>
          <a:stretch>
            <a:fillRect/>
          </a:stretch>
        </p:blipFill>
        <p:spPr bwMode="auto">
          <a:xfrm>
            <a:off x="539552" y="3933056"/>
            <a:ext cx="1943100" cy="1173163"/>
          </a:xfrm>
          <a:prstGeom prst="rect">
            <a:avLst/>
          </a:prstGeom>
          <a:noFill/>
          <a:ln w="9525">
            <a:noFill/>
            <a:miter lim="800000"/>
            <a:headEnd/>
            <a:tailEnd/>
          </a:ln>
        </p:spPr>
      </p:pic>
      <p:pic>
        <p:nvPicPr>
          <p:cNvPr id="9" name="Image 8" descr="fixations ballon d'eau chaude 2.jpg"/>
          <p:cNvPicPr>
            <a:picLocks noChangeAspect="1"/>
          </p:cNvPicPr>
          <p:nvPr/>
        </p:nvPicPr>
        <p:blipFill>
          <a:blip r:embed="rId6" cstate="print"/>
          <a:stretch>
            <a:fillRect/>
          </a:stretch>
        </p:blipFill>
        <p:spPr>
          <a:xfrm>
            <a:off x="539552" y="5373216"/>
            <a:ext cx="2438147" cy="792088"/>
          </a:xfrm>
          <a:prstGeom prst="rect">
            <a:avLst/>
          </a:prstGeom>
        </p:spPr>
      </p:pic>
      <p:sp>
        <p:nvSpPr>
          <p:cNvPr id="10" name="Bouée 9"/>
          <p:cNvSpPr/>
          <p:nvPr/>
        </p:nvSpPr>
        <p:spPr>
          <a:xfrm>
            <a:off x="3779912" y="1988840"/>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1" name="Bouée 10"/>
          <p:cNvSpPr/>
          <p:nvPr/>
        </p:nvSpPr>
        <p:spPr>
          <a:xfrm>
            <a:off x="3779912" y="3284984"/>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2" name="Bouée 11"/>
          <p:cNvSpPr/>
          <p:nvPr/>
        </p:nvSpPr>
        <p:spPr>
          <a:xfrm>
            <a:off x="3779912" y="4509120"/>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3" name="Bouée 12"/>
          <p:cNvSpPr/>
          <p:nvPr/>
        </p:nvSpPr>
        <p:spPr>
          <a:xfrm>
            <a:off x="3779912" y="5733256"/>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4" name="Bouée 13"/>
          <p:cNvSpPr/>
          <p:nvPr/>
        </p:nvSpPr>
        <p:spPr>
          <a:xfrm>
            <a:off x="5580112" y="2060848"/>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5" name="Bouée 14"/>
          <p:cNvSpPr/>
          <p:nvPr/>
        </p:nvSpPr>
        <p:spPr>
          <a:xfrm>
            <a:off x="5580112" y="3356992"/>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6" name="Bouée 15"/>
          <p:cNvSpPr/>
          <p:nvPr/>
        </p:nvSpPr>
        <p:spPr>
          <a:xfrm>
            <a:off x="5580112" y="4509120"/>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7" name="Bouée 16"/>
          <p:cNvSpPr/>
          <p:nvPr/>
        </p:nvSpPr>
        <p:spPr>
          <a:xfrm>
            <a:off x="5580112" y="5733256"/>
            <a:ext cx="108000" cy="108000"/>
          </a:xfrm>
          <a:prstGeom prst="donu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8" name="ZoneTexte 17"/>
          <p:cNvSpPr txBox="1"/>
          <p:nvPr/>
        </p:nvSpPr>
        <p:spPr>
          <a:xfrm>
            <a:off x="5868144" y="1988840"/>
            <a:ext cx="2664296" cy="307777"/>
          </a:xfrm>
          <a:prstGeom prst="rect">
            <a:avLst/>
          </a:prstGeom>
          <a:noFill/>
        </p:spPr>
        <p:txBody>
          <a:bodyPr wrap="square" rtlCol="0">
            <a:spAutoFit/>
          </a:bodyPr>
          <a:lstStyle/>
          <a:p>
            <a:r>
              <a:rPr lang="fr-FR" sz="1400" dirty="0" smtClean="0">
                <a:latin typeface="Arial" pitchFamily="34" charset="0"/>
                <a:cs typeface="Arial" pitchFamily="34" charset="0"/>
              </a:rPr>
              <a:t>Fixation </a:t>
            </a:r>
            <a:r>
              <a:rPr lang="fr-FR" sz="1400" dirty="0" err="1" smtClean="0">
                <a:latin typeface="Arial" pitchFamily="34" charset="0"/>
                <a:cs typeface="Arial" pitchFamily="34" charset="0"/>
              </a:rPr>
              <a:t>wc</a:t>
            </a:r>
            <a:endParaRPr lang="fr-FR" sz="1400" dirty="0">
              <a:latin typeface="Arial" pitchFamily="34" charset="0"/>
              <a:cs typeface="Arial" pitchFamily="34" charset="0"/>
            </a:endParaRPr>
          </a:p>
        </p:txBody>
      </p:sp>
      <p:sp>
        <p:nvSpPr>
          <p:cNvPr id="19" name="ZoneTexte 18"/>
          <p:cNvSpPr txBox="1"/>
          <p:nvPr/>
        </p:nvSpPr>
        <p:spPr>
          <a:xfrm>
            <a:off x="5796136" y="3284984"/>
            <a:ext cx="3096344" cy="307777"/>
          </a:xfrm>
          <a:prstGeom prst="rect">
            <a:avLst/>
          </a:prstGeom>
          <a:noFill/>
        </p:spPr>
        <p:txBody>
          <a:bodyPr wrap="square" rtlCol="0">
            <a:spAutoFit/>
          </a:bodyPr>
          <a:lstStyle/>
          <a:p>
            <a:r>
              <a:rPr lang="fr-FR" sz="1400" dirty="0" smtClean="0">
                <a:latin typeface="Arial" pitchFamily="34" charset="0"/>
                <a:cs typeface="Arial" pitchFamily="34" charset="0"/>
              </a:rPr>
              <a:t>Fixation pour lavabo cloison creuse</a:t>
            </a:r>
            <a:endParaRPr lang="fr-FR" sz="1400" dirty="0">
              <a:latin typeface="Arial" pitchFamily="34" charset="0"/>
              <a:cs typeface="Arial" pitchFamily="34" charset="0"/>
            </a:endParaRPr>
          </a:p>
        </p:txBody>
      </p:sp>
      <p:sp>
        <p:nvSpPr>
          <p:cNvPr id="20" name="ZoneTexte 19"/>
          <p:cNvSpPr txBox="1"/>
          <p:nvPr/>
        </p:nvSpPr>
        <p:spPr>
          <a:xfrm>
            <a:off x="5796136" y="4437112"/>
            <a:ext cx="2952328" cy="307777"/>
          </a:xfrm>
          <a:prstGeom prst="rect">
            <a:avLst/>
          </a:prstGeom>
          <a:noFill/>
        </p:spPr>
        <p:txBody>
          <a:bodyPr wrap="square" rtlCol="0">
            <a:spAutoFit/>
          </a:bodyPr>
          <a:lstStyle/>
          <a:p>
            <a:r>
              <a:rPr lang="fr-FR" sz="1400" dirty="0" smtClean="0">
                <a:latin typeface="Arial" pitchFamily="34" charset="0"/>
                <a:cs typeface="Arial" pitchFamily="34" charset="0"/>
              </a:rPr>
              <a:t>Fixation ballon d’eau chaude</a:t>
            </a:r>
            <a:endParaRPr lang="fr-FR" sz="1400" dirty="0">
              <a:latin typeface="Arial" pitchFamily="34" charset="0"/>
              <a:cs typeface="Arial" pitchFamily="34" charset="0"/>
            </a:endParaRPr>
          </a:p>
        </p:txBody>
      </p:sp>
      <p:sp>
        <p:nvSpPr>
          <p:cNvPr id="21" name="ZoneTexte 20"/>
          <p:cNvSpPr txBox="1"/>
          <p:nvPr/>
        </p:nvSpPr>
        <p:spPr>
          <a:xfrm>
            <a:off x="5940152" y="5589240"/>
            <a:ext cx="2736304" cy="523220"/>
          </a:xfrm>
          <a:prstGeom prst="rect">
            <a:avLst/>
          </a:prstGeom>
          <a:noFill/>
        </p:spPr>
        <p:txBody>
          <a:bodyPr wrap="square" rtlCol="0">
            <a:spAutoFit/>
          </a:bodyPr>
          <a:lstStyle/>
          <a:p>
            <a:r>
              <a:rPr lang="fr-FR" sz="1400" dirty="0" smtClean="0">
                <a:latin typeface="Arial" pitchFamily="34" charset="0"/>
                <a:cs typeface="Arial" pitchFamily="34" charset="0"/>
              </a:rPr>
              <a:t>Fixation chimique pour ballon d’eau chaude</a:t>
            </a:r>
            <a:endParaRPr lang="fr-FR" sz="1400" dirty="0">
              <a:latin typeface="Arial" pitchFamily="34" charset="0"/>
              <a:cs typeface="Arial" pitchFamily="34" charset="0"/>
            </a:endParaRPr>
          </a:p>
        </p:txBody>
      </p:sp>
      <p:cxnSp>
        <p:nvCxnSpPr>
          <p:cNvPr id="23" name="Connecteur droit avec flèche 22"/>
          <p:cNvCxnSpPr>
            <a:stCxn id="10" idx="5"/>
            <a:endCxn id="17" idx="0"/>
          </p:cNvCxnSpPr>
          <p:nvPr/>
        </p:nvCxnSpPr>
        <p:spPr>
          <a:xfrm>
            <a:off x="3872096" y="2081024"/>
            <a:ext cx="1762016" cy="3652232"/>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a:stCxn id="14" idx="3"/>
            <a:endCxn id="11" idx="2"/>
          </p:cNvCxnSpPr>
          <p:nvPr/>
        </p:nvCxnSpPr>
        <p:spPr>
          <a:xfrm flipH="1">
            <a:off x="3779912" y="2153032"/>
            <a:ext cx="1816016" cy="1185952"/>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7" name="Connecteur droit avec flèche 26"/>
          <p:cNvCxnSpPr>
            <a:stCxn id="15" idx="1"/>
            <a:endCxn id="12" idx="6"/>
          </p:cNvCxnSpPr>
          <p:nvPr/>
        </p:nvCxnSpPr>
        <p:spPr>
          <a:xfrm flipH="1">
            <a:off x="3887912" y="3372808"/>
            <a:ext cx="1708016" cy="1190312"/>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0" name="Connecteur droit avec flèche 29"/>
          <p:cNvCxnSpPr>
            <a:stCxn id="16" idx="5"/>
            <a:endCxn id="13" idx="6"/>
          </p:cNvCxnSpPr>
          <p:nvPr/>
        </p:nvCxnSpPr>
        <p:spPr>
          <a:xfrm flipH="1">
            <a:off x="3887912" y="4601304"/>
            <a:ext cx="1784384" cy="1185952"/>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to="" calcmode="lin" valueType="num">
                                      <p:cBhvr>
                                        <p:cTn id="7" dur="1" fill="hold"/>
                                        <p:tgtEl>
                                          <p:spTgt spid="23"/>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 to="" calcmode="lin" valueType="num">
                                      <p:cBhvr>
                                        <p:cTn id="12" dur="1" fill="hold"/>
                                        <p:tgtEl>
                                          <p:spTgt spid="2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 to="" calcmode="lin" valueType="num">
                                      <p:cBhvr>
                                        <p:cTn id="17" dur="1" fill="hold"/>
                                        <p:tgtEl>
                                          <p:spTgt spid="27"/>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 to="" calcmode="lin" valueType="num">
                                      <p:cBhvr>
                                        <p:cTn id="22" dur="1" fill="hold"/>
                                        <p:tgtEl>
                                          <p:spTgt spid="3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2068</TotalTime>
  <Words>471</Words>
  <Application>Microsoft Office PowerPoint</Application>
  <PresentationFormat>Affichage à l'écran (4:3)</PresentationFormat>
  <Paragraphs>111</Paragraphs>
  <Slides>10</Slides>
  <Notes>0</Notes>
  <HiddenSlides>0</HiddenSlides>
  <MMClips>0</MMClips>
  <ScaleCrop>false</ScaleCrop>
  <HeadingPairs>
    <vt:vector size="4" baseType="variant">
      <vt:variant>
        <vt:lpstr>Thème</vt:lpstr>
      </vt:variant>
      <vt:variant>
        <vt:i4>1</vt:i4>
      </vt:variant>
      <vt:variant>
        <vt:lpstr>Titres des diapositives</vt:lpstr>
      </vt:variant>
      <vt:variant>
        <vt:i4>10</vt:i4>
      </vt:variant>
    </vt:vector>
  </HeadingPairs>
  <TitlesOfParts>
    <vt:vector size="11" baseType="lpstr">
      <vt:lpstr>Thème Office</vt:lpstr>
      <vt:lpstr>Les colliers et fixations</vt:lpstr>
      <vt:lpstr>Diapositive 2</vt:lpstr>
      <vt:lpstr>Diapositive 3</vt:lpstr>
      <vt:lpstr>Diapositive 4</vt:lpstr>
      <vt:lpstr>Diapositive 5</vt:lpstr>
      <vt:lpstr>Diapositive 6</vt:lpstr>
      <vt:lpstr>Diapositive 7</vt:lpstr>
      <vt:lpstr>Diapositive 8</vt:lpstr>
      <vt:lpstr>Diapositive 9</vt:lpstr>
      <vt:lpstr>Diapositive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tubes et raccords utilisés dans le métier</dc:title>
  <dc:creator>Home</dc:creator>
  <cp:lastModifiedBy>Home</cp:lastModifiedBy>
  <cp:revision>167</cp:revision>
  <dcterms:created xsi:type="dcterms:W3CDTF">2013-09-05T09:27:52Z</dcterms:created>
  <dcterms:modified xsi:type="dcterms:W3CDTF">2013-11-21T16:22:16Z</dcterms:modified>
</cp:coreProperties>
</file>