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s/slide13.xml" ContentType="application/vnd.openxmlformats-officedocument.presentationml.slide+xml"/>
  <Override PartName="/ppt/slides/slide14.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60" r:id="rId5"/>
    <p:sldId id="262" r:id="rId6"/>
    <p:sldId id="263" r:id="rId7"/>
    <p:sldId id="261" r:id="rId8"/>
    <p:sldId id="264" r:id="rId9"/>
    <p:sldId id="265" r:id="rId10"/>
    <p:sldId id="266" r:id="rId11"/>
    <p:sldId id="267" r:id="rId12"/>
    <p:sldId id="269" r:id="rId13"/>
    <p:sldId id="272" r:id="rId14"/>
    <p:sldId id="274" r:id="rId15"/>
    <p:sldId id="276" r:id="rId16"/>
  </p:sldIdLst>
  <p:sldSz cx="9144000" cy="6858000" type="screen4x3"/>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Style moyen 2 - Accentuation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110" d="100"/>
          <a:sy n="110" d="100"/>
        </p:scale>
        <p:origin x="-1644" y="-90"/>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685800" y="2130426"/>
            <a:ext cx="7772400" cy="1470025"/>
          </a:xfrm>
        </p:spPr>
        <p:txBody>
          <a:bodyPr/>
          <a:lstStyle/>
          <a:p>
            <a:r>
              <a:rPr lang="fr-FR" smtClean="0"/>
              <a:t>Cliquez pour modifier le style du titre</a:t>
            </a:r>
            <a:endParaRPr lang="fr-FR"/>
          </a:p>
        </p:txBody>
      </p:sp>
      <p:sp>
        <p:nvSpPr>
          <p:cNvPr id="3" name="Sous-titr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fr-FR" smtClean="0"/>
              <a:t>Cliquez pour modifier le style des sous-titres du masque</a:t>
            </a:r>
            <a:endParaRPr lang="fr-FR"/>
          </a:p>
        </p:txBody>
      </p:sp>
      <p:sp>
        <p:nvSpPr>
          <p:cNvPr id="4" name="Espace réservé de la date 3"/>
          <p:cNvSpPr>
            <a:spLocks noGrp="1"/>
          </p:cNvSpPr>
          <p:nvPr>
            <p:ph type="dt" sz="half" idx="10"/>
          </p:nvPr>
        </p:nvSpPr>
        <p:spPr/>
        <p:txBody>
          <a:bodyPr/>
          <a:lstStyle/>
          <a:p>
            <a:fld id="{D52EA778-04EA-46DC-9B23-C6903A1C1E04}" type="datetimeFigureOut">
              <a:rPr lang="fr-FR" smtClean="0"/>
              <a:pPr/>
              <a:t>21/11/2013</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79845949-B428-4E0A-8E54-654E67F8E171}" type="slidenum">
              <a:rPr lang="fr-FR" smtClean="0"/>
              <a:pPr/>
              <a:t>‹N°›</a:t>
            </a:fld>
            <a:endParaRPr lang="fr-F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idx="1"/>
          </p:nvPr>
        </p:nvSpPr>
        <p:spPr/>
        <p:txBody>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D52EA778-04EA-46DC-9B23-C6903A1C1E04}" type="datetimeFigureOut">
              <a:rPr lang="fr-FR" smtClean="0"/>
              <a:pPr/>
              <a:t>21/11/2013</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79845949-B428-4E0A-8E54-654E67F8E171}" type="slidenum">
              <a:rPr lang="fr-FR" smtClean="0"/>
              <a:pPr/>
              <a:t>‹N°›</a:t>
            </a:fld>
            <a:endParaRPr lang="fr-F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722313" y="4406900"/>
            <a:ext cx="7772400" cy="1362075"/>
          </a:xfrm>
        </p:spPr>
        <p:txBody>
          <a:bodyPr anchor="t"/>
          <a:lstStyle>
            <a:lvl1pPr algn="l">
              <a:defRPr sz="4000" b="1" cap="all"/>
            </a:lvl1pPr>
          </a:lstStyle>
          <a:p>
            <a:r>
              <a:rPr lang="fr-FR" smtClean="0"/>
              <a:t>Cliquez pour modifier le style du titre</a:t>
            </a:r>
            <a:endParaRPr lang="fr-FR"/>
          </a:p>
        </p:txBody>
      </p:sp>
      <p:sp>
        <p:nvSpPr>
          <p:cNvPr id="3" name="Espace réservé du texte 2"/>
          <p:cNvSpPr>
            <a:spLocks noGrp="1"/>
          </p:cNvSpPr>
          <p:nvPr>
            <p:ph type="body" idx="1"/>
          </p:nvPr>
        </p:nvSpPr>
        <p:spPr>
          <a:xfrm>
            <a:off x="722313" y="2906714"/>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smtClean="0"/>
              <a:t>Cliquez pour modifier les styles du texte du masque</a:t>
            </a:r>
          </a:p>
        </p:txBody>
      </p:sp>
      <p:sp>
        <p:nvSpPr>
          <p:cNvPr id="4" name="Espace réservé de la date 3"/>
          <p:cNvSpPr>
            <a:spLocks noGrp="1"/>
          </p:cNvSpPr>
          <p:nvPr>
            <p:ph type="dt" sz="half" idx="10"/>
          </p:nvPr>
        </p:nvSpPr>
        <p:spPr/>
        <p:txBody>
          <a:bodyPr/>
          <a:lstStyle/>
          <a:p>
            <a:fld id="{D52EA778-04EA-46DC-9B23-C6903A1C1E04}" type="datetimeFigureOut">
              <a:rPr lang="fr-FR" smtClean="0"/>
              <a:pPr/>
              <a:t>21/11/2013</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79845949-B428-4E0A-8E54-654E67F8E171}" type="slidenum">
              <a:rPr lang="fr-FR" smtClean="0"/>
              <a:pPr/>
              <a:t>‹N°›</a:t>
            </a:fld>
            <a:endParaRPr lang="fr-F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sz="half" idx="1"/>
          </p:nvPr>
        </p:nvSpPr>
        <p:spPr>
          <a:xfrm>
            <a:off x="457200" y="1600201"/>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4648200" y="1600201"/>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D52EA778-04EA-46DC-9B23-C6903A1C1E04}" type="datetimeFigureOut">
              <a:rPr lang="fr-FR" smtClean="0"/>
              <a:pPr/>
              <a:t>21/11/2013</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79845949-B428-4E0A-8E54-654E67F8E171}" type="slidenum">
              <a:rPr lang="fr-FR" smtClean="0"/>
              <a:pPr/>
              <a:t>‹N°›</a:t>
            </a:fld>
            <a:endParaRPr lang="fr-F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lvl1pPr>
              <a:defRPr/>
            </a:lvl1pPr>
          </a:lstStyle>
          <a:p>
            <a:r>
              <a:rPr lang="fr-FR" smtClean="0"/>
              <a:t>Cliquez pour modifier le style du titre</a:t>
            </a:r>
            <a:endParaRPr lang="fr-FR"/>
          </a:p>
        </p:txBody>
      </p:sp>
      <p:sp>
        <p:nvSpPr>
          <p:cNvPr id="3" name="Espace réservé du texte 2"/>
          <p:cNvSpPr>
            <a:spLocks noGrp="1"/>
          </p:cNvSpPr>
          <p:nvPr>
            <p:ph type="body" idx="1"/>
          </p:nvPr>
        </p:nvSpPr>
        <p:spPr>
          <a:xfrm>
            <a:off x="457201"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Cliquez pour modifier les styles du texte du masque</a:t>
            </a:r>
          </a:p>
        </p:txBody>
      </p:sp>
      <p:sp>
        <p:nvSpPr>
          <p:cNvPr id="4" name="Espace réservé du contenu 3"/>
          <p:cNvSpPr>
            <a:spLocks noGrp="1"/>
          </p:cNvSpPr>
          <p:nvPr>
            <p:ph sz="half" idx="2"/>
          </p:nvPr>
        </p:nvSpPr>
        <p:spPr>
          <a:xfrm>
            <a:off x="457201"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4645026"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Cliquez pour modifier les styles du texte du masque</a:t>
            </a:r>
          </a:p>
        </p:txBody>
      </p:sp>
      <p:sp>
        <p:nvSpPr>
          <p:cNvPr id="6" name="Espace réservé du contenu 5"/>
          <p:cNvSpPr>
            <a:spLocks noGrp="1"/>
          </p:cNvSpPr>
          <p:nvPr>
            <p:ph sz="quarter" idx="4"/>
          </p:nvPr>
        </p:nvSpPr>
        <p:spPr>
          <a:xfrm>
            <a:off x="4645026"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D52EA778-04EA-46DC-9B23-C6903A1C1E04}" type="datetimeFigureOut">
              <a:rPr lang="fr-FR" smtClean="0"/>
              <a:pPr/>
              <a:t>21/11/2013</a:t>
            </a:fld>
            <a:endParaRPr lang="fr-FR"/>
          </a:p>
        </p:txBody>
      </p:sp>
      <p:sp>
        <p:nvSpPr>
          <p:cNvPr id="8" name="Espace réservé du pied de page 7"/>
          <p:cNvSpPr>
            <a:spLocks noGrp="1"/>
          </p:cNvSpPr>
          <p:nvPr>
            <p:ph type="ftr" sz="quarter" idx="11"/>
          </p:nvPr>
        </p:nvSpPr>
        <p:spPr/>
        <p:txBody>
          <a:bodyPr/>
          <a:lstStyle/>
          <a:p>
            <a:endParaRPr lang="fr-FR"/>
          </a:p>
        </p:txBody>
      </p:sp>
      <p:sp>
        <p:nvSpPr>
          <p:cNvPr id="9" name="Espace réservé du numéro de diapositive 8"/>
          <p:cNvSpPr>
            <a:spLocks noGrp="1"/>
          </p:cNvSpPr>
          <p:nvPr>
            <p:ph type="sldNum" sz="quarter" idx="12"/>
          </p:nvPr>
        </p:nvSpPr>
        <p:spPr/>
        <p:txBody>
          <a:bodyPr/>
          <a:lstStyle/>
          <a:p>
            <a:fld id="{79845949-B428-4E0A-8E54-654E67F8E171}" type="slidenum">
              <a:rPr lang="fr-FR" smtClean="0"/>
              <a:pPr/>
              <a:t>‹N°›</a:t>
            </a:fld>
            <a:endParaRPr lang="fr-F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e la date 2"/>
          <p:cNvSpPr>
            <a:spLocks noGrp="1"/>
          </p:cNvSpPr>
          <p:nvPr>
            <p:ph type="dt" sz="half" idx="10"/>
          </p:nvPr>
        </p:nvSpPr>
        <p:spPr/>
        <p:txBody>
          <a:bodyPr/>
          <a:lstStyle/>
          <a:p>
            <a:fld id="{D52EA778-04EA-46DC-9B23-C6903A1C1E04}" type="datetimeFigureOut">
              <a:rPr lang="fr-FR" smtClean="0"/>
              <a:pPr/>
              <a:t>21/11/2013</a:t>
            </a:fld>
            <a:endParaRPr lang="fr-FR"/>
          </a:p>
        </p:txBody>
      </p:sp>
      <p:sp>
        <p:nvSpPr>
          <p:cNvPr id="4" name="Espace réservé du pied de page 3"/>
          <p:cNvSpPr>
            <a:spLocks noGrp="1"/>
          </p:cNvSpPr>
          <p:nvPr>
            <p:ph type="ftr" sz="quarter" idx="11"/>
          </p:nvPr>
        </p:nvSpPr>
        <p:spPr/>
        <p:txBody>
          <a:bodyPr/>
          <a:lstStyle/>
          <a:p>
            <a:endParaRPr lang="fr-FR"/>
          </a:p>
        </p:txBody>
      </p:sp>
      <p:sp>
        <p:nvSpPr>
          <p:cNvPr id="5" name="Espace réservé du numéro de diapositive 4"/>
          <p:cNvSpPr>
            <a:spLocks noGrp="1"/>
          </p:cNvSpPr>
          <p:nvPr>
            <p:ph type="sldNum" sz="quarter" idx="12"/>
          </p:nvPr>
        </p:nvSpPr>
        <p:spPr/>
        <p:txBody>
          <a:bodyPr/>
          <a:lstStyle/>
          <a:p>
            <a:fld id="{79845949-B428-4E0A-8E54-654E67F8E171}" type="slidenum">
              <a:rPr lang="fr-FR" smtClean="0"/>
              <a:pPr/>
              <a:t>‹N°›</a:t>
            </a:fld>
            <a:endParaRPr lang="fr-F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D52EA778-04EA-46DC-9B23-C6903A1C1E04}" type="datetimeFigureOut">
              <a:rPr lang="fr-FR" smtClean="0"/>
              <a:pPr/>
              <a:t>21/11/2013</a:t>
            </a:fld>
            <a:endParaRPr lang="fr-FR"/>
          </a:p>
        </p:txBody>
      </p:sp>
      <p:sp>
        <p:nvSpPr>
          <p:cNvPr id="3" name="Espace réservé du pied de page 2"/>
          <p:cNvSpPr>
            <a:spLocks noGrp="1"/>
          </p:cNvSpPr>
          <p:nvPr>
            <p:ph type="ftr" sz="quarter" idx="11"/>
          </p:nvPr>
        </p:nvSpPr>
        <p:spPr/>
        <p:txBody>
          <a:bodyPr/>
          <a:lstStyle/>
          <a:p>
            <a:endParaRPr lang="fr-FR"/>
          </a:p>
        </p:txBody>
      </p:sp>
      <p:sp>
        <p:nvSpPr>
          <p:cNvPr id="4" name="Espace réservé du numéro de diapositive 3"/>
          <p:cNvSpPr>
            <a:spLocks noGrp="1"/>
          </p:cNvSpPr>
          <p:nvPr>
            <p:ph type="sldNum" sz="quarter" idx="12"/>
          </p:nvPr>
        </p:nvSpPr>
        <p:spPr/>
        <p:txBody>
          <a:bodyPr/>
          <a:lstStyle/>
          <a:p>
            <a:fld id="{79845949-B428-4E0A-8E54-654E67F8E171}" type="slidenum">
              <a:rPr lang="fr-FR" smtClean="0"/>
              <a:pPr/>
              <a:t>‹N°›</a:t>
            </a:fld>
            <a:endParaRPr lang="fr-F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457201" y="273050"/>
            <a:ext cx="3008313" cy="1162050"/>
          </a:xfrm>
        </p:spPr>
        <p:txBody>
          <a:bodyPr anchor="b"/>
          <a:lstStyle>
            <a:lvl1pPr algn="l">
              <a:defRPr sz="2000" b="1"/>
            </a:lvl1pPr>
          </a:lstStyle>
          <a:p>
            <a:r>
              <a:rPr lang="fr-FR" smtClean="0"/>
              <a:t>Cliquez pour modifier le style du titre</a:t>
            </a:r>
            <a:endParaRPr lang="fr-FR"/>
          </a:p>
        </p:txBody>
      </p:sp>
      <p:sp>
        <p:nvSpPr>
          <p:cNvPr id="3" name="Espace réservé du contenu 2"/>
          <p:cNvSpPr>
            <a:spLocks noGrp="1"/>
          </p:cNvSpPr>
          <p:nvPr>
            <p:ph idx="1"/>
          </p:nvPr>
        </p:nvSpPr>
        <p:spPr>
          <a:xfrm>
            <a:off x="3575050" y="273051"/>
            <a:ext cx="5111751"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457201" y="1435101"/>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Cliquez pour modifier les styles du texte du masque</a:t>
            </a:r>
          </a:p>
        </p:txBody>
      </p:sp>
      <p:sp>
        <p:nvSpPr>
          <p:cNvPr id="5" name="Espace réservé de la date 4"/>
          <p:cNvSpPr>
            <a:spLocks noGrp="1"/>
          </p:cNvSpPr>
          <p:nvPr>
            <p:ph type="dt" sz="half" idx="10"/>
          </p:nvPr>
        </p:nvSpPr>
        <p:spPr/>
        <p:txBody>
          <a:bodyPr/>
          <a:lstStyle/>
          <a:p>
            <a:fld id="{D52EA778-04EA-46DC-9B23-C6903A1C1E04}" type="datetimeFigureOut">
              <a:rPr lang="fr-FR" smtClean="0"/>
              <a:pPr/>
              <a:t>21/11/2013</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79845949-B428-4E0A-8E54-654E67F8E171}" type="slidenum">
              <a:rPr lang="fr-FR" smtClean="0"/>
              <a:pPr/>
              <a:t>‹N°›</a:t>
            </a:fld>
            <a:endParaRPr lang="fr-F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792288" y="4800601"/>
            <a:ext cx="5486400" cy="566738"/>
          </a:xfrm>
        </p:spPr>
        <p:txBody>
          <a:bodyPr anchor="b"/>
          <a:lstStyle>
            <a:lvl1pPr algn="l">
              <a:defRPr sz="2000" b="1"/>
            </a:lvl1pPr>
          </a:lstStyle>
          <a:p>
            <a:r>
              <a:rPr lang="fr-FR" smtClean="0"/>
              <a:t>Cliquez pour modifier le style du titre</a:t>
            </a:r>
            <a:endParaRPr lang="fr-FR"/>
          </a:p>
        </p:txBody>
      </p:sp>
      <p:sp>
        <p:nvSpPr>
          <p:cNvPr id="3" name="Espace réservé pour une image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1792288" y="5367339"/>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Cliquez pour modifier les styles du texte du masque</a:t>
            </a:r>
          </a:p>
        </p:txBody>
      </p:sp>
      <p:sp>
        <p:nvSpPr>
          <p:cNvPr id="5" name="Espace réservé de la date 4"/>
          <p:cNvSpPr>
            <a:spLocks noGrp="1"/>
          </p:cNvSpPr>
          <p:nvPr>
            <p:ph type="dt" sz="half" idx="10"/>
          </p:nvPr>
        </p:nvSpPr>
        <p:spPr/>
        <p:txBody>
          <a:bodyPr/>
          <a:lstStyle/>
          <a:p>
            <a:fld id="{D52EA778-04EA-46DC-9B23-C6903A1C1E04}" type="datetimeFigureOut">
              <a:rPr lang="fr-FR" smtClean="0"/>
              <a:pPr/>
              <a:t>21/11/2013</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79845949-B428-4E0A-8E54-654E67F8E171}" type="slidenum">
              <a:rPr lang="fr-FR" smtClean="0"/>
              <a:pPr/>
              <a:t>‹N°›</a:t>
            </a:fld>
            <a:endParaRPr lang="fr-F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D52EA778-04EA-46DC-9B23-C6903A1C1E04}" type="datetimeFigureOut">
              <a:rPr lang="fr-FR" smtClean="0"/>
              <a:pPr/>
              <a:t>21/11/2013</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79845949-B428-4E0A-8E54-654E67F8E171}" type="slidenum">
              <a:rPr lang="fr-FR" smtClean="0"/>
              <a:pPr/>
              <a:t>‹N°›</a:t>
            </a:fld>
            <a:endParaRPr lang="fr-F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629400" y="274639"/>
            <a:ext cx="2057400" cy="5851525"/>
          </a:xfrm>
        </p:spPr>
        <p:txBody>
          <a:bodyPr vert="eaVert"/>
          <a:lstStyle/>
          <a:p>
            <a:r>
              <a:rPr lang="fr-FR" smtClean="0"/>
              <a:t>Cliquez pour modifier le style du titre</a:t>
            </a:r>
            <a:endParaRPr lang="fr-FR"/>
          </a:p>
        </p:txBody>
      </p:sp>
      <p:sp>
        <p:nvSpPr>
          <p:cNvPr id="3" name="Espace réservé du texte vertical 2"/>
          <p:cNvSpPr>
            <a:spLocks noGrp="1"/>
          </p:cNvSpPr>
          <p:nvPr>
            <p:ph type="body" orient="vert" idx="1"/>
          </p:nvPr>
        </p:nvSpPr>
        <p:spPr>
          <a:xfrm>
            <a:off x="457200" y="274639"/>
            <a:ext cx="6019800" cy="5851525"/>
          </a:xfrm>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D52EA778-04EA-46DC-9B23-C6903A1C1E04}" type="datetimeFigureOut">
              <a:rPr lang="fr-FR" smtClean="0"/>
              <a:pPr/>
              <a:t>21/11/2013</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79845949-B428-4E0A-8E54-654E67F8E171}" type="slidenum">
              <a:rPr lang="fr-FR" smtClean="0"/>
              <a:pPr/>
              <a:t>‹N°›</a:t>
            </a:fld>
            <a:endParaRPr lang="fr-F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cstate="print">
            <a:alphaModFix amt="45000"/>
            <a:lum/>
          </a:blip>
          <a:srcRect/>
          <a:stretch>
            <a:fillRect t="-2000" b="-2000"/>
          </a:stretch>
        </a:blip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fr-FR" smtClean="0"/>
              <a:t>Cliquez pour modifier le style du titre</a:t>
            </a:r>
            <a:endParaRPr lang="fr-FR"/>
          </a:p>
        </p:txBody>
      </p:sp>
      <p:sp>
        <p:nvSpPr>
          <p:cNvPr id="3" name="Espace réservé du texte 2"/>
          <p:cNvSpPr>
            <a:spLocks noGrp="1"/>
          </p:cNvSpPr>
          <p:nvPr>
            <p:ph type="body" idx="1"/>
          </p:nvPr>
        </p:nvSpPr>
        <p:spPr>
          <a:xfrm>
            <a:off x="457200" y="1600201"/>
            <a:ext cx="8229600" cy="4525963"/>
          </a:xfrm>
          <a:prstGeom prst="rect">
            <a:avLst/>
          </a:prstGeom>
        </p:spPr>
        <p:txBody>
          <a:bodyPr vert="horz" lIns="91440" tIns="45720" rIns="91440" bIns="45720" rtlCol="0">
            <a:normAutofit/>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457200" y="6356351"/>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52EA778-04EA-46DC-9B23-C6903A1C1E04}" type="datetimeFigureOut">
              <a:rPr lang="fr-FR" smtClean="0"/>
              <a:pPr/>
              <a:t>21/11/2013</a:t>
            </a:fld>
            <a:endParaRPr lang="fr-FR"/>
          </a:p>
        </p:txBody>
      </p:sp>
      <p:sp>
        <p:nvSpPr>
          <p:cNvPr id="5" name="Espace réservé du pied de page 4"/>
          <p:cNvSpPr>
            <a:spLocks noGrp="1"/>
          </p:cNvSpPr>
          <p:nvPr>
            <p:ph type="ftr" sz="quarter" idx="3"/>
          </p:nvPr>
        </p:nvSpPr>
        <p:spPr>
          <a:xfrm>
            <a:off x="3124200" y="6356351"/>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p:cNvSpPr>
            <a:spLocks noGrp="1"/>
          </p:cNvSpPr>
          <p:nvPr>
            <p:ph type="sldNum" sz="quarter" idx="4"/>
          </p:nvPr>
        </p:nvSpPr>
        <p:spPr>
          <a:xfrm>
            <a:off x="6553200" y="6356351"/>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9845949-B428-4E0A-8E54-654E67F8E171}" type="slidenum">
              <a:rPr lang="fr-FR" smtClean="0"/>
              <a:pPr/>
              <a:t>‹N°›</a:t>
            </a:fld>
            <a:endParaRPr lang="fr-F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image" Target="../media/image9.jpeg"/><Relationship Id="rId3" Type="http://schemas.openxmlformats.org/officeDocument/2006/relationships/image" Target="../media/image4.jpeg"/><Relationship Id="rId7" Type="http://schemas.openxmlformats.org/officeDocument/2006/relationships/image" Target="../media/image8.jpeg"/><Relationship Id="rId2" Type="http://schemas.openxmlformats.org/officeDocument/2006/relationships/image" Target="../media/image2.jpeg"/><Relationship Id="rId1" Type="http://schemas.openxmlformats.org/officeDocument/2006/relationships/slideLayout" Target="../slideLayouts/slideLayout2.xml"/><Relationship Id="rId6" Type="http://schemas.openxmlformats.org/officeDocument/2006/relationships/image" Target="../media/image7.jpeg"/><Relationship Id="rId5" Type="http://schemas.openxmlformats.org/officeDocument/2006/relationships/image" Target="../media/image6.jpe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2.jpeg"/><Relationship Id="rId1" Type="http://schemas.openxmlformats.org/officeDocument/2006/relationships/slideLayout" Target="../slideLayouts/slideLayout2.xml"/><Relationship Id="rId6" Type="http://schemas.openxmlformats.org/officeDocument/2006/relationships/image" Target="../media/image13.jpeg"/><Relationship Id="rId5" Type="http://schemas.openxmlformats.org/officeDocument/2006/relationships/image" Target="../media/image12.jpeg"/><Relationship Id="rId4" Type="http://schemas.openxmlformats.org/officeDocument/2006/relationships/image" Target="../media/image11.jpeg"/></Relationships>
</file>

<file path=ppt/slides/_rels/slide4.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2.jpeg"/><Relationship Id="rId1" Type="http://schemas.openxmlformats.org/officeDocument/2006/relationships/slideLayout" Target="../slideLayouts/slideLayout2.xml"/><Relationship Id="rId4" Type="http://schemas.openxmlformats.org/officeDocument/2006/relationships/image" Target="../media/image15.jpeg"/></Relationships>
</file>

<file path=ppt/slides/_rels/slide5.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2.jpeg"/><Relationship Id="rId1" Type="http://schemas.openxmlformats.org/officeDocument/2006/relationships/slideLayout" Target="../slideLayouts/slideLayout2.xml"/><Relationship Id="rId5" Type="http://schemas.openxmlformats.org/officeDocument/2006/relationships/image" Target="../media/image20.png"/><Relationship Id="rId4" Type="http://schemas.openxmlformats.org/officeDocument/2006/relationships/image" Target="../media/image19.png"/></Relationships>
</file>

<file path=ppt/slides/_rels/slide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2.jpeg"/><Relationship Id="rId1" Type="http://schemas.openxmlformats.org/officeDocument/2006/relationships/slideLayout" Target="../slideLayouts/slideLayout2.xml"/><Relationship Id="rId5" Type="http://schemas.openxmlformats.org/officeDocument/2006/relationships/image" Target="../media/image9.jpeg"/><Relationship Id="rId4" Type="http://schemas.openxmlformats.org/officeDocument/2006/relationships/image" Target="../media/image8.jpeg"/></Relationships>
</file>

<file path=ppt/slides/_rels/slide9.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jpeg"/><Relationship Id="rId1" Type="http://schemas.openxmlformats.org/officeDocument/2006/relationships/slideLayout" Target="../slideLayouts/slideLayout2.xml"/><Relationship Id="rId5" Type="http://schemas.openxmlformats.org/officeDocument/2006/relationships/image" Target="../media/image23.png"/><Relationship Id="rId4" Type="http://schemas.openxmlformats.org/officeDocument/2006/relationships/image" Target="../media/image22.png"/></Relationships>
</file>

<file path=ppt/slides/_rels/slide1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2.jpeg"/><Relationship Id="rId1" Type="http://schemas.openxmlformats.org/officeDocument/2006/relationships/slideLayout" Target="../slideLayouts/slideLayout2.xml"/><Relationship Id="rId5" Type="http://schemas.openxmlformats.org/officeDocument/2006/relationships/image" Target="../media/image9.jpeg"/><Relationship Id="rId4" Type="http://schemas.openxmlformats.org/officeDocument/2006/relationships/image" Target="../media/image8.jpeg"/></Relationships>
</file>

<file path=ppt/slides/_rels/slide13.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jpeg"/><Relationship Id="rId1" Type="http://schemas.openxmlformats.org/officeDocument/2006/relationships/slideLayout" Target="../slideLayouts/slideLayout2.xml"/><Relationship Id="rId5" Type="http://schemas.openxmlformats.org/officeDocument/2006/relationships/image" Target="../media/image23.png"/><Relationship Id="rId4" Type="http://schemas.openxmlformats.org/officeDocument/2006/relationships/image" Target="../media/image2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ctrTitle"/>
          </p:nvPr>
        </p:nvSpPr>
        <p:spPr>
          <a:xfrm>
            <a:off x="395536" y="404665"/>
            <a:ext cx="6766520" cy="1082551"/>
          </a:xfrm>
        </p:spPr>
        <p:txBody>
          <a:bodyPr>
            <a:normAutofit/>
          </a:bodyPr>
          <a:lstStyle/>
          <a:p>
            <a:r>
              <a:rPr lang="fr-FR" sz="2400" u="sng" dirty="0" smtClean="0">
                <a:solidFill>
                  <a:srgbClr val="FF0000"/>
                </a:solidFill>
                <a:latin typeface="Arial" pitchFamily="34" charset="0"/>
                <a:cs typeface="Arial" pitchFamily="34" charset="0"/>
              </a:rPr>
              <a:t>Les équipements et accessoires de vidanges</a:t>
            </a:r>
            <a:endParaRPr lang="fr-FR" sz="2400" u="sng" dirty="0">
              <a:solidFill>
                <a:srgbClr val="FF0000"/>
              </a:solidFill>
              <a:latin typeface="Arial" pitchFamily="34" charset="0"/>
              <a:cs typeface="Arial" pitchFamily="34" charset="0"/>
            </a:endParaRPr>
          </a:p>
        </p:txBody>
      </p:sp>
      <p:pic>
        <p:nvPicPr>
          <p:cNvPr id="4" name="Image 3" descr="logo.jpg"/>
          <p:cNvPicPr>
            <a:picLocks noChangeAspect="1"/>
          </p:cNvPicPr>
          <p:nvPr/>
        </p:nvPicPr>
        <p:blipFill>
          <a:blip r:embed="rId2" cstate="print"/>
          <a:stretch>
            <a:fillRect/>
          </a:stretch>
        </p:blipFill>
        <p:spPr>
          <a:xfrm>
            <a:off x="7236296" y="476673"/>
            <a:ext cx="1363088" cy="945257"/>
          </a:xfrm>
          <a:prstGeom prst="rect">
            <a:avLst/>
          </a:prstGeom>
        </p:spPr>
      </p:pic>
      <p:sp>
        <p:nvSpPr>
          <p:cNvPr id="9" name="ZoneTexte 8"/>
          <p:cNvSpPr txBox="1"/>
          <p:nvPr/>
        </p:nvSpPr>
        <p:spPr>
          <a:xfrm>
            <a:off x="971600" y="1700808"/>
            <a:ext cx="7560840" cy="646331"/>
          </a:xfrm>
          <a:prstGeom prst="rect">
            <a:avLst/>
          </a:prstGeom>
          <a:noFill/>
        </p:spPr>
        <p:txBody>
          <a:bodyPr wrap="square" rtlCol="0">
            <a:spAutoFit/>
          </a:bodyPr>
          <a:lstStyle/>
          <a:p>
            <a:r>
              <a:rPr lang="fr-FR" dirty="0" smtClean="0">
                <a:latin typeface="Arial" pitchFamily="34" charset="0"/>
                <a:cs typeface="Arial" pitchFamily="34" charset="0"/>
              </a:rPr>
              <a:t>Tout appareils sanitaire doit être raccordés à une vidange, et doit être munis d’un siphon</a:t>
            </a:r>
            <a:endParaRPr lang="fr-FR" dirty="0">
              <a:latin typeface="Arial" pitchFamily="34" charset="0"/>
              <a:cs typeface="Arial" pitchFamily="34" charset="0"/>
            </a:endParaRPr>
          </a:p>
        </p:txBody>
      </p:sp>
      <p:sp>
        <p:nvSpPr>
          <p:cNvPr id="10" name="ZoneTexte 9"/>
          <p:cNvSpPr txBox="1"/>
          <p:nvPr/>
        </p:nvSpPr>
        <p:spPr>
          <a:xfrm>
            <a:off x="1043608" y="2420888"/>
            <a:ext cx="7200800" cy="338554"/>
          </a:xfrm>
          <a:prstGeom prst="rect">
            <a:avLst/>
          </a:prstGeom>
          <a:noFill/>
        </p:spPr>
        <p:txBody>
          <a:bodyPr wrap="square" rtlCol="0">
            <a:spAutoFit/>
          </a:bodyPr>
          <a:lstStyle/>
          <a:p>
            <a:pPr>
              <a:buFont typeface="Arial" pitchFamily="34" charset="0"/>
              <a:buChar char="•"/>
            </a:pPr>
            <a:r>
              <a:rPr lang="fr-FR" sz="1600" u="sng" dirty="0" smtClean="0">
                <a:latin typeface="Arial" pitchFamily="34" charset="0"/>
                <a:cs typeface="Arial" pitchFamily="34" charset="0"/>
              </a:rPr>
              <a:t>Qu’est ce que le siphon et à quoi sert il ?</a:t>
            </a:r>
            <a:endParaRPr lang="fr-FR" sz="1600" u="sng" dirty="0">
              <a:latin typeface="Arial" pitchFamily="34" charset="0"/>
              <a:cs typeface="Arial" pitchFamily="34" charset="0"/>
            </a:endParaRPr>
          </a:p>
        </p:txBody>
      </p:sp>
      <p:sp>
        <p:nvSpPr>
          <p:cNvPr id="12289" name="Rectangle 1"/>
          <p:cNvSpPr>
            <a:spLocks noChangeArrowheads="1"/>
          </p:cNvSpPr>
          <p:nvPr/>
        </p:nvSpPr>
        <p:spPr bwMode="auto">
          <a:xfrm>
            <a:off x="467544" y="2878778"/>
            <a:ext cx="7560840" cy="954107"/>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defTabSz="914400" rtl="0" eaLnBrk="1" fontAlgn="base" latinLnBrk="0" hangingPunct="1">
              <a:lnSpc>
                <a:spcPct val="100000"/>
              </a:lnSpc>
              <a:spcBef>
                <a:spcPct val="0"/>
              </a:spcBef>
              <a:spcAft>
                <a:spcPct val="0"/>
              </a:spcAft>
              <a:buClrTx/>
              <a:buSzTx/>
              <a:buFontTx/>
              <a:buNone/>
              <a:tabLst/>
            </a:pPr>
            <a:r>
              <a:rPr kumimoji="0" lang="fr-FR" sz="1400" b="0" i="0" u="none" strike="noStrike" cap="none" normalizeH="0" baseline="0" dirty="0" smtClean="0">
                <a:ln>
                  <a:noFill/>
                </a:ln>
                <a:solidFill>
                  <a:schemeClr val="tx1"/>
                </a:solidFill>
                <a:effectLst/>
                <a:latin typeface="Comic Sans MS" pitchFamily="66" charset="0"/>
                <a:ea typeface="Times New Roman" pitchFamily="18" charset="0"/>
                <a:cs typeface="Arial" pitchFamily="34" charset="0"/>
              </a:rPr>
              <a:t>	</a:t>
            </a:r>
            <a:r>
              <a:rPr kumimoji="0" lang="fr-FR" sz="1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C’est un dispositif intercalé entre un appareil sanitaire et son tuyau d’évacuation pour </a:t>
            </a:r>
            <a:r>
              <a:rPr kumimoji="0" lang="fr-FR" sz="1400" b="0" i="0" u="none" strike="noStrike" cap="none" normalizeH="0" baseline="0" dirty="0" smtClean="0">
                <a:ln>
                  <a:noFill/>
                </a:ln>
                <a:solidFill>
                  <a:srgbClr val="FF0000"/>
                </a:solidFill>
                <a:effectLst/>
                <a:latin typeface="Arial" pitchFamily="34" charset="0"/>
                <a:ea typeface="Times New Roman" pitchFamily="18" charset="0"/>
                <a:cs typeface="Arial" pitchFamily="34" charset="0"/>
              </a:rPr>
              <a:t>empêcher la remontée de mauvaises odeurs</a:t>
            </a:r>
            <a:r>
              <a:rPr kumimoji="0" lang="fr-FR" sz="1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a:t>
            </a:r>
            <a:endParaRPr kumimoji="0" lang="fr-FR" sz="1400" b="0" i="0" u="none" strike="noStrike" cap="none" normalizeH="0" baseline="0" dirty="0" smtClean="0">
              <a:ln>
                <a:noFill/>
              </a:ln>
              <a:solidFill>
                <a:schemeClr val="tx1"/>
              </a:solidFill>
              <a:effectLst/>
              <a:latin typeface="Arial" pitchFamily="34" charset="0"/>
              <a:cs typeface="Arial" pitchFamily="34" charset="0"/>
            </a:endParaRPr>
          </a:p>
          <a:p>
            <a:pPr marL="0" marR="0" lvl="0" indent="0" defTabSz="914400" rtl="0" eaLnBrk="0" fontAlgn="base" latinLnBrk="0" hangingPunct="0">
              <a:lnSpc>
                <a:spcPct val="100000"/>
              </a:lnSpc>
              <a:spcBef>
                <a:spcPct val="0"/>
              </a:spcBef>
              <a:spcAft>
                <a:spcPct val="0"/>
              </a:spcAft>
              <a:buClrTx/>
              <a:buSzTx/>
              <a:buFontTx/>
              <a:buNone/>
              <a:tabLst/>
            </a:pPr>
            <a:r>
              <a:rPr kumimoji="0" lang="fr-FR" sz="1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Le siphon est généralement placé directement sous l’appareil. La norme impose une </a:t>
            </a:r>
            <a:r>
              <a:rPr kumimoji="0" lang="fr-FR" sz="1400" b="0" i="0" u="none" strike="noStrike" cap="none" normalizeH="0" baseline="0" dirty="0" smtClean="0">
                <a:ln>
                  <a:noFill/>
                </a:ln>
                <a:solidFill>
                  <a:srgbClr val="FF0000"/>
                </a:solidFill>
                <a:effectLst/>
                <a:latin typeface="Arial" pitchFamily="34" charset="0"/>
                <a:ea typeface="Times New Roman" pitchFamily="18" charset="0"/>
                <a:cs typeface="Arial" pitchFamily="34" charset="0"/>
              </a:rPr>
              <a:t>garde d’eau d’au moins 5 cm.</a:t>
            </a:r>
            <a:endParaRPr kumimoji="0" lang="fr-FR" sz="1400" b="0" i="0" u="none" strike="noStrike" cap="none" normalizeH="0" baseline="0" dirty="0" smtClean="0">
              <a:ln>
                <a:noFill/>
              </a:ln>
              <a:solidFill>
                <a:srgbClr val="FF0000"/>
              </a:solidFill>
              <a:effectLst/>
              <a:latin typeface="Arial" pitchFamily="34" charset="0"/>
              <a:cs typeface="Arial" pitchFamily="34" charset="0"/>
            </a:endParaRPr>
          </a:p>
        </p:txBody>
      </p:sp>
      <p:pic>
        <p:nvPicPr>
          <p:cNvPr id="12290" name="Picture 2" descr="evacu001"/>
          <p:cNvPicPr>
            <a:picLocks noChangeAspect="1" noChangeArrowheads="1"/>
          </p:cNvPicPr>
          <p:nvPr/>
        </p:nvPicPr>
        <p:blipFill>
          <a:blip r:embed="rId3" cstate="print"/>
          <a:srcRect/>
          <a:stretch>
            <a:fillRect/>
          </a:stretch>
        </p:blipFill>
        <p:spPr bwMode="auto">
          <a:xfrm>
            <a:off x="3131840" y="3933056"/>
            <a:ext cx="1974527" cy="1989406"/>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12289"/>
                                        </p:tgtEl>
                                        <p:attrNameLst>
                                          <p:attrName>style.visibility</p:attrName>
                                        </p:attrNameLst>
                                      </p:cBhvr>
                                      <p:to>
                                        <p:strVal val="visible"/>
                                      </p:to>
                                    </p:set>
                                    <p:anim to="" calcmode="lin" valueType="num">
                                      <p:cBhvr>
                                        <p:cTn id="7" dur="1" fill="hold"/>
                                        <p:tgtEl>
                                          <p:spTgt spid="12289"/>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nodeType="clickEffect">
                                  <p:stCondLst>
                                    <p:cond delay="0"/>
                                  </p:stCondLst>
                                  <p:childTnLst>
                                    <p:set>
                                      <p:cBhvr>
                                        <p:cTn id="11" dur="1" fill="hold">
                                          <p:stCondLst>
                                            <p:cond delay="0"/>
                                          </p:stCondLst>
                                        </p:cTn>
                                        <p:tgtEl>
                                          <p:spTgt spid="12290"/>
                                        </p:tgtEl>
                                        <p:attrNameLst>
                                          <p:attrName>style.visibility</p:attrName>
                                        </p:attrNameLst>
                                      </p:cBhvr>
                                      <p:to>
                                        <p:strVal val="visible"/>
                                      </p:to>
                                    </p:set>
                                    <p:anim to="" calcmode="lin" valueType="num">
                                      <p:cBhvr>
                                        <p:cTn id="12" dur="1" fill="hold"/>
                                        <p:tgtEl>
                                          <p:spTgt spid="12290"/>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289"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descr="logo.jpg"/>
          <p:cNvPicPr>
            <a:picLocks noChangeAspect="1"/>
          </p:cNvPicPr>
          <p:nvPr/>
        </p:nvPicPr>
        <p:blipFill>
          <a:blip r:embed="rId2" cstate="print"/>
          <a:stretch>
            <a:fillRect/>
          </a:stretch>
        </p:blipFill>
        <p:spPr>
          <a:xfrm>
            <a:off x="7236296" y="476673"/>
            <a:ext cx="1363088" cy="945257"/>
          </a:xfrm>
          <a:prstGeom prst="rect">
            <a:avLst/>
          </a:prstGeom>
        </p:spPr>
      </p:pic>
      <p:sp>
        <p:nvSpPr>
          <p:cNvPr id="9" name="Titre 8"/>
          <p:cNvSpPr>
            <a:spLocks noGrp="1"/>
          </p:cNvSpPr>
          <p:nvPr>
            <p:ph type="title"/>
          </p:nvPr>
        </p:nvSpPr>
        <p:spPr>
          <a:xfrm>
            <a:off x="107504" y="476672"/>
            <a:ext cx="8229600" cy="1143000"/>
          </a:xfrm>
        </p:spPr>
        <p:txBody>
          <a:bodyPr>
            <a:normAutofit/>
          </a:bodyPr>
          <a:lstStyle/>
          <a:p>
            <a:r>
              <a:rPr lang="fr-FR" sz="2400" u="sng" dirty="0" smtClean="0">
                <a:solidFill>
                  <a:srgbClr val="FF0000"/>
                </a:solidFill>
                <a:latin typeface="Arial" pitchFamily="34" charset="0"/>
                <a:cs typeface="Arial" pitchFamily="34" charset="0"/>
              </a:rPr>
              <a:t>Les siphons correspondant aux appareils</a:t>
            </a:r>
            <a:endParaRPr lang="fr-FR" sz="2400" u="sng" dirty="0">
              <a:solidFill>
                <a:srgbClr val="FF0000"/>
              </a:solidFill>
              <a:latin typeface="Arial" pitchFamily="34" charset="0"/>
              <a:cs typeface="Arial" pitchFamily="34" charset="0"/>
            </a:endParaRPr>
          </a:p>
        </p:txBody>
      </p:sp>
      <p:sp>
        <p:nvSpPr>
          <p:cNvPr id="11266" name="AutoShape 2" descr="data:image/jpeg;base64,/9j/4AAQSkZJRgABAQAAAQABAAD/2wCEAAkGBhQREBEUExQVEhUWEhUaFRgXGBUYGxgZFRQXFBgYGBUXHSYgFxklHBUYHy8gIycrLCwsGB8xODAqNSYrLCkBCQoKBQUFDQUFDSkYEhgpKSkpKSkpKSkpKSkpKSkpKSkpKSkpKSkpKSkpKSkpKSkpKSkpKSkpKSkpKSkpKSkpKf/AABEIAOEA4QMBIgACEQEDEQH/xAAcAAEAAwEBAQEBAAAAAAAAAAAABAUGAwIHAQj/xABLEAACAQMCAwQFCAYFCgcAAAABAgMABBESIQUTMQYiMkEUI1FhcQdCUnSBkaGzFjNygpKTFSRTYnMXNFRjg6KxwdLhQ5SjstHw8f/EABQBAQAAAAAAAAAAAAAAAAAAAAD/xAAUEQEAAAAAAAAAAAAAAAAAAAAA/9oADAMBAAIRAxEAPwD7jSlKBSlKBSlKBSlKBSlKBSlKBSleZJQoJYhQOpJwB8SelB6pVJddtbKPxXEZ/YJk/LBqN/lFsP7f/wBOb/ooNJSqW07aWUvhuYs+xm0H7nxVyHBGQdvbQftKhPxePWUUl3AJKoCxHd1AMRshI6aiM5Htrnz7iRRoRYTk/rcOQMDB0RNgknO2sdKCxrhLfxo6IzqrOSEUkZYgaiAOpwN64HhmpmLySOGUjRkKgBGDgIAT+8SR5VFvbNIjaLGixr6T0UBRvDLvgedBcUpSgUpSgUpSgUpSgUpSgUpSgUpSgUpSggX/AB63gdEmniieTwK8iKW3x3QxBO+21T6wF6itLx4vCLn/ADeMoXRDyDaI7Yd9lAMkr/Ee2tVwCdbiwtnXWqy20ZGWJcB4gRmQb68Hxe3eg9cYu3NvcG2kj5sasMt31RgoYhlU5zpIOD7R5V04BdNLaW0jnLPBEzHYZLRqxOBsNzWR4Ny7CPiq6gUHEQCZ5ZGZzLZ2pIL6XeRyznAwSc+6thwVkNtAY9GjlJo5bFk06Rp0sQCy4xg4oOHabjPolrLNgMVChQdgWd1jXJ9mphn3Zr5bw+xuOK3LiSR5dCqzEnQi6ywCquGVB6s7KpY/SXxV9Z4xwpLqCSGQZRxg9PIgg4O2QQDvttXzibsZd2cnMt3YMMgOodgV+idId9JIzpeNwP7Qneg0ln8msCAatJYDAIijbb9q5Erj7GFWJ7FwYxv/AAxf8CmPwrLW/b++j0rLBBOcd7lyxxtn/DLs3+6PhU//AChz4z/R8v8AH/zKUHa++TKBg2jQCeuY0TP22wiP8Woe41gb3h0vDrkxElgcSrHIebAwJKYMeAjDbGQqMN9hgFtPP26v5srFFbwHy1SJK/8AAragf9m3wqPZdg7i6kMlw7HUe+7gjI9gDgO2NwF0RKM/OGQQ+icDv1ntoJlGlZIkcL9EMoONvZnFTq4WFksMUcSDCRoqqPYqgKPwFd6BVZxnxWv1lfy5Ks6reM+K1+sr+XJQWVKUoFKUoFKUoFKUoFKUoFKUoFKUoFKUoKLjXYy3upGd+apdAkojlkjWZBnCShCNYGpvfhiM4OKk8P7NwwNC0YYcq2ECDW5AjUggFScFu6O8d/fVpSgzfaLhzxxSNaQmSaa5R3YcpmjPLWFpo1mZU1iOMKBkDJyQRkG24HaLFbQRqjxKkaqEcqzqAMYZlZgze0gnJqdSgVFveJxQ45siR56amVc/AE7/AGVjO1PayVtSW/dHOkiU5K63hGZ3eRQWjt4z3ToHMd+6pXYtB4b8mTzd+5kY6typ1LnfzhjYDPvleUnzAORQaPiHyhcPTIknX4FXx+K4qq/yjcHznVD166I//wBq1sPk4s4vDGP3Vjj/ABhVCftqd+iFt9F/50//AF0ESw+UCwkwI51x7lcAfbpwKvbPiEUoJikSQDroZWx8cHas5f8AyaWcvWMZ9pWJz/FKjMPsIrN8U+TuW29ZbSN3dwPWuFAz8wuZUHtaCVW9kbdKD6fSsV2T7VyMYo58nXI0SklWKTJFzxGZFAWaN4vWRygDI2bJIJ2tAqt4z4rX6yv5clWVVvGfFa/WV/LkoLKlKUClKUClKUClKUClKUClKUClKUClKUClKUCvw1+0oPkIgnS4vOUDOsXEJJ9EeGmhLTczIiJHPt5Gj7yAh1ZNS52rRj5U427iJiQDvKxOVOcYEekSD2+tWIY86l21gH4leRsSjLHFJC6bOqyNIWwxyrKZNYKkYOkZB2NT+I8HaUBbi3tr5R0LKquPgkgZSfeGX4Cgg299dXGNN1bR+5DGx+1DrGfg5qZ/Rd319PH8iLH35/5VjOGdmrJnHMt7kCYO4WP0xREUfBjAibQyaSm653V9+8ALP9BuG/Qvvhi//wCOnP40FlPxS6t86rm2l9zNGHP7KZjGfi9RW+VOPGgRlpiBpVdbE5/1IXnZHsEencd/zCLsZYjw2FzN/ivIR9q3MwB+6ufCOGN6UhhhisQTcIOWIyVihYRsoRVC6mkw5c5GyDS2M0FRwKxmF9w5JgYgryzCJinNY+jSRCecISsQ2WOOJScKrZYla+rVm7XgqLxBGBJMVs5YsdTO9zIq62Y+YW1KgdADgAAAVE7Vdq5raS45YhEdrbRTzCTVrlWSSVNERDAIQIW7xDZZlGBuaDX1W8Z8Vr9ZX8uSqQdrmPFJLXmQxojRrho5S8jPBzsLKGEaNgjCkEkK21amSINjIB0nK58jgjI9hwT99B0pWDvu306RTloVtnXiEVuiyAzELJBHNqZbdzrfDMQqH2DyNTLrtPcMtutq1tNI9pNcNIRII2WExroRQ2pWZpAMsTp0nIJ2oNhSonCeIC4t4ZlBAliRwD1AdA4B++pdApSlApSlApSlApShoKyXirtIyQx8wocOzNoQNgHQG0sWbBB2XAzuc7VF7O8Xa4eVnymQpjj2IMW4EysPGHbVvt3VTIGd6+5vVQtZOwiaSaZ2ZiFBgklaVijHGWPM5WAdQOpugBNpZTLNco8WDFFC6a18LNI8R0xkbMFEW5G2WA6hgAkcb44lqiFleRnkCRRxgM8jsC2lQSB4VZiSQAFJJqv/AE1h9GE2iXUZzAINI53PBIMWnVp1DSTnVp0gtnG9O2vaFbOGNvVCSSYRwtMypGjsrkySOSNKqgcnG58I8VUj8btrDh6PDPBdvLdFRO8kQja5m1O8kkinTGqrqOldwoCjqKDV8D42l1GzKroUkaOSOQAPG6YyrAEjOCDkEghgQd6saoexsUK27GG4S7LSu88yMjB5mALn1ZKptpAQeFQo36mfxnjcVqgeU4ywVFGNTseiqPM7fD24oJ9KwfGe1N06sqRPDq8Cx6eeR5t69QFwMk8uOYgA7iuNn2VuWSKYzGTDB/VTaZJUIzpE6gZ8jhmZW6ZXOQGq49wZ5SksEnJuIs6GI1IytgtFKvmjaQcjdSAR5g1I7eiFuXeRGBwwUspDRliobCu2MkhgdI1Ng10tLmSR40kuJDFJkQuipGzMudcUx05SYaW8OjOlhgFTmyl7J2zKwMeS3icsxkPlvKTrbp0JIoMz2e45H6Y4aXCRi606wqgCaeOVMDAYDTkd/rpOM4Na39ILb/SIf5kf/wA1mpuycFufWxgxf28eYzH/AI0aYQL/AKxVAHmFALG0HYeD6cuP2x/x05oJc/aq2QZMmR7VV2H3qpFYjgvHZJr2drOPm55wjeRpRENcsbyNkMyPp9XkR6WyxyCRWxh7EWakEwq5H9oWf/dYlfwqVJGFu7cAAAW1wABsAOZbbAeVA4FwcwKxkkM00japZCMajjAVVHgjUDCr8Sckkml7ZdizfugPo5j0BWMkWqWMa9TNDJnYsO7htlIDDcYOtpQZniPALma4UNLEbYXMM4GgiVTDpIiBHdKl0Daz3gCV3GCJEfZq0t50lCMsjSEKeZMw1OrE90sV6auoxV9VbxnxWv1lfy5KCun4HcpJcS28kQeS7SUJIp0si2kdsY2YAshymsMvsAIIJFV36GXEUcJhlh5wiu45S6No/rkwuHaNVOQUcd1T1BwSDvW0pQReF2CwQQwrkrFEiKT1wihRn34FSqUoFKUoFKUoFKUoFKUoIkfDVDyue+ZCudWDgIMKoGPCCWb4ux86lAV+0oPLxhuoB+IzXn0dcY0rj2YGPurxe3qxIXc4AwNgSSWIVVVRuzEkAAbkmsxcdoXedkmWeziUZB9XqYbAyMwLaIgSASucEguyA4IaW4uooFy7JEpPmVUE+7PU1mo5Xmv3nFvLKsUSx2xYCNAX780oMhB73cTKqTiM42bePe9lxFKucTM4xFJMS5Zly/JmLZxqGorKgVgRvnYPdcA4hkiMlmVk1wl930hgkkUh85I3IUk7kMuckMSC+tbiWM8yO3kX+yBkztuCs5xpcHcHQMHG461VdneJGOYoSTHI3zgAQ5ZgGYDZXLK8cgG3MCsB66tjWM7WcN9cQp0GaM4IOCrkpAGB6huY9k2R05AoJPGzEs0kesjnLqYRhpHhmjw0U+hASvhG5GMxx/SObns7xcXVrDMMd9e9p6BlJVwCeoDKwB9lUM3BYhw/mq0jIIlmCFgqMo0zMrxxBUkDKCDqU5yc5q54MNM16g2AnVlHsEkEROP3w5+2gtiKqOHx+jzcgfqmRnhH0NJUPGP7g1qVHkCw2CqKt6qbeTn3PMXeOFXjDeTyMy69PtCcvTn6TMOqmgtqrZ/88g+r3H5ltVlWc7SLc+kW7WrRh1huCUkUlZF1240agQYySQQ2+Mbgig0dKreBcaF1EH0lGwupD1GpQwwfNSCCD8QQCCBZUCq3jPitfrK/lyVZVW8Z8Vr9ZX8uSgsqUpQKUpQKUpQKUpQKUpQKUpQKUpQVnF/1lnnp6Sc/E284X/eI+3FfnaO21W7uAC8QMie8opyp9zrqQ+5zUriVjzomTJU7FWHVWVgyMB54YA4PXFU/EuJzm3kj9GkacoygJoMZJBXWsjsqhR10sQ3ljzoOWrPD51BybfXyyd/1OJ7cknqQoiznrg0hwLldOwF84H7MtgZ3H2yd6uCxzG1eFLeTXMW5mooqoj4QqHJOpliAQEA5K5IA2rvZ9nbky82WdIyWdtMSaiGfSuQ8u2RGiRj1fQMerbBpWcAEkgAdSfKsvxW6WeVJEIaON4EDjdXeS7t5GCt0YIsIJI27xGcqQI0tnJbSE3FvJxKMsTHMMSSJk5CvbOQox0DxDcDdR1PLit1NesI1t7mOLSw8ARlDoY2bVKVXXoZ1UKWA1FicqqELCadU4RGrMFMlpHGuohe9LGsajf3sPurzHxmRZrxobeScGdV5gKBAEiRW8y76XDghEbeshcWUgEjFDHlZY4mnlDmWRXMWhzEoDNlcLGxxglvWYKrrOyPZeBLUII+UySzplHKPhZnwDJFpL7Y60HVuIpLtc3IiXzj0yW2R7GebDsP2dGfPbarOHj9miqqz26qAAoEkQAAGAAAcAV6/omQeG6nA8geS34tGWP31W8fjniiGLhyXkjTCrCjYdwH0u2AraNWD7cUFke0kB8D83/CV5fylbFUXaCGSeW3mLmwjh1+sdlErcwx92ONWKnIQriQHxbJkAifwS2kuLeJ5bmYlkGtVMKDUO64DRIDjUD0b7fOrS14NFG2tUy/02LO+PZzHJbHuzQZnsjxYSXtxGq8pI4Y4kQ51hIJHCu4bdS3NI0tuNGT4ttnWA4ZcKOLcxJQ4Y3MMijSQnrUdCCo668ghiT6zyAFb+gVW8Z8Vr9ZX8uSrKq3jPitfrK/lyUFlSlKBSlKBSlKBSlKBSlKBSlKBSlKBSlKBSuV1dLEjO7BVUZJP/wB+zFZ/ifaC4CsyQrDEq5aSZ1D49qwZGM5HjZTn5tBd3nE4occyREz4QxALY+iDu32V4teMQytpSRSxGdOcNj26Dg4+yvnnDOdNP/V2uAzYdpJpI0kmUPpfUyrpEY+bykkA2GY84q6/RtYZWmu0SWMg4bLyNbasamaWXMjr3R6zI5e+Aq5IDz2svfRYp4yjzQkib1edcebhXKtgggO+rS67qc5wFDVY9n7PMWYLzWxYtIMrNGHYlmGG9YoGcY1g7b75rm3BY458XGueObSkckkjnSd9EMi5047zaHxkklWyxBeLxLsAqEPbnUqj9VLiTAH9jO/rYj7EEgXyynWg0Wbtf9Hl/mRfh6yqzjsk59HMlvCyC4XUBKWzrjkiTIeEDxug+OPjUGx4TK6aoZnOCQf6xdRlWHVWjn5+lh7PhXS57O3ciMjzSMrAhh6SgyD7xZAg+8HIoJfZ9bhoe5yIkM05XZ5NjPIRjBjGN9seWK6cSSGMZvLosDnEZZY1bHUCJMNKP7rF/hUKDsjNoVDIyKqgAG4u5BgDAGmNoBjbzBqdYdioIzllDk9RpRFP7SoAZP8AaFz76Cu4NBHdXi3EavDFHCpSMro52vKxzCPGY0AiIGcM2lMhQi6tjVLxW8SC5gkZgoZXib27jmxnA3O8bqPfJUs8QdtHKhZg3Vn9UFAODlWHMztkDRg7bign1WcZPetfrK/lyV09ElYvrlAUghRGukgZ2Jdi2WwMbAdT7jULiHDURrPALFbnZnLOw1Rvqw7ksM4G2fKgvKUpQKUpQKUpQKUpQKUpQKUpQKUpQKUpQZbijG6vuQGKx26K8rA4IZ86QG+a2no3kGcjDBGX5xxeVXT0gpGqSSSG2jMUZVIogNUzgoebIcru+cO7/QGrbSOfRu0MnRuZOufYI7KML92omsZ22j0xW6rkAcPLYH+seRm8/cKC+7D3kklqRc/qUnAjlGBLbyuok1FtIDLqlC68fOIbUpYjf8KvWcPHLgSx4D4GAwPhkUHorAHbfBDLk6cnM/JnGr2dwjAMPSJFYHcMGiiOCPMFWxUiW99FKs5JaCUQNkjVLDPjknLEAuG0ZYkbpN7TQWEdkql7OQZhkRjD1GFGA8QI6aCVZSMEAgD9Xmu/Z2/d1khlOqa3flyHYaxgNHLgfTRlJxsG1j5tY7inbYXAYrJyzEGkhEAW4cSJzYmEr4McYAyCu+oPlXNTLH0pb+GZiUiu4WgXmBDIHjWS4iZ1jVFUY5uFOTvuQThQ03ErQxv6RECXAHNRR+tjHkAOsijJU+e69GyJCcbhYqqyK7MoYKneOkrrBIXwgjcE4ByK8/0MrLpmd5+9nvkAHbGCkYVWX3MDXLgEYQTRAALFOyqBsArKsyqB5BRKFA8goFB0W7mkU6IuUcjBmI6HOW0Rk9NtiVO/ljf2OHszIzyudIGVT1aFhvnAy+P7pcj3VOpQUnFOHRwRB40WMrPC7FQASBMocsRue4z9fbV3Vb2lH9TuvdBKR8QhI/EVYig/areM+K1+sr+XJVlVbxnxWv1lfy5KCypSlApSlApSlApSlApSlApSlApSlApSqjtBxp7b0fTCZRJcQxO2pVWMSypHqbJ1McvsFB9+BvQU0NjzJOOWnQzaZF/ZubQW+f44JKw/G/6xw+wmI+bNBINtmYCVFOendDfaa+hdoG9GvLW76RuPRrg+wSsGgc+5Ze57ueT5VneJ8IWO5ubNzoivDzrZz0SfWGx/NbceYljUdGwFd8ld85doObytarIQFRiXiPLlUM2QBjR80kgEgjFbTiPAo2uGU6m9JtZ42Lsz7qyOgUMSFA1yHAA6Cvkkc8lnch8cuSOXcN8yVRpKsQP1bqdJI8mBHizX1ux4/HetZPEdw8pkU+KMrCysrew5dfiCCNjQXHCpubbQsQBrhQkeXeQEjH21QyoTZcPb50VxaDPvEi2r/eHb76uOzf8Amdv/AISEfAjI/AiqqNs2dkOnNnik+ADm8Of3UNBp81WcAOtJJvKaVpF96YWOM/bHGjfvVwln9MGiPPo//iSdOaPOOI+an50g2wcLkklLpVwABtig/aUpQV3aP/M7r6vN+W1T0OwqD2hP9Uuvq8v5bV64NxSO4iDxk4BKsCNLI6HSyOp3VwdiDQTqreM+K1+sr+XJVg7hQSTgAZJ9gFZ7hnaCK/dAqzRFAk8fMULzYmDIsibnuHPQ4YZXIGRkNHSq3g/aCG6a4ELauROYpDjbWqqzAHzA1Yz7QasqBSlKBSlKBSlKBSlKBSlKD8NfM+EzRiOwvZbiaK5ubjUWxcyRujzGP0ZlXMca6XRV1YwwDDO9fTaxUvyfykRwrd6LWK7SeOLk5fuz8/lNLzMNGGJx3QR3ck6dw0/GbaaSFlglWCQ9HaPmYHnhNS7+w5+w1muAMZ+FcMEgnkJis5S66WOqJo5RrZzk5K7+eM1p7G1lRpjJNzQ8haMaFTlJgDl5Xx7gnUd96wfGuEwW/wDRdm8gDxQxqs8mVEawyREmJBkC4kKBQQdl1EkjCsG/4jw9J4ZIZVDxyIVdT5hhg/D41i7hVMZsOIvpZN7a6bAEiqCquWbuiYBtDq2zhj1D4re1D4pwmK5jMcyCRCQcHyI6EEbqw8iNxQfMe0XCpQQtzDK8mAsd1bxtMsyjwrNH1Psy7Kw6BpN2b32T4U9rDNcxjmvKi29oFDLnUWZnxJh2QEA5xnTCxAIwx1sPYcRroSRXjyx0zq8g7zFjlElSMjJ80+01E4xYvBNFJcXc3Lk1RGSNYoxbs2koF7jGONtLAuTnVywTjGAjLxC6cC15UsIMDLGkQiVgq6owZJZWJVNIQ6ljU5fAyQam9neHPcEek8uaCABYBhWBkA0u2oIiuFA0qQgwWkGWwDXO+7EzjvW13qU7vFcKGSY4xmSWDRI+30y492Nq4g3EP6zhkiY6vw+5XST7eSzRE/apoN3SsMvaoL424pDjyksS4/ijgbPx1V+/ptF/pdx8P6Puc/dyqDcV5klCgliAB1JOAPifKsQ3agN4TxWb3R2fLB/ekhTH8Vfii6lIMXDcHqsnELkPp94iQykH3ArQXt/xAXMbxx/qSpE052QR474jY/rGK5God1ckkkjSaTsJxP0m/wCKzRgi3ka2MLdBIUSSCSVR9EmIKD5hBUibse9x3+J3XPjXvGCMci2GN8uNReUDGe+2PdVl2YuUnMs8QAgISKDAwGjg199R5IXkcL7QgI2IoLuaMMrKRkEEEe0EYIr5x2c4FdlpijTwFOHrbQG6SMGJ9ZOF5QHOCBV9admJXrg19Kqt4x4rX6yv5clBn/k74DPaNexyrEqc2ERcsSAMEtIYywLkkjugE9S4cnqK2VKUClKUClKUClKUClKUClKUFdd8ZEd1bwFSTNHO4bIwog5ecj38z8KqOE9tjNJAWtniguSRazFlPMwjSLrjG8WtEZlznIG+CcVVRcZXiF/a8tXR4rW9W4RlIMDyGBFRzjGolGxg7gZG29d+xXaiPkcPs1VmuI4UiuY8EG35EOh2l22BdVVfpawRkCg2F5drFGzucKoydiT8ABuSegA3JOKo+KcWukjBWGMPIdMSGQl9RBbJAXRlQCxXVjCkaqtONWzPCQgyytG6gnGoxSLKFz5Z0Yz5Zqkse0UMsrTsxyAY4IsEy42LsIh3iXYADYjTGpBwxoL3hEqtBGVZmGkDL515XunXnfWCCCD5g1C7T9qorBImkyxlmSJFXGSXYAnfoqjcn4e0VK4LbskXfGlmeRyuQdPNkaTTkbEjVgkbEgmsH8onCr0yTTiOCWIeiRwZllDxj0qCSQ8sREEvIqAtq2SMe8ENVx/tb6NIyJby3Bjh50/LKDlxZYBu+w1seW+EXc6D7szuKFbiylK4dZLdmQ+3UmpGHs8iD8Ky3aDiq2l1eNOCpuOGwpCFDMJJYmutcMZA7z+ujwMAkHONjjU9nrForG1hkHeS2iRx13WNUYZ+INBlbK1ntmkaKdzEscchj0owEciEhxHtlg0cmoIU1A5A1DD3ln2hdzpX0eY/RWRoZP8Ay8qkr9rVXSh1s4XVWcyWBgcKCTzNGIsgdBr5iZ8jIM7ZNaqbh8boEkRJFA6MoYbbdDQRP6WcdbWcfDkN/wC2Un8K53PaRY0Z3inVVGSTH/33PuHXpXT9HIB4UMf+G8kY+6NgKh3vCUjmtDmRh6RvrlmkX9RMVOmRyM6guDjIOKDradojMCY7adsMVOrkxlWHkySSB1OCDuvQg9CKj3HaCQHTm3jb6IaS5k/kRKp+3Ua6W3CYZp7tpI0kxKiDUAwwsER8J26uR08vdVzb2qRrpRVRfYoAH3Cgxt/bvK49K5nJEUsrCQqGIh5ZKrDH3IwdZ7zFpAAQCh3rU8CtDFbQIQAViQMB0DaRq2+Oaq+2HD2kWIq+gcxI32yWSaeFWUHO2SoB690t54I0VAqt4z4rX6yv5clWVVvGfFa/WV/LkoLKlKUClKUClKUClKUClKUClKUClKUHK5g1o6EkBlIJU4IyMZB8j769RQhFVVAVVAAA2AAGAAPIYr3SgUpSgUpSgq+Bd0TR+cc8n8Mjc9ce7TKB+6atKqOJHkTLcf8AhlQk/wDdUEmOU+5SzBvc+o7JVtmg/aj39kJk0kkbqQy4BVkYMrDIIyCAdwQehBGRVPJ29sgcc7IyBrWOZo8tnHrlQpg6W31Y7p9hq9ilDqGUhlYAqQQQQRkEEdQR50HKwsRCmkEtuzMzYyzMxZmOABkkk7AAdAAMCpFK8ySBQSSAAMknYADqSfIUFbxU6prWP2yGRh/diU7/AMx4vvq0qq4QDK73DDAcBYgdiIlJIYg9C5Jb9nQDuDVozgdTj/vsKD9qt4z4rX6yv5clel4yrhuUrzFfoLgHfGFkfTGxHubyrw9rLK0DPoiEchdkGXJ7rIo190Ls5J2PsB86CzpSlApSlApSlApSlApSlApSlApSlApSlApSlApSlB+MoIIO4I3rP3lg0MUkJDy2siMnc70kKupUgLgmSMA7YBZdhhh4dDSg/nvj/YCeH+so9xxBGlxm1cuSwBKMy6SYtMmTjvgZ07ZzX1/5PZJfQIlnt2tWXICNyxkE6tSon6pcsQIyO6BjcAE2t7wCGVtTJh/pozxv/MjKt+NRB2Riznm3nw9Mu8fmZ/Ggsb/iUcC6pXVB5Z6k+xR1ZvcMk1SNPLdyFWgkSBc4WQBBKwGV5uTqEZPzVVs7asDKG3seBwwnUiAPjBdiXc/GRyWP2mp1BXeizyJh5BEdWfUgEgY8JeVTnffIVa6rwiLUjlA7oAFd++wx5hmzg+8damUoFKUoFKUoFKUoFKUoFKUoFKUoFKUoFKUoFKUoFKUoFKUoFKUoFKUoFKUoFKUoFKUoFKUoFKUoFKUoFKUoP//Z"/>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fr-FR"/>
          </a:p>
        </p:txBody>
      </p:sp>
      <p:pic>
        <p:nvPicPr>
          <p:cNvPr id="10" name="Image 9" descr="siphon évier.jpg"/>
          <p:cNvPicPr>
            <a:picLocks noChangeAspect="1"/>
          </p:cNvPicPr>
          <p:nvPr/>
        </p:nvPicPr>
        <p:blipFill>
          <a:blip r:embed="rId3" cstate="print"/>
          <a:stretch>
            <a:fillRect/>
          </a:stretch>
        </p:blipFill>
        <p:spPr>
          <a:xfrm>
            <a:off x="539552" y="1700808"/>
            <a:ext cx="1440000" cy="1440000"/>
          </a:xfrm>
          <a:prstGeom prst="rect">
            <a:avLst/>
          </a:prstGeom>
        </p:spPr>
      </p:pic>
      <p:pic>
        <p:nvPicPr>
          <p:cNvPr id="11" name="Image 10" descr="siphon lav.jpg"/>
          <p:cNvPicPr>
            <a:picLocks noChangeAspect="1"/>
          </p:cNvPicPr>
          <p:nvPr/>
        </p:nvPicPr>
        <p:blipFill>
          <a:blip r:embed="rId4" cstate="print"/>
          <a:stretch>
            <a:fillRect/>
          </a:stretch>
        </p:blipFill>
        <p:spPr>
          <a:xfrm>
            <a:off x="539552" y="3284984"/>
            <a:ext cx="1440000" cy="1440000"/>
          </a:xfrm>
          <a:prstGeom prst="rect">
            <a:avLst/>
          </a:prstGeom>
        </p:spPr>
      </p:pic>
      <p:pic>
        <p:nvPicPr>
          <p:cNvPr id="12" name="Image 11" descr="siphon baignoire.jpg"/>
          <p:cNvPicPr>
            <a:picLocks noChangeAspect="1"/>
          </p:cNvPicPr>
          <p:nvPr/>
        </p:nvPicPr>
        <p:blipFill>
          <a:blip r:embed="rId5" cstate="print"/>
          <a:stretch>
            <a:fillRect/>
          </a:stretch>
        </p:blipFill>
        <p:spPr>
          <a:xfrm>
            <a:off x="539552" y="4869160"/>
            <a:ext cx="1440000" cy="1440000"/>
          </a:xfrm>
          <a:prstGeom prst="rect">
            <a:avLst/>
          </a:prstGeom>
        </p:spPr>
      </p:pic>
      <p:pic>
        <p:nvPicPr>
          <p:cNvPr id="13" name="Image 12" descr="siphon douche.jpg"/>
          <p:cNvPicPr>
            <a:picLocks noChangeAspect="1"/>
          </p:cNvPicPr>
          <p:nvPr/>
        </p:nvPicPr>
        <p:blipFill>
          <a:blip r:embed="rId6" cstate="print"/>
          <a:stretch>
            <a:fillRect/>
          </a:stretch>
        </p:blipFill>
        <p:spPr>
          <a:xfrm>
            <a:off x="7092280" y="1700808"/>
            <a:ext cx="1518900" cy="1440000"/>
          </a:xfrm>
          <a:prstGeom prst="rect">
            <a:avLst/>
          </a:prstGeom>
        </p:spPr>
      </p:pic>
      <p:pic>
        <p:nvPicPr>
          <p:cNvPr id="14" name="Image 13" descr="siphon groupe de sécurité.jpg"/>
          <p:cNvPicPr>
            <a:picLocks noChangeAspect="1"/>
          </p:cNvPicPr>
          <p:nvPr/>
        </p:nvPicPr>
        <p:blipFill>
          <a:blip r:embed="rId7" cstate="print"/>
          <a:stretch>
            <a:fillRect/>
          </a:stretch>
        </p:blipFill>
        <p:spPr>
          <a:xfrm>
            <a:off x="7164288" y="3284984"/>
            <a:ext cx="1440000" cy="1440000"/>
          </a:xfrm>
          <a:prstGeom prst="rect">
            <a:avLst/>
          </a:prstGeom>
        </p:spPr>
      </p:pic>
      <p:pic>
        <p:nvPicPr>
          <p:cNvPr id="15" name="Image 14" descr="siphon de machine à laver.jpg"/>
          <p:cNvPicPr>
            <a:picLocks noChangeAspect="1"/>
          </p:cNvPicPr>
          <p:nvPr/>
        </p:nvPicPr>
        <p:blipFill>
          <a:blip r:embed="rId8" cstate="print"/>
          <a:stretch>
            <a:fillRect/>
          </a:stretch>
        </p:blipFill>
        <p:spPr>
          <a:xfrm>
            <a:off x="7164288" y="4941168"/>
            <a:ext cx="1440000" cy="1440000"/>
          </a:xfrm>
          <a:prstGeom prst="rect">
            <a:avLst/>
          </a:prstGeom>
        </p:spPr>
      </p:pic>
      <p:sp>
        <p:nvSpPr>
          <p:cNvPr id="16" name="ZoneTexte 15"/>
          <p:cNvSpPr txBox="1"/>
          <p:nvPr/>
        </p:nvSpPr>
        <p:spPr>
          <a:xfrm>
            <a:off x="2051720" y="1772816"/>
            <a:ext cx="2952328" cy="646331"/>
          </a:xfrm>
          <a:prstGeom prst="rect">
            <a:avLst/>
          </a:prstGeom>
          <a:noFill/>
        </p:spPr>
        <p:txBody>
          <a:bodyPr wrap="square" rtlCol="0">
            <a:spAutoFit/>
          </a:bodyPr>
          <a:lstStyle/>
          <a:p>
            <a:r>
              <a:rPr lang="fr-FR" dirty="0" smtClean="0"/>
              <a:t>Siphon de lavabo</a:t>
            </a:r>
          </a:p>
          <a:p>
            <a:r>
              <a:rPr lang="fr-FR" dirty="0" smtClean="0"/>
              <a:t>Ø de raccordement 32 ou 40</a:t>
            </a:r>
            <a:endParaRPr lang="fr-FR" dirty="0"/>
          </a:p>
        </p:txBody>
      </p:sp>
      <p:sp>
        <p:nvSpPr>
          <p:cNvPr id="17" name="ZoneTexte 16"/>
          <p:cNvSpPr txBox="1"/>
          <p:nvPr/>
        </p:nvSpPr>
        <p:spPr>
          <a:xfrm>
            <a:off x="1979712" y="3501008"/>
            <a:ext cx="2160240" cy="646331"/>
          </a:xfrm>
          <a:prstGeom prst="rect">
            <a:avLst/>
          </a:prstGeom>
          <a:noFill/>
        </p:spPr>
        <p:txBody>
          <a:bodyPr wrap="square" rtlCol="0">
            <a:spAutoFit/>
          </a:bodyPr>
          <a:lstStyle/>
          <a:p>
            <a:r>
              <a:rPr lang="fr-FR" dirty="0" smtClean="0"/>
              <a:t>Siphon d’évier ø de raccordement 40</a:t>
            </a:r>
            <a:endParaRPr lang="fr-FR" dirty="0"/>
          </a:p>
        </p:txBody>
      </p:sp>
      <p:sp>
        <p:nvSpPr>
          <p:cNvPr id="18" name="ZoneTexte 17"/>
          <p:cNvSpPr txBox="1"/>
          <p:nvPr/>
        </p:nvSpPr>
        <p:spPr>
          <a:xfrm>
            <a:off x="1979712" y="5085184"/>
            <a:ext cx="2880320" cy="646331"/>
          </a:xfrm>
          <a:prstGeom prst="rect">
            <a:avLst/>
          </a:prstGeom>
          <a:noFill/>
        </p:spPr>
        <p:txBody>
          <a:bodyPr wrap="square" rtlCol="0">
            <a:spAutoFit/>
          </a:bodyPr>
          <a:lstStyle/>
          <a:p>
            <a:r>
              <a:rPr lang="fr-FR" dirty="0" smtClean="0"/>
              <a:t>Siphon de baignoire ø de raccordement 40 ou 50</a:t>
            </a:r>
            <a:endParaRPr lang="fr-FR" dirty="0"/>
          </a:p>
        </p:txBody>
      </p:sp>
      <p:sp>
        <p:nvSpPr>
          <p:cNvPr id="19" name="ZoneTexte 18"/>
          <p:cNvSpPr txBox="1"/>
          <p:nvPr/>
        </p:nvSpPr>
        <p:spPr>
          <a:xfrm>
            <a:off x="4644008" y="2564904"/>
            <a:ext cx="2448272" cy="646331"/>
          </a:xfrm>
          <a:prstGeom prst="rect">
            <a:avLst/>
          </a:prstGeom>
          <a:noFill/>
        </p:spPr>
        <p:txBody>
          <a:bodyPr wrap="square" rtlCol="0">
            <a:spAutoFit/>
          </a:bodyPr>
          <a:lstStyle/>
          <a:p>
            <a:r>
              <a:rPr lang="fr-FR" dirty="0" smtClean="0"/>
              <a:t>Siphon de douche ø de raccordement 40 ou 50</a:t>
            </a:r>
            <a:endParaRPr lang="fr-FR" dirty="0"/>
          </a:p>
        </p:txBody>
      </p:sp>
      <p:sp>
        <p:nvSpPr>
          <p:cNvPr id="20" name="ZoneTexte 19"/>
          <p:cNvSpPr txBox="1"/>
          <p:nvPr/>
        </p:nvSpPr>
        <p:spPr>
          <a:xfrm>
            <a:off x="4355976" y="4077072"/>
            <a:ext cx="3024336" cy="646331"/>
          </a:xfrm>
          <a:prstGeom prst="rect">
            <a:avLst/>
          </a:prstGeom>
          <a:noFill/>
        </p:spPr>
        <p:txBody>
          <a:bodyPr wrap="square" rtlCol="0">
            <a:spAutoFit/>
          </a:bodyPr>
          <a:lstStyle/>
          <a:p>
            <a:r>
              <a:rPr lang="fr-FR" dirty="0" smtClean="0"/>
              <a:t>Siphon de groupe de sécurité ø de raccordement 32</a:t>
            </a:r>
            <a:endParaRPr lang="fr-FR" dirty="0"/>
          </a:p>
        </p:txBody>
      </p:sp>
      <p:sp>
        <p:nvSpPr>
          <p:cNvPr id="21" name="ZoneTexte 20"/>
          <p:cNvSpPr txBox="1"/>
          <p:nvPr/>
        </p:nvSpPr>
        <p:spPr>
          <a:xfrm>
            <a:off x="4932040" y="5661248"/>
            <a:ext cx="2592288" cy="646331"/>
          </a:xfrm>
          <a:prstGeom prst="rect">
            <a:avLst/>
          </a:prstGeom>
          <a:noFill/>
        </p:spPr>
        <p:txBody>
          <a:bodyPr wrap="square" rtlCol="0">
            <a:spAutoFit/>
          </a:bodyPr>
          <a:lstStyle/>
          <a:p>
            <a:r>
              <a:rPr lang="fr-FR" dirty="0" smtClean="0"/>
              <a:t>Siphon de machine à laver (LL ou LV)</a:t>
            </a:r>
            <a:endParaRPr lang="fr-FR"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anim to="" calcmode="lin" valueType="num">
                                      <p:cBhvr>
                                        <p:cTn id="7" dur="1" fill="hold"/>
                                        <p:tgtEl>
                                          <p:spTgt spid="10"/>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16"/>
                                        </p:tgtEl>
                                        <p:attrNameLst>
                                          <p:attrName>style.visibility</p:attrName>
                                        </p:attrNameLst>
                                      </p:cBhvr>
                                      <p:to>
                                        <p:strVal val="visible"/>
                                      </p:to>
                                    </p:set>
                                    <p:anim to="" calcmode="lin" valueType="num">
                                      <p:cBhvr>
                                        <p:cTn id="12" dur="1" fill="hold"/>
                                        <p:tgtEl>
                                          <p:spTgt spid="16"/>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nodeType="clickEffect">
                                  <p:stCondLst>
                                    <p:cond delay="0"/>
                                  </p:stCondLst>
                                  <p:childTnLst>
                                    <p:set>
                                      <p:cBhvr>
                                        <p:cTn id="16" dur="1" fill="hold">
                                          <p:stCondLst>
                                            <p:cond delay="0"/>
                                          </p:stCondLst>
                                        </p:cTn>
                                        <p:tgtEl>
                                          <p:spTgt spid="11"/>
                                        </p:tgtEl>
                                        <p:attrNameLst>
                                          <p:attrName>style.visibility</p:attrName>
                                        </p:attrNameLst>
                                      </p:cBhvr>
                                      <p:to>
                                        <p:strVal val="visible"/>
                                      </p:to>
                                    </p:set>
                                    <p:anim to="" calcmode="lin" valueType="num">
                                      <p:cBhvr>
                                        <p:cTn id="17" dur="1" fill="hold"/>
                                        <p:tgtEl>
                                          <p:spTgt spid="11"/>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grpId="0" nodeType="clickEffect">
                                  <p:stCondLst>
                                    <p:cond delay="0"/>
                                  </p:stCondLst>
                                  <p:childTnLst>
                                    <p:set>
                                      <p:cBhvr>
                                        <p:cTn id="21" dur="1" fill="hold">
                                          <p:stCondLst>
                                            <p:cond delay="0"/>
                                          </p:stCondLst>
                                        </p:cTn>
                                        <p:tgtEl>
                                          <p:spTgt spid="17"/>
                                        </p:tgtEl>
                                        <p:attrNameLst>
                                          <p:attrName>style.visibility</p:attrName>
                                        </p:attrNameLst>
                                      </p:cBhvr>
                                      <p:to>
                                        <p:strVal val="visible"/>
                                      </p:to>
                                    </p:set>
                                    <p:anim to="" calcmode="lin" valueType="num">
                                      <p:cBhvr>
                                        <p:cTn id="22" dur="1" fill="hold"/>
                                        <p:tgtEl>
                                          <p:spTgt spid="17"/>
                                        </p:tgtEl>
                                        <p:attrNameLst>
                                          <p:attrName/>
                                        </p:attrNameLst>
                                      </p:cBhvr>
                                    </p:anim>
                                  </p:childTnLst>
                                </p:cTn>
                              </p:par>
                            </p:childTnLst>
                          </p:cTn>
                        </p:par>
                      </p:childTnLst>
                    </p:cTn>
                  </p:par>
                  <p:par>
                    <p:cTn id="23" fill="hold">
                      <p:stCondLst>
                        <p:cond delay="indefinite"/>
                      </p:stCondLst>
                      <p:childTnLst>
                        <p:par>
                          <p:cTn id="24" fill="hold">
                            <p:stCondLst>
                              <p:cond delay="0"/>
                            </p:stCondLst>
                            <p:childTnLst>
                              <p:par>
                                <p:cTn id="25" presetID="24" presetClass="entr" presetSubtype="0" fill="hold" nodeType="clickEffect">
                                  <p:stCondLst>
                                    <p:cond delay="0"/>
                                  </p:stCondLst>
                                  <p:childTnLst>
                                    <p:set>
                                      <p:cBhvr>
                                        <p:cTn id="26" dur="1" fill="hold">
                                          <p:stCondLst>
                                            <p:cond delay="0"/>
                                          </p:stCondLst>
                                        </p:cTn>
                                        <p:tgtEl>
                                          <p:spTgt spid="12"/>
                                        </p:tgtEl>
                                        <p:attrNameLst>
                                          <p:attrName>style.visibility</p:attrName>
                                        </p:attrNameLst>
                                      </p:cBhvr>
                                      <p:to>
                                        <p:strVal val="visible"/>
                                      </p:to>
                                    </p:set>
                                    <p:anim to="" calcmode="lin" valueType="num">
                                      <p:cBhvr>
                                        <p:cTn id="27" dur="1" fill="hold"/>
                                        <p:tgtEl>
                                          <p:spTgt spid="12"/>
                                        </p:tgtEl>
                                        <p:attrNameLst>
                                          <p:attrName/>
                                        </p:attrNameLst>
                                      </p:cBhvr>
                                    </p:anim>
                                  </p:childTnLst>
                                </p:cTn>
                              </p:par>
                            </p:childTnLst>
                          </p:cTn>
                        </p:par>
                      </p:childTnLst>
                    </p:cTn>
                  </p:par>
                  <p:par>
                    <p:cTn id="28" fill="hold">
                      <p:stCondLst>
                        <p:cond delay="indefinite"/>
                      </p:stCondLst>
                      <p:childTnLst>
                        <p:par>
                          <p:cTn id="29" fill="hold">
                            <p:stCondLst>
                              <p:cond delay="0"/>
                            </p:stCondLst>
                            <p:childTnLst>
                              <p:par>
                                <p:cTn id="30" presetID="24" presetClass="entr" presetSubtype="0" fill="hold" grpId="0" nodeType="clickEffect">
                                  <p:stCondLst>
                                    <p:cond delay="0"/>
                                  </p:stCondLst>
                                  <p:childTnLst>
                                    <p:set>
                                      <p:cBhvr>
                                        <p:cTn id="31" dur="1" fill="hold">
                                          <p:stCondLst>
                                            <p:cond delay="0"/>
                                          </p:stCondLst>
                                        </p:cTn>
                                        <p:tgtEl>
                                          <p:spTgt spid="18"/>
                                        </p:tgtEl>
                                        <p:attrNameLst>
                                          <p:attrName>style.visibility</p:attrName>
                                        </p:attrNameLst>
                                      </p:cBhvr>
                                      <p:to>
                                        <p:strVal val="visible"/>
                                      </p:to>
                                    </p:set>
                                    <p:anim to="" calcmode="lin" valueType="num">
                                      <p:cBhvr>
                                        <p:cTn id="32" dur="1" fill="hold"/>
                                        <p:tgtEl>
                                          <p:spTgt spid="18"/>
                                        </p:tgtEl>
                                        <p:attrNameLst>
                                          <p:attrName/>
                                        </p:attrNameLst>
                                      </p:cBhvr>
                                    </p:anim>
                                  </p:childTnLst>
                                </p:cTn>
                              </p:par>
                            </p:childTnLst>
                          </p:cTn>
                        </p:par>
                      </p:childTnLst>
                    </p:cTn>
                  </p:par>
                  <p:par>
                    <p:cTn id="33" fill="hold">
                      <p:stCondLst>
                        <p:cond delay="indefinite"/>
                      </p:stCondLst>
                      <p:childTnLst>
                        <p:par>
                          <p:cTn id="34" fill="hold">
                            <p:stCondLst>
                              <p:cond delay="0"/>
                            </p:stCondLst>
                            <p:childTnLst>
                              <p:par>
                                <p:cTn id="35" presetID="24" presetClass="entr" presetSubtype="0" fill="hold" nodeType="clickEffect">
                                  <p:stCondLst>
                                    <p:cond delay="0"/>
                                  </p:stCondLst>
                                  <p:childTnLst>
                                    <p:set>
                                      <p:cBhvr>
                                        <p:cTn id="36" dur="1" fill="hold">
                                          <p:stCondLst>
                                            <p:cond delay="0"/>
                                          </p:stCondLst>
                                        </p:cTn>
                                        <p:tgtEl>
                                          <p:spTgt spid="13"/>
                                        </p:tgtEl>
                                        <p:attrNameLst>
                                          <p:attrName>style.visibility</p:attrName>
                                        </p:attrNameLst>
                                      </p:cBhvr>
                                      <p:to>
                                        <p:strVal val="visible"/>
                                      </p:to>
                                    </p:set>
                                    <p:anim to="" calcmode="lin" valueType="num">
                                      <p:cBhvr>
                                        <p:cTn id="37" dur="1" fill="hold"/>
                                        <p:tgtEl>
                                          <p:spTgt spid="13"/>
                                        </p:tgtEl>
                                        <p:attrNameLst>
                                          <p:attrName/>
                                        </p:attrNameLst>
                                      </p:cBhvr>
                                    </p:anim>
                                  </p:childTnLst>
                                </p:cTn>
                              </p:par>
                            </p:childTnLst>
                          </p:cTn>
                        </p:par>
                      </p:childTnLst>
                    </p:cTn>
                  </p:par>
                  <p:par>
                    <p:cTn id="38" fill="hold">
                      <p:stCondLst>
                        <p:cond delay="indefinite"/>
                      </p:stCondLst>
                      <p:childTnLst>
                        <p:par>
                          <p:cTn id="39" fill="hold">
                            <p:stCondLst>
                              <p:cond delay="0"/>
                            </p:stCondLst>
                            <p:childTnLst>
                              <p:par>
                                <p:cTn id="40" presetID="24" presetClass="entr" presetSubtype="0" fill="hold" grpId="0" nodeType="clickEffect">
                                  <p:stCondLst>
                                    <p:cond delay="0"/>
                                  </p:stCondLst>
                                  <p:childTnLst>
                                    <p:set>
                                      <p:cBhvr>
                                        <p:cTn id="41" dur="1" fill="hold">
                                          <p:stCondLst>
                                            <p:cond delay="0"/>
                                          </p:stCondLst>
                                        </p:cTn>
                                        <p:tgtEl>
                                          <p:spTgt spid="19"/>
                                        </p:tgtEl>
                                        <p:attrNameLst>
                                          <p:attrName>style.visibility</p:attrName>
                                        </p:attrNameLst>
                                      </p:cBhvr>
                                      <p:to>
                                        <p:strVal val="visible"/>
                                      </p:to>
                                    </p:set>
                                    <p:anim to="" calcmode="lin" valueType="num">
                                      <p:cBhvr>
                                        <p:cTn id="42" dur="1" fill="hold"/>
                                        <p:tgtEl>
                                          <p:spTgt spid="19"/>
                                        </p:tgtEl>
                                        <p:attrNameLst>
                                          <p:attrName/>
                                        </p:attrNameLst>
                                      </p:cBhvr>
                                    </p:anim>
                                  </p:childTnLst>
                                </p:cTn>
                              </p:par>
                            </p:childTnLst>
                          </p:cTn>
                        </p:par>
                      </p:childTnLst>
                    </p:cTn>
                  </p:par>
                  <p:par>
                    <p:cTn id="43" fill="hold">
                      <p:stCondLst>
                        <p:cond delay="indefinite"/>
                      </p:stCondLst>
                      <p:childTnLst>
                        <p:par>
                          <p:cTn id="44" fill="hold">
                            <p:stCondLst>
                              <p:cond delay="0"/>
                            </p:stCondLst>
                            <p:childTnLst>
                              <p:par>
                                <p:cTn id="45" presetID="24" presetClass="entr" presetSubtype="0" fill="hold" nodeType="clickEffect">
                                  <p:stCondLst>
                                    <p:cond delay="0"/>
                                  </p:stCondLst>
                                  <p:childTnLst>
                                    <p:set>
                                      <p:cBhvr>
                                        <p:cTn id="46" dur="1" fill="hold">
                                          <p:stCondLst>
                                            <p:cond delay="0"/>
                                          </p:stCondLst>
                                        </p:cTn>
                                        <p:tgtEl>
                                          <p:spTgt spid="14"/>
                                        </p:tgtEl>
                                        <p:attrNameLst>
                                          <p:attrName>style.visibility</p:attrName>
                                        </p:attrNameLst>
                                      </p:cBhvr>
                                      <p:to>
                                        <p:strVal val="visible"/>
                                      </p:to>
                                    </p:set>
                                    <p:anim to="" calcmode="lin" valueType="num">
                                      <p:cBhvr>
                                        <p:cTn id="47" dur="1" fill="hold"/>
                                        <p:tgtEl>
                                          <p:spTgt spid="14"/>
                                        </p:tgtEl>
                                        <p:attrNameLst>
                                          <p:attrName/>
                                        </p:attrNameLst>
                                      </p:cBhvr>
                                    </p:anim>
                                  </p:childTnLst>
                                </p:cTn>
                              </p:par>
                            </p:childTnLst>
                          </p:cTn>
                        </p:par>
                      </p:childTnLst>
                    </p:cTn>
                  </p:par>
                  <p:par>
                    <p:cTn id="48" fill="hold">
                      <p:stCondLst>
                        <p:cond delay="indefinite"/>
                      </p:stCondLst>
                      <p:childTnLst>
                        <p:par>
                          <p:cTn id="49" fill="hold">
                            <p:stCondLst>
                              <p:cond delay="0"/>
                            </p:stCondLst>
                            <p:childTnLst>
                              <p:par>
                                <p:cTn id="50" presetID="24" presetClass="entr" presetSubtype="0" fill="hold" grpId="0" nodeType="clickEffect">
                                  <p:stCondLst>
                                    <p:cond delay="0"/>
                                  </p:stCondLst>
                                  <p:childTnLst>
                                    <p:set>
                                      <p:cBhvr>
                                        <p:cTn id="51" dur="1" fill="hold">
                                          <p:stCondLst>
                                            <p:cond delay="0"/>
                                          </p:stCondLst>
                                        </p:cTn>
                                        <p:tgtEl>
                                          <p:spTgt spid="20"/>
                                        </p:tgtEl>
                                        <p:attrNameLst>
                                          <p:attrName>style.visibility</p:attrName>
                                        </p:attrNameLst>
                                      </p:cBhvr>
                                      <p:to>
                                        <p:strVal val="visible"/>
                                      </p:to>
                                    </p:set>
                                    <p:anim to="" calcmode="lin" valueType="num">
                                      <p:cBhvr>
                                        <p:cTn id="52" dur="1" fill="hold"/>
                                        <p:tgtEl>
                                          <p:spTgt spid="20"/>
                                        </p:tgtEl>
                                        <p:attrNameLst>
                                          <p:attrName/>
                                        </p:attrNameLst>
                                      </p:cBhvr>
                                    </p:anim>
                                  </p:childTnLst>
                                </p:cTn>
                              </p:par>
                            </p:childTnLst>
                          </p:cTn>
                        </p:par>
                      </p:childTnLst>
                    </p:cTn>
                  </p:par>
                  <p:par>
                    <p:cTn id="53" fill="hold">
                      <p:stCondLst>
                        <p:cond delay="indefinite"/>
                      </p:stCondLst>
                      <p:childTnLst>
                        <p:par>
                          <p:cTn id="54" fill="hold">
                            <p:stCondLst>
                              <p:cond delay="0"/>
                            </p:stCondLst>
                            <p:childTnLst>
                              <p:par>
                                <p:cTn id="55" presetID="24" presetClass="entr" presetSubtype="0" fill="hold" nodeType="clickEffect">
                                  <p:stCondLst>
                                    <p:cond delay="0"/>
                                  </p:stCondLst>
                                  <p:childTnLst>
                                    <p:set>
                                      <p:cBhvr>
                                        <p:cTn id="56" dur="1" fill="hold">
                                          <p:stCondLst>
                                            <p:cond delay="0"/>
                                          </p:stCondLst>
                                        </p:cTn>
                                        <p:tgtEl>
                                          <p:spTgt spid="15"/>
                                        </p:tgtEl>
                                        <p:attrNameLst>
                                          <p:attrName>style.visibility</p:attrName>
                                        </p:attrNameLst>
                                      </p:cBhvr>
                                      <p:to>
                                        <p:strVal val="visible"/>
                                      </p:to>
                                    </p:set>
                                    <p:anim to="" calcmode="lin" valueType="num">
                                      <p:cBhvr>
                                        <p:cTn id="57" dur="1" fill="hold"/>
                                        <p:tgtEl>
                                          <p:spTgt spid="15"/>
                                        </p:tgtEl>
                                        <p:attrNameLst>
                                          <p:attrName/>
                                        </p:attrNameLst>
                                      </p:cBhvr>
                                    </p:anim>
                                  </p:childTnLst>
                                </p:cTn>
                              </p:par>
                            </p:childTnLst>
                          </p:cTn>
                        </p:par>
                      </p:childTnLst>
                    </p:cTn>
                  </p:par>
                  <p:par>
                    <p:cTn id="58" fill="hold">
                      <p:stCondLst>
                        <p:cond delay="indefinite"/>
                      </p:stCondLst>
                      <p:childTnLst>
                        <p:par>
                          <p:cTn id="59" fill="hold">
                            <p:stCondLst>
                              <p:cond delay="0"/>
                            </p:stCondLst>
                            <p:childTnLst>
                              <p:par>
                                <p:cTn id="60" presetID="24" presetClass="entr" presetSubtype="0" fill="hold" grpId="0" nodeType="clickEffect">
                                  <p:stCondLst>
                                    <p:cond delay="0"/>
                                  </p:stCondLst>
                                  <p:childTnLst>
                                    <p:set>
                                      <p:cBhvr>
                                        <p:cTn id="61" dur="1" fill="hold">
                                          <p:stCondLst>
                                            <p:cond delay="0"/>
                                          </p:stCondLst>
                                        </p:cTn>
                                        <p:tgtEl>
                                          <p:spTgt spid="21"/>
                                        </p:tgtEl>
                                        <p:attrNameLst>
                                          <p:attrName>style.visibility</p:attrName>
                                        </p:attrNameLst>
                                      </p:cBhvr>
                                      <p:to>
                                        <p:strVal val="visible"/>
                                      </p:to>
                                    </p:set>
                                    <p:anim to="" calcmode="lin" valueType="num">
                                      <p:cBhvr>
                                        <p:cTn id="62" dur="1" fill="hold"/>
                                        <p:tgtEl>
                                          <p:spTgt spid="21"/>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P spid="17" grpId="0"/>
      <p:bldP spid="18" grpId="0"/>
      <p:bldP spid="19" grpId="0"/>
      <p:bldP spid="20" grpId="0"/>
      <p:bldP spid="21"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2051720" y="620688"/>
            <a:ext cx="3744416" cy="562074"/>
          </a:xfrm>
        </p:spPr>
        <p:txBody>
          <a:bodyPr>
            <a:normAutofit/>
          </a:bodyPr>
          <a:lstStyle/>
          <a:p>
            <a:r>
              <a:rPr lang="fr-FR" sz="2400" u="sng" dirty="0" smtClean="0">
                <a:solidFill>
                  <a:srgbClr val="FF0000"/>
                </a:solidFill>
                <a:latin typeface="Arial" pitchFamily="34" charset="0"/>
                <a:cs typeface="Arial" pitchFamily="34" charset="0"/>
              </a:rPr>
              <a:t>Les bondes</a:t>
            </a:r>
            <a:endParaRPr lang="fr-FR" sz="2400" u="sng" dirty="0">
              <a:solidFill>
                <a:srgbClr val="FF0000"/>
              </a:solidFill>
              <a:latin typeface="Arial" pitchFamily="34" charset="0"/>
              <a:cs typeface="Arial" pitchFamily="34" charset="0"/>
            </a:endParaRPr>
          </a:p>
        </p:txBody>
      </p:sp>
      <p:pic>
        <p:nvPicPr>
          <p:cNvPr id="4" name="Image 3" descr="logo.jpg"/>
          <p:cNvPicPr>
            <a:picLocks noChangeAspect="1"/>
          </p:cNvPicPr>
          <p:nvPr/>
        </p:nvPicPr>
        <p:blipFill>
          <a:blip r:embed="rId2" cstate="print"/>
          <a:stretch>
            <a:fillRect/>
          </a:stretch>
        </p:blipFill>
        <p:spPr>
          <a:xfrm>
            <a:off x="7236296" y="476673"/>
            <a:ext cx="1363088" cy="945257"/>
          </a:xfrm>
          <a:prstGeom prst="rect">
            <a:avLst/>
          </a:prstGeom>
        </p:spPr>
      </p:pic>
      <p:pic>
        <p:nvPicPr>
          <p:cNvPr id="5" name="Image 4" descr="bonde lavabo.jpg"/>
          <p:cNvPicPr>
            <a:picLocks noChangeAspect="1"/>
          </p:cNvPicPr>
          <p:nvPr/>
        </p:nvPicPr>
        <p:blipFill>
          <a:blip r:embed="rId3" cstate="print"/>
          <a:stretch>
            <a:fillRect/>
          </a:stretch>
        </p:blipFill>
        <p:spPr>
          <a:xfrm>
            <a:off x="611560" y="2060848"/>
            <a:ext cx="2695610" cy="1440000"/>
          </a:xfrm>
          <a:prstGeom prst="rect">
            <a:avLst/>
          </a:prstGeom>
        </p:spPr>
      </p:pic>
      <p:pic>
        <p:nvPicPr>
          <p:cNvPr id="6" name="Image 5" descr="bonde d'évier.jpg"/>
          <p:cNvPicPr>
            <a:picLocks noChangeAspect="1"/>
          </p:cNvPicPr>
          <p:nvPr/>
        </p:nvPicPr>
        <p:blipFill>
          <a:blip r:embed="rId4" cstate="print"/>
          <a:stretch>
            <a:fillRect/>
          </a:stretch>
        </p:blipFill>
        <p:spPr>
          <a:xfrm>
            <a:off x="539552" y="4149080"/>
            <a:ext cx="2369827" cy="1440000"/>
          </a:xfrm>
          <a:prstGeom prst="rect">
            <a:avLst/>
          </a:prstGeom>
        </p:spPr>
      </p:pic>
      <p:sp>
        <p:nvSpPr>
          <p:cNvPr id="8" name="ZoneTexte 7"/>
          <p:cNvSpPr txBox="1"/>
          <p:nvPr/>
        </p:nvSpPr>
        <p:spPr>
          <a:xfrm>
            <a:off x="3347864" y="1628800"/>
            <a:ext cx="4752528" cy="923330"/>
          </a:xfrm>
          <a:prstGeom prst="rect">
            <a:avLst/>
          </a:prstGeom>
          <a:noFill/>
        </p:spPr>
        <p:txBody>
          <a:bodyPr wrap="square" rtlCol="0">
            <a:spAutoFit/>
          </a:bodyPr>
          <a:lstStyle/>
          <a:p>
            <a:r>
              <a:rPr lang="fr-FR" dirty="0" smtClean="0"/>
              <a:t>Bonde de lavabo à tirette, la robinetterie est raccordée à la tige de vidange. Elle peut être aussi sans tirette. </a:t>
            </a:r>
            <a:endParaRPr lang="fr-FR" dirty="0"/>
          </a:p>
        </p:txBody>
      </p:sp>
      <p:pic>
        <p:nvPicPr>
          <p:cNvPr id="9" name="Image 8" descr="bonde lavabo sans tirette.jpg"/>
          <p:cNvPicPr>
            <a:picLocks noChangeAspect="1"/>
          </p:cNvPicPr>
          <p:nvPr/>
        </p:nvPicPr>
        <p:blipFill>
          <a:blip r:embed="rId5" cstate="print"/>
          <a:stretch>
            <a:fillRect/>
          </a:stretch>
        </p:blipFill>
        <p:spPr>
          <a:xfrm>
            <a:off x="5436096" y="2420888"/>
            <a:ext cx="1008132" cy="1406079"/>
          </a:xfrm>
          <a:prstGeom prst="rect">
            <a:avLst/>
          </a:prstGeom>
        </p:spPr>
      </p:pic>
      <p:sp>
        <p:nvSpPr>
          <p:cNvPr id="10" name="ZoneTexte 9"/>
          <p:cNvSpPr txBox="1"/>
          <p:nvPr/>
        </p:nvSpPr>
        <p:spPr>
          <a:xfrm>
            <a:off x="3347864" y="4365104"/>
            <a:ext cx="4536504" cy="646331"/>
          </a:xfrm>
          <a:prstGeom prst="rect">
            <a:avLst/>
          </a:prstGeom>
          <a:noFill/>
        </p:spPr>
        <p:txBody>
          <a:bodyPr wrap="square" rtlCol="0">
            <a:spAutoFit/>
          </a:bodyPr>
          <a:lstStyle/>
          <a:p>
            <a:r>
              <a:rPr lang="fr-FR" dirty="0" smtClean="0"/>
              <a:t>Bonde pour évier double bac. Elle peut être aussi pour simple bac</a:t>
            </a:r>
            <a:endParaRPr lang="fr-FR" dirty="0"/>
          </a:p>
        </p:txBody>
      </p:sp>
      <p:pic>
        <p:nvPicPr>
          <p:cNvPr id="11" name="Image 10" descr="bonde évier simple bac.jpg"/>
          <p:cNvPicPr>
            <a:picLocks noChangeAspect="1"/>
          </p:cNvPicPr>
          <p:nvPr/>
        </p:nvPicPr>
        <p:blipFill>
          <a:blip r:embed="rId6" cstate="print"/>
          <a:stretch>
            <a:fillRect/>
          </a:stretch>
        </p:blipFill>
        <p:spPr>
          <a:xfrm>
            <a:off x="5436096" y="4941168"/>
            <a:ext cx="1498904" cy="1440000"/>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to="" calcmode="lin" valueType="num">
                                      <p:cBhvr>
                                        <p:cTn id="7" dur="1" fill="hold"/>
                                        <p:tgtEl>
                                          <p:spTgt spid="5"/>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 to="" calcmode="lin" valueType="num">
                                      <p:cBhvr>
                                        <p:cTn id="12" dur="1" fill="hold"/>
                                        <p:tgtEl>
                                          <p:spTgt spid="8"/>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nodeType="clickEffect">
                                  <p:stCondLst>
                                    <p:cond delay="0"/>
                                  </p:stCondLst>
                                  <p:childTnLst>
                                    <p:set>
                                      <p:cBhvr>
                                        <p:cTn id="16" dur="1" fill="hold">
                                          <p:stCondLst>
                                            <p:cond delay="0"/>
                                          </p:stCondLst>
                                        </p:cTn>
                                        <p:tgtEl>
                                          <p:spTgt spid="9"/>
                                        </p:tgtEl>
                                        <p:attrNameLst>
                                          <p:attrName>style.visibility</p:attrName>
                                        </p:attrNameLst>
                                      </p:cBhvr>
                                      <p:to>
                                        <p:strVal val="visible"/>
                                      </p:to>
                                    </p:set>
                                    <p:anim to="" calcmode="lin" valueType="num">
                                      <p:cBhvr>
                                        <p:cTn id="17" dur="1" fill="hold"/>
                                        <p:tgtEl>
                                          <p:spTgt spid="9"/>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nodeType="clickEffect">
                                  <p:stCondLst>
                                    <p:cond delay="0"/>
                                  </p:stCondLst>
                                  <p:childTnLst>
                                    <p:set>
                                      <p:cBhvr>
                                        <p:cTn id="21" dur="1" fill="hold">
                                          <p:stCondLst>
                                            <p:cond delay="0"/>
                                          </p:stCondLst>
                                        </p:cTn>
                                        <p:tgtEl>
                                          <p:spTgt spid="6"/>
                                        </p:tgtEl>
                                        <p:attrNameLst>
                                          <p:attrName>style.visibility</p:attrName>
                                        </p:attrNameLst>
                                      </p:cBhvr>
                                      <p:to>
                                        <p:strVal val="visible"/>
                                      </p:to>
                                    </p:set>
                                    <p:anim to="" calcmode="lin" valueType="num">
                                      <p:cBhvr>
                                        <p:cTn id="22" dur="1" fill="hold"/>
                                        <p:tgtEl>
                                          <p:spTgt spid="6"/>
                                        </p:tgtEl>
                                        <p:attrNameLst>
                                          <p:attrName/>
                                        </p:attrNameLst>
                                      </p:cBhvr>
                                    </p:anim>
                                  </p:childTnLst>
                                </p:cTn>
                              </p:par>
                            </p:childTnLst>
                          </p:cTn>
                        </p:par>
                      </p:childTnLst>
                    </p:cTn>
                  </p:par>
                  <p:par>
                    <p:cTn id="23" fill="hold">
                      <p:stCondLst>
                        <p:cond delay="indefinite"/>
                      </p:stCondLst>
                      <p:childTnLst>
                        <p:par>
                          <p:cTn id="24" fill="hold">
                            <p:stCondLst>
                              <p:cond delay="0"/>
                            </p:stCondLst>
                            <p:childTnLst>
                              <p:par>
                                <p:cTn id="25" presetID="24" presetClass="entr" presetSubtype="0" fill="hold" grpId="0" nodeType="clickEffect">
                                  <p:stCondLst>
                                    <p:cond delay="0"/>
                                  </p:stCondLst>
                                  <p:childTnLst>
                                    <p:set>
                                      <p:cBhvr>
                                        <p:cTn id="26" dur="1" fill="hold">
                                          <p:stCondLst>
                                            <p:cond delay="0"/>
                                          </p:stCondLst>
                                        </p:cTn>
                                        <p:tgtEl>
                                          <p:spTgt spid="10"/>
                                        </p:tgtEl>
                                        <p:attrNameLst>
                                          <p:attrName>style.visibility</p:attrName>
                                        </p:attrNameLst>
                                      </p:cBhvr>
                                      <p:to>
                                        <p:strVal val="visible"/>
                                      </p:to>
                                    </p:set>
                                    <p:anim to="" calcmode="lin" valueType="num">
                                      <p:cBhvr>
                                        <p:cTn id="27" dur="1" fill="hold"/>
                                        <p:tgtEl>
                                          <p:spTgt spid="10"/>
                                        </p:tgtEl>
                                        <p:attrNameLst>
                                          <p:attrName/>
                                        </p:attrNameLst>
                                      </p:cBhvr>
                                    </p:anim>
                                  </p:childTnLst>
                                </p:cTn>
                              </p:par>
                            </p:childTnLst>
                          </p:cTn>
                        </p:par>
                      </p:childTnLst>
                    </p:cTn>
                  </p:par>
                  <p:par>
                    <p:cTn id="28" fill="hold">
                      <p:stCondLst>
                        <p:cond delay="indefinite"/>
                      </p:stCondLst>
                      <p:childTnLst>
                        <p:par>
                          <p:cTn id="29" fill="hold">
                            <p:stCondLst>
                              <p:cond delay="0"/>
                            </p:stCondLst>
                            <p:childTnLst>
                              <p:par>
                                <p:cTn id="30" presetID="24" presetClass="entr" presetSubtype="0" fill="hold" nodeType="clickEffect">
                                  <p:stCondLst>
                                    <p:cond delay="0"/>
                                  </p:stCondLst>
                                  <p:childTnLst>
                                    <p:set>
                                      <p:cBhvr>
                                        <p:cTn id="31" dur="1" fill="hold">
                                          <p:stCondLst>
                                            <p:cond delay="0"/>
                                          </p:stCondLst>
                                        </p:cTn>
                                        <p:tgtEl>
                                          <p:spTgt spid="11"/>
                                        </p:tgtEl>
                                        <p:attrNameLst>
                                          <p:attrName>style.visibility</p:attrName>
                                        </p:attrNameLst>
                                      </p:cBhvr>
                                      <p:to>
                                        <p:strVal val="visible"/>
                                      </p:to>
                                    </p:set>
                                    <p:anim to="" calcmode="lin" valueType="num">
                                      <p:cBhvr>
                                        <p:cTn id="32" dur="1" fill="hold"/>
                                        <p:tgtEl>
                                          <p:spTgt spid="11"/>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0"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p:cNvSpPr>
            <a:spLocks noGrp="1"/>
          </p:cNvSpPr>
          <p:nvPr>
            <p:ph idx="1"/>
          </p:nvPr>
        </p:nvSpPr>
        <p:spPr>
          <a:xfrm>
            <a:off x="467544" y="1412776"/>
            <a:ext cx="8229600" cy="2116831"/>
          </a:xfrm>
        </p:spPr>
        <p:txBody>
          <a:bodyPr>
            <a:normAutofit lnSpcReduction="10000"/>
          </a:bodyPr>
          <a:lstStyle/>
          <a:p>
            <a:r>
              <a:rPr lang="fr-FR" sz="1400" dirty="0" smtClean="0">
                <a:latin typeface="Arial" pitchFamily="34" charset="0"/>
                <a:cs typeface="Arial" pitchFamily="34" charset="0"/>
              </a:rPr>
              <a:t>Chaque équipement est pourvu d'un siphon relié à une conduite d'évacuation.</a:t>
            </a:r>
          </a:p>
          <a:p>
            <a:r>
              <a:rPr lang="fr-FR" sz="1400" dirty="0" smtClean="0">
                <a:latin typeface="Arial" pitchFamily="34" charset="0"/>
                <a:cs typeface="Arial" pitchFamily="34" charset="0"/>
              </a:rPr>
              <a:t>Aujourd'hui systématiquement en PVC </a:t>
            </a:r>
            <a:r>
              <a:rPr lang="fr-FR" sz="1400" dirty="0" smtClean="0">
                <a:solidFill>
                  <a:srgbClr val="FF0000"/>
                </a:solidFill>
                <a:latin typeface="Arial" pitchFamily="34" charset="0"/>
                <a:cs typeface="Arial" pitchFamily="34" charset="0"/>
              </a:rPr>
              <a:t>et toujours installée en pente</a:t>
            </a:r>
            <a:r>
              <a:rPr lang="fr-FR" sz="1400" dirty="0" smtClean="0">
                <a:latin typeface="Arial" pitchFamily="34" charset="0"/>
                <a:cs typeface="Arial" pitchFamily="34" charset="0"/>
              </a:rPr>
              <a:t>, elle rejoint plus ou moins directement une </a:t>
            </a:r>
            <a:r>
              <a:rPr lang="fr-FR" sz="1400" dirty="0" smtClean="0">
                <a:solidFill>
                  <a:srgbClr val="FF0000"/>
                </a:solidFill>
                <a:latin typeface="Arial" pitchFamily="34" charset="0"/>
                <a:cs typeface="Arial" pitchFamily="34" charset="0"/>
              </a:rPr>
              <a:t>canalisation verticale </a:t>
            </a:r>
            <a:r>
              <a:rPr lang="fr-FR" sz="1400" dirty="0" smtClean="0">
                <a:latin typeface="Arial" pitchFamily="34" charset="0"/>
                <a:cs typeface="Arial" pitchFamily="34" charset="0"/>
              </a:rPr>
              <a:t>de gros diamètre, </a:t>
            </a:r>
            <a:r>
              <a:rPr lang="fr-FR" sz="1400" dirty="0" smtClean="0">
                <a:solidFill>
                  <a:srgbClr val="FF0000"/>
                </a:solidFill>
                <a:latin typeface="Arial" pitchFamily="34" charset="0"/>
                <a:cs typeface="Arial" pitchFamily="34" charset="0"/>
              </a:rPr>
              <a:t>appelée « chute ».</a:t>
            </a:r>
          </a:p>
          <a:p>
            <a:r>
              <a:rPr lang="fr-FR" sz="1400" dirty="0" smtClean="0">
                <a:latin typeface="Arial" pitchFamily="34" charset="0"/>
                <a:cs typeface="Arial" pitchFamily="34" charset="0"/>
              </a:rPr>
              <a:t>Pour des raisons pratiques, il arrive que plusieurs évacuations rejoignent une conduite commune un peu </a:t>
            </a:r>
            <a:r>
              <a:rPr lang="fr-FR" sz="1400" dirty="0" smtClean="0">
                <a:solidFill>
                  <a:srgbClr val="FF0000"/>
                </a:solidFill>
                <a:latin typeface="Arial" pitchFamily="34" charset="0"/>
                <a:cs typeface="Arial" pitchFamily="34" charset="0"/>
              </a:rPr>
              <a:t>plus gros collecteur</a:t>
            </a:r>
            <a:r>
              <a:rPr lang="fr-FR" sz="1400" dirty="0" smtClean="0">
                <a:latin typeface="Arial" pitchFamily="34" charset="0"/>
                <a:cs typeface="Arial" pitchFamily="34" charset="0"/>
              </a:rPr>
              <a:t>, aboutissant à la chute. Conduites et coudes sont assemblés au moyen d'une colle spécifique (pour PVC rigide).</a:t>
            </a:r>
          </a:p>
          <a:p>
            <a:r>
              <a:rPr lang="fr-FR" sz="1400" dirty="0" smtClean="0">
                <a:latin typeface="Arial" pitchFamily="34" charset="0"/>
                <a:cs typeface="Arial" pitchFamily="34" charset="0"/>
              </a:rPr>
              <a:t> Le diamètre d'une évacuation simple ou d'un collecteur varie selon le type et le nombre d'équipements à desservir voire également, selon la distance à parcourir jusqu'à la chute la plus proche.</a:t>
            </a:r>
          </a:p>
          <a:p>
            <a:endParaRPr lang="fr-FR" dirty="0"/>
          </a:p>
        </p:txBody>
      </p:sp>
      <p:pic>
        <p:nvPicPr>
          <p:cNvPr id="4" name="Image 3" descr="logo.jpg"/>
          <p:cNvPicPr>
            <a:picLocks noChangeAspect="1"/>
          </p:cNvPicPr>
          <p:nvPr/>
        </p:nvPicPr>
        <p:blipFill>
          <a:blip r:embed="rId2" cstate="print"/>
          <a:stretch>
            <a:fillRect/>
          </a:stretch>
        </p:blipFill>
        <p:spPr>
          <a:xfrm>
            <a:off x="7236296" y="476673"/>
            <a:ext cx="1363088" cy="945257"/>
          </a:xfrm>
          <a:prstGeom prst="rect">
            <a:avLst/>
          </a:prstGeom>
        </p:spPr>
      </p:pic>
      <p:sp>
        <p:nvSpPr>
          <p:cNvPr id="5" name="ZoneTexte 4"/>
          <p:cNvSpPr txBox="1"/>
          <p:nvPr/>
        </p:nvSpPr>
        <p:spPr>
          <a:xfrm>
            <a:off x="611560" y="548680"/>
            <a:ext cx="6120680" cy="461665"/>
          </a:xfrm>
          <a:prstGeom prst="rect">
            <a:avLst/>
          </a:prstGeom>
          <a:noFill/>
        </p:spPr>
        <p:txBody>
          <a:bodyPr wrap="square" rtlCol="0">
            <a:spAutoFit/>
          </a:bodyPr>
          <a:lstStyle/>
          <a:p>
            <a:pPr algn="ctr"/>
            <a:r>
              <a:rPr lang="fr-FR" sz="2400" u="sng" dirty="0" smtClean="0">
                <a:solidFill>
                  <a:srgbClr val="FF0000"/>
                </a:solidFill>
                <a:latin typeface="Arial" pitchFamily="34" charset="0"/>
                <a:cs typeface="Arial" pitchFamily="34" charset="0"/>
              </a:rPr>
              <a:t>Principe hydraulique des évacuations</a:t>
            </a:r>
            <a:endParaRPr lang="fr-FR" sz="2400" u="sng" dirty="0">
              <a:solidFill>
                <a:srgbClr val="FF0000"/>
              </a:solidFill>
              <a:latin typeface="Arial" pitchFamily="34" charset="0"/>
              <a:cs typeface="Arial" pitchFamily="34" charset="0"/>
            </a:endParaRPr>
          </a:p>
        </p:txBody>
      </p:sp>
      <p:pic>
        <p:nvPicPr>
          <p:cNvPr id="6" name="Image 5" descr="evacuation-eaux-usees-diametre-pour-chaque-appareil.jpg"/>
          <p:cNvPicPr>
            <a:picLocks noChangeAspect="1"/>
          </p:cNvPicPr>
          <p:nvPr/>
        </p:nvPicPr>
        <p:blipFill>
          <a:blip r:embed="rId3" cstate="print"/>
          <a:stretch>
            <a:fillRect/>
          </a:stretch>
        </p:blipFill>
        <p:spPr>
          <a:xfrm>
            <a:off x="1691682" y="3284984"/>
            <a:ext cx="2300592" cy="1728000"/>
          </a:xfrm>
          <a:prstGeom prst="rect">
            <a:avLst/>
          </a:prstGeom>
        </p:spPr>
      </p:pic>
      <p:pic>
        <p:nvPicPr>
          <p:cNvPr id="7" name="Image 6" descr="evacuation-eaux-usees-diametre-regroupement-appareil.jpg"/>
          <p:cNvPicPr>
            <a:picLocks noChangeAspect="1"/>
          </p:cNvPicPr>
          <p:nvPr/>
        </p:nvPicPr>
        <p:blipFill>
          <a:blip r:embed="rId4" cstate="print"/>
          <a:stretch>
            <a:fillRect/>
          </a:stretch>
        </p:blipFill>
        <p:spPr>
          <a:xfrm>
            <a:off x="5004048" y="3284984"/>
            <a:ext cx="2300592" cy="1728000"/>
          </a:xfrm>
          <a:prstGeom prst="rect">
            <a:avLst/>
          </a:prstGeom>
        </p:spPr>
      </p:pic>
      <p:sp>
        <p:nvSpPr>
          <p:cNvPr id="8" name="ZoneTexte 7"/>
          <p:cNvSpPr txBox="1"/>
          <p:nvPr/>
        </p:nvSpPr>
        <p:spPr>
          <a:xfrm>
            <a:off x="755576" y="5085184"/>
            <a:ext cx="7560840" cy="1446550"/>
          </a:xfrm>
          <a:prstGeom prst="rect">
            <a:avLst/>
          </a:prstGeom>
          <a:noFill/>
        </p:spPr>
        <p:txBody>
          <a:bodyPr wrap="square" rtlCol="0">
            <a:spAutoFit/>
          </a:bodyPr>
          <a:lstStyle/>
          <a:p>
            <a:pPr>
              <a:buFont typeface="Arial" pitchFamily="34" charset="0"/>
              <a:buChar char="•"/>
            </a:pPr>
            <a:r>
              <a:rPr lang="fr-FR" dirty="0" smtClean="0"/>
              <a:t> </a:t>
            </a:r>
            <a:r>
              <a:rPr lang="fr-FR" sz="1400" dirty="0" smtClean="0">
                <a:latin typeface="Arial" pitchFamily="34" charset="0"/>
                <a:cs typeface="Arial" pitchFamily="34" charset="0"/>
              </a:rPr>
              <a:t>Outre le diamètre requis pour chaque type d'évacuation, il faut prévoir une pente suffisante pour permettre un écoulement facile. Si l'évacuation est assez courte (moins de 2 m), </a:t>
            </a:r>
            <a:r>
              <a:rPr lang="fr-FR" sz="1400" dirty="0" smtClean="0">
                <a:solidFill>
                  <a:srgbClr val="FF0000"/>
                </a:solidFill>
                <a:latin typeface="Arial" pitchFamily="34" charset="0"/>
                <a:cs typeface="Arial" pitchFamily="34" charset="0"/>
              </a:rPr>
              <a:t>la pente peut être limitée à 1 ou 2 cm/m.</a:t>
            </a:r>
            <a:r>
              <a:rPr lang="fr-FR" sz="1400" dirty="0" smtClean="0">
                <a:latin typeface="Arial" pitchFamily="34" charset="0"/>
                <a:cs typeface="Arial" pitchFamily="34" charset="0"/>
              </a:rPr>
              <a:t> Même chose s'il ne s'agit que d'un lavabo ou d'un bidet. </a:t>
            </a:r>
            <a:r>
              <a:rPr lang="fr-FR" sz="1400" dirty="0" smtClean="0">
                <a:solidFill>
                  <a:srgbClr val="FF0000"/>
                </a:solidFill>
                <a:latin typeface="Arial" pitchFamily="34" charset="0"/>
                <a:cs typeface="Arial" pitchFamily="34" charset="0"/>
              </a:rPr>
              <a:t>Au-delà de 2 m en revanche, la pente peut atteindre 2 à 3 cm/m. </a:t>
            </a:r>
            <a:r>
              <a:rPr lang="fr-FR" sz="1400" dirty="0" smtClean="0">
                <a:latin typeface="Arial" pitchFamily="34" charset="0"/>
                <a:cs typeface="Arial" pitchFamily="34" charset="0"/>
              </a:rPr>
              <a:t>Surtout si plusieurs équipements sont desservis par une conduite commune (collecteur) : lavabo et douche ou baignoire, évier et lave-vaisselle...</a:t>
            </a:r>
            <a:endParaRPr lang="fr-FR" sz="1400" dirty="0">
              <a:latin typeface="Arial" pitchFamily="34" charset="0"/>
              <a:cs typeface="Arial"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to="" calcmode="lin" valueType="num">
                                      <p:cBhvr>
                                        <p:cTn id="7" dur="1" fill="hold"/>
                                        <p:tgtEl>
                                          <p:spTgt spid="3">
                                            <p:txEl>
                                              <p:pRg st="0" end="0"/>
                                            </p:txEl>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 to="" calcmode="lin" valueType="num">
                                      <p:cBhvr>
                                        <p:cTn id="12" dur="1" fill="hold"/>
                                        <p:tgtEl>
                                          <p:spTgt spid="3">
                                            <p:txEl>
                                              <p:pRg st="1" end="1"/>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 to="" calcmode="lin" valueType="num">
                                      <p:cBhvr>
                                        <p:cTn id="17" dur="1" fill="hold"/>
                                        <p:tgtEl>
                                          <p:spTgt spid="3">
                                            <p:txEl>
                                              <p:pRg st="2" end="2"/>
                                            </p:txEl>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 to="" calcmode="lin" valueType="num">
                                      <p:cBhvr>
                                        <p:cTn id="22" dur="1" fill="hold"/>
                                        <p:tgtEl>
                                          <p:spTgt spid="3">
                                            <p:txEl>
                                              <p:pRg st="3" end="3"/>
                                            </p:txEl>
                                          </p:spTgt>
                                        </p:tgtEl>
                                        <p:attrNameLst>
                                          <p:attrName/>
                                        </p:attrNameLst>
                                      </p:cBhvr>
                                    </p:anim>
                                  </p:childTnLst>
                                </p:cTn>
                              </p:par>
                            </p:childTnLst>
                          </p:cTn>
                        </p:par>
                      </p:childTnLst>
                    </p:cTn>
                  </p:par>
                  <p:par>
                    <p:cTn id="23" fill="hold">
                      <p:stCondLst>
                        <p:cond delay="indefinite"/>
                      </p:stCondLst>
                      <p:childTnLst>
                        <p:par>
                          <p:cTn id="24" fill="hold">
                            <p:stCondLst>
                              <p:cond delay="0"/>
                            </p:stCondLst>
                            <p:childTnLst>
                              <p:par>
                                <p:cTn id="25" presetID="24" presetClass="entr" presetSubtype="0" fill="hold" nodeType="clickEffect">
                                  <p:stCondLst>
                                    <p:cond delay="0"/>
                                  </p:stCondLst>
                                  <p:childTnLst>
                                    <p:set>
                                      <p:cBhvr>
                                        <p:cTn id="26" dur="1" fill="hold">
                                          <p:stCondLst>
                                            <p:cond delay="0"/>
                                          </p:stCondLst>
                                        </p:cTn>
                                        <p:tgtEl>
                                          <p:spTgt spid="6"/>
                                        </p:tgtEl>
                                        <p:attrNameLst>
                                          <p:attrName>style.visibility</p:attrName>
                                        </p:attrNameLst>
                                      </p:cBhvr>
                                      <p:to>
                                        <p:strVal val="visible"/>
                                      </p:to>
                                    </p:set>
                                    <p:anim to="" calcmode="lin" valueType="num">
                                      <p:cBhvr>
                                        <p:cTn id="27" dur="1" fill="hold"/>
                                        <p:tgtEl>
                                          <p:spTgt spid="6"/>
                                        </p:tgtEl>
                                        <p:attrNameLst>
                                          <p:attrName/>
                                        </p:attrNameLst>
                                      </p:cBhvr>
                                    </p:anim>
                                  </p:childTnLst>
                                </p:cTn>
                              </p:par>
                            </p:childTnLst>
                          </p:cTn>
                        </p:par>
                      </p:childTnLst>
                    </p:cTn>
                  </p:par>
                  <p:par>
                    <p:cTn id="28" fill="hold">
                      <p:stCondLst>
                        <p:cond delay="indefinite"/>
                      </p:stCondLst>
                      <p:childTnLst>
                        <p:par>
                          <p:cTn id="29" fill="hold">
                            <p:stCondLst>
                              <p:cond delay="0"/>
                            </p:stCondLst>
                            <p:childTnLst>
                              <p:par>
                                <p:cTn id="30" presetID="24" presetClass="entr" presetSubtype="0" fill="hold" nodeType="clickEffect">
                                  <p:stCondLst>
                                    <p:cond delay="0"/>
                                  </p:stCondLst>
                                  <p:childTnLst>
                                    <p:set>
                                      <p:cBhvr>
                                        <p:cTn id="31" dur="1" fill="hold">
                                          <p:stCondLst>
                                            <p:cond delay="0"/>
                                          </p:stCondLst>
                                        </p:cTn>
                                        <p:tgtEl>
                                          <p:spTgt spid="7"/>
                                        </p:tgtEl>
                                        <p:attrNameLst>
                                          <p:attrName>style.visibility</p:attrName>
                                        </p:attrNameLst>
                                      </p:cBhvr>
                                      <p:to>
                                        <p:strVal val="visible"/>
                                      </p:to>
                                    </p:set>
                                    <p:anim to="" calcmode="lin" valueType="num">
                                      <p:cBhvr>
                                        <p:cTn id="32" dur="1" fill="hold"/>
                                        <p:tgtEl>
                                          <p:spTgt spid="7"/>
                                        </p:tgtEl>
                                        <p:attrNameLst>
                                          <p:attrName/>
                                        </p:attrNameLst>
                                      </p:cBhvr>
                                    </p:anim>
                                  </p:childTnLst>
                                </p:cTn>
                              </p:par>
                            </p:childTnLst>
                          </p:cTn>
                        </p:par>
                      </p:childTnLst>
                    </p:cTn>
                  </p:par>
                  <p:par>
                    <p:cTn id="33" fill="hold">
                      <p:stCondLst>
                        <p:cond delay="indefinite"/>
                      </p:stCondLst>
                      <p:childTnLst>
                        <p:par>
                          <p:cTn id="34" fill="hold">
                            <p:stCondLst>
                              <p:cond delay="0"/>
                            </p:stCondLst>
                            <p:childTnLst>
                              <p:par>
                                <p:cTn id="35" presetID="24" presetClass="entr" presetSubtype="0" fill="hold" grpId="0" nodeType="clickEffect">
                                  <p:stCondLst>
                                    <p:cond delay="0"/>
                                  </p:stCondLst>
                                  <p:childTnLst>
                                    <p:set>
                                      <p:cBhvr>
                                        <p:cTn id="36" dur="1" fill="hold">
                                          <p:stCondLst>
                                            <p:cond delay="0"/>
                                          </p:stCondLst>
                                        </p:cTn>
                                        <p:tgtEl>
                                          <p:spTgt spid="8"/>
                                        </p:tgtEl>
                                        <p:attrNameLst>
                                          <p:attrName>style.visibility</p:attrName>
                                        </p:attrNameLst>
                                      </p:cBhvr>
                                      <p:to>
                                        <p:strVal val="visible"/>
                                      </p:to>
                                    </p:set>
                                    <p:anim to="" calcmode="lin" valueType="num">
                                      <p:cBhvr>
                                        <p:cTn id="37" dur="1" fill="hold"/>
                                        <p:tgtEl>
                                          <p:spTgt spid="8"/>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8"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457200" y="274638"/>
            <a:ext cx="6059016" cy="418058"/>
          </a:xfrm>
        </p:spPr>
        <p:txBody>
          <a:bodyPr>
            <a:normAutofit fontScale="90000"/>
          </a:bodyPr>
          <a:lstStyle/>
          <a:p>
            <a:r>
              <a:rPr lang="fr-FR" sz="2400" u="sng" dirty="0" smtClean="0">
                <a:solidFill>
                  <a:srgbClr val="FF0000"/>
                </a:solidFill>
                <a:latin typeface="Arial" pitchFamily="34" charset="0"/>
                <a:cs typeface="Arial" pitchFamily="34" charset="0"/>
              </a:rPr>
              <a:t>Les types de chutes</a:t>
            </a:r>
            <a:endParaRPr lang="fr-FR" sz="2400" u="sng" dirty="0">
              <a:solidFill>
                <a:srgbClr val="FF0000"/>
              </a:solidFill>
              <a:latin typeface="Arial" pitchFamily="34" charset="0"/>
              <a:cs typeface="Arial" pitchFamily="34" charset="0"/>
            </a:endParaRPr>
          </a:p>
        </p:txBody>
      </p:sp>
      <p:pic>
        <p:nvPicPr>
          <p:cNvPr id="4" name="Image 3" descr="logo.jpg"/>
          <p:cNvPicPr>
            <a:picLocks noChangeAspect="1"/>
          </p:cNvPicPr>
          <p:nvPr/>
        </p:nvPicPr>
        <p:blipFill>
          <a:blip r:embed="rId2" cstate="print"/>
          <a:stretch>
            <a:fillRect/>
          </a:stretch>
        </p:blipFill>
        <p:spPr>
          <a:xfrm>
            <a:off x="7236296" y="476673"/>
            <a:ext cx="1363088" cy="945257"/>
          </a:xfrm>
          <a:prstGeom prst="rect">
            <a:avLst/>
          </a:prstGeom>
        </p:spPr>
      </p:pic>
      <p:sp>
        <p:nvSpPr>
          <p:cNvPr id="29700" name="Rectangle 4"/>
          <p:cNvSpPr>
            <a:spLocks noChangeArrowheads="1"/>
          </p:cNvSpPr>
          <p:nvPr/>
        </p:nvSpPr>
        <p:spPr bwMode="auto">
          <a:xfrm>
            <a:off x="0" y="0"/>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fr-FR"/>
          </a:p>
        </p:txBody>
      </p:sp>
      <p:pic>
        <p:nvPicPr>
          <p:cNvPr id="29703" name="Picture 7"/>
          <p:cNvPicPr>
            <a:picLocks noChangeAspect="1" noChangeArrowheads="1"/>
          </p:cNvPicPr>
          <p:nvPr/>
        </p:nvPicPr>
        <p:blipFill>
          <a:blip r:embed="rId3" cstate="print"/>
          <a:srcRect/>
          <a:stretch>
            <a:fillRect/>
          </a:stretch>
        </p:blipFill>
        <p:spPr bwMode="auto">
          <a:xfrm>
            <a:off x="1043608" y="692696"/>
            <a:ext cx="4938511" cy="5797603"/>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nodeType="clickEffect">
                                  <p:stCondLst>
                                    <p:cond delay="0"/>
                                  </p:stCondLst>
                                  <p:childTnLst>
                                    <p:set>
                                      <p:cBhvr>
                                        <p:cTn id="6" dur="1" fill="hold">
                                          <p:stCondLst>
                                            <p:cond delay="0"/>
                                          </p:stCondLst>
                                        </p:cTn>
                                        <p:tgtEl>
                                          <p:spTgt spid="29703"/>
                                        </p:tgtEl>
                                        <p:attrNameLst>
                                          <p:attrName>style.visibility</p:attrName>
                                        </p:attrNameLst>
                                      </p:cBhvr>
                                      <p:to>
                                        <p:strVal val="visible"/>
                                      </p:to>
                                    </p:set>
                                    <p:anim to="" calcmode="lin" valueType="num">
                                      <p:cBhvr>
                                        <p:cTn id="7" dur="1" fill="hold"/>
                                        <p:tgtEl>
                                          <p:spTgt spid="29703"/>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descr="logo.jpg"/>
          <p:cNvPicPr>
            <a:picLocks noChangeAspect="1"/>
          </p:cNvPicPr>
          <p:nvPr/>
        </p:nvPicPr>
        <p:blipFill>
          <a:blip r:embed="rId2" cstate="print"/>
          <a:stretch>
            <a:fillRect/>
          </a:stretch>
        </p:blipFill>
        <p:spPr>
          <a:xfrm>
            <a:off x="7236296" y="476673"/>
            <a:ext cx="1363088" cy="945257"/>
          </a:xfrm>
          <a:prstGeom prst="rect">
            <a:avLst/>
          </a:prstGeom>
        </p:spPr>
      </p:pic>
      <p:pic>
        <p:nvPicPr>
          <p:cNvPr id="30722" name="Picture 2"/>
          <p:cNvPicPr>
            <a:picLocks noGrp="1" noChangeAspect="1" noChangeArrowheads="1"/>
          </p:cNvPicPr>
          <p:nvPr>
            <p:ph idx="1"/>
          </p:nvPr>
        </p:nvPicPr>
        <p:blipFill>
          <a:blip r:embed="rId3" cstate="print"/>
          <a:srcRect/>
          <a:stretch>
            <a:fillRect/>
          </a:stretch>
        </p:blipFill>
        <p:spPr bwMode="auto">
          <a:xfrm>
            <a:off x="1475656" y="692696"/>
            <a:ext cx="5155769" cy="4853136"/>
          </a:xfrm>
          <a:prstGeom prst="rect">
            <a:avLst/>
          </a:prstGeom>
          <a:noFill/>
          <a:ln w="9525">
            <a:noFill/>
            <a:miter lim="800000"/>
            <a:headEnd/>
            <a:tailEnd/>
          </a:ln>
        </p:spPr>
      </p:pic>
      <p:sp>
        <p:nvSpPr>
          <p:cNvPr id="6" name="ZoneTexte 5"/>
          <p:cNvSpPr txBox="1"/>
          <p:nvPr/>
        </p:nvSpPr>
        <p:spPr>
          <a:xfrm>
            <a:off x="1475656" y="332656"/>
            <a:ext cx="5256584" cy="338554"/>
          </a:xfrm>
          <a:prstGeom prst="rect">
            <a:avLst/>
          </a:prstGeom>
          <a:noFill/>
        </p:spPr>
        <p:txBody>
          <a:bodyPr wrap="square" rtlCol="0">
            <a:spAutoFit/>
          </a:bodyPr>
          <a:lstStyle/>
          <a:p>
            <a:pPr algn="ctr"/>
            <a:r>
              <a:rPr lang="fr-FR" sz="1600" u="sng" dirty="0" smtClean="0">
                <a:solidFill>
                  <a:srgbClr val="FF0000"/>
                </a:solidFill>
                <a:latin typeface="Arial" pitchFamily="34" charset="0"/>
                <a:cs typeface="Arial" pitchFamily="34" charset="0"/>
              </a:rPr>
              <a:t>Schéma de raccordement</a:t>
            </a:r>
            <a:endParaRPr lang="fr-FR" sz="1600" u="sng" dirty="0">
              <a:solidFill>
                <a:srgbClr val="FF0000"/>
              </a:solidFill>
              <a:latin typeface="Arial" pitchFamily="34" charset="0"/>
              <a:cs typeface="Arial" pitchFamily="34" charset="0"/>
            </a:endParaRPr>
          </a:p>
        </p:txBody>
      </p:sp>
      <p:sp>
        <p:nvSpPr>
          <p:cNvPr id="7" name="ZoneTexte 6"/>
          <p:cNvSpPr txBox="1"/>
          <p:nvPr/>
        </p:nvSpPr>
        <p:spPr>
          <a:xfrm>
            <a:off x="683568" y="5517232"/>
            <a:ext cx="7416824" cy="1169551"/>
          </a:xfrm>
          <a:prstGeom prst="rect">
            <a:avLst/>
          </a:prstGeom>
          <a:noFill/>
        </p:spPr>
        <p:txBody>
          <a:bodyPr wrap="square" rtlCol="0">
            <a:spAutoFit/>
          </a:bodyPr>
          <a:lstStyle/>
          <a:p>
            <a:r>
              <a:rPr lang="fr-FR" sz="1400" dirty="0" smtClean="0">
                <a:latin typeface="Arial" pitchFamily="34" charset="0"/>
                <a:cs typeface="Arial" pitchFamily="34" charset="0"/>
              </a:rPr>
              <a:t>Lorsque  le réseau est séparatif, il est strictement interdit de raccorder les eaux pluviales sur le réseau d’évacuation des eaux usées. Lorsqu’il existe une seul canalisation d’évacuation sur le réseau d’assainissement, il convient de se renseigner auprès de la mairie pour savoir si on dispose d’un réseau unitaire ou si les eaux pluviales doivent faire l’objet d’un dispositif particulier de stockage et de drainage.</a:t>
            </a:r>
            <a:endParaRPr lang="fr-FR" sz="1400" dirty="0">
              <a:latin typeface="Arial" pitchFamily="34" charset="0"/>
              <a:cs typeface="Arial"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nodeType="clickEffect">
                                  <p:stCondLst>
                                    <p:cond delay="0"/>
                                  </p:stCondLst>
                                  <p:childTnLst>
                                    <p:set>
                                      <p:cBhvr>
                                        <p:cTn id="6" dur="1" fill="hold">
                                          <p:stCondLst>
                                            <p:cond delay="0"/>
                                          </p:stCondLst>
                                        </p:cTn>
                                        <p:tgtEl>
                                          <p:spTgt spid="30722"/>
                                        </p:tgtEl>
                                        <p:attrNameLst>
                                          <p:attrName>style.visibility</p:attrName>
                                        </p:attrNameLst>
                                      </p:cBhvr>
                                      <p:to>
                                        <p:strVal val="visible"/>
                                      </p:to>
                                    </p:set>
                                    <p:anim to="" calcmode="lin" valueType="num">
                                      <p:cBhvr>
                                        <p:cTn id="7" dur="1" fill="hold"/>
                                        <p:tgtEl>
                                          <p:spTgt spid="30722"/>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 to="" calcmode="lin" valueType="num">
                                      <p:cBhvr>
                                        <p:cTn id="12" dur="1" fill="hold"/>
                                        <p:tgtEl>
                                          <p:spTgt spid="7"/>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1259632" y="274638"/>
            <a:ext cx="5328592" cy="778098"/>
          </a:xfrm>
        </p:spPr>
        <p:txBody>
          <a:bodyPr>
            <a:normAutofit/>
          </a:bodyPr>
          <a:lstStyle/>
          <a:p>
            <a:r>
              <a:rPr lang="fr-FR" sz="2400" u="sng" dirty="0" smtClean="0">
                <a:solidFill>
                  <a:srgbClr val="FF0000"/>
                </a:solidFill>
                <a:latin typeface="Arial" pitchFamily="34" charset="0"/>
                <a:cs typeface="Arial" pitchFamily="34" charset="0"/>
              </a:rPr>
              <a:t>Réseaux d’évacuations</a:t>
            </a:r>
            <a:endParaRPr lang="fr-FR" sz="2400" u="sng" dirty="0">
              <a:solidFill>
                <a:srgbClr val="FF0000"/>
              </a:solidFill>
              <a:latin typeface="Arial" pitchFamily="34" charset="0"/>
              <a:cs typeface="Arial" pitchFamily="34" charset="0"/>
            </a:endParaRPr>
          </a:p>
        </p:txBody>
      </p:sp>
      <p:pic>
        <p:nvPicPr>
          <p:cNvPr id="4" name="Image 3" descr="logo.jpg"/>
          <p:cNvPicPr>
            <a:picLocks noChangeAspect="1"/>
          </p:cNvPicPr>
          <p:nvPr/>
        </p:nvPicPr>
        <p:blipFill>
          <a:blip r:embed="rId2" cstate="print"/>
          <a:stretch>
            <a:fillRect/>
          </a:stretch>
        </p:blipFill>
        <p:spPr>
          <a:xfrm>
            <a:off x="7236296" y="476673"/>
            <a:ext cx="1363088" cy="945257"/>
          </a:xfrm>
          <a:prstGeom prst="rect">
            <a:avLst/>
          </a:prstGeom>
        </p:spPr>
      </p:pic>
      <p:pic>
        <p:nvPicPr>
          <p:cNvPr id="25602" name="Picture 2"/>
          <p:cNvPicPr>
            <a:picLocks noChangeAspect="1" noChangeArrowheads="1"/>
          </p:cNvPicPr>
          <p:nvPr/>
        </p:nvPicPr>
        <p:blipFill>
          <a:blip r:embed="rId3" cstate="print"/>
          <a:srcRect/>
          <a:stretch>
            <a:fillRect/>
          </a:stretch>
        </p:blipFill>
        <p:spPr bwMode="auto">
          <a:xfrm>
            <a:off x="683568" y="908720"/>
            <a:ext cx="1822909" cy="1800000"/>
          </a:xfrm>
          <a:prstGeom prst="rect">
            <a:avLst/>
          </a:prstGeom>
          <a:noFill/>
          <a:ln w="9525">
            <a:noFill/>
            <a:miter lim="800000"/>
            <a:headEnd/>
            <a:tailEnd/>
          </a:ln>
        </p:spPr>
      </p:pic>
      <p:sp>
        <p:nvSpPr>
          <p:cNvPr id="25603" name="Rectangle 3"/>
          <p:cNvSpPr>
            <a:spLocks noChangeArrowheads="1"/>
          </p:cNvSpPr>
          <p:nvPr/>
        </p:nvSpPr>
        <p:spPr bwMode="auto">
          <a:xfrm>
            <a:off x="2627784" y="1305055"/>
            <a:ext cx="5256584" cy="52322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1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Il y a qu’un seul égout pour les trois, eaux </a:t>
            </a:r>
            <a:r>
              <a:rPr kumimoji="0" lang="fr-FR" sz="14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ménagéres</a:t>
            </a:r>
            <a:r>
              <a:rPr kumimoji="0" lang="fr-FR" sz="1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eau vannes et pluvial.</a:t>
            </a:r>
            <a:endParaRPr kumimoji="0" lang="fr-FR" sz="1800" b="0" i="0" u="none" strike="noStrike" cap="none" normalizeH="0" baseline="0" dirty="0" smtClean="0">
              <a:ln>
                <a:noFill/>
              </a:ln>
              <a:solidFill>
                <a:schemeClr val="tx1"/>
              </a:solidFill>
              <a:effectLst/>
              <a:latin typeface="Arial" pitchFamily="34" charset="0"/>
              <a:cs typeface="Arial" pitchFamily="34" charset="0"/>
            </a:endParaRPr>
          </a:p>
        </p:txBody>
      </p:sp>
      <p:pic>
        <p:nvPicPr>
          <p:cNvPr id="25604" name="Picture 4"/>
          <p:cNvPicPr>
            <a:picLocks noChangeAspect="1" noChangeArrowheads="1"/>
          </p:cNvPicPr>
          <p:nvPr/>
        </p:nvPicPr>
        <p:blipFill>
          <a:blip r:embed="rId4" cstate="print"/>
          <a:srcRect/>
          <a:stretch>
            <a:fillRect/>
          </a:stretch>
        </p:blipFill>
        <p:spPr bwMode="auto">
          <a:xfrm>
            <a:off x="611560" y="2780928"/>
            <a:ext cx="1963634" cy="1800000"/>
          </a:xfrm>
          <a:prstGeom prst="rect">
            <a:avLst/>
          </a:prstGeom>
          <a:noFill/>
          <a:ln w="9525">
            <a:noFill/>
            <a:miter lim="800000"/>
            <a:headEnd/>
            <a:tailEnd/>
          </a:ln>
        </p:spPr>
      </p:pic>
      <p:sp>
        <p:nvSpPr>
          <p:cNvPr id="25605" name="Rectangle 5"/>
          <p:cNvSpPr>
            <a:spLocks noChangeArrowheads="1"/>
          </p:cNvSpPr>
          <p:nvPr/>
        </p:nvSpPr>
        <p:spPr bwMode="auto">
          <a:xfrm>
            <a:off x="2699792" y="3212976"/>
            <a:ext cx="5328592" cy="52322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1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Il y a deux égouts, un pour les eaux usées et l’autre pour les eaux pluvial.</a:t>
            </a:r>
            <a:endParaRPr kumimoji="0" lang="fr-FR" sz="1800" b="0" i="0" u="none" strike="noStrike" cap="none" normalizeH="0" baseline="0" dirty="0" smtClean="0">
              <a:ln>
                <a:noFill/>
              </a:ln>
              <a:solidFill>
                <a:schemeClr val="tx1"/>
              </a:solidFill>
              <a:effectLst/>
              <a:latin typeface="Arial" pitchFamily="34" charset="0"/>
              <a:cs typeface="Arial" pitchFamily="34" charset="0"/>
            </a:endParaRPr>
          </a:p>
        </p:txBody>
      </p:sp>
      <p:sp>
        <p:nvSpPr>
          <p:cNvPr id="25606" name="Rectangle 6"/>
          <p:cNvSpPr>
            <a:spLocks noChangeArrowheads="1"/>
          </p:cNvSpPr>
          <p:nvPr/>
        </p:nvSpPr>
        <p:spPr bwMode="auto">
          <a:xfrm>
            <a:off x="467544" y="4653136"/>
            <a:ext cx="8280920" cy="307777"/>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1400" b="0" i="0" u="sng" strike="noStrike" cap="none" normalizeH="0" baseline="0" dirty="0" smtClean="0">
                <a:ln>
                  <a:noFill/>
                </a:ln>
                <a:solidFill>
                  <a:schemeClr val="tx1"/>
                </a:solidFill>
                <a:effectLst/>
                <a:latin typeface="Comic Sans MS" pitchFamily="66" charset="0"/>
                <a:ea typeface="Times New Roman" pitchFamily="18" charset="0"/>
                <a:cs typeface="Arial" pitchFamily="34" charset="0"/>
              </a:rPr>
              <a:t>Dans le cas ou le réseau public ne dispose pas d’évacuation, on fera un assainissement individuel.</a:t>
            </a:r>
            <a:endParaRPr kumimoji="0" lang="fr-FR" sz="1800" b="0" i="0" u="none" strike="noStrike" cap="none" normalizeH="0" baseline="0" dirty="0" smtClean="0">
              <a:ln>
                <a:noFill/>
              </a:ln>
              <a:solidFill>
                <a:schemeClr val="tx1"/>
              </a:solidFill>
              <a:effectLst/>
              <a:latin typeface="Arial" pitchFamily="34" charset="0"/>
              <a:cs typeface="Arial" pitchFamily="34" charset="0"/>
            </a:endParaRPr>
          </a:p>
        </p:txBody>
      </p:sp>
      <p:pic>
        <p:nvPicPr>
          <p:cNvPr id="25607" name="Picture 7"/>
          <p:cNvPicPr>
            <a:picLocks noChangeAspect="1" noChangeArrowheads="1"/>
          </p:cNvPicPr>
          <p:nvPr/>
        </p:nvPicPr>
        <p:blipFill>
          <a:blip r:embed="rId5" cstate="print"/>
          <a:srcRect/>
          <a:stretch>
            <a:fillRect/>
          </a:stretch>
        </p:blipFill>
        <p:spPr bwMode="auto">
          <a:xfrm>
            <a:off x="683568" y="4941168"/>
            <a:ext cx="1960336" cy="1620000"/>
          </a:xfrm>
          <a:prstGeom prst="rect">
            <a:avLst/>
          </a:prstGeom>
          <a:noFill/>
          <a:ln w="9525">
            <a:noFill/>
            <a:miter lim="800000"/>
            <a:headEnd/>
            <a:tailEnd/>
          </a:ln>
        </p:spPr>
      </p:pic>
      <p:sp>
        <p:nvSpPr>
          <p:cNvPr id="25608" name="Rectangle 8"/>
          <p:cNvSpPr>
            <a:spLocks noChangeArrowheads="1"/>
          </p:cNvSpPr>
          <p:nvPr/>
        </p:nvSpPr>
        <p:spPr bwMode="auto">
          <a:xfrm>
            <a:off x="2699792" y="5445224"/>
            <a:ext cx="5688632" cy="58477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1400" b="0" i="0" u="none" strike="noStrike" cap="none" normalizeH="0" baseline="0" dirty="0" smtClean="0">
                <a:ln>
                  <a:noFill/>
                </a:ln>
                <a:solidFill>
                  <a:schemeClr val="tx1"/>
                </a:solidFill>
                <a:effectLst/>
                <a:latin typeface="Comic Sans MS" pitchFamily="66" charset="0"/>
                <a:ea typeface="Times New Roman" pitchFamily="18" charset="0"/>
                <a:cs typeface="Arial" pitchFamily="34" charset="0"/>
              </a:rPr>
              <a:t>Les eaux d’évacuations sont ici rejetées vers le milieu naturel.</a:t>
            </a:r>
            <a:br>
              <a:rPr kumimoji="0" lang="fr-FR" sz="1400" b="0" i="0" u="none" strike="noStrike" cap="none" normalizeH="0" baseline="0" dirty="0" smtClean="0">
                <a:ln>
                  <a:noFill/>
                </a:ln>
                <a:solidFill>
                  <a:schemeClr val="tx1"/>
                </a:solidFill>
                <a:effectLst/>
                <a:latin typeface="Comic Sans MS" pitchFamily="66" charset="0"/>
                <a:ea typeface="Times New Roman" pitchFamily="18" charset="0"/>
                <a:cs typeface="Arial" pitchFamily="34" charset="0"/>
              </a:rPr>
            </a:br>
            <a:endParaRPr kumimoji="0" lang="fr-FR" sz="1800" b="0" i="0"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nodeType="clickEffect">
                                  <p:stCondLst>
                                    <p:cond delay="0"/>
                                  </p:stCondLst>
                                  <p:childTnLst>
                                    <p:set>
                                      <p:cBhvr>
                                        <p:cTn id="6" dur="1" fill="hold">
                                          <p:stCondLst>
                                            <p:cond delay="0"/>
                                          </p:stCondLst>
                                        </p:cTn>
                                        <p:tgtEl>
                                          <p:spTgt spid="25602"/>
                                        </p:tgtEl>
                                        <p:attrNameLst>
                                          <p:attrName>style.visibility</p:attrName>
                                        </p:attrNameLst>
                                      </p:cBhvr>
                                      <p:to>
                                        <p:strVal val="visible"/>
                                      </p:to>
                                    </p:set>
                                    <p:anim to="" calcmode="lin" valueType="num">
                                      <p:cBhvr>
                                        <p:cTn id="7" dur="1" fill="hold"/>
                                        <p:tgtEl>
                                          <p:spTgt spid="25602"/>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25603"/>
                                        </p:tgtEl>
                                        <p:attrNameLst>
                                          <p:attrName>style.visibility</p:attrName>
                                        </p:attrNameLst>
                                      </p:cBhvr>
                                      <p:to>
                                        <p:strVal val="visible"/>
                                      </p:to>
                                    </p:set>
                                    <p:anim to="" calcmode="lin" valueType="num">
                                      <p:cBhvr>
                                        <p:cTn id="12" dur="1" fill="hold"/>
                                        <p:tgtEl>
                                          <p:spTgt spid="25603"/>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nodeType="clickEffect">
                                  <p:stCondLst>
                                    <p:cond delay="0"/>
                                  </p:stCondLst>
                                  <p:childTnLst>
                                    <p:set>
                                      <p:cBhvr>
                                        <p:cTn id="16" dur="1" fill="hold">
                                          <p:stCondLst>
                                            <p:cond delay="0"/>
                                          </p:stCondLst>
                                        </p:cTn>
                                        <p:tgtEl>
                                          <p:spTgt spid="25604"/>
                                        </p:tgtEl>
                                        <p:attrNameLst>
                                          <p:attrName>style.visibility</p:attrName>
                                        </p:attrNameLst>
                                      </p:cBhvr>
                                      <p:to>
                                        <p:strVal val="visible"/>
                                      </p:to>
                                    </p:set>
                                    <p:anim to="" calcmode="lin" valueType="num">
                                      <p:cBhvr>
                                        <p:cTn id="17" dur="1" fill="hold"/>
                                        <p:tgtEl>
                                          <p:spTgt spid="25604"/>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grpId="0" nodeType="clickEffect">
                                  <p:stCondLst>
                                    <p:cond delay="0"/>
                                  </p:stCondLst>
                                  <p:childTnLst>
                                    <p:set>
                                      <p:cBhvr>
                                        <p:cTn id="21" dur="1" fill="hold">
                                          <p:stCondLst>
                                            <p:cond delay="0"/>
                                          </p:stCondLst>
                                        </p:cTn>
                                        <p:tgtEl>
                                          <p:spTgt spid="25605"/>
                                        </p:tgtEl>
                                        <p:attrNameLst>
                                          <p:attrName>style.visibility</p:attrName>
                                        </p:attrNameLst>
                                      </p:cBhvr>
                                      <p:to>
                                        <p:strVal val="visible"/>
                                      </p:to>
                                    </p:set>
                                    <p:anim to="" calcmode="lin" valueType="num">
                                      <p:cBhvr>
                                        <p:cTn id="22" dur="1" fill="hold"/>
                                        <p:tgtEl>
                                          <p:spTgt spid="25605"/>
                                        </p:tgtEl>
                                        <p:attrNameLst>
                                          <p:attrName/>
                                        </p:attrNameLst>
                                      </p:cBhvr>
                                    </p:anim>
                                  </p:childTnLst>
                                </p:cTn>
                              </p:par>
                            </p:childTnLst>
                          </p:cTn>
                        </p:par>
                      </p:childTnLst>
                    </p:cTn>
                  </p:par>
                  <p:par>
                    <p:cTn id="23" fill="hold">
                      <p:stCondLst>
                        <p:cond delay="indefinite"/>
                      </p:stCondLst>
                      <p:childTnLst>
                        <p:par>
                          <p:cTn id="24" fill="hold">
                            <p:stCondLst>
                              <p:cond delay="0"/>
                            </p:stCondLst>
                            <p:childTnLst>
                              <p:par>
                                <p:cTn id="25" presetID="24" presetClass="entr" presetSubtype="0" fill="hold" grpId="0" nodeType="clickEffect">
                                  <p:stCondLst>
                                    <p:cond delay="0"/>
                                  </p:stCondLst>
                                  <p:childTnLst>
                                    <p:set>
                                      <p:cBhvr>
                                        <p:cTn id="26" dur="1" fill="hold">
                                          <p:stCondLst>
                                            <p:cond delay="0"/>
                                          </p:stCondLst>
                                        </p:cTn>
                                        <p:tgtEl>
                                          <p:spTgt spid="25606"/>
                                        </p:tgtEl>
                                        <p:attrNameLst>
                                          <p:attrName>style.visibility</p:attrName>
                                        </p:attrNameLst>
                                      </p:cBhvr>
                                      <p:to>
                                        <p:strVal val="visible"/>
                                      </p:to>
                                    </p:set>
                                    <p:anim to="" calcmode="lin" valueType="num">
                                      <p:cBhvr>
                                        <p:cTn id="27" dur="1" fill="hold"/>
                                        <p:tgtEl>
                                          <p:spTgt spid="25606"/>
                                        </p:tgtEl>
                                        <p:attrNameLst>
                                          <p:attrName/>
                                        </p:attrNameLst>
                                      </p:cBhvr>
                                    </p:anim>
                                  </p:childTnLst>
                                </p:cTn>
                              </p:par>
                            </p:childTnLst>
                          </p:cTn>
                        </p:par>
                      </p:childTnLst>
                    </p:cTn>
                  </p:par>
                  <p:par>
                    <p:cTn id="28" fill="hold">
                      <p:stCondLst>
                        <p:cond delay="indefinite"/>
                      </p:stCondLst>
                      <p:childTnLst>
                        <p:par>
                          <p:cTn id="29" fill="hold">
                            <p:stCondLst>
                              <p:cond delay="0"/>
                            </p:stCondLst>
                            <p:childTnLst>
                              <p:par>
                                <p:cTn id="30" presetID="24" presetClass="entr" presetSubtype="0" fill="hold" nodeType="clickEffect">
                                  <p:stCondLst>
                                    <p:cond delay="0"/>
                                  </p:stCondLst>
                                  <p:childTnLst>
                                    <p:set>
                                      <p:cBhvr>
                                        <p:cTn id="31" dur="1" fill="hold">
                                          <p:stCondLst>
                                            <p:cond delay="0"/>
                                          </p:stCondLst>
                                        </p:cTn>
                                        <p:tgtEl>
                                          <p:spTgt spid="25607"/>
                                        </p:tgtEl>
                                        <p:attrNameLst>
                                          <p:attrName>style.visibility</p:attrName>
                                        </p:attrNameLst>
                                      </p:cBhvr>
                                      <p:to>
                                        <p:strVal val="visible"/>
                                      </p:to>
                                    </p:set>
                                    <p:anim to="" calcmode="lin" valueType="num">
                                      <p:cBhvr>
                                        <p:cTn id="32" dur="1" fill="hold"/>
                                        <p:tgtEl>
                                          <p:spTgt spid="25607"/>
                                        </p:tgtEl>
                                        <p:attrNameLst>
                                          <p:attrName/>
                                        </p:attrNameLst>
                                      </p:cBhvr>
                                    </p:anim>
                                  </p:childTnLst>
                                </p:cTn>
                              </p:par>
                            </p:childTnLst>
                          </p:cTn>
                        </p:par>
                      </p:childTnLst>
                    </p:cTn>
                  </p:par>
                  <p:par>
                    <p:cTn id="33" fill="hold">
                      <p:stCondLst>
                        <p:cond delay="indefinite"/>
                      </p:stCondLst>
                      <p:childTnLst>
                        <p:par>
                          <p:cTn id="34" fill="hold">
                            <p:stCondLst>
                              <p:cond delay="0"/>
                            </p:stCondLst>
                            <p:childTnLst>
                              <p:par>
                                <p:cTn id="35" presetID="24" presetClass="entr" presetSubtype="0" fill="hold" grpId="0" nodeType="clickEffect">
                                  <p:stCondLst>
                                    <p:cond delay="0"/>
                                  </p:stCondLst>
                                  <p:childTnLst>
                                    <p:set>
                                      <p:cBhvr>
                                        <p:cTn id="36" dur="1" fill="hold">
                                          <p:stCondLst>
                                            <p:cond delay="0"/>
                                          </p:stCondLst>
                                        </p:cTn>
                                        <p:tgtEl>
                                          <p:spTgt spid="25608"/>
                                        </p:tgtEl>
                                        <p:attrNameLst>
                                          <p:attrName>style.visibility</p:attrName>
                                        </p:attrNameLst>
                                      </p:cBhvr>
                                      <p:to>
                                        <p:strVal val="visible"/>
                                      </p:to>
                                    </p:set>
                                    <p:anim to="" calcmode="lin" valueType="num">
                                      <p:cBhvr>
                                        <p:cTn id="37" dur="1" fill="hold"/>
                                        <p:tgtEl>
                                          <p:spTgt spid="25608"/>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603" grpId="0"/>
      <p:bldP spid="25605" grpId="0"/>
      <p:bldP spid="25606" grpId="0"/>
      <p:bldP spid="25608"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a:bodyPr>
          <a:lstStyle/>
          <a:p>
            <a:r>
              <a:rPr lang="fr-FR" sz="4000" u="sng" dirty="0" smtClean="0">
                <a:solidFill>
                  <a:srgbClr val="FF0000"/>
                </a:solidFill>
                <a:latin typeface="Arial" pitchFamily="34" charset="0"/>
                <a:cs typeface="Arial" pitchFamily="34" charset="0"/>
              </a:rPr>
              <a:t>synthèse</a:t>
            </a:r>
            <a:endParaRPr lang="fr-FR" sz="4000" u="sng" dirty="0">
              <a:solidFill>
                <a:srgbClr val="FF0000"/>
              </a:solidFill>
              <a:latin typeface="Arial" pitchFamily="34" charset="0"/>
              <a:cs typeface="Arial" pitchFamily="34" charset="0"/>
            </a:endParaRPr>
          </a:p>
        </p:txBody>
      </p:sp>
      <p:sp>
        <p:nvSpPr>
          <p:cNvPr id="3" name="Espace réservé du contenu 2"/>
          <p:cNvSpPr>
            <a:spLocks noGrp="1"/>
          </p:cNvSpPr>
          <p:nvPr>
            <p:ph idx="1"/>
          </p:nvPr>
        </p:nvSpPr>
        <p:spPr/>
        <p:txBody>
          <a:bodyPr>
            <a:normAutofit/>
          </a:bodyPr>
          <a:lstStyle/>
          <a:p>
            <a:r>
              <a:rPr lang="fr-FR" sz="1400" dirty="0" smtClean="0">
                <a:latin typeface="Arial" pitchFamily="34" charset="0"/>
                <a:cs typeface="Arial" pitchFamily="34" charset="0"/>
              </a:rPr>
              <a:t>À quoi sert un siphon ?</a:t>
            </a:r>
          </a:p>
          <a:p>
            <a:pPr>
              <a:buNone/>
            </a:pPr>
            <a:endParaRPr lang="fr-FR" sz="1400" dirty="0">
              <a:latin typeface="Arial" pitchFamily="34" charset="0"/>
              <a:cs typeface="Arial" pitchFamily="34" charset="0"/>
            </a:endParaRPr>
          </a:p>
        </p:txBody>
      </p:sp>
      <p:pic>
        <p:nvPicPr>
          <p:cNvPr id="4" name="Image 3" descr="logo.jpg"/>
          <p:cNvPicPr>
            <a:picLocks noChangeAspect="1"/>
          </p:cNvPicPr>
          <p:nvPr/>
        </p:nvPicPr>
        <p:blipFill>
          <a:blip r:embed="rId2" cstate="print"/>
          <a:stretch>
            <a:fillRect/>
          </a:stretch>
        </p:blipFill>
        <p:spPr>
          <a:xfrm>
            <a:off x="7236296" y="476673"/>
            <a:ext cx="1363088" cy="945257"/>
          </a:xfrm>
          <a:prstGeom prst="rect">
            <a:avLst/>
          </a:prstGeom>
        </p:spPr>
      </p:pic>
      <p:cxnSp>
        <p:nvCxnSpPr>
          <p:cNvPr id="6" name="Connecteur droit 5"/>
          <p:cNvCxnSpPr/>
          <p:nvPr/>
        </p:nvCxnSpPr>
        <p:spPr>
          <a:xfrm flipV="1">
            <a:off x="571472" y="2000240"/>
            <a:ext cx="7858180" cy="71438"/>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 name="Connecteur droit 6"/>
          <p:cNvCxnSpPr/>
          <p:nvPr/>
        </p:nvCxnSpPr>
        <p:spPr>
          <a:xfrm flipV="1">
            <a:off x="571472" y="2357430"/>
            <a:ext cx="7858180" cy="71438"/>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pic>
        <p:nvPicPr>
          <p:cNvPr id="9" name="Image 8" descr="siphon douche.jpg"/>
          <p:cNvPicPr>
            <a:picLocks noChangeAspect="1"/>
          </p:cNvPicPr>
          <p:nvPr/>
        </p:nvPicPr>
        <p:blipFill>
          <a:blip r:embed="rId3" cstate="print"/>
          <a:stretch>
            <a:fillRect/>
          </a:stretch>
        </p:blipFill>
        <p:spPr>
          <a:xfrm>
            <a:off x="571472" y="3071810"/>
            <a:ext cx="928694" cy="880453"/>
          </a:xfrm>
          <a:prstGeom prst="rect">
            <a:avLst/>
          </a:prstGeom>
        </p:spPr>
      </p:pic>
      <p:pic>
        <p:nvPicPr>
          <p:cNvPr id="10" name="Image 9" descr="siphon groupe de sécurité.jpg"/>
          <p:cNvPicPr>
            <a:picLocks noChangeAspect="1"/>
          </p:cNvPicPr>
          <p:nvPr/>
        </p:nvPicPr>
        <p:blipFill>
          <a:blip r:embed="rId4" cstate="print"/>
          <a:stretch>
            <a:fillRect/>
          </a:stretch>
        </p:blipFill>
        <p:spPr>
          <a:xfrm>
            <a:off x="571472" y="4071942"/>
            <a:ext cx="900000" cy="900000"/>
          </a:xfrm>
          <a:prstGeom prst="rect">
            <a:avLst/>
          </a:prstGeom>
        </p:spPr>
      </p:pic>
      <p:pic>
        <p:nvPicPr>
          <p:cNvPr id="11" name="Image 10" descr="siphon de machine à laver.jpg"/>
          <p:cNvPicPr>
            <a:picLocks noChangeAspect="1"/>
          </p:cNvPicPr>
          <p:nvPr/>
        </p:nvPicPr>
        <p:blipFill>
          <a:blip r:embed="rId5" cstate="print"/>
          <a:stretch>
            <a:fillRect/>
          </a:stretch>
        </p:blipFill>
        <p:spPr>
          <a:xfrm>
            <a:off x="571472" y="5143512"/>
            <a:ext cx="900000" cy="900000"/>
          </a:xfrm>
          <a:prstGeom prst="rect">
            <a:avLst/>
          </a:prstGeom>
        </p:spPr>
      </p:pic>
      <p:sp>
        <p:nvSpPr>
          <p:cNvPr id="12" name="ZoneTexte 11"/>
          <p:cNvSpPr txBox="1"/>
          <p:nvPr/>
        </p:nvSpPr>
        <p:spPr>
          <a:xfrm>
            <a:off x="5500694" y="3143248"/>
            <a:ext cx="2500330" cy="4832092"/>
          </a:xfrm>
          <a:prstGeom prst="rect">
            <a:avLst/>
          </a:prstGeom>
          <a:noFill/>
        </p:spPr>
        <p:txBody>
          <a:bodyPr wrap="square" rtlCol="0">
            <a:spAutoFit/>
          </a:bodyPr>
          <a:lstStyle/>
          <a:p>
            <a:pPr>
              <a:buFont typeface="Arial" pitchFamily="34" charset="0"/>
              <a:buChar char="•"/>
            </a:pPr>
            <a:r>
              <a:rPr lang="fr-FR" sz="1400" dirty="0" smtClean="0">
                <a:latin typeface="Arial" pitchFamily="34" charset="0"/>
                <a:cs typeface="Arial" pitchFamily="34" charset="0"/>
              </a:rPr>
              <a:t>   Pour machine à laver</a:t>
            </a:r>
          </a:p>
          <a:p>
            <a:endParaRPr lang="fr-FR" sz="1400" dirty="0" smtClean="0">
              <a:latin typeface="Arial" pitchFamily="34" charset="0"/>
              <a:cs typeface="Arial" pitchFamily="34" charset="0"/>
            </a:endParaRPr>
          </a:p>
          <a:p>
            <a:endParaRPr lang="fr-FR" sz="1400" dirty="0" smtClean="0">
              <a:latin typeface="Arial" pitchFamily="34" charset="0"/>
              <a:cs typeface="Arial" pitchFamily="34" charset="0"/>
            </a:endParaRPr>
          </a:p>
          <a:p>
            <a:endParaRPr lang="fr-FR" sz="1400" dirty="0" smtClean="0">
              <a:latin typeface="Arial" pitchFamily="34" charset="0"/>
              <a:cs typeface="Arial" pitchFamily="34" charset="0"/>
            </a:endParaRPr>
          </a:p>
          <a:p>
            <a:endParaRPr lang="fr-FR" sz="1400" dirty="0" smtClean="0">
              <a:latin typeface="Arial" pitchFamily="34" charset="0"/>
              <a:cs typeface="Arial" pitchFamily="34" charset="0"/>
            </a:endParaRPr>
          </a:p>
          <a:p>
            <a:pPr>
              <a:buFont typeface="Arial" pitchFamily="34" charset="0"/>
              <a:buChar char="•"/>
            </a:pPr>
            <a:r>
              <a:rPr lang="fr-FR" sz="1400" dirty="0" smtClean="0">
                <a:latin typeface="Arial" pitchFamily="34" charset="0"/>
                <a:cs typeface="Arial" pitchFamily="34" charset="0"/>
              </a:rPr>
              <a:t>  Pour receveur de douche</a:t>
            </a:r>
          </a:p>
          <a:p>
            <a:endParaRPr lang="fr-FR" sz="1400" dirty="0" smtClean="0">
              <a:latin typeface="Arial" pitchFamily="34" charset="0"/>
              <a:cs typeface="Arial" pitchFamily="34" charset="0"/>
            </a:endParaRPr>
          </a:p>
          <a:p>
            <a:endParaRPr lang="fr-FR" sz="1400" dirty="0" smtClean="0">
              <a:latin typeface="Arial" pitchFamily="34" charset="0"/>
              <a:cs typeface="Arial" pitchFamily="34" charset="0"/>
            </a:endParaRPr>
          </a:p>
          <a:p>
            <a:endParaRPr lang="fr-FR" sz="1400" dirty="0" smtClean="0">
              <a:latin typeface="Arial" pitchFamily="34" charset="0"/>
              <a:cs typeface="Arial" pitchFamily="34" charset="0"/>
            </a:endParaRPr>
          </a:p>
          <a:p>
            <a:endParaRPr lang="fr-FR" sz="1400" dirty="0" smtClean="0">
              <a:latin typeface="Arial" pitchFamily="34" charset="0"/>
              <a:cs typeface="Arial" pitchFamily="34" charset="0"/>
            </a:endParaRPr>
          </a:p>
          <a:p>
            <a:endParaRPr lang="fr-FR" sz="1400" dirty="0" smtClean="0">
              <a:latin typeface="Arial" pitchFamily="34" charset="0"/>
              <a:cs typeface="Arial" pitchFamily="34" charset="0"/>
            </a:endParaRPr>
          </a:p>
          <a:p>
            <a:pPr>
              <a:buFont typeface="Arial" pitchFamily="34" charset="0"/>
              <a:buChar char="•"/>
            </a:pPr>
            <a:r>
              <a:rPr lang="fr-FR" sz="1400" dirty="0" smtClean="0">
                <a:latin typeface="Arial" pitchFamily="34" charset="0"/>
                <a:cs typeface="Arial" pitchFamily="34" charset="0"/>
              </a:rPr>
              <a:t>  pour groupe de sécurité</a:t>
            </a:r>
          </a:p>
          <a:p>
            <a:endParaRPr lang="fr-FR" sz="1400" dirty="0" smtClean="0">
              <a:latin typeface="Arial" pitchFamily="34" charset="0"/>
              <a:cs typeface="Arial" pitchFamily="34" charset="0"/>
            </a:endParaRPr>
          </a:p>
          <a:p>
            <a:endParaRPr lang="fr-FR" sz="1400" dirty="0" smtClean="0">
              <a:latin typeface="Arial" pitchFamily="34" charset="0"/>
              <a:cs typeface="Arial" pitchFamily="34" charset="0"/>
            </a:endParaRPr>
          </a:p>
          <a:p>
            <a:endParaRPr lang="fr-FR" sz="1400" dirty="0" smtClean="0">
              <a:latin typeface="Arial" pitchFamily="34" charset="0"/>
              <a:cs typeface="Arial" pitchFamily="34" charset="0"/>
            </a:endParaRPr>
          </a:p>
          <a:p>
            <a:endParaRPr lang="fr-FR" sz="1400" dirty="0" smtClean="0">
              <a:latin typeface="Arial" pitchFamily="34" charset="0"/>
              <a:cs typeface="Arial" pitchFamily="34" charset="0"/>
            </a:endParaRPr>
          </a:p>
          <a:p>
            <a:endParaRPr lang="fr-FR" sz="1400" dirty="0" smtClean="0">
              <a:latin typeface="Arial" pitchFamily="34" charset="0"/>
              <a:cs typeface="Arial" pitchFamily="34" charset="0"/>
            </a:endParaRPr>
          </a:p>
          <a:p>
            <a:endParaRPr lang="fr-FR" sz="1400" dirty="0" smtClean="0">
              <a:latin typeface="Arial" pitchFamily="34" charset="0"/>
              <a:cs typeface="Arial" pitchFamily="34" charset="0"/>
            </a:endParaRPr>
          </a:p>
          <a:p>
            <a:endParaRPr lang="fr-FR" sz="1400" dirty="0" smtClean="0">
              <a:latin typeface="Arial" pitchFamily="34" charset="0"/>
              <a:cs typeface="Arial" pitchFamily="34" charset="0"/>
            </a:endParaRPr>
          </a:p>
          <a:p>
            <a:endParaRPr lang="fr-FR" sz="1400" dirty="0" smtClean="0">
              <a:latin typeface="Arial" pitchFamily="34" charset="0"/>
              <a:cs typeface="Arial" pitchFamily="34" charset="0"/>
            </a:endParaRPr>
          </a:p>
          <a:p>
            <a:endParaRPr lang="fr-FR" sz="1400" dirty="0" smtClean="0">
              <a:latin typeface="Arial" pitchFamily="34" charset="0"/>
              <a:cs typeface="Arial" pitchFamily="34" charset="0"/>
            </a:endParaRPr>
          </a:p>
          <a:p>
            <a:endParaRPr lang="fr-FR" sz="1400" dirty="0">
              <a:latin typeface="Arial" pitchFamily="34" charset="0"/>
              <a:cs typeface="Arial" pitchFamily="34" charset="0"/>
            </a:endParaRPr>
          </a:p>
        </p:txBody>
      </p:sp>
      <p:sp>
        <p:nvSpPr>
          <p:cNvPr id="13" name="Organigramme : Connecteur 12"/>
          <p:cNvSpPr/>
          <p:nvPr/>
        </p:nvSpPr>
        <p:spPr>
          <a:xfrm>
            <a:off x="1714480" y="3500438"/>
            <a:ext cx="72000" cy="72000"/>
          </a:xfrm>
          <a:prstGeom prst="flowChartConnector">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fr-FR"/>
          </a:p>
        </p:txBody>
      </p:sp>
      <p:sp>
        <p:nvSpPr>
          <p:cNvPr id="14" name="Organigramme : Connecteur 13"/>
          <p:cNvSpPr/>
          <p:nvPr/>
        </p:nvSpPr>
        <p:spPr>
          <a:xfrm flipH="1">
            <a:off x="1714480" y="4357694"/>
            <a:ext cx="72000" cy="72000"/>
          </a:xfrm>
          <a:prstGeom prst="flowChartConnector">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fr-FR"/>
          </a:p>
        </p:txBody>
      </p:sp>
      <p:sp>
        <p:nvSpPr>
          <p:cNvPr id="15" name="Organigramme : Connecteur 14"/>
          <p:cNvSpPr/>
          <p:nvPr/>
        </p:nvSpPr>
        <p:spPr>
          <a:xfrm>
            <a:off x="1643042" y="5572140"/>
            <a:ext cx="72000" cy="72000"/>
          </a:xfrm>
          <a:prstGeom prst="flowChartConnector">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fr-FR"/>
          </a:p>
        </p:txBody>
      </p:sp>
      <p:sp>
        <p:nvSpPr>
          <p:cNvPr id="16" name="ZoneTexte 15"/>
          <p:cNvSpPr txBox="1"/>
          <p:nvPr/>
        </p:nvSpPr>
        <p:spPr>
          <a:xfrm>
            <a:off x="428596" y="2500306"/>
            <a:ext cx="5572164" cy="369332"/>
          </a:xfrm>
          <a:prstGeom prst="rect">
            <a:avLst/>
          </a:prstGeom>
          <a:noFill/>
        </p:spPr>
        <p:txBody>
          <a:bodyPr wrap="square" rtlCol="0">
            <a:spAutoFit/>
          </a:bodyPr>
          <a:lstStyle/>
          <a:p>
            <a:pPr>
              <a:buFont typeface="Arial" pitchFamily="34" charset="0"/>
              <a:buChar char="•"/>
            </a:pPr>
            <a:r>
              <a:rPr lang="fr-FR" dirty="0" smtClean="0"/>
              <a:t>     Relier </a:t>
            </a:r>
            <a:endParaRPr lang="fr-FR" dirty="0"/>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descr="logo.jpg"/>
          <p:cNvPicPr>
            <a:picLocks noChangeAspect="1"/>
          </p:cNvPicPr>
          <p:nvPr/>
        </p:nvPicPr>
        <p:blipFill>
          <a:blip r:embed="rId2" cstate="print"/>
          <a:stretch>
            <a:fillRect/>
          </a:stretch>
        </p:blipFill>
        <p:spPr>
          <a:xfrm>
            <a:off x="7236296" y="476673"/>
            <a:ext cx="1363088" cy="945257"/>
          </a:xfrm>
          <a:prstGeom prst="rect">
            <a:avLst/>
          </a:prstGeom>
        </p:spPr>
      </p:pic>
      <p:sp>
        <p:nvSpPr>
          <p:cNvPr id="5" name="Titre 1"/>
          <p:cNvSpPr>
            <a:spLocks noGrp="1"/>
          </p:cNvSpPr>
          <p:nvPr>
            <p:ph type="title"/>
          </p:nvPr>
        </p:nvSpPr>
        <p:spPr>
          <a:xfrm>
            <a:off x="428596" y="285728"/>
            <a:ext cx="8229600" cy="1143000"/>
          </a:xfrm>
        </p:spPr>
        <p:txBody>
          <a:bodyPr>
            <a:normAutofit/>
          </a:bodyPr>
          <a:lstStyle/>
          <a:p>
            <a:r>
              <a:rPr lang="fr-FR" sz="4000" u="sng" dirty="0" smtClean="0">
                <a:solidFill>
                  <a:srgbClr val="FF0000"/>
                </a:solidFill>
                <a:latin typeface="Arial" pitchFamily="34" charset="0"/>
                <a:cs typeface="Arial" pitchFamily="34" charset="0"/>
              </a:rPr>
              <a:t>synthèse</a:t>
            </a:r>
            <a:endParaRPr lang="fr-FR" sz="4000" u="sng" dirty="0">
              <a:solidFill>
                <a:srgbClr val="FF0000"/>
              </a:solidFill>
              <a:latin typeface="Arial" pitchFamily="34" charset="0"/>
              <a:cs typeface="Arial" pitchFamily="34" charset="0"/>
            </a:endParaRPr>
          </a:p>
        </p:txBody>
      </p:sp>
      <p:pic>
        <p:nvPicPr>
          <p:cNvPr id="6" name="Image 5" descr="evacuation-eaux-usees-diametre-pour-chaque-appareil.jpg"/>
          <p:cNvPicPr>
            <a:picLocks noChangeAspect="1"/>
          </p:cNvPicPr>
          <p:nvPr/>
        </p:nvPicPr>
        <p:blipFill>
          <a:blip r:embed="rId3" cstate="print"/>
          <a:stretch>
            <a:fillRect/>
          </a:stretch>
        </p:blipFill>
        <p:spPr>
          <a:xfrm>
            <a:off x="1643042" y="2143116"/>
            <a:ext cx="5458050" cy="4099602"/>
          </a:xfrm>
          <a:prstGeom prst="rect">
            <a:avLst/>
          </a:prstGeom>
        </p:spPr>
      </p:pic>
      <p:sp>
        <p:nvSpPr>
          <p:cNvPr id="7" name="ZoneTexte 6"/>
          <p:cNvSpPr txBox="1"/>
          <p:nvPr/>
        </p:nvSpPr>
        <p:spPr>
          <a:xfrm>
            <a:off x="3428992" y="3500438"/>
            <a:ext cx="500066" cy="369332"/>
          </a:xfrm>
          <a:prstGeom prst="rect">
            <a:avLst/>
          </a:prstGeom>
          <a:solidFill>
            <a:schemeClr val="bg1"/>
          </a:solidFill>
          <a:ln>
            <a:solidFill>
              <a:schemeClr val="tx1"/>
            </a:solidFill>
          </a:ln>
        </p:spPr>
        <p:txBody>
          <a:bodyPr wrap="square" rtlCol="0">
            <a:spAutoFit/>
          </a:bodyPr>
          <a:lstStyle/>
          <a:p>
            <a:endParaRPr lang="fr-FR" dirty="0"/>
          </a:p>
        </p:txBody>
      </p:sp>
      <p:sp>
        <p:nvSpPr>
          <p:cNvPr id="8" name="ZoneTexte 7"/>
          <p:cNvSpPr txBox="1"/>
          <p:nvPr/>
        </p:nvSpPr>
        <p:spPr>
          <a:xfrm>
            <a:off x="4429124" y="3143248"/>
            <a:ext cx="500066" cy="369332"/>
          </a:xfrm>
          <a:prstGeom prst="rect">
            <a:avLst/>
          </a:prstGeom>
          <a:solidFill>
            <a:schemeClr val="bg1"/>
          </a:solidFill>
          <a:ln>
            <a:solidFill>
              <a:schemeClr val="tx1"/>
            </a:solidFill>
          </a:ln>
        </p:spPr>
        <p:txBody>
          <a:bodyPr wrap="square" rtlCol="0">
            <a:spAutoFit/>
          </a:bodyPr>
          <a:lstStyle/>
          <a:p>
            <a:endParaRPr lang="fr-FR" dirty="0"/>
          </a:p>
        </p:txBody>
      </p:sp>
      <p:sp>
        <p:nvSpPr>
          <p:cNvPr id="9" name="ZoneTexte 8"/>
          <p:cNvSpPr txBox="1"/>
          <p:nvPr/>
        </p:nvSpPr>
        <p:spPr>
          <a:xfrm>
            <a:off x="4429124" y="3857628"/>
            <a:ext cx="500066" cy="369332"/>
          </a:xfrm>
          <a:prstGeom prst="rect">
            <a:avLst/>
          </a:prstGeom>
          <a:solidFill>
            <a:schemeClr val="bg1"/>
          </a:solidFill>
          <a:ln>
            <a:solidFill>
              <a:schemeClr val="tx1"/>
            </a:solidFill>
          </a:ln>
        </p:spPr>
        <p:txBody>
          <a:bodyPr wrap="square" rtlCol="0">
            <a:spAutoFit/>
          </a:bodyPr>
          <a:lstStyle/>
          <a:p>
            <a:endParaRPr lang="fr-FR" dirty="0"/>
          </a:p>
        </p:txBody>
      </p:sp>
      <p:sp>
        <p:nvSpPr>
          <p:cNvPr id="10" name="ZoneTexte 9"/>
          <p:cNvSpPr txBox="1"/>
          <p:nvPr/>
        </p:nvSpPr>
        <p:spPr>
          <a:xfrm>
            <a:off x="3643306" y="4071942"/>
            <a:ext cx="500066" cy="369332"/>
          </a:xfrm>
          <a:prstGeom prst="rect">
            <a:avLst/>
          </a:prstGeom>
          <a:solidFill>
            <a:schemeClr val="bg1"/>
          </a:solidFill>
          <a:ln>
            <a:solidFill>
              <a:schemeClr val="tx1"/>
            </a:solidFill>
          </a:ln>
        </p:spPr>
        <p:txBody>
          <a:bodyPr wrap="square" rtlCol="0">
            <a:spAutoFit/>
          </a:bodyPr>
          <a:lstStyle/>
          <a:p>
            <a:endParaRPr lang="fr-FR" dirty="0"/>
          </a:p>
        </p:txBody>
      </p:sp>
      <p:sp>
        <p:nvSpPr>
          <p:cNvPr id="11" name="ZoneTexte 10"/>
          <p:cNvSpPr txBox="1"/>
          <p:nvPr/>
        </p:nvSpPr>
        <p:spPr>
          <a:xfrm>
            <a:off x="4429124" y="5214950"/>
            <a:ext cx="714380" cy="369332"/>
          </a:xfrm>
          <a:prstGeom prst="rect">
            <a:avLst/>
          </a:prstGeom>
          <a:solidFill>
            <a:schemeClr val="bg1"/>
          </a:solidFill>
          <a:ln>
            <a:solidFill>
              <a:schemeClr val="tx1"/>
            </a:solidFill>
          </a:ln>
        </p:spPr>
        <p:txBody>
          <a:bodyPr wrap="square" rtlCol="0">
            <a:spAutoFit/>
          </a:bodyPr>
          <a:lstStyle/>
          <a:p>
            <a:endParaRPr lang="fr-FR" dirty="0"/>
          </a:p>
        </p:txBody>
      </p:sp>
      <p:sp>
        <p:nvSpPr>
          <p:cNvPr id="12" name="ZoneTexte 11"/>
          <p:cNvSpPr txBox="1"/>
          <p:nvPr/>
        </p:nvSpPr>
        <p:spPr>
          <a:xfrm>
            <a:off x="3286116" y="4786322"/>
            <a:ext cx="500066" cy="369332"/>
          </a:xfrm>
          <a:prstGeom prst="rect">
            <a:avLst/>
          </a:prstGeom>
          <a:solidFill>
            <a:schemeClr val="bg1"/>
          </a:solidFill>
          <a:ln>
            <a:solidFill>
              <a:schemeClr val="tx1"/>
            </a:solidFill>
          </a:ln>
        </p:spPr>
        <p:txBody>
          <a:bodyPr wrap="square" rtlCol="0">
            <a:spAutoFit/>
          </a:bodyPr>
          <a:lstStyle/>
          <a:p>
            <a:endParaRPr lang="fr-FR" dirty="0"/>
          </a:p>
        </p:txBody>
      </p:sp>
      <p:sp>
        <p:nvSpPr>
          <p:cNvPr id="13" name="ZoneTexte 12"/>
          <p:cNvSpPr txBox="1"/>
          <p:nvPr/>
        </p:nvSpPr>
        <p:spPr>
          <a:xfrm>
            <a:off x="714348" y="1571612"/>
            <a:ext cx="7143800" cy="369332"/>
          </a:xfrm>
          <a:prstGeom prst="rect">
            <a:avLst/>
          </a:prstGeom>
          <a:noFill/>
        </p:spPr>
        <p:txBody>
          <a:bodyPr wrap="square" rtlCol="0">
            <a:spAutoFit/>
          </a:bodyPr>
          <a:lstStyle/>
          <a:p>
            <a:pPr>
              <a:buFont typeface="Arial" pitchFamily="34" charset="0"/>
              <a:buChar char="•"/>
            </a:pPr>
            <a:r>
              <a:rPr lang="fr-FR" dirty="0" smtClean="0"/>
              <a:t> indiquer les diamètres dans les encadrés</a:t>
            </a:r>
            <a:endParaRPr lang="fr-FR" dirty="0"/>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descr="logo.jpg"/>
          <p:cNvPicPr>
            <a:picLocks noChangeAspect="1"/>
          </p:cNvPicPr>
          <p:nvPr/>
        </p:nvPicPr>
        <p:blipFill>
          <a:blip r:embed="rId2" cstate="print"/>
          <a:stretch>
            <a:fillRect/>
          </a:stretch>
        </p:blipFill>
        <p:spPr>
          <a:xfrm>
            <a:off x="7236296" y="476673"/>
            <a:ext cx="1363088" cy="945257"/>
          </a:xfrm>
          <a:prstGeom prst="rect">
            <a:avLst/>
          </a:prstGeom>
        </p:spPr>
      </p:pic>
      <p:sp>
        <p:nvSpPr>
          <p:cNvPr id="5" name="Titre 1"/>
          <p:cNvSpPr>
            <a:spLocks noGrp="1"/>
          </p:cNvSpPr>
          <p:nvPr>
            <p:ph type="title"/>
          </p:nvPr>
        </p:nvSpPr>
        <p:spPr>
          <a:xfrm>
            <a:off x="500034" y="0"/>
            <a:ext cx="8229600" cy="1143000"/>
          </a:xfrm>
        </p:spPr>
        <p:txBody>
          <a:bodyPr>
            <a:normAutofit/>
          </a:bodyPr>
          <a:lstStyle/>
          <a:p>
            <a:r>
              <a:rPr lang="fr-FR" sz="4000" u="sng" dirty="0" smtClean="0">
                <a:solidFill>
                  <a:srgbClr val="FF0000"/>
                </a:solidFill>
                <a:latin typeface="Arial" pitchFamily="34" charset="0"/>
                <a:cs typeface="Arial" pitchFamily="34" charset="0"/>
              </a:rPr>
              <a:t>synthèse</a:t>
            </a:r>
            <a:endParaRPr lang="fr-FR" sz="4000" u="sng" dirty="0">
              <a:solidFill>
                <a:srgbClr val="FF0000"/>
              </a:solidFill>
              <a:latin typeface="Arial" pitchFamily="34" charset="0"/>
              <a:cs typeface="Arial" pitchFamily="34" charset="0"/>
            </a:endParaRPr>
          </a:p>
        </p:txBody>
      </p:sp>
      <p:pic>
        <p:nvPicPr>
          <p:cNvPr id="6" name="Picture 7"/>
          <p:cNvPicPr>
            <a:picLocks noChangeAspect="1" noChangeArrowheads="1"/>
          </p:cNvPicPr>
          <p:nvPr/>
        </p:nvPicPr>
        <p:blipFill>
          <a:blip r:embed="rId3" cstate="print"/>
          <a:srcRect/>
          <a:stretch>
            <a:fillRect/>
          </a:stretch>
        </p:blipFill>
        <p:spPr bwMode="auto">
          <a:xfrm>
            <a:off x="2000232" y="857232"/>
            <a:ext cx="4938511" cy="5797603"/>
          </a:xfrm>
          <a:prstGeom prst="rect">
            <a:avLst/>
          </a:prstGeom>
          <a:noFill/>
          <a:ln w="9525">
            <a:noFill/>
            <a:miter lim="800000"/>
            <a:headEnd/>
            <a:tailEnd/>
          </a:ln>
        </p:spPr>
      </p:pic>
      <p:sp>
        <p:nvSpPr>
          <p:cNvPr id="7" name="ZoneTexte 6"/>
          <p:cNvSpPr txBox="1"/>
          <p:nvPr/>
        </p:nvSpPr>
        <p:spPr>
          <a:xfrm>
            <a:off x="4000496" y="1357298"/>
            <a:ext cx="2071702" cy="369332"/>
          </a:xfrm>
          <a:prstGeom prst="rect">
            <a:avLst/>
          </a:prstGeom>
          <a:solidFill>
            <a:schemeClr val="bg1"/>
          </a:solidFill>
          <a:ln>
            <a:solidFill>
              <a:schemeClr val="tx1"/>
            </a:solidFill>
          </a:ln>
        </p:spPr>
        <p:txBody>
          <a:bodyPr wrap="square" rtlCol="0">
            <a:spAutoFit/>
          </a:bodyPr>
          <a:lstStyle/>
          <a:p>
            <a:r>
              <a:rPr lang="fr-FR" dirty="0" smtClean="0"/>
              <a:t>EU =</a:t>
            </a:r>
            <a:endParaRPr lang="fr-FR" dirty="0"/>
          </a:p>
        </p:txBody>
      </p:sp>
      <p:cxnSp>
        <p:nvCxnSpPr>
          <p:cNvPr id="9" name="Connecteur droit 8"/>
          <p:cNvCxnSpPr/>
          <p:nvPr/>
        </p:nvCxnSpPr>
        <p:spPr>
          <a:xfrm>
            <a:off x="4572000" y="1571612"/>
            <a:ext cx="1357322" cy="1588"/>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10" name="ZoneTexte 9"/>
          <p:cNvSpPr txBox="1"/>
          <p:nvPr/>
        </p:nvSpPr>
        <p:spPr>
          <a:xfrm>
            <a:off x="5286380" y="2071678"/>
            <a:ext cx="2428892" cy="369332"/>
          </a:xfrm>
          <a:prstGeom prst="rect">
            <a:avLst/>
          </a:prstGeom>
          <a:solidFill>
            <a:schemeClr val="bg1"/>
          </a:solidFill>
          <a:ln>
            <a:solidFill>
              <a:schemeClr val="tx1"/>
            </a:solidFill>
          </a:ln>
        </p:spPr>
        <p:txBody>
          <a:bodyPr wrap="square" rtlCol="0">
            <a:spAutoFit/>
          </a:bodyPr>
          <a:lstStyle/>
          <a:p>
            <a:r>
              <a:rPr lang="fr-FR" dirty="0" smtClean="0"/>
              <a:t>EV=</a:t>
            </a:r>
            <a:endParaRPr lang="fr-FR" dirty="0"/>
          </a:p>
        </p:txBody>
      </p:sp>
      <p:cxnSp>
        <p:nvCxnSpPr>
          <p:cNvPr id="12" name="Connecteur droit 11"/>
          <p:cNvCxnSpPr/>
          <p:nvPr/>
        </p:nvCxnSpPr>
        <p:spPr>
          <a:xfrm>
            <a:off x="5786446" y="2285992"/>
            <a:ext cx="1785950" cy="1588"/>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13" name="ZoneTexte 12"/>
          <p:cNvSpPr txBox="1"/>
          <p:nvPr/>
        </p:nvSpPr>
        <p:spPr>
          <a:xfrm>
            <a:off x="3714744" y="3214686"/>
            <a:ext cx="3643338" cy="369332"/>
          </a:xfrm>
          <a:prstGeom prst="rect">
            <a:avLst/>
          </a:prstGeom>
          <a:solidFill>
            <a:schemeClr val="bg1"/>
          </a:solidFill>
          <a:ln>
            <a:solidFill>
              <a:schemeClr val="tx1"/>
            </a:solidFill>
          </a:ln>
        </p:spPr>
        <p:txBody>
          <a:bodyPr wrap="square" rtlCol="0">
            <a:spAutoFit/>
          </a:bodyPr>
          <a:lstStyle/>
          <a:p>
            <a:r>
              <a:rPr lang="fr-FR" dirty="0" smtClean="0"/>
              <a:t>Indiquer :</a:t>
            </a:r>
            <a:endParaRPr lang="fr-FR" dirty="0"/>
          </a:p>
        </p:txBody>
      </p:sp>
      <p:cxnSp>
        <p:nvCxnSpPr>
          <p:cNvPr id="15" name="Connecteur droit 14"/>
          <p:cNvCxnSpPr/>
          <p:nvPr/>
        </p:nvCxnSpPr>
        <p:spPr>
          <a:xfrm>
            <a:off x="4857752" y="3429000"/>
            <a:ext cx="2286016" cy="1588"/>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descr="logo.jpg"/>
          <p:cNvPicPr>
            <a:picLocks noChangeAspect="1"/>
          </p:cNvPicPr>
          <p:nvPr/>
        </p:nvPicPr>
        <p:blipFill>
          <a:blip r:embed="rId2" cstate="print"/>
          <a:stretch>
            <a:fillRect/>
          </a:stretch>
        </p:blipFill>
        <p:spPr>
          <a:xfrm>
            <a:off x="7236296" y="476673"/>
            <a:ext cx="1363088" cy="945257"/>
          </a:xfrm>
          <a:prstGeom prst="rect">
            <a:avLst/>
          </a:prstGeom>
        </p:spPr>
      </p:pic>
      <p:sp>
        <p:nvSpPr>
          <p:cNvPr id="5" name="Titre 1"/>
          <p:cNvSpPr>
            <a:spLocks noGrp="1"/>
          </p:cNvSpPr>
          <p:nvPr>
            <p:ph type="title"/>
          </p:nvPr>
        </p:nvSpPr>
        <p:spPr/>
        <p:txBody>
          <a:bodyPr>
            <a:normAutofit/>
          </a:bodyPr>
          <a:lstStyle/>
          <a:p>
            <a:r>
              <a:rPr lang="fr-FR" sz="4000" u="sng" dirty="0" smtClean="0">
                <a:solidFill>
                  <a:srgbClr val="FF0000"/>
                </a:solidFill>
                <a:latin typeface="Arial" pitchFamily="34" charset="0"/>
                <a:cs typeface="Arial" pitchFamily="34" charset="0"/>
              </a:rPr>
              <a:t>synthèse</a:t>
            </a:r>
            <a:endParaRPr lang="fr-FR" sz="4000" u="sng" dirty="0">
              <a:solidFill>
                <a:srgbClr val="FF0000"/>
              </a:solidFill>
              <a:latin typeface="Arial" pitchFamily="34" charset="0"/>
              <a:cs typeface="Arial" pitchFamily="34" charset="0"/>
            </a:endParaRPr>
          </a:p>
        </p:txBody>
      </p:sp>
      <p:pic>
        <p:nvPicPr>
          <p:cNvPr id="6" name="Picture 2"/>
          <p:cNvPicPr>
            <a:picLocks noGrp="1" noChangeAspect="1" noChangeArrowheads="1"/>
          </p:cNvPicPr>
          <p:nvPr>
            <p:ph idx="1"/>
          </p:nvPr>
        </p:nvPicPr>
        <p:blipFill>
          <a:blip r:embed="rId3" cstate="print"/>
          <a:srcRect/>
          <a:stretch>
            <a:fillRect/>
          </a:stretch>
        </p:blipFill>
        <p:spPr bwMode="auto">
          <a:xfrm>
            <a:off x="714350" y="4714884"/>
            <a:ext cx="1463420" cy="1440000"/>
          </a:xfrm>
          <a:prstGeom prst="rect">
            <a:avLst/>
          </a:prstGeom>
          <a:noFill/>
          <a:ln w="9525">
            <a:noFill/>
            <a:miter lim="800000"/>
            <a:headEnd/>
            <a:tailEnd/>
          </a:ln>
        </p:spPr>
      </p:pic>
      <p:pic>
        <p:nvPicPr>
          <p:cNvPr id="7" name="Picture 4"/>
          <p:cNvPicPr>
            <a:picLocks noChangeAspect="1" noChangeArrowheads="1"/>
          </p:cNvPicPr>
          <p:nvPr/>
        </p:nvPicPr>
        <p:blipFill>
          <a:blip r:embed="rId4" cstate="print"/>
          <a:srcRect/>
          <a:stretch>
            <a:fillRect/>
          </a:stretch>
        </p:blipFill>
        <p:spPr bwMode="auto">
          <a:xfrm>
            <a:off x="714348" y="3000372"/>
            <a:ext cx="1570904" cy="1440000"/>
          </a:xfrm>
          <a:prstGeom prst="rect">
            <a:avLst/>
          </a:prstGeom>
          <a:noFill/>
          <a:ln w="9525">
            <a:noFill/>
            <a:miter lim="800000"/>
            <a:headEnd/>
            <a:tailEnd/>
          </a:ln>
        </p:spPr>
      </p:pic>
      <p:pic>
        <p:nvPicPr>
          <p:cNvPr id="8" name="Picture 7"/>
          <p:cNvPicPr>
            <a:picLocks noChangeAspect="1" noChangeArrowheads="1"/>
          </p:cNvPicPr>
          <p:nvPr/>
        </p:nvPicPr>
        <p:blipFill>
          <a:blip r:embed="rId5" cstate="print"/>
          <a:srcRect/>
          <a:stretch>
            <a:fillRect/>
          </a:stretch>
        </p:blipFill>
        <p:spPr bwMode="auto">
          <a:xfrm>
            <a:off x="642910" y="1357298"/>
            <a:ext cx="1742521" cy="1440000"/>
          </a:xfrm>
          <a:prstGeom prst="rect">
            <a:avLst/>
          </a:prstGeom>
          <a:noFill/>
          <a:ln w="9525">
            <a:noFill/>
            <a:miter lim="800000"/>
            <a:headEnd/>
            <a:tailEnd/>
          </a:ln>
        </p:spPr>
      </p:pic>
      <p:sp>
        <p:nvSpPr>
          <p:cNvPr id="9" name="Organigramme : Connecteur 8"/>
          <p:cNvSpPr/>
          <p:nvPr/>
        </p:nvSpPr>
        <p:spPr>
          <a:xfrm>
            <a:off x="2643174" y="1928802"/>
            <a:ext cx="72000" cy="72000"/>
          </a:xfrm>
          <a:prstGeom prst="flowChartConnector">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fr-FR"/>
          </a:p>
        </p:txBody>
      </p:sp>
      <p:sp>
        <p:nvSpPr>
          <p:cNvPr id="10" name="Organigramme : Connecteur 9"/>
          <p:cNvSpPr/>
          <p:nvPr/>
        </p:nvSpPr>
        <p:spPr>
          <a:xfrm>
            <a:off x="2643174" y="3429000"/>
            <a:ext cx="72000" cy="72000"/>
          </a:xfrm>
          <a:prstGeom prst="flowChartConnector">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fr-FR"/>
          </a:p>
        </p:txBody>
      </p:sp>
      <p:sp>
        <p:nvSpPr>
          <p:cNvPr id="11" name="Organigramme : Connecteur 10"/>
          <p:cNvSpPr/>
          <p:nvPr/>
        </p:nvSpPr>
        <p:spPr>
          <a:xfrm>
            <a:off x="2643174" y="5214950"/>
            <a:ext cx="72000" cy="72000"/>
          </a:xfrm>
          <a:prstGeom prst="flowChartConnector">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fr-FR"/>
          </a:p>
        </p:txBody>
      </p:sp>
      <p:sp>
        <p:nvSpPr>
          <p:cNvPr id="13" name="Organigramme : Connecteur 12"/>
          <p:cNvSpPr/>
          <p:nvPr/>
        </p:nvSpPr>
        <p:spPr>
          <a:xfrm>
            <a:off x="4786314" y="1928802"/>
            <a:ext cx="72000" cy="72000"/>
          </a:xfrm>
          <a:prstGeom prst="flowChartConnector">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fr-FR"/>
          </a:p>
        </p:txBody>
      </p:sp>
      <p:sp>
        <p:nvSpPr>
          <p:cNvPr id="14" name="Organigramme : Connecteur 13"/>
          <p:cNvSpPr/>
          <p:nvPr/>
        </p:nvSpPr>
        <p:spPr>
          <a:xfrm>
            <a:off x="4786314" y="3357562"/>
            <a:ext cx="72000" cy="72000"/>
          </a:xfrm>
          <a:prstGeom prst="flowChartConnector">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fr-FR"/>
          </a:p>
        </p:txBody>
      </p:sp>
      <p:sp>
        <p:nvSpPr>
          <p:cNvPr id="15" name="Organigramme : Connecteur 14"/>
          <p:cNvSpPr/>
          <p:nvPr/>
        </p:nvSpPr>
        <p:spPr>
          <a:xfrm>
            <a:off x="4786314" y="5000636"/>
            <a:ext cx="72000" cy="72000"/>
          </a:xfrm>
          <a:prstGeom prst="flowChartConnector">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fr-FR"/>
          </a:p>
        </p:txBody>
      </p:sp>
      <p:sp>
        <p:nvSpPr>
          <p:cNvPr id="16" name="ZoneTexte 15"/>
          <p:cNvSpPr txBox="1"/>
          <p:nvPr/>
        </p:nvSpPr>
        <p:spPr>
          <a:xfrm>
            <a:off x="5214942" y="1785926"/>
            <a:ext cx="3286148" cy="307777"/>
          </a:xfrm>
          <a:prstGeom prst="rect">
            <a:avLst/>
          </a:prstGeom>
          <a:noFill/>
        </p:spPr>
        <p:txBody>
          <a:bodyPr wrap="square" rtlCol="0">
            <a:spAutoFit/>
          </a:bodyPr>
          <a:lstStyle/>
          <a:p>
            <a:r>
              <a:rPr lang="fr-FR" sz="1400" dirty="0" smtClean="0">
                <a:latin typeface="Arial" pitchFamily="34" charset="0"/>
                <a:cs typeface="Arial" pitchFamily="34" charset="0"/>
              </a:rPr>
              <a:t>Réseau unitaire</a:t>
            </a:r>
            <a:endParaRPr lang="fr-FR" sz="1400" dirty="0">
              <a:latin typeface="Arial" pitchFamily="34" charset="0"/>
              <a:cs typeface="Arial" pitchFamily="34" charset="0"/>
            </a:endParaRPr>
          </a:p>
        </p:txBody>
      </p:sp>
      <p:sp>
        <p:nvSpPr>
          <p:cNvPr id="17" name="ZoneTexte 16"/>
          <p:cNvSpPr txBox="1"/>
          <p:nvPr/>
        </p:nvSpPr>
        <p:spPr>
          <a:xfrm>
            <a:off x="5072066" y="3214686"/>
            <a:ext cx="3071834" cy="307777"/>
          </a:xfrm>
          <a:prstGeom prst="rect">
            <a:avLst/>
          </a:prstGeom>
          <a:noFill/>
        </p:spPr>
        <p:txBody>
          <a:bodyPr wrap="square" rtlCol="0">
            <a:spAutoFit/>
          </a:bodyPr>
          <a:lstStyle/>
          <a:p>
            <a:r>
              <a:rPr lang="fr-FR" sz="1400" dirty="0" smtClean="0">
                <a:latin typeface="Arial" pitchFamily="34" charset="0"/>
                <a:cs typeface="Arial" pitchFamily="34" charset="0"/>
              </a:rPr>
              <a:t>Assainissement individuel</a:t>
            </a:r>
            <a:endParaRPr lang="fr-FR" sz="1400" dirty="0">
              <a:latin typeface="Arial" pitchFamily="34" charset="0"/>
              <a:cs typeface="Arial" pitchFamily="34" charset="0"/>
            </a:endParaRPr>
          </a:p>
        </p:txBody>
      </p:sp>
      <p:sp>
        <p:nvSpPr>
          <p:cNvPr id="18" name="ZoneTexte 17"/>
          <p:cNvSpPr txBox="1"/>
          <p:nvPr/>
        </p:nvSpPr>
        <p:spPr>
          <a:xfrm>
            <a:off x="5072066" y="4857760"/>
            <a:ext cx="2928958" cy="369332"/>
          </a:xfrm>
          <a:prstGeom prst="rect">
            <a:avLst/>
          </a:prstGeom>
          <a:noFill/>
        </p:spPr>
        <p:txBody>
          <a:bodyPr wrap="square" rtlCol="0">
            <a:spAutoFit/>
          </a:bodyPr>
          <a:lstStyle/>
          <a:p>
            <a:r>
              <a:rPr lang="fr-FR" dirty="0" smtClean="0"/>
              <a:t>Réseau séparatif</a:t>
            </a:r>
            <a:endParaRPr lang="fr-FR" dirty="0"/>
          </a:p>
        </p:txBody>
      </p:sp>
      <p:sp>
        <p:nvSpPr>
          <p:cNvPr id="19" name="ZoneTexte 18"/>
          <p:cNvSpPr txBox="1"/>
          <p:nvPr/>
        </p:nvSpPr>
        <p:spPr>
          <a:xfrm>
            <a:off x="714348" y="714356"/>
            <a:ext cx="2286016" cy="369332"/>
          </a:xfrm>
          <a:prstGeom prst="rect">
            <a:avLst/>
          </a:prstGeom>
          <a:noFill/>
        </p:spPr>
        <p:txBody>
          <a:bodyPr wrap="square" rtlCol="0">
            <a:spAutoFit/>
          </a:bodyPr>
          <a:lstStyle/>
          <a:p>
            <a:pPr>
              <a:buFont typeface="Arial" pitchFamily="34" charset="0"/>
              <a:buChar char="•"/>
            </a:pPr>
            <a:r>
              <a:rPr lang="fr-FR" dirty="0" smtClean="0"/>
              <a:t> </a:t>
            </a:r>
            <a:r>
              <a:rPr lang="fr-FR" sz="1600" dirty="0" smtClean="0">
                <a:latin typeface="Arial" pitchFamily="34" charset="0"/>
                <a:cs typeface="Arial" pitchFamily="34" charset="0"/>
              </a:rPr>
              <a:t>relier</a:t>
            </a:r>
            <a:endParaRPr lang="fr-FR" dirty="0"/>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a:bodyPr>
          <a:lstStyle/>
          <a:p>
            <a:r>
              <a:rPr lang="fr-FR" sz="4000" u="sng" dirty="0" smtClean="0">
                <a:solidFill>
                  <a:srgbClr val="FF0000"/>
                </a:solidFill>
                <a:latin typeface="Arial" pitchFamily="34" charset="0"/>
                <a:cs typeface="Arial" pitchFamily="34" charset="0"/>
              </a:rPr>
              <a:t>synthèse</a:t>
            </a:r>
            <a:endParaRPr lang="fr-FR" sz="4000" u="sng" dirty="0">
              <a:solidFill>
                <a:srgbClr val="FF0000"/>
              </a:solidFill>
              <a:latin typeface="Arial" pitchFamily="34" charset="0"/>
              <a:cs typeface="Arial" pitchFamily="34" charset="0"/>
            </a:endParaRPr>
          </a:p>
        </p:txBody>
      </p:sp>
      <p:sp>
        <p:nvSpPr>
          <p:cNvPr id="3" name="Espace réservé du contenu 2"/>
          <p:cNvSpPr>
            <a:spLocks noGrp="1"/>
          </p:cNvSpPr>
          <p:nvPr>
            <p:ph idx="1"/>
          </p:nvPr>
        </p:nvSpPr>
        <p:spPr/>
        <p:txBody>
          <a:bodyPr>
            <a:normAutofit/>
          </a:bodyPr>
          <a:lstStyle/>
          <a:p>
            <a:r>
              <a:rPr lang="fr-FR" sz="1400" dirty="0" smtClean="0">
                <a:latin typeface="Arial" pitchFamily="34" charset="0"/>
                <a:cs typeface="Arial" pitchFamily="34" charset="0"/>
              </a:rPr>
              <a:t>À quoi sert un siphon ?</a:t>
            </a:r>
          </a:p>
          <a:p>
            <a:pPr>
              <a:buNone/>
            </a:pPr>
            <a:endParaRPr lang="fr-FR" sz="1400" dirty="0">
              <a:latin typeface="Arial" pitchFamily="34" charset="0"/>
              <a:cs typeface="Arial" pitchFamily="34" charset="0"/>
            </a:endParaRPr>
          </a:p>
        </p:txBody>
      </p:sp>
      <p:pic>
        <p:nvPicPr>
          <p:cNvPr id="4" name="Image 3" descr="logo.jpg"/>
          <p:cNvPicPr>
            <a:picLocks noChangeAspect="1"/>
          </p:cNvPicPr>
          <p:nvPr/>
        </p:nvPicPr>
        <p:blipFill>
          <a:blip r:embed="rId2" cstate="print"/>
          <a:stretch>
            <a:fillRect/>
          </a:stretch>
        </p:blipFill>
        <p:spPr>
          <a:xfrm>
            <a:off x="7236296" y="476673"/>
            <a:ext cx="1363088" cy="945257"/>
          </a:xfrm>
          <a:prstGeom prst="rect">
            <a:avLst/>
          </a:prstGeom>
        </p:spPr>
      </p:pic>
      <p:cxnSp>
        <p:nvCxnSpPr>
          <p:cNvPr id="6" name="Connecteur droit 5"/>
          <p:cNvCxnSpPr/>
          <p:nvPr/>
        </p:nvCxnSpPr>
        <p:spPr>
          <a:xfrm flipV="1">
            <a:off x="571472" y="2000240"/>
            <a:ext cx="7858180" cy="71438"/>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 name="Connecteur droit 6"/>
          <p:cNvCxnSpPr/>
          <p:nvPr/>
        </p:nvCxnSpPr>
        <p:spPr>
          <a:xfrm flipV="1">
            <a:off x="571472" y="2357430"/>
            <a:ext cx="7858180" cy="71438"/>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pic>
        <p:nvPicPr>
          <p:cNvPr id="9" name="Image 8" descr="siphon douche.jpg"/>
          <p:cNvPicPr>
            <a:picLocks noChangeAspect="1"/>
          </p:cNvPicPr>
          <p:nvPr/>
        </p:nvPicPr>
        <p:blipFill>
          <a:blip r:embed="rId3" cstate="print"/>
          <a:stretch>
            <a:fillRect/>
          </a:stretch>
        </p:blipFill>
        <p:spPr>
          <a:xfrm>
            <a:off x="571472" y="3071810"/>
            <a:ext cx="928694" cy="880453"/>
          </a:xfrm>
          <a:prstGeom prst="rect">
            <a:avLst/>
          </a:prstGeom>
        </p:spPr>
      </p:pic>
      <p:pic>
        <p:nvPicPr>
          <p:cNvPr id="10" name="Image 9" descr="siphon groupe de sécurité.jpg"/>
          <p:cNvPicPr>
            <a:picLocks noChangeAspect="1"/>
          </p:cNvPicPr>
          <p:nvPr/>
        </p:nvPicPr>
        <p:blipFill>
          <a:blip r:embed="rId4" cstate="print"/>
          <a:stretch>
            <a:fillRect/>
          </a:stretch>
        </p:blipFill>
        <p:spPr>
          <a:xfrm>
            <a:off x="571472" y="4071942"/>
            <a:ext cx="900000" cy="900000"/>
          </a:xfrm>
          <a:prstGeom prst="rect">
            <a:avLst/>
          </a:prstGeom>
        </p:spPr>
      </p:pic>
      <p:pic>
        <p:nvPicPr>
          <p:cNvPr id="11" name="Image 10" descr="siphon de machine à laver.jpg"/>
          <p:cNvPicPr>
            <a:picLocks noChangeAspect="1"/>
          </p:cNvPicPr>
          <p:nvPr/>
        </p:nvPicPr>
        <p:blipFill>
          <a:blip r:embed="rId5" cstate="print"/>
          <a:stretch>
            <a:fillRect/>
          </a:stretch>
        </p:blipFill>
        <p:spPr>
          <a:xfrm>
            <a:off x="571472" y="5143512"/>
            <a:ext cx="900000" cy="900000"/>
          </a:xfrm>
          <a:prstGeom prst="rect">
            <a:avLst/>
          </a:prstGeom>
        </p:spPr>
      </p:pic>
      <p:sp>
        <p:nvSpPr>
          <p:cNvPr id="12" name="ZoneTexte 11"/>
          <p:cNvSpPr txBox="1"/>
          <p:nvPr/>
        </p:nvSpPr>
        <p:spPr>
          <a:xfrm>
            <a:off x="5500694" y="3143248"/>
            <a:ext cx="2500330" cy="4832092"/>
          </a:xfrm>
          <a:prstGeom prst="rect">
            <a:avLst/>
          </a:prstGeom>
          <a:noFill/>
        </p:spPr>
        <p:txBody>
          <a:bodyPr wrap="square" rtlCol="0">
            <a:spAutoFit/>
          </a:bodyPr>
          <a:lstStyle/>
          <a:p>
            <a:pPr>
              <a:buFont typeface="Arial" pitchFamily="34" charset="0"/>
              <a:buChar char="•"/>
            </a:pPr>
            <a:r>
              <a:rPr lang="fr-FR" sz="1400" dirty="0" smtClean="0">
                <a:latin typeface="Arial" pitchFamily="34" charset="0"/>
                <a:cs typeface="Arial" pitchFamily="34" charset="0"/>
              </a:rPr>
              <a:t>   Pour machine à laver</a:t>
            </a:r>
          </a:p>
          <a:p>
            <a:endParaRPr lang="fr-FR" sz="1400" dirty="0" smtClean="0">
              <a:latin typeface="Arial" pitchFamily="34" charset="0"/>
              <a:cs typeface="Arial" pitchFamily="34" charset="0"/>
            </a:endParaRPr>
          </a:p>
          <a:p>
            <a:endParaRPr lang="fr-FR" sz="1400" dirty="0" smtClean="0">
              <a:latin typeface="Arial" pitchFamily="34" charset="0"/>
              <a:cs typeface="Arial" pitchFamily="34" charset="0"/>
            </a:endParaRPr>
          </a:p>
          <a:p>
            <a:endParaRPr lang="fr-FR" sz="1400" dirty="0" smtClean="0">
              <a:latin typeface="Arial" pitchFamily="34" charset="0"/>
              <a:cs typeface="Arial" pitchFamily="34" charset="0"/>
            </a:endParaRPr>
          </a:p>
          <a:p>
            <a:endParaRPr lang="fr-FR" sz="1400" dirty="0" smtClean="0">
              <a:latin typeface="Arial" pitchFamily="34" charset="0"/>
              <a:cs typeface="Arial" pitchFamily="34" charset="0"/>
            </a:endParaRPr>
          </a:p>
          <a:p>
            <a:pPr>
              <a:buFont typeface="Arial" pitchFamily="34" charset="0"/>
              <a:buChar char="•"/>
            </a:pPr>
            <a:r>
              <a:rPr lang="fr-FR" sz="1400" dirty="0" smtClean="0">
                <a:latin typeface="Arial" pitchFamily="34" charset="0"/>
                <a:cs typeface="Arial" pitchFamily="34" charset="0"/>
              </a:rPr>
              <a:t>  Pour receveur de douche</a:t>
            </a:r>
          </a:p>
          <a:p>
            <a:endParaRPr lang="fr-FR" sz="1400" dirty="0" smtClean="0">
              <a:latin typeface="Arial" pitchFamily="34" charset="0"/>
              <a:cs typeface="Arial" pitchFamily="34" charset="0"/>
            </a:endParaRPr>
          </a:p>
          <a:p>
            <a:endParaRPr lang="fr-FR" sz="1400" dirty="0" smtClean="0">
              <a:latin typeface="Arial" pitchFamily="34" charset="0"/>
              <a:cs typeface="Arial" pitchFamily="34" charset="0"/>
            </a:endParaRPr>
          </a:p>
          <a:p>
            <a:endParaRPr lang="fr-FR" sz="1400" dirty="0" smtClean="0">
              <a:latin typeface="Arial" pitchFamily="34" charset="0"/>
              <a:cs typeface="Arial" pitchFamily="34" charset="0"/>
            </a:endParaRPr>
          </a:p>
          <a:p>
            <a:endParaRPr lang="fr-FR" sz="1400" dirty="0" smtClean="0">
              <a:latin typeface="Arial" pitchFamily="34" charset="0"/>
              <a:cs typeface="Arial" pitchFamily="34" charset="0"/>
            </a:endParaRPr>
          </a:p>
          <a:p>
            <a:endParaRPr lang="fr-FR" sz="1400" dirty="0" smtClean="0">
              <a:latin typeface="Arial" pitchFamily="34" charset="0"/>
              <a:cs typeface="Arial" pitchFamily="34" charset="0"/>
            </a:endParaRPr>
          </a:p>
          <a:p>
            <a:pPr>
              <a:buFont typeface="Arial" pitchFamily="34" charset="0"/>
              <a:buChar char="•"/>
            </a:pPr>
            <a:r>
              <a:rPr lang="fr-FR" sz="1400" dirty="0" smtClean="0">
                <a:latin typeface="Arial" pitchFamily="34" charset="0"/>
                <a:cs typeface="Arial" pitchFamily="34" charset="0"/>
              </a:rPr>
              <a:t>  pour groupe de sécurité</a:t>
            </a:r>
          </a:p>
          <a:p>
            <a:endParaRPr lang="fr-FR" sz="1400" dirty="0" smtClean="0">
              <a:latin typeface="Arial" pitchFamily="34" charset="0"/>
              <a:cs typeface="Arial" pitchFamily="34" charset="0"/>
            </a:endParaRPr>
          </a:p>
          <a:p>
            <a:endParaRPr lang="fr-FR" sz="1400" dirty="0" smtClean="0">
              <a:latin typeface="Arial" pitchFamily="34" charset="0"/>
              <a:cs typeface="Arial" pitchFamily="34" charset="0"/>
            </a:endParaRPr>
          </a:p>
          <a:p>
            <a:endParaRPr lang="fr-FR" sz="1400" dirty="0" smtClean="0">
              <a:latin typeface="Arial" pitchFamily="34" charset="0"/>
              <a:cs typeface="Arial" pitchFamily="34" charset="0"/>
            </a:endParaRPr>
          </a:p>
          <a:p>
            <a:endParaRPr lang="fr-FR" sz="1400" dirty="0" smtClean="0">
              <a:latin typeface="Arial" pitchFamily="34" charset="0"/>
              <a:cs typeface="Arial" pitchFamily="34" charset="0"/>
            </a:endParaRPr>
          </a:p>
          <a:p>
            <a:endParaRPr lang="fr-FR" sz="1400" dirty="0" smtClean="0">
              <a:latin typeface="Arial" pitchFamily="34" charset="0"/>
              <a:cs typeface="Arial" pitchFamily="34" charset="0"/>
            </a:endParaRPr>
          </a:p>
          <a:p>
            <a:endParaRPr lang="fr-FR" sz="1400" dirty="0" smtClean="0">
              <a:latin typeface="Arial" pitchFamily="34" charset="0"/>
              <a:cs typeface="Arial" pitchFamily="34" charset="0"/>
            </a:endParaRPr>
          </a:p>
          <a:p>
            <a:endParaRPr lang="fr-FR" sz="1400" dirty="0" smtClean="0">
              <a:latin typeface="Arial" pitchFamily="34" charset="0"/>
              <a:cs typeface="Arial" pitchFamily="34" charset="0"/>
            </a:endParaRPr>
          </a:p>
          <a:p>
            <a:endParaRPr lang="fr-FR" sz="1400" dirty="0" smtClean="0">
              <a:latin typeface="Arial" pitchFamily="34" charset="0"/>
              <a:cs typeface="Arial" pitchFamily="34" charset="0"/>
            </a:endParaRPr>
          </a:p>
          <a:p>
            <a:endParaRPr lang="fr-FR" sz="1400" dirty="0" smtClean="0">
              <a:latin typeface="Arial" pitchFamily="34" charset="0"/>
              <a:cs typeface="Arial" pitchFamily="34" charset="0"/>
            </a:endParaRPr>
          </a:p>
          <a:p>
            <a:endParaRPr lang="fr-FR" sz="1400" dirty="0">
              <a:latin typeface="Arial" pitchFamily="34" charset="0"/>
              <a:cs typeface="Arial" pitchFamily="34" charset="0"/>
            </a:endParaRPr>
          </a:p>
        </p:txBody>
      </p:sp>
      <p:sp>
        <p:nvSpPr>
          <p:cNvPr id="13" name="Organigramme : Connecteur 12"/>
          <p:cNvSpPr/>
          <p:nvPr/>
        </p:nvSpPr>
        <p:spPr>
          <a:xfrm>
            <a:off x="1714480" y="3500438"/>
            <a:ext cx="72000" cy="72000"/>
          </a:xfrm>
          <a:prstGeom prst="flowChartConnector">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fr-FR"/>
          </a:p>
        </p:txBody>
      </p:sp>
      <p:sp>
        <p:nvSpPr>
          <p:cNvPr id="14" name="Organigramme : Connecteur 13"/>
          <p:cNvSpPr/>
          <p:nvPr/>
        </p:nvSpPr>
        <p:spPr>
          <a:xfrm flipH="1">
            <a:off x="1714480" y="4357694"/>
            <a:ext cx="72000" cy="72000"/>
          </a:xfrm>
          <a:prstGeom prst="flowChartConnector">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fr-FR"/>
          </a:p>
        </p:txBody>
      </p:sp>
      <p:sp>
        <p:nvSpPr>
          <p:cNvPr id="15" name="Organigramme : Connecteur 14"/>
          <p:cNvSpPr/>
          <p:nvPr/>
        </p:nvSpPr>
        <p:spPr>
          <a:xfrm>
            <a:off x="1643042" y="5572140"/>
            <a:ext cx="72000" cy="72000"/>
          </a:xfrm>
          <a:prstGeom prst="flowChartConnector">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fr-FR"/>
          </a:p>
        </p:txBody>
      </p:sp>
      <p:sp>
        <p:nvSpPr>
          <p:cNvPr id="16" name="ZoneTexte 15"/>
          <p:cNvSpPr txBox="1"/>
          <p:nvPr/>
        </p:nvSpPr>
        <p:spPr>
          <a:xfrm>
            <a:off x="428596" y="2500306"/>
            <a:ext cx="5572164" cy="369332"/>
          </a:xfrm>
          <a:prstGeom prst="rect">
            <a:avLst/>
          </a:prstGeom>
          <a:noFill/>
        </p:spPr>
        <p:txBody>
          <a:bodyPr wrap="square" rtlCol="0">
            <a:spAutoFit/>
          </a:bodyPr>
          <a:lstStyle/>
          <a:p>
            <a:pPr>
              <a:buFont typeface="Arial" pitchFamily="34" charset="0"/>
              <a:buChar char="•"/>
            </a:pPr>
            <a:r>
              <a:rPr lang="fr-FR" dirty="0" smtClean="0"/>
              <a:t>     Relier </a:t>
            </a:r>
            <a:endParaRPr lang="fr-FR" dirty="0"/>
          </a:p>
        </p:txBody>
      </p:sp>
      <p:cxnSp>
        <p:nvCxnSpPr>
          <p:cNvPr id="18" name="Connecteur droit avec flèche 17"/>
          <p:cNvCxnSpPr/>
          <p:nvPr/>
        </p:nvCxnSpPr>
        <p:spPr>
          <a:xfrm>
            <a:off x="1928794" y="3571876"/>
            <a:ext cx="3500462" cy="714380"/>
          </a:xfrm>
          <a:prstGeom prst="straightConnector1">
            <a:avLst/>
          </a:prstGeom>
          <a:ln w="25400">
            <a:solidFill>
              <a:srgbClr val="FF0000"/>
            </a:solidFill>
            <a:headEnd type="arrow"/>
            <a:tailEnd type="arrow"/>
          </a:ln>
        </p:spPr>
        <p:style>
          <a:lnRef idx="1">
            <a:schemeClr val="accent1"/>
          </a:lnRef>
          <a:fillRef idx="0">
            <a:schemeClr val="accent1"/>
          </a:fillRef>
          <a:effectRef idx="0">
            <a:schemeClr val="accent1"/>
          </a:effectRef>
          <a:fontRef idx="minor">
            <a:schemeClr val="tx1"/>
          </a:fontRef>
        </p:style>
      </p:cxnSp>
      <p:cxnSp>
        <p:nvCxnSpPr>
          <p:cNvPr id="19" name="Connecteur droit avec flèche 18"/>
          <p:cNvCxnSpPr/>
          <p:nvPr/>
        </p:nvCxnSpPr>
        <p:spPr>
          <a:xfrm flipV="1">
            <a:off x="1857356" y="3357562"/>
            <a:ext cx="3643338" cy="2214578"/>
          </a:xfrm>
          <a:prstGeom prst="straightConnector1">
            <a:avLst/>
          </a:prstGeom>
          <a:ln w="25400">
            <a:solidFill>
              <a:srgbClr val="FF0000"/>
            </a:solidFill>
            <a:headEnd type="arrow"/>
            <a:tailEnd type="arrow"/>
          </a:ln>
        </p:spPr>
        <p:style>
          <a:lnRef idx="1">
            <a:schemeClr val="accent1"/>
          </a:lnRef>
          <a:fillRef idx="0">
            <a:schemeClr val="accent1"/>
          </a:fillRef>
          <a:effectRef idx="0">
            <a:schemeClr val="accent1"/>
          </a:effectRef>
          <a:fontRef idx="minor">
            <a:schemeClr val="tx1"/>
          </a:fontRef>
        </p:style>
      </p:cxnSp>
      <p:cxnSp>
        <p:nvCxnSpPr>
          <p:cNvPr id="21" name="Connecteur droit avec flèche 20"/>
          <p:cNvCxnSpPr/>
          <p:nvPr/>
        </p:nvCxnSpPr>
        <p:spPr>
          <a:xfrm>
            <a:off x="1928794" y="4429132"/>
            <a:ext cx="3429024" cy="1143008"/>
          </a:xfrm>
          <a:prstGeom prst="straightConnector1">
            <a:avLst/>
          </a:prstGeom>
          <a:ln w="25400">
            <a:solidFill>
              <a:srgbClr val="FF0000"/>
            </a:solidFill>
            <a:headEnd type="arrow"/>
            <a:tailEnd type="arrow"/>
          </a:ln>
        </p:spPr>
        <p:style>
          <a:lnRef idx="1">
            <a:schemeClr val="accent1"/>
          </a:lnRef>
          <a:fillRef idx="0">
            <a:schemeClr val="accent1"/>
          </a:fillRef>
          <a:effectRef idx="0">
            <a:schemeClr val="accent1"/>
          </a:effectRef>
          <a:fontRef idx="minor">
            <a:schemeClr val="tx1"/>
          </a:fontRef>
        </p:style>
      </p:cxnSp>
      <p:sp>
        <p:nvSpPr>
          <p:cNvPr id="20" name="ZoneTexte 19"/>
          <p:cNvSpPr txBox="1"/>
          <p:nvPr/>
        </p:nvSpPr>
        <p:spPr>
          <a:xfrm>
            <a:off x="2195736" y="2060848"/>
            <a:ext cx="4824536" cy="338554"/>
          </a:xfrm>
          <a:prstGeom prst="rect">
            <a:avLst/>
          </a:prstGeom>
          <a:noFill/>
        </p:spPr>
        <p:txBody>
          <a:bodyPr wrap="square" rtlCol="0">
            <a:spAutoFit/>
          </a:bodyPr>
          <a:lstStyle/>
          <a:p>
            <a:r>
              <a:rPr lang="fr-FR" sz="1600" dirty="0" smtClean="0">
                <a:solidFill>
                  <a:srgbClr val="FF0000"/>
                </a:solidFill>
                <a:latin typeface="Arial" pitchFamily="34" charset="0"/>
                <a:cs typeface="Arial" pitchFamily="34" charset="0"/>
              </a:rPr>
              <a:t>Il sert à éviter la remontée des mauvaises odeurs</a:t>
            </a:r>
            <a:endParaRPr lang="fr-FR" sz="1600" dirty="0">
              <a:solidFill>
                <a:srgbClr val="FF0000"/>
              </a:solidFill>
              <a:latin typeface="Arial" pitchFamily="34" charset="0"/>
              <a:cs typeface="Arial"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nodeType="clickEffect">
                                  <p:stCondLst>
                                    <p:cond delay="0"/>
                                  </p:stCondLst>
                                  <p:childTnLst>
                                    <p:set>
                                      <p:cBhvr>
                                        <p:cTn id="6" dur="1" fill="hold">
                                          <p:stCondLst>
                                            <p:cond delay="0"/>
                                          </p:stCondLst>
                                        </p:cTn>
                                        <p:tgtEl>
                                          <p:spTgt spid="20">
                                            <p:txEl>
                                              <p:pRg st="0" end="0"/>
                                            </p:txEl>
                                          </p:spTgt>
                                        </p:tgtEl>
                                        <p:attrNameLst>
                                          <p:attrName>style.visibility</p:attrName>
                                        </p:attrNameLst>
                                      </p:cBhvr>
                                      <p:to>
                                        <p:strVal val="visible"/>
                                      </p:to>
                                    </p:set>
                                    <p:anim to="" calcmode="lin" valueType="num">
                                      <p:cBhvr>
                                        <p:cTn id="7" dur="1" fill="hold"/>
                                        <p:tgtEl>
                                          <p:spTgt spid="20">
                                            <p:txEl>
                                              <p:pRg st="0" end="0"/>
                                            </p:txEl>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nodeType="clickEffect">
                                  <p:stCondLst>
                                    <p:cond delay="0"/>
                                  </p:stCondLst>
                                  <p:childTnLst>
                                    <p:set>
                                      <p:cBhvr>
                                        <p:cTn id="11" dur="1" fill="hold">
                                          <p:stCondLst>
                                            <p:cond delay="0"/>
                                          </p:stCondLst>
                                        </p:cTn>
                                        <p:tgtEl>
                                          <p:spTgt spid="18"/>
                                        </p:tgtEl>
                                        <p:attrNameLst>
                                          <p:attrName>style.visibility</p:attrName>
                                        </p:attrNameLst>
                                      </p:cBhvr>
                                      <p:to>
                                        <p:strVal val="visible"/>
                                      </p:to>
                                    </p:set>
                                    <p:anim to="" calcmode="lin" valueType="num">
                                      <p:cBhvr>
                                        <p:cTn id="12" dur="1" fill="hold"/>
                                        <p:tgtEl>
                                          <p:spTgt spid="18"/>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nodeType="clickEffect">
                                  <p:stCondLst>
                                    <p:cond delay="0"/>
                                  </p:stCondLst>
                                  <p:childTnLst>
                                    <p:set>
                                      <p:cBhvr>
                                        <p:cTn id="16" dur="1" fill="hold">
                                          <p:stCondLst>
                                            <p:cond delay="0"/>
                                          </p:stCondLst>
                                        </p:cTn>
                                        <p:tgtEl>
                                          <p:spTgt spid="19"/>
                                        </p:tgtEl>
                                        <p:attrNameLst>
                                          <p:attrName>style.visibility</p:attrName>
                                        </p:attrNameLst>
                                      </p:cBhvr>
                                      <p:to>
                                        <p:strVal val="visible"/>
                                      </p:to>
                                    </p:set>
                                    <p:anim to="" calcmode="lin" valueType="num">
                                      <p:cBhvr>
                                        <p:cTn id="17" dur="1" fill="hold"/>
                                        <p:tgtEl>
                                          <p:spTgt spid="19"/>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nodeType="clickEffect">
                                  <p:stCondLst>
                                    <p:cond delay="0"/>
                                  </p:stCondLst>
                                  <p:childTnLst>
                                    <p:set>
                                      <p:cBhvr>
                                        <p:cTn id="21" dur="1" fill="hold">
                                          <p:stCondLst>
                                            <p:cond delay="0"/>
                                          </p:stCondLst>
                                        </p:cTn>
                                        <p:tgtEl>
                                          <p:spTgt spid="21"/>
                                        </p:tgtEl>
                                        <p:attrNameLst>
                                          <p:attrName>style.visibility</p:attrName>
                                        </p:attrNameLst>
                                      </p:cBhvr>
                                      <p:to>
                                        <p:strVal val="visible"/>
                                      </p:to>
                                    </p:set>
                                    <p:anim to="" calcmode="lin" valueType="num">
                                      <p:cBhvr>
                                        <p:cTn id="22" dur="1" fill="hold"/>
                                        <p:tgtEl>
                                          <p:spTgt spid="21"/>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descr="logo.jpg"/>
          <p:cNvPicPr>
            <a:picLocks noChangeAspect="1"/>
          </p:cNvPicPr>
          <p:nvPr/>
        </p:nvPicPr>
        <p:blipFill>
          <a:blip r:embed="rId2" cstate="print"/>
          <a:stretch>
            <a:fillRect/>
          </a:stretch>
        </p:blipFill>
        <p:spPr>
          <a:xfrm>
            <a:off x="7236296" y="476673"/>
            <a:ext cx="1363088" cy="945257"/>
          </a:xfrm>
          <a:prstGeom prst="rect">
            <a:avLst/>
          </a:prstGeom>
        </p:spPr>
      </p:pic>
      <p:sp>
        <p:nvSpPr>
          <p:cNvPr id="5" name="Titre 1"/>
          <p:cNvSpPr>
            <a:spLocks noGrp="1"/>
          </p:cNvSpPr>
          <p:nvPr>
            <p:ph type="title"/>
          </p:nvPr>
        </p:nvSpPr>
        <p:spPr>
          <a:xfrm>
            <a:off x="428596" y="285728"/>
            <a:ext cx="8229600" cy="1143000"/>
          </a:xfrm>
        </p:spPr>
        <p:txBody>
          <a:bodyPr>
            <a:normAutofit/>
          </a:bodyPr>
          <a:lstStyle/>
          <a:p>
            <a:r>
              <a:rPr lang="fr-FR" sz="4000" u="sng" dirty="0" smtClean="0">
                <a:solidFill>
                  <a:srgbClr val="FF0000"/>
                </a:solidFill>
                <a:latin typeface="Arial" pitchFamily="34" charset="0"/>
                <a:cs typeface="Arial" pitchFamily="34" charset="0"/>
              </a:rPr>
              <a:t>synthèse</a:t>
            </a:r>
            <a:endParaRPr lang="fr-FR" sz="4000" u="sng" dirty="0">
              <a:solidFill>
                <a:srgbClr val="FF0000"/>
              </a:solidFill>
              <a:latin typeface="Arial" pitchFamily="34" charset="0"/>
              <a:cs typeface="Arial" pitchFamily="34" charset="0"/>
            </a:endParaRPr>
          </a:p>
        </p:txBody>
      </p:sp>
      <p:pic>
        <p:nvPicPr>
          <p:cNvPr id="6" name="Image 5" descr="evacuation-eaux-usees-diametre-pour-chaque-appareil.jpg"/>
          <p:cNvPicPr>
            <a:picLocks noChangeAspect="1"/>
          </p:cNvPicPr>
          <p:nvPr/>
        </p:nvPicPr>
        <p:blipFill>
          <a:blip r:embed="rId3" cstate="print"/>
          <a:stretch>
            <a:fillRect/>
          </a:stretch>
        </p:blipFill>
        <p:spPr>
          <a:xfrm>
            <a:off x="1643042" y="2143116"/>
            <a:ext cx="5458050" cy="4099602"/>
          </a:xfrm>
          <a:prstGeom prst="rect">
            <a:avLst/>
          </a:prstGeom>
        </p:spPr>
      </p:pic>
      <p:sp>
        <p:nvSpPr>
          <p:cNvPr id="7" name="ZoneTexte 6"/>
          <p:cNvSpPr txBox="1"/>
          <p:nvPr/>
        </p:nvSpPr>
        <p:spPr>
          <a:xfrm>
            <a:off x="3428992" y="3500438"/>
            <a:ext cx="500066" cy="307777"/>
          </a:xfrm>
          <a:prstGeom prst="rect">
            <a:avLst/>
          </a:prstGeom>
          <a:solidFill>
            <a:schemeClr val="bg1"/>
          </a:solidFill>
          <a:ln>
            <a:solidFill>
              <a:schemeClr val="tx1"/>
            </a:solidFill>
          </a:ln>
        </p:spPr>
        <p:txBody>
          <a:bodyPr wrap="square" rtlCol="0">
            <a:spAutoFit/>
          </a:bodyPr>
          <a:lstStyle/>
          <a:p>
            <a:r>
              <a:rPr lang="fr-FR" sz="1400" dirty="0" smtClean="0">
                <a:latin typeface="Arial" pitchFamily="34" charset="0"/>
                <a:cs typeface="Arial" pitchFamily="34" charset="0"/>
              </a:rPr>
              <a:t>ø32</a:t>
            </a:r>
            <a:endParaRPr lang="fr-FR" sz="1400" dirty="0">
              <a:latin typeface="Arial" pitchFamily="34" charset="0"/>
              <a:cs typeface="Arial" pitchFamily="34" charset="0"/>
            </a:endParaRPr>
          </a:p>
        </p:txBody>
      </p:sp>
      <p:sp>
        <p:nvSpPr>
          <p:cNvPr id="8" name="ZoneTexte 7"/>
          <p:cNvSpPr txBox="1"/>
          <p:nvPr/>
        </p:nvSpPr>
        <p:spPr>
          <a:xfrm>
            <a:off x="4429124" y="3143248"/>
            <a:ext cx="500066" cy="307777"/>
          </a:xfrm>
          <a:prstGeom prst="rect">
            <a:avLst/>
          </a:prstGeom>
          <a:solidFill>
            <a:schemeClr val="bg1"/>
          </a:solidFill>
          <a:ln>
            <a:solidFill>
              <a:schemeClr val="tx1"/>
            </a:solidFill>
          </a:ln>
        </p:spPr>
        <p:txBody>
          <a:bodyPr wrap="square" rtlCol="0">
            <a:spAutoFit/>
          </a:bodyPr>
          <a:lstStyle/>
          <a:p>
            <a:r>
              <a:rPr lang="fr-FR" sz="1400" dirty="0" smtClean="0">
                <a:latin typeface="Arial" pitchFamily="34" charset="0"/>
                <a:cs typeface="Arial" pitchFamily="34" charset="0"/>
              </a:rPr>
              <a:t>ø32</a:t>
            </a:r>
            <a:endParaRPr lang="fr-FR" sz="1400" dirty="0">
              <a:latin typeface="Arial" pitchFamily="34" charset="0"/>
              <a:cs typeface="Arial" pitchFamily="34" charset="0"/>
            </a:endParaRPr>
          </a:p>
        </p:txBody>
      </p:sp>
      <p:sp>
        <p:nvSpPr>
          <p:cNvPr id="9" name="ZoneTexte 8"/>
          <p:cNvSpPr txBox="1"/>
          <p:nvPr/>
        </p:nvSpPr>
        <p:spPr>
          <a:xfrm>
            <a:off x="4429124" y="3857628"/>
            <a:ext cx="500066" cy="307777"/>
          </a:xfrm>
          <a:prstGeom prst="rect">
            <a:avLst/>
          </a:prstGeom>
          <a:solidFill>
            <a:schemeClr val="bg1"/>
          </a:solidFill>
          <a:ln>
            <a:solidFill>
              <a:schemeClr val="tx1"/>
            </a:solidFill>
          </a:ln>
        </p:spPr>
        <p:txBody>
          <a:bodyPr wrap="square" rtlCol="0">
            <a:spAutoFit/>
          </a:bodyPr>
          <a:lstStyle/>
          <a:p>
            <a:r>
              <a:rPr lang="fr-FR" sz="1400" dirty="0" smtClean="0">
                <a:latin typeface="Arial" pitchFamily="34" charset="0"/>
                <a:cs typeface="Arial" pitchFamily="34" charset="0"/>
              </a:rPr>
              <a:t>ø40</a:t>
            </a:r>
            <a:endParaRPr lang="fr-FR" sz="1400" dirty="0">
              <a:latin typeface="Arial" pitchFamily="34" charset="0"/>
              <a:cs typeface="Arial" pitchFamily="34" charset="0"/>
            </a:endParaRPr>
          </a:p>
        </p:txBody>
      </p:sp>
      <p:sp>
        <p:nvSpPr>
          <p:cNvPr id="10" name="ZoneTexte 9"/>
          <p:cNvSpPr txBox="1"/>
          <p:nvPr/>
        </p:nvSpPr>
        <p:spPr>
          <a:xfrm>
            <a:off x="3643306" y="4071942"/>
            <a:ext cx="500066" cy="307777"/>
          </a:xfrm>
          <a:prstGeom prst="rect">
            <a:avLst/>
          </a:prstGeom>
          <a:solidFill>
            <a:schemeClr val="bg1"/>
          </a:solidFill>
          <a:ln>
            <a:solidFill>
              <a:schemeClr val="tx1"/>
            </a:solidFill>
          </a:ln>
        </p:spPr>
        <p:txBody>
          <a:bodyPr wrap="square" rtlCol="0">
            <a:spAutoFit/>
          </a:bodyPr>
          <a:lstStyle/>
          <a:p>
            <a:r>
              <a:rPr lang="fr-FR" sz="1400" dirty="0" smtClean="0">
                <a:latin typeface="Arial" pitchFamily="34" charset="0"/>
                <a:cs typeface="Arial" pitchFamily="34" charset="0"/>
              </a:rPr>
              <a:t>ø40</a:t>
            </a:r>
            <a:endParaRPr lang="fr-FR" sz="1400" dirty="0">
              <a:latin typeface="Arial" pitchFamily="34" charset="0"/>
              <a:cs typeface="Arial" pitchFamily="34" charset="0"/>
            </a:endParaRPr>
          </a:p>
        </p:txBody>
      </p:sp>
      <p:sp>
        <p:nvSpPr>
          <p:cNvPr id="11" name="ZoneTexte 10"/>
          <p:cNvSpPr txBox="1"/>
          <p:nvPr/>
        </p:nvSpPr>
        <p:spPr>
          <a:xfrm>
            <a:off x="4429124" y="5214950"/>
            <a:ext cx="714380" cy="307777"/>
          </a:xfrm>
          <a:prstGeom prst="rect">
            <a:avLst/>
          </a:prstGeom>
          <a:solidFill>
            <a:schemeClr val="bg1"/>
          </a:solidFill>
          <a:ln>
            <a:solidFill>
              <a:schemeClr val="tx1"/>
            </a:solidFill>
          </a:ln>
        </p:spPr>
        <p:txBody>
          <a:bodyPr wrap="square" rtlCol="0">
            <a:spAutoFit/>
          </a:bodyPr>
          <a:lstStyle/>
          <a:p>
            <a:r>
              <a:rPr lang="fr-FR" sz="1400" dirty="0" smtClean="0">
                <a:latin typeface="Arial" pitchFamily="34" charset="0"/>
                <a:cs typeface="Arial" pitchFamily="34" charset="0"/>
              </a:rPr>
              <a:t>ø100</a:t>
            </a:r>
            <a:endParaRPr lang="fr-FR" sz="1400" dirty="0">
              <a:latin typeface="Arial" pitchFamily="34" charset="0"/>
              <a:cs typeface="Arial" pitchFamily="34" charset="0"/>
            </a:endParaRPr>
          </a:p>
        </p:txBody>
      </p:sp>
      <p:sp>
        <p:nvSpPr>
          <p:cNvPr id="12" name="ZoneTexte 11"/>
          <p:cNvSpPr txBox="1"/>
          <p:nvPr/>
        </p:nvSpPr>
        <p:spPr>
          <a:xfrm>
            <a:off x="3286116" y="4786322"/>
            <a:ext cx="500066" cy="307777"/>
          </a:xfrm>
          <a:prstGeom prst="rect">
            <a:avLst/>
          </a:prstGeom>
          <a:solidFill>
            <a:schemeClr val="bg1"/>
          </a:solidFill>
          <a:ln>
            <a:solidFill>
              <a:schemeClr val="tx1"/>
            </a:solidFill>
          </a:ln>
        </p:spPr>
        <p:txBody>
          <a:bodyPr wrap="square" rtlCol="0">
            <a:spAutoFit/>
          </a:bodyPr>
          <a:lstStyle/>
          <a:p>
            <a:r>
              <a:rPr lang="fr-FR" sz="1400" dirty="0" smtClean="0">
                <a:latin typeface="Arial" pitchFamily="34" charset="0"/>
                <a:cs typeface="Arial" pitchFamily="34" charset="0"/>
              </a:rPr>
              <a:t>ø50</a:t>
            </a:r>
            <a:endParaRPr lang="fr-FR" sz="1400" dirty="0">
              <a:latin typeface="Arial" pitchFamily="34" charset="0"/>
              <a:cs typeface="Arial" pitchFamily="34" charset="0"/>
            </a:endParaRPr>
          </a:p>
        </p:txBody>
      </p:sp>
      <p:sp>
        <p:nvSpPr>
          <p:cNvPr id="13" name="ZoneTexte 12"/>
          <p:cNvSpPr txBox="1"/>
          <p:nvPr/>
        </p:nvSpPr>
        <p:spPr>
          <a:xfrm>
            <a:off x="714348" y="1571612"/>
            <a:ext cx="7143800" cy="369332"/>
          </a:xfrm>
          <a:prstGeom prst="rect">
            <a:avLst/>
          </a:prstGeom>
          <a:noFill/>
        </p:spPr>
        <p:txBody>
          <a:bodyPr wrap="square" rtlCol="0">
            <a:spAutoFit/>
          </a:bodyPr>
          <a:lstStyle/>
          <a:p>
            <a:pPr>
              <a:buFont typeface="Arial" pitchFamily="34" charset="0"/>
              <a:buChar char="•"/>
            </a:pPr>
            <a:r>
              <a:rPr lang="fr-FR" dirty="0" smtClean="0"/>
              <a:t> indiquer les diamètres dans les encadrés</a:t>
            </a:r>
            <a:endParaRPr lang="fr-FR" dirty="0"/>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descr="logo.jpg"/>
          <p:cNvPicPr>
            <a:picLocks noChangeAspect="1"/>
          </p:cNvPicPr>
          <p:nvPr/>
        </p:nvPicPr>
        <p:blipFill>
          <a:blip r:embed="rId2" cstate="print"/>
          <a:stretch>
            <a:fillRect/>
          </a:stretch>
        </p:blipFill>
        <p:spPr>
          <a:xfrm>
            <a:off x="7236296" y="476673"/>
            <a:ext cx="1363088" cy="945257"/>
          </a:xfrm>
          <a:prstGeom prst="rect">
            <a:avLst/>
          </a:prstGeom>
        </p:spPr>
      </p:pic>
      <p:sp>
        <p:nvSpPr>
          <p:cNvPr id="5" name="Titre 1"/>
          <p:cNvSpPr>
            <a:spLocks noGrp="1"/>
          </p:cNvSpPr>
          <p:nvPr>
            <p:ph type="title"/>
          </p:nvPr>
        </p:nvSpPr>
        <p:spPr>
          <a:xfrm>
            <a:off x="500034" y="0"/>
            <a:ext cx="8229600" cy="1143000"/>
          </a:xfrm>
        </p:spPr>
        <p:txBody>
          <a:bodyPr>
            <a:normAutofit/>
          </a:bodyPr>
          <a:lstStyle/>
          <a:p>
            <a:r>
              <a:rPr lang="fr-FR" sz="4000" u="sng" dirty="0" smtClean="0">
                <a:solidFill>
                  <a:srgbClr val="FF0000"/>
                </a:solidFill>
                <a:latin typeface="Arial" pitchFamily="34" charset="0"/>
                <a:cs typeface="Arial" pitchFamily="34" charset="0"/>
              </a:rPr>
              <a:t>synthèse</a:t>
            </a:r>
            <a:endParaRPr lang="fr-FR" sz="4000" u="sng" dirty="0">
              <a:solidFill>
                <a:srgbClr val="FF0000"/>
              </a:solidFill>
              <a:latin typeface="Arial" pitchFamily="34" charset="0"/>
              <a:cs typeface="Arial" pitchFamily="34" charset="0"/>
            </a:endParaRPr>
          </a:p>
        </p:txBody>
      </p:sp>
      <p:pic>
        <p:nvPicPr>
          <p:cNvPr id="6" name="Picture 7"/>
          <p:cNvPicPr>
            <a:picLocks noChangeAspect="1" noChangeArrowheads="1"/>
          </p:cNvPicPr>
          <p:nvPr/>
        </p:nvPicPr>
        <p:blipFill>
          <a:blip r:embed="rId3" cstate="print"/>
          <a:srcRect/>
          <a:stretch>
            <a:fillRect/>
          </a:stretch>
        </p:blipFill>
        <p:spPr bwMode="auto">
          <a:xfrm>
            <a:off x="2000232" y="857232"/>
            <a:ext cx="4938511" cy="5797603"/>
          </a:xfrm>
          <a:prstGeom prst="rect">
            <a:avLst/>
          </a:prstGeom>
          <a:noFill/>
          <a:ln w="9525">
            <a:noFill/>
            <a:miter lim="800000"/>
            <a:headEnd/>
            <a:tailEnd/>
          </a:ln>
        </p:spPr>
      </p:pic>
      <p:sp>
        <p:nvSpPr>
          <p:cNvPr id="7" name="ZoneTexte 6"/>
          <p:cNvSpPr txBox="1"/>
          <p:nvPr/>
        </p:nvSpPr>
        <p:spPr>
          <a:xfrm>
            <a:off x="3923928" y="1412776"/>
            <a:ext cx="2071702" cy="369332"/>
          </a:xfrm>
          <a:prstGeom prst="rect">
            <a:avLst/>
          </a:prstGeom>
          <a:solidFill>
            <a:schemeClr val="bg1"/>
          </a:solidFill>
          <a:ln>
            <a:solidFill>
              <a:schemeClr val="tx1"/>
            </a:solidFill>
          </a:ln>
        </p:spPr>
        <p:txBody>
          <a:bodyPr wrap="square" rtlCol="0">
            <a:spAutoFit/>
          </a:bodyPr>
          <a:lstStyle/>
          <a:p>
            <a:r>
              <a:rPr lang="fr-FR" dirty="0" smtClean="0"/>
              <a:t>EU =</a:t>
            </a:r>
            <a:endParaRPr lang="fr-FR" dirty="0"/>
          </a:p>
        </p:txBody>
      </p:sp>
      <p:cxnSp>
        <p:nvCxnSpPr>
          <p:cNvPr id="9" name="Connecteur droit 8"/>
          <p:cNvCxnSpPr/>
          <p:nvPr/>
        </p:nvCxnSpPr>
        <p:spPr>
          <a:xfrm>
            <a:off x="4572000" y="1571612"/>
            <a:ext cx="1357322" cy="1588"/>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10" name="ZoneTexte 9"/>
          <p:cNvSpPr txBox="1"/>
          <p:nvPr/>
        </p:nvSpPr>
        <p:spPr>
          <a:xfrm>
            <a:off x="5286380" y="2071678"/>
            <a:ext cx="2428892" cy="369332"/>
          </a:xfrm>
          <a:prstGeom prst="rect">
            <a:avLst/>
          </a:prstGeom>
          <a:solidFill>
            <a:schemeClr val="bg1"/>
          </a:solidFill>
          <a:ln>
            <a:solidFill>
              <a:schemeClr val="tx1"/>
            </a:solidFill>
          </a:ln>
        </p:spPr>
        <p:txBody>
          <a:bodyPr wrap="square" rtlCol="0">
            <a:spAutoFit/>
          </a:bodyPr>
          <a:lstStyle/>
          <a:p>
            <a:r>
              <a:rPr lang="fr-FR" dirty="0" smtClean="0"/>
              <a:t>EV=</a:t>
            </a:r>
            <a:endParaRPr lang="fr-FR" dirty="0"/>
          </a:p>
        </p:txBody>
      </p:sp>
      <p:cxnSp>
        <p:nvCxnSpPr>
          <p:cNvPr id="12" name="Connecteur droit 11"/>
          <p:cNvCxnSpPr/>
          <p:nvPr/>
        </p:nvCxnSpPr>
        <p:spPr>
          <a:xfrm>
            <a:off x="5786446" y="2285992"/>
            <a:ext cx="1785950" cy="1588"/>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13" name="ZoneTexte 12"/>
          <p:cNvSpPr txBox="1"/>
          <p:nvPr/>
        </p:nvSpPr>
        <p:spPr>
          <a:xfrm>
            <a:off x="3714744" y="3214686"/>
            <a:ext cx="3643338" cy="369332"/>
          </a:xfrm>
          <a:prstGeom prst="rect">
            <a:avLst/>
          </a:prstGeom>
          <a:solidFill>
            <a:schemeClr val="bg1"/>
          </a:solidFill>
          <a:ln>
            <a:solidFill>
              <a:schemeClr val="tx1"/>
            </a:solidFill>
          </a:ln>
        </p:spPr>
        <p:txBody>
          <a:bodyPr wrap="square" rtlCol="0">
            <a:spAutoFit/>
          </a:bodyPr>
          <a:lstStyle/>
          <a:p>
            <a:r>
              <a:rPr lang="fr-FR" dirty="0" smtClean="0"/>
              <a:t>Indiquer :</a:t>
            </a:r>
            <a:endParaRPr lang="fr-FR" dirty="0"/>
          </a:p>
        </p:txBody>
      </p:sp>
      <p:cxnSp>
        <p:nvCxnSpPr>
          <p:cNvPr id="15" name="Connecteur droit 14"/>
          <p:cNvCxnSpPr/>
          <p:nvPr/>
        </p:nvCxnSpPr>
        <p:spPr>
          <a:xfrm>
            <a:off x="4857752" y="3429000"/>
            <a:ext cx="2286016" cy="1588"/>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11" name="ZoneTexte 10"/>
          <p:cNvSpPr txBox="1"/>
          <p:nvPr/>
        </p:nvSpPr>
        <p:spPr>
          <a:xfrm>
            <a:off x="4644008" y="1340768"/>
            <a:ext cx="1152128" cy="307777"/>
          </a:xfrm>
          <a:prstGeom prst="rect">
            <a:avLst/>
          </a:prstGeom>
          <a:noFill/>
        </p:spPr>
        <p:txBody>
          <a:bodyPr wrap="square" rtlCol="0">
            <a:spAutoFit/>
          </a:bodyPr>
          <a:lstStyle/>
          <a:p>
            <a:r>
              <a:rPr lang="fr-FR" sz="1400" dirty="0" smtClean="0">
                <a:solidFill>
                  <a:srgbClr val="FF0000"/>
                </a:solidFill>
                <a:latin typeface="Arial" pitchFamily="34" charset="0"/>
                <a:cs typeface="Arial" pitchFamily="34" charset="0"/>
              </a:rPr>
              <a:t>Eau usée</a:t>
            </a:r>
            <a:endParaRPr lang="fr-FR" sz="1400" dirty="0">
              <a:solidFill>
                <a:srgbClr val="FF0000"/>
              </a:solidFill>
              <a:latin typeface="Arial" pitchFamily="34" charset="0"/>
              <a:cs typeface="Arial" pitchFamily="34" charset="0"/>
            </a:endParaRPr>
          </a:p>
        </p:txBody>
      </p:sp>
      <p:sp>
        <p:nvSpPr>
          <p:cNvPr id="14" name="ZoneTexte 13"/>
          <p:cNvSpPr txBox="1"/>
          <p:nvPr/>
        </p:nvSpPr>
        <p:spPr>
          <a:xfrm>
            <a:off x="5796136" y="2060848"/>
            <a:ext cx="1800200" cy="307777"/>
          </a:xfrm>
          <a:prstGeom prst="rect">
            <a:avLst/>
          </a:prstGeom>
          <a:noFill/>
        </p:spPr>
        <p:txBody>
          <a:bodyPr wrap="square" rtlCol="0">
            <a:spAutoFit/>
          </a:bodyPr>
          <a:lstStyle/>
          <a:p>
            <a:r>
              <a:rPr lang="fr-FR" sz="1400" dirty="0" smtClean="0">
                <a:solidFill>
                  <a:srgbClr val="FF0000"/>
                </a:solidFill>
                <a:latin typeface="Arial" pitchFamily="34" charset="0"/>
                <a:cs typeface="Arial" pitchFamily="34" charset="0"/>
              </a:rPr>
              <a:t>Eau vanne</a:t>
            </a:r>
            <a:endParaRPr lang="fr-FR" sz="1400" dirty="0">
              <a:solidFill>
                <a:srgbClr val="FF0000"/>
              </a:solidFill>
              <a:latin typeface="Arial" pitchFamily="34" charset="0"/>
              <a:cs typeface="Arial" pitchFamily="34" charset="0"/>
            </a:endParaRPr>
          </a:p>
        </p:txBody>
      </p:sp>
      <p:sp>
        <p:nvSpPr>
          <p:cNvPr id="16" name="ZoneTexte 15"/>
          <p:cNvSpPr txBox="1"/>
          <p:nvPr/>
        </p:nvSpPr>
        <p:spPr>
          <a:xfrm>
            <a:off x="4932040" y="3212976"/>
            <a:ext cx="1872208" cy="307777"/>
          </a:xfrm>
          <a:prstGeom prst="rect">
            <a:avLst/>
          </a:prstGeom>
          <a:noFill/>
        </p:spPr>
        <p:txBody>
          <a:bodyPr wrap="square" rtlCol="0">
            <a:spAutoFit/>
          </a:bodyPr>
          <a:lstStyle/>
          <a:p>
            <a:r>
              <a:rPr lang="fr-FR" sz="1400" dirty="0" smtClean="0">
                <a:solidFill>
                  <a:srgbClr val="FF0000"/>
                </a:solidFill>
                <a:latin typeface="Arial" pitchFamily="34" charset="0"/>
                <a:cs typeface="Arial" pitchFamily="34" charset="0"/>
              </a:rPr>
              <a:t>chute</a:t>
            </a:r>
            <a:endParaRPr lang="fr-FR" sz="1400" dirty="0">
              <a:solidFill>
                <a:srgbClr val="FF0000"/>
              </a:solidFill>
              <a:latin typeface="Arial" pitchFamily="34" charset="0"/>
              <a:cs typeface="Arial"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 to="" calcmode="lin" valueType="num">
                                      <p:cBhvr>
                                        <p:cTn id="7" dur="1" fill="hold"/>
                                        <p:tgtEl>
                                          <p:spTgt spid="11"/>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14"/>
                                        </p:tgtEl>
                                        <p:attrNameLst>
                                          <p:attrName>style.visibility</p:attrName>
                                        </p:attrNameLst>
                                      </p:cBhvr>
                                      <p:to>
                                        <p:strVal val="visible"/>
                                      </p:to>
                                    </p:set>
                                    <p:anim to="" calcmode="lin" valueType="num">
                                      <p:cBhvr>
                                        <p:cTn id="12" dur="1" fill="hold"/>
                                        <p:tgtEl>
                                          <p:spTgt spid="14"/>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16"/>
                                        </p:tgtEl>
                                        <p:attrNameLst>
                                          <p:attrName>style.visibility</p:attrName>
                                        </p:attrNameLst>
                                      </p:cBhvr>
                                      <p:to>
                                        <p:strVal val="visible"/>
                                      </p:to>
                                    </p:set>
                                    <p:anim to="" calcmode="lin" valueType="num">
                                      <p:cBhvr>
                                        <p:cTn id="17" dur="1" fill="hold"/>
                                        <p:tgtEl>
                                          <p:spTgt spid="16"/>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4" grpId="0"/>
      <p:bldP spid="16"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descr="logo.jpg"/>
          <p:cNvPicPr>
            <a:picLocks noChangeAspect="1"/>
          </p:cNvPicPr>
          <p:nvPr/>
        </p:nvPicPr>
        <p:blipFill>
          <a:blip r:embed="rId2" cstate="print"/>
          <a:stretch>
            <a:fillRect/>
          </a:stretch>
        </p:blipFill>
        <p:spPr>
          <a:xfrm>
            <a:off x="7236296" y="476673"/>
            <a:ext cx="1363088" cy="945257"/>
          </a:xfrm>
          <a:prstGeom prst="rect">
            <a:avLst/>
          </a:prstGeom>
        </p:spPr>
      </p:pic>
      <p:sp>
        <p:nvSpPr>
          <p:cNvPr id="5" name="Titre 1"/>
          <p:cNvSpPr>
            <a:spLocks noGrp="1"/>
          </p:cNvSpPr>
          <p:nvPr>
            <p:ph type="title"/>
          </p:nvPr>
        </p:nvSpPr>
        <p:spPr/>
        <p:txBody>
          <a:bodyPr>
            <a:normAutofit/>
          </a:bodyPr>
          <a:lstStyle/>
          <a:p>
            <a:r>
              <a:rPr lang="fr-FR" sz="4000" u="sng" dirty="0" smtClean="0">
                <a:solidFill>
                  <a:srgbClr val="FF0000"/>
                </a:solidFill>
                <a:latin typeface="Arial" pitchFamily="34" charset="0"/>
                <a:cs typeface="Arial" pitchFamily="34" charset="0"/>
              </a:rPr>
              <a:t>synthèse</a:t>
            </a:r>
            <a:endParaRPr lang="fr-FR" sz="4000" u="sng" dirty="0">
              <a:solidFill>
                <a:srgbClr val="FF0000"/>
              </a:solidFill>
              <a:latin typeface="Arial" pitchFamily="34" charset="0"/>
              <a:cs typeface="Arial" pitchFamily="34" charset="0"/>
            </a:endParaRPr>
          </a:p>
        </p:txBody>
      </p:sp>
      <p:pic>
        <p:nvPicPr>
          <p:cNvPr id="6" name="Picture 2"/>
          <p:cNvPicPr>
            <a:picLocks noGrp="1" noChangeAspect="1" noChangeArrowheads="1"/>
          </p:cNvPicPr>
          <p:nvPr>
            <p:ph idx="1"/>
          </p:nvPr>
        </p:nvPicPr>
        <p:blipFill>
          <a:blip r:embed="rId3" cstate="print"/>
          <a:srcRect/>
          <a:stretch>
            <a:fillRect/>
          </a:stretch>
        </p:blipFill>
        <p:spPr bwMode="auto">
          <a:xfrm>
            <a:off x="714350" y="4714884"/>
            <a:ext cx="1463420" cy="1440000"/>
          </a:xfrm>
          <a:prstGeom prst="rect">
            <a:avLst/>
          </a:prstGeom>
          <a:noFill/>
          <a:ln w="9525">
            <a:noFill/>
            <a:miter lim="800000"/>
            <a:headEnd/>
            <a:tailEnd/>
          </a:ln>
        </p:spPr>
      </p:pic>
      <p:pic>
        <p:nvPicPr>
          <p:cNvPr id="7" name="Picture 4"/>
          <p:cNvPicPr>
            <a:picLocks noChangeAspect="1" noChangeArrowheads="1"/>
          </p:cNvPicPr>
          <p:nvPr/>
        </p:nvPicPr>
        <p:blipFill>
          <a:blip r:embed="rId4" cstate="print"/>
          <a:srcRect/>
          <a:stretch>
            <a:fillRect/>
          </a:stretch>
        </p:blipFill>
        <p:spPr bwMode="auto">
          <a:xfrm>
            <a:off x="714348" y="3000372"/>
            <a:ext cx="1570904" cy="1440000"/>
          </a:xfrm>
          <a:prstGeom prst="rect">
            <a:avLst/>
          </a:prstGeom>
          <a:noFill/>
          <a:ln w="9525">
            <a:noFill/>
            <a:miter lim="800000"/>
            <a:headEnd/>
            <a:tailEnd/>
          </a:ln>
        </p:spPr>
      </p:pic>
      <p:pic>
        <p:nvPicPr>
          <p:cNvPr id="8" name="Picture 7"/>
          <p:cNvPicPr>
            <a:picLocks noChangeAspect="1" noChangeArrowheads="1"/>
          </p:cNvPicPr>
          <p:nvPr/>
        </p:nvPicPr>
        <p:blipFill>
          <a:blip r:embed="rId5" cstate="print"/>
          <a:srcRect/>
          <a:stretch>
            <a:fillRect/>
          </a:stretch>
        </p:blipFill>
        <p:spPr bwMode="auto">
          <a:xfrm>
            <a:off x="642910" y="1357298"/>
            <a:ext cx="1742521" cy="1440000"/>
          </a:xfrm>
          <a:prstGeom prst="rect">
            <a:avLst/>
          </a:prstGeom>
          <a:noFill/>
          <a:ln w="9525">
            <a:noFill/>
            <a:miter lim="800000"/>
            <a:headEnd/>
            <a:tailEnd/>
          </a:ln>
        </p:spPr>
      </p:pic>
      <p:sp>
        <p:nvSpPr>
          <p:cNvPr id="9" name="Organigramme : Connecteur 8"/>
          <p:cNvSpPr/>
          <p:nvPr/>
        </p:nvSpPr>
        <p:spPr>
          <a:xfrm>
            <a:off x="2643174" y="1928802"/>
            <a:ext cx="72000" cy="72000"/>
          </a:xfrm>
          <a:prstGeom prst="flowChartConnector">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fr-FR"/>
          </a:p>
        </p:txBody>
      </p:sp>
      <p:sp>
        <p:nvSpPr>
          <p:cNvPr id="10" name="Organigramme : Connecteur 9"/>
          <p:cNvSpPr/>
          <p:nvPr/>
        </p:nvSpPr>
        <p:spPr>
          <a:xfrm>
            <a:off x="2643174" y="3429000"/>
            <a:ext cx="72000" cy="72000"/>
          </a:xfrm>
          <a:prstGeom prst="flowChartConnector">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fr-FR"/>
          </a:p>
        </p:txBody>
      </p:sp>
      <p:sp>
        <p:nvSpPr>
          <p:cNvPr id="11" name="Organigramme : Connecteur 10"/>
          <p:cNvSpPr/>
          <p:nvPr/>
        </p:nvSpPr>
        <p:spPr>
          <a:xfrm>
            <a:off x="2643174" y="5214950"/>
            <a:ext cx="72000" cy="72000"/>
          </a:xfrm>
          <a:prstGeom prst="flowChartConnector">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fr-FR"/>
          </a:p>
        </p:txBody>
      </p:sp>
      <p:sp>
        <p:nvSpPr>
          <p:cNvPr id="13" name="Organigramme : Connecteur 12"/>
          <p:cNvSpPr/>
          <p:nvPr/>
        </p:nvSpPr>
        <p:spPr>
          <a:xfrm>
            <a:off x="4786314" y="1928802"/>
            <a:ext cx="72000" cy="72000"/>
          </a:xfrm>
          <a:prstGeom prst="flowChartConnector">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fr-FR"/>
          </a:p>
        </p:txBody>
      </p:sp>
      <p:sp>
        <p:nvSpPr>
          <p:cNvPr id="14" name="Organigramme : Connecteur 13"/>
          <p:cNvSpPr/>
          <p:nvPr/>
        </p:nvSpPr>
        <p:spPr>
          <a:xfrm>
            <a:off x="4786314" y="3357562"/>
            <a:ext cx="72000" cy="72000"/>
          </a:xfrm>
          <a:prstGeom prst="flowChartConnector">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fr-FR"/>
          </a:p>
        </p:txBody>
      </p:sp>
      <p:sp>
        <p:nvSpPr>
          <p:cNvPr id="15" name="Organigramme : Connecteur 14"/>
          <p:cNvSpPr/>
          <p:nvPr/>
        </p:nvSpPr>
        <p:spPr>
          <a:xfrm>
            <a:off x="4786314" y="5000636"/>
            <a:ext cx="72000" cy="72000"/>
          </a:xfrm>
          <a:prstGeom prst="flowChartConnector">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fr-FR"/>
          </a:p>
        </p:txBody>
      </p:sp>
      <p:sp>
        <p:nvSpPr>
          <p:cNvPr id="16" name="ZoneTexte 15"/>
          <p:cNvSpPr txBox="1"/>
          <p:nvPr/>
        </p:nvSpPr>
        <p:spPr>
          <a:xfrm>
            <a:off x="5214942" y="1785926"/>
            <a:ext cx="3286148" cy="307777"/>
          </a:xfrm>
          <a:prstGeom prst="rect">
            <a:avLst/>
          </a:prstGeom>
          <a:noFill/>
        </p:spPr>
        <p:txBody>
          <a:bodyPr wrap="square" rtlCol="0">
            <a:spAutoFit/>
          </a:bodyPr>
          <a:lstStyle/>
          <a:p>
            <a:r>
              <a:rPr lang="fr-FR" sz="1400" dirty="0" smtClean="0">
                <a:latin typeface="Arial" pitchFamily="34" charset="0"/>
                <a:cs typeface="Arial" pitchFamily="34" charset="0"/>
              </a:rPr>
              <a:t>Réseau unitaire</a:t>
            </a:r>
            <a:endParaRPr lang="fr-FR" sz="1400" dirty="0">
              <a:latin typeface="Arial" pitchFamily="34" charset="0"/>
              <a:cs typeface="Arial" pitchFamily="34" charset="0"/>
            </a:endParaRPr>
          </a:p>
        </p:txBody>
      </p:sp>
      <p:sp>
        <p:nvSpPr>
          <p:cNvPr id="17" name="ZoneTexte 16"/>
          <p:cNvSpPr txBox="1"/>
          <p:nvPr/>
        </p:nvSpPr>
        <p:spPr>
          <a:xfrm>
            <a:off x="5072066" y="3214686"/>
            <a:ext cx="3071834" cy="307777"/>
          </a:xfrm>
          <a:prstGeom prst="rect">
            <a:avLst/>
          </a:prstGeom>
          <a:noFill/>
        </p:spPr>
        <p:txBody>
          <a:bodyPr wrap="square" rtlCol="0">
            <a:spAutoFit/>
          </a:bodyPr>
          <a:lstStyle/>
          <a:p>
            <a:r>
              <a:rPr lang="fr-FR" sz="1400" dirty="0" smtClean="0">
                <a:latin typeface="Arial" pitchFamily="34" charset="0"/>
                <a:cs typeface="Arial" pitchFamily="34" charset="0"/>
              </a:rPr>
              <a:t>Assainissement individuel</a:t>
            </a:r>
            <a:endParaRPr lang="fr-FR" sz="1400" dirty="0">
              <a:latin typeface="Arial" pitchFamily="34" charset="0"/>
              <a:cs typeface="Arial" pitchFamily="34" charset="0"/>
            </a:endParaRPr>
          </a:p>
        </p:txBody>
      </p:sp>
      <p:sp>
        <p:nvSpPr>
          <p:cNvPr id="18" name="ZoneTexte 17"/>
          <p:cNvSpPr txBox="1"/>
          <p:nvPr/>
        </p:nvSpPr>
        <p:spPr>
          <a:xfrm>
            <a:off x="5072066" y="4857760"/>
            <a:ext cx="2928958" cy="369332"/>
          </a:xfrm>
          <a:prstGeom prst="rect">
            <a:avLst/>
          </a:prstGeom>
          <a:noFill/>
        </p:spPr>
        <p:txBody>
          <a:bodyPr wrap="square" rtlCol="0">
            <a:spAutoFit/>
          </a:bodyPr>
          <a:lstStyle/>
          <a:p>
            <a:r>
              <a:rPr lang="fr-FR" dirty="0" smtClean="0"/>
              <a:t>Réseau séparatif</a:t>
            </a:r>
            <a:endParaRPr lang="fr-FR" dirty="0"/>
          </a:p>
        </p:txBody>
      </p:sp>
      <p:sp>
        <p:nvSpPr>
          <p:cNvPr id="19" name="ZoneTexte 18"/>
          <p:cNvSpPr txBox="1"/>
          <p:nvPr/>
        </p:nvSpPr>
        <p:spPr>
          <a:xfrm>
            <a:off x="714348" y="714356"/>
            <a:ext cx="2286016" cy="369332"/>
          </a:xfrm>
          <a:prstGeom prst="rect">
            <a:avLst/>
          </a:prstGeom>
          <a:noFill/>
        </p:spPr>
        <p:txBody>
          <a:bodyPr wrap="square" rtlCol="0">
            <a:spAutoFit/>
          </a:bodyPr>
          <a:lstStyle/>
          <a:p>
            <a:pPr>
              <a:buFont typeface="Arial" pitchFamily="34" charset="0"/>
              <a:buChar char="•"/>
            </a:pPr>
            <a:r>
              <a:rPr lang="fr-FR" dirty="0" smtClean="0"/>
              <a:t> </a:t>
            </a:r>
            <a:r>
              <a:rPr lang="fr-FR" sz="1600" dirty="0" smtClean="0">
                <a:latin typeface="Arial" pitchFamily="34" charset="0"/>
                <a:cs typeface="Arial" pitchFamily="34" charset="0"/>
              </a:rPr>
              <a:t>relier</a:t>
            </a:r>
            <a:endParaRPr lang="fr-FR" dirty="0"/>
          </a:p>
        </p:txBody>
      </p:sp>
      <p:sp>
        <p:nvSpPr>
          <p:cNvPr id="20" name="ZoneTexte 19"/>
          <p:cNvSpPr txBox="1"/>
          <p:nvPr/>
        </p:nvSpPr>
        <p:spPr>
          <a:xfrm>
            <a:off x="971600" y="1340768"/>
            <a:ext cx="1080120" cy="276999"/>
          </a:xfrm>
          <a:prstGeom prst="rect">
            <a:avLst/>
          </a:prstGeom>
          <a:solidFill>
            <a:schemeClr val="bg1"/>
          </a:solidFill>
        </p:spPr>
        <p:txBody>
          <a:bodyPr wrap="square" rtlCol="0">
            <a:spAutoFit/>
          </a:bodyPr>
          <a:lstStyle/>
          <a:p>
            <a:endParaRPr lang="fr-FR" sz="1200" dirty="0"/>
          </a:p>
        </p:txBody>
      </p:sp>
      <p:sp>
        <p:nvSpPr>
          <p:cNvPr id="21" name="ZoneTexte 20"/>
          <p:cNvSpPr txBox="1"/>
          <p:nvPr/>
        </p:nvSpPr>
        <p:spPr>
          <a:xfrm>
            <a:off x="1115616" y="2996952"/>
            <a:ext cx="720080" cy="276999"/>
          </a:xfrm>
          <a:prstGeom prst="rect">
            <a:avLst/>
          </a:prstGeom>
          <a:solidFill>
            <a:schemeClr val="bg1"/>
          </a:solidFill>
        </p:spPr>
        <p:txBody>
          <a:bodyPr wrap="square" rtlCol="0">
            <a:spAutoFit/>
          </a:bodyPr>
          <a:lstStyle/>
          <a:p>
            <a:endParaRPr lang="fr-FR" sz="1200" dirty="0">
              <a:latin typeface="Arial" pitchFamily="34" charset="0"/>
              <a:cs typeface="Arial" pitchFamily="34" charset="0"/>
            </a:endParaRPr>
          </a:p>
        </p:txBody>
      </p:sp>
      <p:sp>
        <p:nvSpPr>
          <p:cNvPr id="22" name="ZoneTexte 21"/>
          <p:cNvSpPr txBox="1"/>
          <p:nvPr/>
        </p:nvSpPr>
        <p:spPr>
          <a:xfrm>
            <a:off x="1187624" y="4725144"/>
            <a:ext cx="720080" cy="276999"/>
          </a:xfrm>
          <a:prstGeom prst="rect">
            <a:avLst/>
          </a:prstGeom>
          <a:solidFill>
            <a:schemeClr val="bg1"/>
          </a:solidFill>
        </p:spPr>
        <p:txBody>
          <a:bodyPr wrap="square" rtlCol="0">
            <a:spAutoFit/>
          </a:bodyPr>
          <a:lstStyle/>
          <a:p>
            <a:endParaRPr lang="fr-FR" sz="1200" dirty="0"/>
          </a:p>
        </p:txBody>
      </p:sp>
      <p:cxnSp>
        <p:nvCxnSpPr>
          <p:cNvPr id="24" name="Connecteur droit avec flèche 23"/>
          <p:cNvCxnSpPr>
            <a:stCxn id="9" idx="5"/>
            <a:endCxn id="14" idx="2"/>
          </p:cNvCxnSpPr>
          <p:nvPr/>
        </p:nvCxnSpPr>
        <p:spPr>
          <a:xfrm>
            <a:off x="2704630" y="1990258"/>
            <a:ext cx="2081684" cy="1403304"/>
          </a:xfrm>
          <a:prstGeom prst="straightConnector1">
            <a:avLst/>
          </a:prstGeom>
          <a:ln w="19050">
            <a:solidFill>
              <a:srgbClr val="FF0000"/>
            </a:solidFill>
            <a:headEnd type="arrow"/>
            <a:tailEnd type="arrow"/>
          </a:ln>
        </p:spPr>
        <p:style>
          <a:lnRef idx="1">
            <a:schemeClr val="accent1"/>
          </a:lnRef>
          <a:fillRef idx="0">
            <a:schemeClr val="accent1"/>
          </a:fillRef>
          <a:effectRef idx="0">
            <a:schemeClr val="accent1"/>
          </a:effectRef>
          <a:fontRef idx="minor">
            <a:schemeClr val="tx1"/>
          </a:fontRef>
        </p:style>
      </p:cxnSp>
      <p:cxnSp>
        <p:nvCxnSpPr>
          <p:cNvPr id="29" name="Connecteur droit avec flèche 28"/>
          <p:cNvCxnSpPr>
            <a:stCxn id="11" idx="7"/>
            <a:endCxn id="13" idx="3"/>
          </p:cNvCxnSpPr>
          <p:nvPr/>
        </p:nvCxnSpPr>
        <p:spPr>
          <a:xfrm flipV="1">
            <a:off x="2704630" y="1990258"/>
            <a:ext cx="2092228" cy="3235236"/>
          </a:xfrm>
          <a:prstGeom prst="straightConnector1">
            <a:avLst/>
          </a:prstGeom>
          <a:ln w="19050">
            <a:solidFill>
              <a:srgbClr val="FF0000"/>
            </a:solidFill>
            <a:headEnd type="arrow"/>
            <a:tailEnd type="arrow"/>
          </a:ln>
        </p:spPr>
        <p:style>
          <a:lnRef idx="1">
            <a:schemeClr val="accent1"/>
          </a:lnRef>
          <a:fillRef idx="0">
            <a:schemeClr val="accent1"/>
          </a:fillRef>
          <a:effectRef idx="0">
            <a:schemeClr val="accent1"/>
          </a:effectRef>
          <a:fontRef idx="minor">
            <a:schemeClr val="tx1"/>
          </a:fontRef>
        </p:style>
      </p:cxnSp>
      <p:cxnSp>
        <p:nvCxnSpPr>
          <p:cNvPr id="31" name="Connecteur droit avec flèche 30"/>
          <p:cNvCxnSpPr>
            <a:stCxn id="10" idx="5"/>
            <a:endCxn id="15" idx="1"/>
          </p:cNvCxnSpPr>
          <p:nvPr/>
        </p:nvCxnSpPr>
        <p:spPr>
          <a:xfrm>
            <a:off x="2704630" y="3490456"/>
            <a:ext cx="2092228" cy="1520724"/>
          </a:xfrm>
          <a:prstGeom prst="straightConnector1">
            <a:avLst/>
          </a:prstGeom>
          <a:ln w="19050">
            <a:solidFill>
              <a:srgbClr val="FF0000"/>
            </a:solidFill>
            <a:headEnd type="arrow"/>
            <a:tailEnd type="arrow"/>
          </a:ln>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nodeType="clickEffect">
                                  <p:stCondLst>
                                    <p:cond delay="0"/>
                                  </p:stCondLst>
                                  <p:childTnLst>
                                    <p:set>
                                      <p:cBhvr>
                                        <p:cTn id="6" dur="1" fill="hold">
                                          <p:stCondLst>
                                            <p:cond delay="0"/>
                                          </p:stCondLst>
                                        </p:cTn>
                                        <p:tgtEl>
                                          <p:spTgt spid="24"/>
                                        </p:tgtEl>
                                        <p:attrNameLst>
                                          <p:attrName>style.visibility</p:attrName>
                                        </p:attrNameLst>
                                      </p:cBhvr>
                                      <p:to>
                                        <p:strVal val="visible"/>
                                      </p:to>
                                    </p:set>
                                    <p:anim to="" calcmode="lin" valueType="num">
                                      <p:cBhvr>
                                        <p:cTn id="7" dur="1" fill="hold"/>
                                        <p:tgtEl>
                                          <p:spTgt spid="24"/>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nodeType="clickEffect">
                                  <p:stCondLst>
                                    <p:cond delay="0"/>
                                  </p:stCondLst>
                                  <p:childTnLst>
                                    <p:set>
                                      <p:cBhvr>
                                        <p:cTn id="11" dur="1" fill="hold">
                                          <p:stCondLst>
                                            <p:cond delay="0"/>
                                          </p:stCondLst>
                                        </p:cTn>
                                        <p:tgtEl>
                                          <p:spTgt spid="31"/>
                                        </p:tgtEl>
                                        <p:attrNameLst>
                                          <p:attrName>style.visibility</p:attrName>
                                        </p:attrNameLst>
                                      </p:cBhvr>
                                      <p:to>
                                        <p:strVal val="visible"/>
                                      </p:to>
                                    </p:set>
                                    <p:anim to="" calcmode="lin" valueType="num">
                                      <p:cBhvr>
                                        <p:cTn id="12" dur="1" fill="hold"/>
                                        <p:tgtEl>
                                          <p:spTgt spid="31"/>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nodeType="clickEffect">
                                  <p:stCondLst>
                                    <p:cond delay="0"/>
                                  </p:stCondLst>
                                  <p:childTnLst>
                                    <p:set>
                                      <p:cBhvr>
                                        <p:cTn id="16" dur="1" fill="hold">
                                          <p:stCondLst>
                                            <p:cond delay="0"/>
                                          </p:stCondLst>
                                        </p:cTn>
                                        <p:tgtEl>
                                          <p:spTgt spid="29"/>
                                        </p:tgtEl>
                                        <p:attrNameLst>
                                          <p:attrName>style.visibility</p:attrName>
                                        </p:attrNameLst>
                                      </p:cBhvr>
                                      <p:to>
                                        <p:strVal val="visible"/>
                                      </p:to>
                                    </p:set>
                                    <p:anim to="" calcmode="lin" valueType="num">
                                      <p:cBhvr>
                                        <p:cTn id="17" dur="1" fill="hold"/>
                                        <p:tgtEl>
                                          <p:spTgt spid="29"/>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1238</TotalTime>
  <Words>394</Words>
  <Application>Microsoft Office PowerPoint</Application>
  <PresentationFormat>Affichage à l'écran (4:3)</PresentationFormat>
  <Paragraphs>108</Paragraphs>
  <Slides>15</Slides>
  <Notes>0</Notes>
  <HiddenSlides>0</HiddenSlides>
  <MMClips>0</MMClips>
  <ScaleCrop>false</ScaleCrop>
  <HeadingPairs>
    <vt:vector size="4" baseType="variant">
      <vt:variant>
        <vt:lpstr>Thème</vt:lpstr>
      </vt:variant>
      <vt:variant>
        <vt:i4>1</vt:i4>
      </vt:variant>
      <vt:variant>
        <vt:lpstr>Titres des diapositives</vt:lpstr>
      </vt:variant>
      <vt:variant>
        <vt:i4>15</vt:i4>
      </vt:variant>
    </vt:vector>
  </HeadingPairs>
  <TitlesOfParts>
    <vt:vector size="16" baseType="lpstr">
      <vt:lpstr>Thème Office</vt:lpstr>
      <vt:lpstr>Les équipements et accessoires de vidanges</vt:lpstr>
      <vt:lpstr>Les siphons correspondant aux appareils</vt:lpstr>
      <vt:lpstr>Les bondes</vt:lpstr>
      <vt:lpstr>Diapositive 4</vt:lpstr>
      <vt:lpstr>Les types de chutes</vt:lpstr>
      <vt:lpstr>Diapositive 6</vt:lpstr>
      <vt:lpstr>Réseaux d’évacuations</vt:lpstr>
      <vt:lpstr>synthèse</vt:lpstr>
      <vt:lpstr>synthèse</vt:lpstr>
      <vt:lpstr>synthèse</vt:lpstr>
      <vt:lpstr>synthèse</vt:lpstr>
      <vt:lpstr>synthèse</vt:lpstr>
      <vt:lpstr>synthèse</vt:lpstr>
      <vt:lpstr>synthèse</vt:lpstr>
      <vt:lpstr>synthèse</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Les tubes et raccords utilisés dans le métier</dc:title>
  <dc:creator>Home</dc:creator>
  <cp:lastModifiedBy>Home</cp:lastModifiedBy>
  <cp:revision>99</cp:revision>
  <dcterms:created xsi:type="dcterms:W3CDTF">2013-09-05T09:27:52Z</dcterms:created>
  <dcterms:modified xsi:type="dcterms:W3CDTF">2013-11-21T16:22:04Z</dcterms:modified>
</cp:coreProperties>
</file>