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  <p:sldId id="273" r:id="rId1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5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EA778-04EA-46DC-9B23-C6903A1C1E04}" type="datetimeFigureOut">
              <a:rPr lang="fr-FR" smtClean="0"/>
              <a:pPr/>
              <a:t>21/11/2013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45949-B428-4E0A-8E54-654E67F8E17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95536" y="404665"/>
            <a:ext cx="6766520" cy="1082551"/>
          </a:xfrm>
        </p:spPr>
        <p:txBody>
          <a:bodyPr>
            <a:normAutofit/>
          </a:bodyPr>
          <a:lstStyle/>
          <a:p>
            <a:r>
              <a:rPr lang="fr-FR" sz="24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Les appareils sanitaires</a:t>
            </a:r>
            <a:endParaRPr lang="fr-FR" sz="24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83568" y="148478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>
                <a:latin typeface="Arial" pitchFamily="34" charset="0"/>
                <a:cs typeface="Arial" pitchFamily="34" charset="0"/>
              </a:rPr>
              <a:t>Définition:</a:t>
            </a:r>
            <a:endParaRPr lang="fr-FR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27584" y="2060848"/>
            <a:ext cx="71287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rial" pitchFamily="34" charset="0"/>
                <a:cs typeface="Arial" pitchFamily="34" charset="0"/>
              </a:rPr>
              <a:t>Un 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appareil sanitaire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 est un appareil équipant les sanitaires et par extensions toutes </a:t>
            </a:r>
            <a:r>
              <a:rPr lang="fr-FR" b="1" u="sng" dirty="0" smtClean="0">
                <a:latin typeface="Arial" pitchFamily="34" charset="0"/>
                <a:cs typeface="Arial" pitchFamily="34" charset="0"/>
              </a:rPr>
              <a:t>pièces d'eau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 : salle de bain, douches, buanderie, cuisine...</a:t>
            </a:r>
          </a:p>
          <a:p>
            <a:r>
              <a:rPr lang="fr-FR" dirty="0" smtClean="0">
                <a:latin typeface="Arial" pitchFamily="34" charset="0"/>
                <a:cs typeface="Arial" pitchFamily="34" charset="0"/>
              </a:rPr>
              <a:t>Une 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installation sanitaire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, comprend, en plus des appareils sanitaires, 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les robinetteries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les canalisations, alimentations, évacuations et raccordements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 nécessaires au bon fonctionnement des 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sanitaires.</a:t>
            </a:r>
            <a:endParaRPr lang="fr-FR" b="1" i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83568" y="414908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>
                <a:latin typeface="Arial" pitchFamily="34" charset="0"/>
                <a:cs typeface="Arial" pitchFamily="34" charset="0"/>
              </a:rPr>
              <a:t>Exemples:</a:t>
            </a:r>
            <a:endParaRPr lang="fr-FR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27584" y="4549676"/>
            <a:ext cx="7560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Baignoire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  en tôle 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d'acier émaillé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, 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acrylique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, ou en 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fonte</a:t>
            </a:r>
          </a:p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Bac à douche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 en 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grès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acrylique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ou 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composite.</a:t>
            </a:r>
          </a:p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Evier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 à poser ou encastré en 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inox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 ou en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 porcelaine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 sanitaire,,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 simple ou double cuvette.</a:t>
            </a:r>
          </a:p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Lavabo 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porcelaine sur colonne ou 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vasque à poser ou encastré 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sur meuble.</a:t>
            </a:r>
          </a:p>
          <a:p>
            <a:r>
              <a:rPr lang="fr-FR" b="1" dirty="0" err="1" smtClean="0">
                <a:latin typeface="Arial" pitchFamily="34" charset="0"/>
                <a:cs typeface="Arial" pitchFamily="34" charset="0"/>
              </a:rPr>
              <a:t>Wc</a:t>
            </a:r>
            <a:r>
              <a:rPr lang="fr-FR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sur pied ou suspendu.</a:t>
            </a:r>
            <a:endParaRPr lang="fr-FR" b="1" dirty="0" smtClean="0">
              <a:latin typeface="Arial" pitchFamily="34" charset="0"/>
              <a:cs typeface="Arial" pitchFamily="34" charset="0"/>
            </a:endParaRPr>
          </a:p>
          <a:p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70984" cy="1143000"/>
          </a:xfrm>
        </p:spPr>
        <p:txBody>
          <a:bodyPr>
            <a:normAutofit/>
          </a:bodyPr>
          <a:lstStyle/>
          <a:p>
            <a:r>
              <a:rPr lang="fr-FR" sz="32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Les baignoires</a:t>
            </a:r>
            <a:endParaRPr lang="fr-FR" sz="32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pic>
        <p:nvPicPr>
          <p:cNvPr id="5" name="Image 4" descr="baignoi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484784"/>
            <a:ext cx="2466975" cy="184785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131840" y="1916832"/>
            <a:ext cx="53285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rial" pitchFamily="34" charset="0"/>
                <a:cs typeface="Arial" pitchFamily="34" charset="0"/>
              </a:rPr>
              <a:t>Baignoire de type standard, elles peuvent être de longueurs différentes, elles sont en acrylique en tôle émaillé ou en fonte.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Image 6" descr="baignoire d'angl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3789040"/>
            <a:ext cx="2466975" cy="184785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3275856" y="4077072"/>
            <a:ext cx="5328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rial" pitchFamily="34" charset="0"/>
                <a:cs typeface="Arial" pitchFamily="34" charset="0"/>
              </a:rPr>
              <a:t>Les baignoires d’angle sont en acrylique, elles sont de plusieurs formes possible avec des contenances en eau qui diffèrent celons leurs grandeurs.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23728" y="476672"/>
            <a:ext cx="3528392" cy="792088"/>
          </a:xfrm>
        </p:spPr>
        <p:txBody>
          <a:bodyPr>
            <a:normAutofit/>
          </a:bodyPr>
          <a:lstStyle/>
          <a:p>
            <a:r>
              <a:rPr lang="fr-FR" sz="32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Bac à douche</a:t>
            </a:r>
            <a:endParaRPr lang="fr-FR" sz="32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pic>
        <p:nvPicPr>
          <p:cNvPr id="5" name="Image 4" descr="bac à douch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484784"/>
            <a:ext cx="2596721" cy="1728000"/>
          </a:xfrm>
          <a:prstGeom prst="rect">
            <a:avLst/>
          </a:prstGeom>
        </p:spPr>
      </p:pic>
      <p:pic>
        <p:nvPicPr>
          <p:cNvPr id="6" name="Image 5" descr="bac à douche surélevé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4149080"/>
            <a:ext cx="2318181" cy="1800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11560" y="321297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rial" pitchFamily="34" charset="0"/>
                <a:cs typeface="Arial" pitchFamily="34" charset="0"/>
              </a:rPr>
              <a:t>À encastré plat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83568" y="594928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rial" pitchFamily="34" charset="0"/>
                <a:cs typeface="Arial" pitchFamily="34" charset="0"/>
              </a:rPr>
              <a:t>À poser surélevé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563888" y="1844824"/>
            <a:ext cx="49685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rial" pitchFamily="34" charset="0"/>
                <a:cs typeface="Arial" pitchFamily="34" charset="0"/>
              </a:rPr>
              <a:t>Les bacs à douche sont en matière acrylique, grés émaillés, résine, béton de synthèse. Ils se présentent sous différentes formes, a encastré extra plat, à poser surélevé, les dimensions sont choisies en fonction de la place disponible dans la pièce d’eau, la tendance actuelle est les douches dites à l’italienne. 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Image 9" descr="douche italienn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3861048"/>
            <a:ext cx="3096344" cy="2524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67744" y="404664"/>
            <a:ext cx="4114800" cy="1143000"/>
          </a:xfrm>
        </p:spPr>
        <p:txBody>
          <a:bodyPr>
            <a:normAutofit/>
          </a:bodyPr>
          <a:lstStyle/>
          <a:p>
            <a:r>
              <a:rPr lang="fr-FR" sz="36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Les éviers</a:t>
            </a:r>
            <a:endParaRPr lang="fr-FR" sz="36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pic>
        <p:nvPicPr>
          <p:cNvPr id="5" name="Image 4" descr="évi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484784"/>
            <a:ext cx="2143125" cy="2143125"/>
          </a:xfrm>
          <a:prstGeom prst="rect">
            <a:avLst/>
          </a:prstGeom>
        </p:spPr>
      </p:pic>
      <p:pic>
        <p:nvPicPr>
          <p:cNvPr id="6" name="Image 5" descr="évier 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3789040"/>
            <a:ext cx="2143125" cy="214312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419872" y="1844824"/>
            <a:ext cx="511256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rial" pitchFamily="34" charset="0"/>
                <a:cs typeface="Arial" pitchFamily="34" charset="0"/>
              </a:rPr>
              <a:t>Il existe plusieurs type d’évier, à encastrer, à poser. Les matières:</a:t>
            </a:r>
          </a:p>
          <a:p>
            <a:pPr>
              <a:buFont typeface="Arial" pitchFamily="34" charset="0"/>
              <a:buChar char="•"/>
            </a:pPr>
            <a:r>
              <a:rPr lang="fr-FR" b="1" dirty="0" smtClean="0">
                <a:latin typeface="Arial" pitchFamily="34" charset="0"/>
                <a:cs typeface="Arial" pitchFamily="34" charset="0"/>
              </a:rPr>
              <a:t> Inox </a:t>
            </a:r>
          </a:p>
          <a:p>
            <a:pPr>
              <a:buFont typeface="Arial" pitchFamily="34" charset="0"/>
              <a:buChar char="•"/>
            </a:pPr>
            <a:r>
              <a:rPr lang="fr-FR" b="1" dirty="0" smtClean="0">
                <a:latin typeface="Arial" pitchFamily="34" charset="0"/>
                <a:cs typeface="Arial" pitchFamily="34" charset="0"/>
              </a:rPr>
              <a:t>Acrylique</a:t>
            </a:r>
          </a:p>
          <a:p>
            <a:pPr>
              <a:buFont typeface="Arial" pitchFamily="34" charset="0"/>
              <a:buChar char="•"/>
            </a:pPr>
            <a:r>
              <a:rPr lang="fr-FR" b="1" dirty="0" smtClean="0">
                <a:latin typeface="Arial" pitchFamily="34" charset="0"/>
                <a:cs typeface="Arial" pitchFamily="34" charset="0"/>
              </a:rPr>
              <a:t>En grés</a:t>
            </a:r>
          </a:p>
          <a:p>
            <a:pPr>
              <a:buFont typeface="Arial" pitchFamily="34" charset="0"/>
              <a:buChar char="•"/>
            </a:pPr>
            <a:r>
              <a:rPr lang="fr-FR" b="1" dirty="0" smtClean="0">
                <a:latin typeface="Arial" pitchFamily="34" charset="0"/>
                <a:cs typeface="Arial" pitchFamily="34" charset="0"/>
              </a:rPr>
              <a:t>En pierre</a:t>
            </a:r>
          </a:p>
          <a:p>
            <a:pPr>
              <a:buFont typeface="Arial" pitchFamily="34" charset="0"/>
              <a:buChar char="•"/>
            </a:pPr>
            <a:r>
              <a:rPr lang="fr-FR" b="1" dirty="0" smtClean="0">
                <a:latin typeface="Arial" pitchFamily="34" charset="0"/>
                <a:cs typeface="Arial" pitchFamily="34" charset="0"/>
              </a:rPr>
              <a:t>En verre</a:t>
            </a:r>
          </a:p>
          <a:p>
            <a:r>
              <a:rPr lang="fr-FR" dirty="0" smtClean="0">
                <a:latin typeface="Arial" pitchFamily="34" charset="0"/>
                <a:cs typeface="Arial" pitchFamily="34" charset="0"/>
              </a:rPr>
              <a:t>Simple bac, double bac, avec ou sans égouttoir</a:t>
            </a:r>
          </a:p>
          <a:p>
            <a:pPr>
              <a:buFont typeface="Arial" pitchFamily="34" charset="0"/>
              <a:buChar char="•"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43608" y="692696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Les lavabos et vasques</a:t>
            </a:r>
            <a:endParaRPr lang="fr-FR" sz="36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 3" descr="lavabo sur colon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556792"/>
            <a:ext cx="2143125" cy="2143125"/>
          </a:xfrm>
          <a:prstGeom prst="rect">
            <a:avLst/>
          </a:prstGeom>
        </p:spPr>
      </p:pic>
      <p:pic>
        <p:nvPicPr>
          <p:cNvPr id="5" name="Image 4" descr="meuble vasqu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4005064"/>
            <a:ext cx="2143125" cy="214312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203848" y="2060848"/>
            <a:ext cx="53285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rial" pitchFamily="34" charset="0"/>
                <a:cs typeface="Arial" pitchFamily="34" charset="0"/>
              </a:rPr>
              <a:t>Les lavabos peuvent être sur colonne ou non selon le mur sur lequel il sera posé.</a:t>
            </a:r>
          </a:p>
          <a:p>
            <a:r>
              <a:rPr lang="fr-FR" dirty="0" smtClean="0">
                <a:latin typeface="Arial" pitchFamily="34" charset="0"/>
                <a:cs typeface="Arial" pitchFamily="34" charset="0"/>
              </a:rPr>
              <a:t>Ils sont en porcelaine blanche ou de couleur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491880" y="4149080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rial" pitchFamily="34" charset="0"/>
                <a:cs typeface="Arial" pitchFamily="34" charset="0"/>
              </a:rPr>
              <a:t>Les vasques peuvent être de forme différentes et très design.</a:t>
            </a:r>
          </a:p>
          <a:p>
            <a:r>
              <a:rPr lang="fr-FR" dirty="0" smtClean="0">
                <a:latin typeface="Arial" pitchFamily="34" charset="0"/>
                <a:cs typeface="Arial" pitchFamily="34" charset="0"/>
              </a:rPr>
              <a:t>Leurs matières est très variés, porcelaine, grés,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acrylique,verre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etc.…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47664" y="692696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Les </a:t>
            </a:r>
            <a:r>
              <a:rPr lang="fr-FR" sz="36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wc</a:t>
            </a:r>
            <a:endParaRPr lang="fr-FR" sz="36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 3" descr="w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484784"/>
            <a:ext cx="2143125" cy="2143125"/>
          </a:xfrm>
          <a:prstGeom prst="rect">
            <a:avLst/>
          </a:prstGeom>
        </p:spPr>
      </p:pic>
      <p:pic>
        <p:nvPicPr>
          <p:cNvPr id="5" name="Image 4" descr="wc suspendu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3861048"/>
            <a:ext cx="2143125" cy="21336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203848" y="1916832"/>
            <a:ext cx="5184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rial" pitchFamily="34" charset="0"/>
                <a:cs typeface="Arial" pitchFamily="34" charset="0"/>
              </a:rPr>
              <a:t>Les WC se présentent en deux parties</a:t>
            </a:r>
          </a:p>
          <a:p>
            <a:r>
              <a:rPr lang="fr-FR" dirty="0" smtClean="0">
                <a:latin typeface="Arial" pitchFamily="34" charset="0"/>
                <a:cs typeface="Arial" pitchFamily="34" charset="0"/>
              </a:rPr>
              <a:t>La cuvette en porcelaine</a:t>
            </a:r>
          </a:p>
          <a:p>
            <a:r>
              <a:rPr lang="fr-FR" dirty="0" smtClean="0">
                <a:latin typeface="Arial" pitchFamily="34" charset="0"/>
                <a:cs typeface="Arial" pitchFamily="34" charset="0"/>
              </a:rPr>
              <a:t>Le réservoir en porcelaine ou en plastique</a:t>
            </a:r>
          </a:p>
          <a:p>
            <a:r>
              <a:rPr lang="fr-FR" dirty="0" smtClean="0">
                <a:latin typeface="Arial" pitchFamily="34" charset="0"/>
                <a:cs typeface="Arial" pitchFamily="34" charset="0"/>
              </a:rPr>
              <a:t>Ils peuvent être à poser ou suspendu</a:t>
            </a:r>
          </a:p>
          <a:p>
            <a:r>
              <a:rPr lang="fr-FR" dirty="0" smtClean="0">
                <a:latin typeface="Arial" pitchFamily="34" charset="0"/>
                <a:cs typeface="Arial" pitchFamily="34" charset="0"/>
              </a:rPr>
              <a:t>Les cuvettes à poser ont des sorties verticale ou horizontale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Image 6" descr="wc sortie vertical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75856" y="3717032"/>
            <a:ext cx="1990725" cy="2295525"/>
          </a:xfrm>
          <a:prstGeom prst="rect">
            <a:avLst/>
          </a:prstGeom>
        </p:spPr>
      </p:pic>
      <p:pic>
        <p:nvPicPr>
          <p:cNvPr id="8" name="Image 7" descr="wc sotie horizontal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68144" y="3573016"/>
            <a:ext cx="1924050" cy="238125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347864" y="609329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rial" pitchFamily="34" charset="0"/>
                <a:cs typeface="Arial" pitchFamily="34" charset="0"/>
              </a:rPr>
              <a:t>Sortie verticale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796136" y="602128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rial" pitchFamily="34" charset="0"/>
                <a:cs typeface="Arial" pitchFamily="34" charset="0"/>
              </a:rPr>
              <a:t>Sortie horizontale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836712"/>
            <a:ext cx="4533540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95536" y="404664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Hauteur de pose des appareils sanitaire et leurs ø d’alimentation</a:t>
            </a:r>
            <a:endParaRPr lang="fr-FR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404664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Hauteur de pose des appareils sanitaire et leurs ø d’alimentation</a:t>
            </a:r>
            <a:endParaRPr lang="fr-FR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764704"/>
            <a:ext cx="4074640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404664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Hauteur de pose des appareils sanitaire et leurs ø d’alimentation</a:t>
            </a:r>
            <a:endParaRPr lang="fr-FR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700808"/>
            <a:ext cx="5184576" cy="3886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43808" y="620688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synthèse</a:t>
            </a:r>
            <a:endParaRPr lang="fr-FR" sz="24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55576" y="1268760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fr-FR" dirty="0" smtClean="0"/>
              <a:t>Citer 3 appareils sanitaire</a:t>
            </a:r>
          </a:p>
          <a:p>
            <a:pPr marL="342900" indent="-342900"/>
            <a:endParaRPr lang="fr-FR" dirty="0" smtClean="0"/>
          </a:p>
          <a:p>
            <a:pPr marL="342900" indent="-342900"/>
            <a:endParaRPr lang="fr-FR" dirty="0" smtClean="0"/>
          </a:p>
          <a:p>
            <a:pPr marL="342900" indent="-342900"/>
            <a:endParaRPr lang="fr-FR" dirty="0" smtClean="0"/>
          </a:p>
        </p:txBody>
      </p:sp>
      <p:cxnSp>
        <p:nvCxnSpPr>
          <p:cNvPr id="6" name="Connecteur droit 5"/>
          <p:cNvCxnSpPr>
            <a:stCxn id="4" idx="1"/>
            <a:endCxn id="4" idx="3"/>
          </p:cNvCxnSpPr>
          <p:nvPr/>
        </p:nvCxnSpPr>
        <p:spPr>
          <a:xfrm>
            <a:off x="755576" y="1868925"/>
            <a:ext cx="626469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6"/>
          <p:cNvCxnSpPr/>
          <p:nvPr/>
        </p:nvCxnSpPr>
        <p:spPr>
          <a:xfrm>
            <a:off x="755576" y="2132856"/>
            <a:ext cx="626469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827584" y="2276872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2.   Sur les plans suivant repérer les appareils sanitaire, en les entourant en rouge   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616819" y="775669"/>
            <a:ext cx="3694338" cy="784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051763" y="-27427"/>
            <a:ext cx="4968466" cy="799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2843808" y="620688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synthèse</a:t>
            </a:r>
            <a:endParaRPr lang="fr-FR" sz="24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1600" y="764704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3.   Relier les appareils à leurs ø d’alimentation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971600" y="1340768"/>
            <a:ext cx="61206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Évier					12*1</a:t>
            </a:r>
          </a:p>
          <a:p>
            <a:endParaRPr lang="fr-FR" dirty="0" smtClean="0"/>
          </a:p>
          <a:p>
            <a:r>
              <a:rPr lang="fr-FR" dirty="0" err="1" smtClean="0"/>
              <a:t>Wc</a:t>
            </a:r>
            <a:r>
              <a:rPr lang="fr-FR" dirty="0" smtClean="0"/>
              <a:t>					16*1</a:t>
            </a:r>
          </a:p>
          <a:p>
            <a:endParaRPr lang="fr-FR" dirty="0" smtClean="0"/>
          </a:p>
          <a:p>
            <a:r>
              <a:rPr lang="fr-FR" dirty="0" smtClean="0"/>
              <a:t>Lavabo					12*1</a:t>
            </a:r>
          </a:p>
          <a:p>
            <a:endParaRPr lang="fr-FR" dirty="0" smtClean="0"/>
          </a:p>
          <a:p>
            <a:r>
              <a:rPr lang="fr-FR" dirty="0" smtClean="0"/>
              <a:t>Baignoire					14*1</a:t>
            </a:r>
            <a:endParaRPr lang="fr-FR" dirty="0"/>
          </a:p>
        </p:txBody>
      </p:sp>
      <p:sp>
        <p:nvSpPr>
          <p:cNvPr id="5" name="Bouée 4"/>
          <p:cNvSpPr/>
          <p:nvPr/>
        </p:nvSpPr>
        <p:spPr>
          <a:xfrm>
            <a:off x="2483768" y="1412776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Bouée 5"/>
          <p:cNvSpPr/>
          <p:nvPr/>
        </p:nvSpPr>
        <p:spPr>
          <a:xfrm>
            <a:off x="2483768" y="1916832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Bouée 6"/>
          <p:cNvSpPr/>
          <p:nvPr/>
        </p:nvSpPr>
        <p:spPr>
          <a:xfrm>
            <a:off x="2483768" y="2564904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Bouée 7"/>
          <p:cNvSpPr/>
          <p:nvPr/>
        </p:nvSpPr>
        <p:spPr>
          <a:xfrm>
            <a:off x="2483768" y="3068960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Bouée 8"/>
          <p:cNvSpPr/>
          <p:nvPr/>
        </p:nvSpPr>
        <p:spPr>
          <a:xfrm>
            <a:off x="4860032" y="1412776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Bouée 9"/>
          <p:cNvSpPr/>
          <p:nvPr/>
        </p:nvSpPr>
        <p:spPr>
          <a:xfrm>
            <a:off x="4860032" y="1988840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Bouée 10"/>
          <p:cNvSpPr/>
          <p:nvPr/>
        </p:nvSpPr>
        <p:spPr>
          <a:xfrm>
            <a:off x="4860032" y="2492896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Bouée 11"/>
          <p:cNvSpPr/>
          <p:nvPr/>
        </p:nvSpPr>
        <p:spPr>
          <a:xfrm>
            <a:off x="4860032" y="3068960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13" name="Image 12" descr="lavabo sur colon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4437112"/>
            <a:ext cx="1008112" cy="1008112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1043608" y="3717032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4.   Nommer les appareils suivant:</a:t>
            </a:r>
            <a:endParaRPr lang="fr-FR" dirty="0"/>
          </a:p>
        </p:txBody>
      </p:sp>
      <p:pic>
        <p:nvPicPr>
          <p:cNvPr id="15" name="Image 14" descr="wc suspendu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1800" y="4437112"/>
            <a:ext cx="1012613" cy="1008112"/>
          </a:xfrm>
          <a:prstGeom prst="rect">
            <a:avLst/>
          </a:prstGeom>
        </p:spPr>
      </p:pic>
      <p:pic>
        <p:nvPicPr>
          <p:cNvPr id="16" name="Image 15" descr="bac à douch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4581128"/>
            <a:ext cx="1190296" cy="792088"/>
          </a:xfrm>
          <a:prstGeom prst="rect">
            <a:avLst/>
          </a:prstGeom>
        </p:spPr>
      </p:pic>
      <p:pic>
        <p:nvPicPr>
          <p:cNvPr id="17" name="Image 16" descr="baignoir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00192" y="4293096"/>
            <a:ext cx="1512168" cy="1132666"/>
          </a:xfrm>
          <a:prstGeom prst="rect">
            <a:avLst/>
          </a:prstGeom>
        </p:spPr>
      </p:pic>
      <p:cxnSp>
        <p:nvCxnSpPr>
          <p:cNvPr id="19" name="Connecteur droit 18"/>
          <p:cNvCxnSpPr/>
          <p:nvPr/>
        </p:nvCxnSpPr>
        <p:spPr>
          <a:xfrm>
            <a:off x="1187624" y="5805264"/>
            <a:ext cx="1224136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19"/>
          <p:cNvCxnSpPr/>
          <p:nvPr/>
        </p:nvCxnSpPr>
        <p:spPr>
          <a:xfrm>
            <a:off x="2627784" y="5805264"/>
            <a:ext cx="1224136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20"/>
          <p:cNvCxnSpPr/>
          <p:nvPr/>
        </p:nvCxnSpPr>
        <p:spPr>
          <a:xfrm>
            <a:off x="4355976" y="5805264"/>
            <a:ext cx="1224136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21"/>
          <p:cNvCxnSpPr/>
          <p:nvPr/>
        </p:nvCxnSpPr>
        <p:spPr>
          <a:xfrm>
            <a:off x="6372200" y="5805264"/>
            <a:ext cx="1224136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ZoneTexte 22"/>
          <p:cNvSpPr txBox="1"/>
          <p:nvPr/>
        </p:nvSpPr>
        <p:spPr>
          <a:xfrm>
            <a:off x="2843808" y="332656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synthèse</a:t>
            </a:r>
            <a:endParaRPr lang="fr-FR" sz="24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43808" y="620688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synthèse</a:t>
            </a:r>
            <a:endParaRPr lang="fr-FR" sz="24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55576" y="1268760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fr-FR" dirty="0" smtClean="0"/>
              <a:t>Citer 3 appareils sanitaire</a:t>
            </a:r>
          </a:p>
          <a:p>
            <a:pPr marL="342900" indent="-342900"/>
            <a:endParaRPr lang="fr-FR" dirty="0" smtClean="0"/>
          </a:p>
          <a:p>
            <a:pPr marL="342900" indent="-342900"/>
            <a:endParaRPr lang="fr-FR" dirty="0" smtClean="0"/>
          </a:p>
          <a:p>
            <a:pPr marL="342900" indent="-342900"/>
            <a:endParaRPr lang="fr-FR" dirty="0" smtClean="0"/>
          </a:p>
        </p:txBody>
      </p:sp>
      <p:sp>
        <p:nvSpPr>
          <p:cNvPr id="8" name="ZoneTexte 7"/>
          <p:cNvSpPr txBox="1"/>
          <p:nvPr/>
        </p:nvSpPr>
        <p:spPr>
          <a:xfrm>
            <a:off x="755576" y="2276872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2.   Sur les plans suivant repérer les appareils sanitaires, en les entourant en rouge   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616819" y="775669"/>
            <a:ext cx="3694338" cy="784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1259632" y="1628800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Baignoire, receveur de douche, évier, cuvette </a:t>
            </a:r>
            <a:r>
              <a:rPr lang="fr-FR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wc</a:t>
            </a:r>
            <a:r>
              <a:rPr lang="fr-FR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lavabo, machine à laver</a:t>
            </a:r>
            <a:endParaRPr lang="fr-FR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4860032" y="5085184"/>
            <a:ext cx="504056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/>
          <p:cNvSpPr/>
          <p:nvPr/>
        </p:nvSpPr>
        <p:spPr>
          <a:xfrm>
            <a:off x="2195736" y="4293096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/>
          <p:cNvSpPr/>
          <p:nvPr/>
        </p:nvSpPr>
        <p:spPr>
          <a:xfrm>
            <a:off x="1907704" y="4509120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 animBg="1"/>
      <p:bldP spid="14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051763" y="-27427"/>
            <a:ext cx="4968466" cy="799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2843808" y="620688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synthèse</a:t>
            </a:r>
            <a:endParaRPr lang="fr-FR" sz="24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Ellipse 4"/>
          <p:cNvSpPr/>
          <p:nvPr/>
        </p:nvSpPr>
        <p:spPr>
          <a:xfrm>
            <a:off x="1475656" y="3356992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2195736" y="3068960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1835696" y="3068960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475656" y="2996952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6" y="476673"/>
            <a:ext cx="1363088" cy="94525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1600" y="764704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3.   Relier les appareils à leurs ø d’alimentation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971600" y="1340768"/>
            <a:ext cx="61206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Évier					12*1</a:t>
            </a:r>
          </a:p>
          <a:p>
            <a:endParaRPr lang="fr-FR" dirty="0" smtClean="0"/>
          </a:p>
          <a:p>
            <a:r>
              <a:rPr lang="fr-FR" dirty="0" err="1" smtClean="0"/>
              <a:t>Wc</a:t>
            </a:r>
            <a:r>
              <a:rPr lang="fr-FR" dirty="0" smtClean="0"/>
              <a:t>					16*1</a:t>
            </a:r>
          </a:p>
          <a:p>
            <a:endParaRPr lang="fr-FR" dirty="0" smtClean="0"/>
          </a:p>
          <a:p>
            <a:r>
              <a:rPr lang="fr-FR" dirty="0" smtClean="0"/>
              <a:t>Lavabo					12*1</a:t>
            </a:r>
          </a:p>
          <a:p>
            <a:endParaRPr lang="fr-FR" dirty="0" smtClean="0"/>
          </a:p>
          <a:p>
            <a:r>
              <a:rPr lang="fr-FR" dirty="0" smtClean="0"/>
              <a:t>Baignoire					14*1</a:t>
            </a:r>
            <a:endParaRPr lang="fr-FR" dirty="0"/>
          </a:p>
        </p:txBody>
      </p:sp>
      <p:sp>
        <p:nvSpPr>
          <p:cNvPr id="5" name="Bouée 4"/>
          <p:cNvSpPr/>
          <p:nvPr/>
        </p:nvSpPr>
        <p:spPr>
          <a:xfrm>
            <a:off x="2483768" y="1412776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Bouée 5"/>
          <p:cNvSpPr/>
          <p:nvPr/>
        </p:nvSpPr>
        <p:spPr>
          <a:xfrm>
            <a:off x="2483768" y="1916832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Bouée 6"/>
          <p:cNvSpPr/>
          <p:nvPr/>
        </p:nvSpPr>
        <p:spPr>
          <a:xfrm>
            <a:off x="2483768" y="2564904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Bouée 7"/>
          <p:cNvSpPr/>
          <p:nvPr/>
        </p:nvSpPr>
        <p:spPr>
          <a:xfrm>
            <a:off x="2483768" y="3068960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Bouée 8"/>
          <p:cNvSpPr/>
          <p:nvPr/>
        </p:nvSpPr>
        <p:spPr>
          <a:xfrm>
            <a:off x="4860032" y="1412776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Bouée 9"/>
          <p:cNvSpPr/>
          <p:nvPr/>
        </p:nvSpPr>
        <p:spPr>
          <a:xfrm>
            <a:off x="4860032" y="1988840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Bouée 10"/>
          <p:cNvSpPr/>
          <p:nvPr/>
        </p:nvSpPr>
        <p:spPr>
          <a:xfrm>
            <a:off x="4860032" y="2492896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Bouée 11"/>
          <p:cNvSpPr/>
          <p:nvPr/>
        </p:nvSpPr>
        <p:spPr>
          <a:xfrm>
            <a:off x="4860032" y="3068960"/>
            <a:ext cx="144000" cy="144000"/>
          </a:xfrm>
          <a:prstGeom prst="don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13" name="Image 12" descr="lavabo sur colon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4437112"/>
            <a:ext cx="1008112" cy="1008112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1043608" y="3717032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4.   Nommer les appareils suivant:</a:t>
            </a:r>
            <a:endParaRPr lang="fr-FR" dirty="0"/>
          </a:p>
        </p:txBody>
      </p:sp>
      <p:pic>
        <p:nvPicPr>
          <p:cNvPr id="15" name="Image 14" descr="wc suspendu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1800" y="4437112"/>
            <a:ext cx="1012613" cy="1008112"/>
          </a:xfrm>
          <a:prstGeom prst="rect">
            <a:avLst/>
          </a:prstGeom>
        </p:spPr>
      </p:pic>
      <p:pic>
        <p:nvPicPr>
          <p:cNvPr id="16" name="Image 15" descr="bac à douch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4581128"/>
            <a:ext cx="1190296" cy="792088"/>
          </a:xfrm>
          <a:prstGeom prst="rect">
            <a:avLst/>
          </a:prstGeom>
        </p:spPr>
      </p:pic>
      <p:pic>
        <p:nvPicPr>
          <p:cNvPr id="17" name="Image 16" descr="baignoir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00192" y="4293096"/>
            <a:ext cx="1512168" cy="1132666"/>
          </a:xfrm>
          <a:prstGeom prst="rect">
            <a:avLst/>
          </a:prstGeom>
        </p:spPr>
      </p:pic>
      <p:cxnSp>
        <p:nvCxnSpPr>
          <p:cNvPr id="19" name="Connecteur droit 18"/>
          <p:cNvCxnSpPr/>
          <p:nvPr/>
        </p:nvCxnSpPr>
        <p:spPr>
          <a:xfrm>
            <a:off x="1187624" y="5805264"/>
            <a:ext cx="1224136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19"/>
          <p:cNvCxnSpPr/>
          <p:nvPr/>
        </p:nvCxnSpPr>
        <p:spPr>
          <a:xfrm>
            <a:off x="2627784" y="5805264"/>
            <a:ext cx="1224136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20"/>
          <p:cNvCxnSpPr/>
          <p:nvPr/>
        </p:nvCxnSpPr>
        <p:spPr>
          <a:xfrm>
            <a:off x="4355976" y="5805264"/>
            <a:ext cx="1224136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21"/>
          <p:cNvCxnSpPr/>
          <p:nvPr/>
        </p:nvCxnSpPr>
        <p:spPr>
          <a:xfrm>
            <a:off x="6372200" y="5805264"/>
            <a:ext cx="1224136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ZoneTexte 22"/>
          <p:cNvSpPr txBox="1"/>
          <p:nvPr/>
        </p:nvSpPr>
        <p:spPr>
          <a:xfrm>
            <a:off x="2843808" y="332656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synthèse</a:t>
            </a:r>
            <a:endParaRPr lang="fr-FR" sz="24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5" name="Connecteur droit avec flèche 24"/>
          <p:cNvCxnSpPr>
            <a:stCxn id="5" idx="6"/>
            <a:endCxn id="12" idx="1"/>
          </p:cNvCxnSpPr>
          <p:nvPr/>
        </p:nvCxnSpPr>
        <p:spPr>
          <a:xfrm>
            <a:off x="2627768" y="1484776"/>
            <a:ext cx="2253352" cy="1605272"/>
          </a:xfrm>
          <a:prstGeom prst="straightConnector1">
            <a:avLst/>
          </a:prstGeom>
          <a:ln w="15875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/>
          <p:cNvCxnSpPr>
            <a:stCxn id="6" idx="6"/>
            <a:endCxn id="11" idx="2"/>
          </p:cNvCxnSpPr>
          <p:nvPr/>
        </p:nvCxnSpPr>
        <p:spPr>
          <a:xfrm>
            <a:off x="2627768" y="1988832"/>
            <a:ext cx="2232264" cy="576064"/>
          </a:xfrm>
          <a:prstGeom prst="straightConnector1">
            <a:avLst/>
          </a:prstGeom>
          <a:ln w="15875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>
            <a:stCxn id="7" idx="5"/>
            <a:endCxn id="9" idx="3"/>
          </p:cNvCxnSpPr>
          <p:nvPr/>
        </p:nvCxnSpPr>
        <p:spPr>
          <a:xfrm flipV="1">
            <a:off x="2606680" y="1535688"/>
            <a:ext cx="2274440" cy="1152128"/>
          </a:xfrm>
          <a:prstGeom prst="straightConnector1">
            <a:avLst/>
          </a:prstGeom>
          <a:ln w="15875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avec flèche 31"/>
          <p:cNvCxnSpPr>
            <a:stCxn id="8" idx="6"/>
            <a:endCxn id="10" idx="3"/>
          </p:cNvCxnSpPr>
          <p:nvPr/>
        </p:nvCxnSpPr>
        <p:spPr>
          <a:xfrm flipV="1">
            <a:off x="2627768" y="2111752"/>
            <a:ext cx="2253352" cy="1029208"/>
          </a:xfrm>
          <a:prstGeom prst="straightConnector1">
            <a:avLst/>
          </a:prstGeom>
          <a:ln w="15875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oneTexte 35"/>
          <p:cNvSpPr txBox="1"/>
          <p:nvPr/>
        </p:nvSpPr>
        <p:spPr>
          <a:xfrm>
            <a:off x="755576" y="5517232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Lavabo sur colonne</a:t>
            </a:r>
            <a:endParaRPr lang="fr-FR" sz="1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ZoneTexte 36"/>
          <p:cNvSpPr txBox="1"/>
          <p:nvPr/>
        </p:nvSpPr>
        <p:spPr>
          <a:xfrm>
            <a:off x="2627784" y="5517232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WC suspendu</a:t>
            </a:r>
            <a:endParaRPr lang="fr-FR" sz="1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4211960" y="5445224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Receveur de douche</a:t>
            </a:r>
            <a:endParaRPr lang="fr-FR" sz="1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ZoneTexte 38"/>
          <p:cNvSpPr txBox="1"/>
          <p:nvPr/>
        </p:nvSpPr>
        <p:spPr>
          <a:xfrm>
            <a:off x="6300192" y="5445224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Baignoire standard</a:t>
            </a:r>
            <a:endParaRPr lang="fr-FR" sz="1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954</TotalTime>
  <Words>392</Words>
  <Application>Microsoft Office PowerPoint</Application>
  <PresentationFormat>Affichage à l'écran (4:3)</PresentationFormat>
  <Paragraphs>76</Paragraphs>
  <Slides>15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Thème Office</vt:lpstr>
      <vt:lpstr>Les appareils sanitaires</vt:lpstr>
      <vt:lpstr>Les baignoires</vt:lpstr>
      <vt:lpstr>Bac à douche</vt:lpstr>
      <vt:lpstr>Les éviers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tubes et raccords utilisés dans le métier</dc:title>
  <dc:creator>Home</dc:creator>
  <cp:lastModifiedBy>Home</cp:lastModifiedBy>
  <cp:revision>72</cp:revision>
  <dcterms:created xsi:type="dcterms:W3CDTF">2013-09-05T09:27:52Z</dcterms:created>
  <dcterms:modified xsi:type="dcterms:W3CDTF">2013-11-21T16:21:50Z</dcterms:modified>
</cp:coreProperties>
</file>