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s/slide19.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Default Extension="png" ContentType="image/png"/>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s/slide1.xml" ContentType="application/vnd.openxmlformats-officedocument.presentationml.slide+xml"/>
  <Override PartName="/ppt/slides/slide2.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3.xml" ContentType="application/vnd.openxmlformats-officedocument.presentationml.slideLayout+xml"/>
  <Default Extension="jpeg" ContentType="image/jpeg"/>
  <Default Extension="rels" ContentType="application/vnd.openxmlformats-package.relationships+xml"/>
  <Default Extension="xml" ContentType="application/xml"/>
  <Override PartName="/ppt/presentation.xml" ContentType="application/vnd.openxmlformats-officedocument.presentationml.slideshow.main+xml"/>
  <Override PartName="/ppt/slides/slide13.xml" ContentType="application/vnd.openxmlformats-officedocument.presentationml.slide+xml"/>
  <Override PartName="/ppt/slides/slide14.xml" ContentType="application/vnd.openxmlformats-officedocument.presentationml.slide+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2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7" r:id="rId3"/>
    <p:sldId id="258" r:id="rId4"/>
    <p:sldId id="261" r:id="rId5"/>
    <p:sldId id="260" r:id="rId6"/>
    <p:sldId id="259" r:id="rId7"/>
    <p:sldId id="262" r:id="rId8"/>
    <p:sldId id="263" r:id="rId9"/>
    <p:sldId id="264" r:id="rId10"/>
    <p:sldId id="265" r:id="rId11"/>
    <p:sldId id="266" r:id="rId12"/>
    <p:sldId id="267" r:id="rId13"/>
    <p:sldId id="268" r:id="rId14"/>
    <p:sldId id="269" r:id="rId15"/>
    <p:sldId id="270" r:id="rId16"/>
    <p:sldId id="271" r:id="rId17"/>
    <p:sldId id="272" r:id="rId18"/>
    <p:sldId id="273" r:id="rId19"/>
    <p:sldId id="274" r:id="rId20"/>
    <p:sldId id="275" r:id="rId21"/>
  </p:sldIdLst>
  <p:sldSz cx="9144000" cy="6858000" type="screen4x3"/>
  <p:notesSz cx="6858000" cy="9144000"/>
  <p:defaultTex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a:tblStyle styleId="{5C22544A-7EE6-4342-B048-85BDC9FD1C3A}" styleName="Style moyen 2 - Accentuation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p:cViewPr varScale="1">
        <p:scale>
          <a:sx n="110" d="100"/>
          <a:sy n="110" d="100"/>
        </p:scale>
        <p:origin x="-1644" y="-90"/>
      </p:cViewPr>
      <p:guideLst>
        <p:guide orient="horz" pos="2160"/>
        <p:guide pos="2880"/>
      </p:guideLst>
    </p:cSldViewPr>
  </p:slid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presProps" Target="pres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re 1"/>
          <p:cNvSpPr>
            <a:spLocks noGrp="1"/>
          </p:cNvSpPr>
          <p:nvPr>
            <p:ph type="ctrTitle"/>
          </p:nvPr>
        </p:nvSpPr>
        <p:spPr>
          <a:xfrm>
            <a:off x="685800" y="2130426"/>
            <a:ext cx="7772400" cy="1470025"/>
          </a:xfrm>
        </p:spPr>
        <p:txBody>
          <a:bodyPr/>
          <a:lstStyle/>
          <a:p>
            <a:r>
              <a:rPr lang="fr-FR" smtClean="0"/>
              <a:t>Cliquez pour modifier le style du titre</a:t>
            </a:r>
            <a:endParaRPr lang="fr-FR"/>
          </a:p>
        </p:txBody>
      </p:sp>
      <p:sp>
        <p:nvSpPr>
          <p:cNvPr id="3" name="Sous-titr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fr-FR" smtClean="0"/>
              <a:t>Cliquez pour modifier le style des sous-titres du masque</a:t>
            </a:r>
            <a:endParaRPr lang="fr-FR"/>
          </a:p>
        </p:txBody>
      </p:sp>
      <p:sp>
        <p:nvSpPr>
          <p:cNvPr id="4" name="Espace réservé de la date 3"/>
          <p:cNvSpPr>
            <a:spLocks noGrp="1"/>
          </p:cNvSpPr>
          <p:nvPr>
            <p:ph type="dt" sz="half" idx="10"/>
          </p:nvPr>
        </p:nvSpPr>
        <p:spPr/>
        <p:txBody>
          <a:bodyPr/>
          <a:lstStyle/>
          <a:p>
            <a:fld id="{D52EA778-04EA-46DC-9B23-C6903A1C1E04}" type="datetimeFigureOut">
              <a:rPr lang="fr-FR" smtClean="0"/>
              <a:pPr/>
              <a:t>21/11/2013</a:t>
            </a:fld>
            <a:endParaRPr lang="fr-FR"/>
          </a:p>
        </p:txBody>
      </p:sp>
      <p:sp>
        <p:nvSpPr>
          <p:cNvPr id="5" name="Espace réservé du pied de page 4"/>
          <p:cNvSpPr>
            <a:spLocks noGrp="1"/>
          </p:cNvSpPr>
          <p:nvPr>
            <p:ph type="ftr" sz="quarter" idx="11"/>
          </p:nvPr>
        </p:nvSpPr>
        <p:spPr/>
        <p:txBody>
          <a:bodyPr/>
          <a:lstStyle/>
          <a:p>
            <a:endParaRPr lang="fr-FR"/>
          </a:p>
        </p:txBody>
      </p:sp>
      <p:sp>
        <p:nvSpPr>
          <p:cNvPr id="6" name="Espace réservé du numéro de diapositive 5"/>
          <p:cNvSpPr>
            <a:spLocks noGrp="1"/>
          </p:cNvSpPr>
          <p:nvPr>
            <p:ph type="sldNum" sz="quarter" idx="12"/>
          </p:nvPr>
        </p:nvSpPr>
        <p:spPr/>
        <p:txBody>
          <a:bodyPr/>
          <a:lstStyle/>
          <a:p>
            <a:fld id="{79845949-B428-4E0A-8E54-654E67F8E171}" type="slidenum">
              <a:rPr lang="fr-FR" smtClean="0"/>
              <a:pPr/>
              <a:t>‹N°›</a:t>
            </a:fld>
            <a:endParaRPr lang="fr-F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Cliquez pour modifier le style du titre</a:t>
            </a:r>
            <a:endParaRPr lang="fr-FR"/>
          </a:p>
        </p:txBody>
      </p:sp>
      <p:sp>
        <p:nvSpPr>
          <p:cNvPr id="3" name="Espace réservé du contenu 2"/>
          <p:cNvSpPr>
            <a:spLocks noGrp="1"/>
          </p:cNvSpPr>
          <p:nvPr>
            <p:ph idx="1"/>
          </p:nvPr>
        </p:nvSpPr>
        <p:spPr/>
        <p:txBody>
          <a:body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D52EA778-04EA-46DC-9B23-C6903A1C1E04}" type="datetimeFigureOut">
              <a:rPr lang="fr-FR" smtClean="0"/>
              <a:pPr/>
              <a:t>21/11/2013</a:t>
            </a:fld>
            <a:endParaRPr lang="fr-FR"/>
          </a:p>
        </p:txBody>
      </p:sp>
      <p:sp>
        <p:nvSpPr>
          <p:cNvPr id="5" name="Espace réservé du pied de page 4"/>
          <p:cNvSpPr>
            <a:spLocks noGrp="1"/>
          </p:cNvSpPr>
          <p:nvPr>
            <p:ph type="ftr" sz="quarter" idx="11"/>
          </p:nvPr>
        </p:nvSpPr>
        <p:spPr/>
        <p:txBody>
          <a:bodyPr/>
          <a:lstStyle/>
          <a:p>
            <a:endParaRPr lang="fr-FR"/>
          </a:p>
        </p:txBody>
      </p:sp>
      <p:sp>
        <p:nvSpPr>
          <p:cNvPr id="6" name="Espace réservé du numéro de diapositive 5"/>
          <p:cNvSpPr>
            <a:spLocks noGrp="1"/>
          </p:cNvSpPr>
          <p:nvPr>
            <p:ph type="sldNum" sz="quarter" idx="12"/>
          </p:nvPr>
        </p:nvSpPr>
        <p:spPr/>
        <p:txBody>
          <a:bodyPr/>
          <a:lstStyle/>
          <a:p>
            <a:fld id="{79845949-B428-4E0A-8E54-654E67F8E171}" type="slidenum">
              <a:rPr lang="fr-FR" smtClean="0"/>
              <a:pPr/>
              <a:t>‹N°›</a:t>
            </a:fld>
            <a:endParaRPr lang="fr-F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re 1"/>
          <p:cNvSpPr>
            <a:spLocks noGrp="1"/>
          </p:cNvSpPr>
          <p:nvPr>
            <p:ph type="title"/>
          </p:nvPr>
        </p:nvSpPr>
        <p:spPr>
          <a:xfrm>
            <a:off x="722313" y="4406900"/>
            <a:ext cx="7772400" cy="1362075"/>
          </a:xfrm>
        </p:spPr>
        <p:txBody>
          <a:bodyPr anchor="t"/>
          <a:lstStyle>
            <a:lvl1pPr algn="l">
              <a:defRPr sz="4000" b="1" cap="all"/>
            </a:lvl1pPr>
          </a:lstStyle>
          <a:p>
            <a:r>
              <a:rPr lang="fr-FR" smtClean="0"/>
              <a:t>Cliquez pour modifier le style du titre</a:t>
            </a:r>
            <a:endParaRPr lang="fr-FR"/>
          </a:p>
        </p:txBody>
      </p:sp>
      <p:sp>
        <p:nvSpPr>
          <p:cNvPr id="3" name="Espace réservé du texte 2"/>
          <p:cNvSpPr>
            <a:spLocks noGrp="1"/>
          </p:cNvSpPr>
          <p:nvPr>
            <p:ph type="body" idx="1"/>
          </p:nvPr>
        </p:nvSpPr>
        <p:spPr>
          <a:xfrm>
            <a:off x="722313" y="2906714"/>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fr-FR" smtClean="0"/>
              <a:t>Cliquez pour modifier les styles du texte du masque</a:t>
            </a:r>
          </a:p>
        </p:txBody>
      </p:sp>
      <p:sp>
        <p:nvSpPr>
          <p:cNvPr id="4" name="Espace réservé de la date 3"/>
          <p:cNvSpPr>
            <a:spLocks noGrp="1"/>
          </p:cNvSpPr>
          <p:nvPr>
            <p:ph type="dt" sz="half" idx="10"/>
          </p:nvPr>
        </p:nvSpPr>
        <p:spPr/>
        <p:txBody>
          <a:bodyPr/>
          <a:lstStyle/>
          <a:p>
            <a:fld id="{D52EA778-04EA-46DC-9B23-C6903A1C1E04}" type="datetimeFigureOut">
              <a:rPr lang="fr-FR" smtClean="0"/>
              <a:pPr/>
              <a:t>21/11/2013</a:t>
            </a:fld>
            <a:endParaRPr lang="fr-FR"/>
          </a:p>
        </p:txBody>
      </p:sp>
      <p:sp>
        <p:nvSpPr>
          <p:cNvPr id="5" name="Espace réservé du pied de page 4"/>
          <p:cNvSpPr>
            <a:spLocks noGrp="1"/>
          </p:cNvSpPr>
          <p:nvPr>
            <p:ph type="ftr" sz="quarter" idx="11"/>
          </p:nvPr>
        </p:nvSpPr>
        <p:spPr/>
        <p:txBody>
          <a:bodyPr/>
          <a:lstStyle/>
          <a:p>
            <a:endParaRPr lang="fr-FR"/>
          </a:p>
        </p:txBody>
      </p:sp>
      <p:sp>
        <p:nvSpPr>
          <p:cNvPr id="6" name="Espace réservé du numéro de diapositive 5"/>
          <p:cNvSpPr>
            <a:spLocks noGrp="1"/>
          </p:cNvSpPr>
          <p:nvPr>
            <p:ph type="sldNum" sz="quarter" idx="12"/>
          </p:nvPr>
        </p:nvSpPr>
        <p:spPr/>
        <p:txBody>
          <a:bodyPr/>
          <a:lstStyle/>
          <a:p>
            <a:fld id="{79845949-B428-4E0A-8E54-654E67F8E171}" type="slidenum">
              <a:rPr lang="fr-FR" smtClean="0"/>
              <a:pPr/>
              <a:t>‹N°›</a:t>
            </a:fld>
            <a:endParaRPr lang="fr-F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Cliquez pour modifier le style du titre</a:t>
            </a:r>
            <a:endParaRPr lang="fr-FR"/>
          </a:p>
        </p:txBody>
      </p:sp>
      <p:sp>
        <p:nvSpPr>
          <p:cNvPr id="3" name="Espace réservé du contenu 2"/>
          <p:cNvSpPr>
            <a:spLocks noGrp="1"/>
          </p:cNvSpPr>
          <p:nvPr>
            <p:ph sz="half" idx="1"/>
          </p:nvPr>
        </p:nvSpPr>
        <p:spPr>
          <a:xfrm>
            <a:off x="457200" y="1600201"/>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u contenu 3"/>
          <p:cNvSpPr>
            <a:spLocks noGrp="1"/>
          </p:cNvSpPr>
          <p:nvPr>
            <p:ph sz="half" idx="2"/>
          </p:nvPr>
        </p:nvSpPr>
        <p:spPr>
          <a:xfrm>
            <a:off x="4648200" y="1600201"/>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5" name="Espace réservé de la date 4"/>
          <p:cNvSpPr>
            <a:spLocks noGrp="1"/>
          </p:cNvSpPr>
          <p:nvPr>
            <p:ph type="dt" sz="half" idx="10"/>
          </p:nvPr>
        </p:nvSpPr>
        <p:spPr/>
        <p:txBody>
          <a:bodyPr/>
          <a:lstStyle/>
          <a:p>
            <a:fld id="{D52EA778-04EA-46DC-9B23-C6903A1C1E04}" type="datetimeFigureOut">
              <a:rPr lang="fr-FR" smtClean="0"/>
              <a:pPr/>
              <a:t>21/11/2013</a:t>
            </a:fld>
            <a:endParaRPr lang="fr-FR"/>
          </a:p>
        </p:txBody>
      </p:sp>
      <p:sp>
        <p:nvSpPr>
          <p:cNvPr id="6" name="Espace réservé du pied de page 5"/>
          <p:cNvSpPr>
            <a:spLocks noGrp="1"/>
          </p:cNvSpPr>
          <p:nvPr>
            <p:ph type="ftr" sz="quarter" idx="11"/>
          </p:nvPr>
        </p:nvSpPr>
        <p:spPr/>
        <p:txBody>
          <a:bodyPr/>
          <a:lstStyle/>
          <a:p>
            <a:endParaRPr lang="fr-FR"/>
          </a:p>
        </p:txBody>
      </p:sp>
      <p:sp>
        <p:nvSpPr>
          <p:cNvPr id="7" name="Espace réservé du numéro de diapositive 6"/>
          <p:cNvSpPr>
            <a:spLocks noGrp="1"/>
          </p:cNvSpPr>
          <p:nvPr>
            <p:ph type="sldNum" sz="quarter" idx="12"/>
          </p:nvPr>
        </p:nvSpPr>
        <p:spPr/>
        <p:txBody>
          <a:bodyPr/>
          <a:lstStyle/>
          <a:p>
            <a:fld id="{79845949-B428-4E0A-8E54-654E67F8E171}" type="slidenum">
              <a:rPr lang="fr-FR" smtClean="0"/>
              <a:pPr/>
              <a:t>‹N°›</a:t>
            </a:fld>
            <a:endParaRPr lang="fr-F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lvl1pPr>
              <a:defRPr/>
            </a:lvl1pPr>
          </a:lstStyle>
          <a:p>
            <a:r>
              <a:rPr lang="fr-FR" smtClean="0"/>
              <a:t>Cliquez pour modifier le style du titre</a:t>
            </a:r>
            <a:endParaRPr lang="fr-FR"/>
          </a:p>
        </p:txBody>
      </p:sp>
      <p:sp>
        <p:nvSpPr>
          <p:cNvPr id="3" name="Espace réservé du texte 2"/>
          <p:cNvSpPr>
            <a:spLocks noGrp="1"/>
          </p:cNvSpPr>
          <p:nvPr>
            <p:ph type="body" idx="1"/>
          </p:nvPr>
        </p:nvSpPr>
        <p:spPr>
          <a:xfrm>
            <a:off x="457201"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Cliquez pour modifier les styles du texte du masque</a:t>
            </a:r>
          </a:p>
        </p:txBody>
      </p:sp>
      <p:sp>
        <p:nvSpPr>
          <p:cNvPr id="4" name="Espace réservé du contenu 3"/>
          <p:cNvSpPr>
            <a:spLocks noGrp="1"/>
          </p:cNvSpPr>
          <p:nvPr>
            <p:ph sz="half" idx="2"/>
          </p:nvPr>
        </p:nvSpPr>
        <p:spPr>
          <a:xfrm>
            <a:off x="457201"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5" name="Espace réservé du texte 4"/>
          <p:cNvSpPr>
            <a:spLocks noGrp="1"/>
          </p:cNvSpPr>
          <p:nvPr>
            <p:ph type="body" sz="quarter" idx="3"/>
          </p:nvPr>
        </p:nvSpPr>
        <p:spPr>
          <a:xfrm>
            <a:off x="4645026"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Cliquez pour modifier les styles du texte du masque</a:t>
            </a:r>
          </a:p>
        </p:txBody>
      </p:sp>
      <p:sp>
        <p:nvSpPr>
          <p:cNvPr id="6" name="Espace réservé du contenu 5"/>
          <p:cNvSpPr>
            <a:spLocks noGrp="1"/>
          </p:cNvSpPr>
          <p:nvPr>
            <p:ph sz="quarter" idx="4"/>
          </p:nvPr>
        </p:nvSpPr>
        <p:spPr>
          <a:xfrm>
            <a:off x="4645026"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7" name="Espace réservé de la date 6"/>
          <p:cNvSpPr>
            <a:spLocks noGrp="1"/>
          </p:cNvSpPr>
          <p:nvPr>
            <p:ph type="dt" sz="half" idx="10"/>
          </p:nvPr>
        </p:nvSpPr>
        <p:spPr/>
        <p:txBody>
          <a:bodyPr/>
          <a:lstStyle/>
          <a:p>
            <a:fld id="{D52EA778-04EA-46DC-9B23-C6903A1C1E04}" type="datetimeFigureOut">
              <a:rPr lang="fr-FR" smtClean="0"/>
              <a:pPr/>
              <a:t>21/11/2013</a:t>
            </a:fld>
            <a:endParaRPr lang="fr-FR"/>
          </a:p>
        </p:txBody>
      </p:sp>
      <p:sp>
        <p:nvSpPr>
          <p:cNvPr id="8" name="Espace réservé du pied de page 7"/>
          <p:cNvSpPr>
            <a:spLocks noGrp="1"/>
          </p:cNvSpPr>
          <p:nvPr>
            <p:ph type="ftr" sz="quarter" idx="11"/>
          </p:nvPr>
        </p:nvSpPr>
        <p:spPr/>
        <p:txBody>
          <a:bodyPr/>
          <a:lstStyle/>
          <a:p>
            <a:endParaRPr lang="fr-FR"/>
          </a:p>
        </p:txBody>
      </p:sp>
      <p:sp>
        <p:nvSpPr>
          <p:cNvPr id="9" name="Espace réservé du numéro de diapositive 8"/>
          <p:cNvSpPr>
            <a:spLocks noGrp="1"/>
          </p:cNvSpPr>
          <p:nvPr>
            <p:ph type="sldNum" sz="quarter" idx="12"/>
          </p:nvPr>
        </p:nvSpPr>
        <p:spPr/>
        <p:txBody>
          <a:bodyPr/>
          <a:lstStyle/>
          <a:p>
            <a:fld id="{79845949-B428-4E0A-8E54-654E67F8E171}" type="slidenum">
              <a:rPr lang="fr-FR" smtClean="0"/>
              <a:pPr/>
              <a:t>‹N°›</a:t>
            </a:fld>
            <a:endParaRPr lang="fr-F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Cliquez pour modifier le style du titre</a:t>
            </a:r>
            <a:endParaRPr lang="fr-FR"/>
          </a:p>
        </p:txBody>
      </p:sp>
      <p:sp>
        <p:nvSpPr>
          <p:cNvPr id="3" name="Espace réservé de la date 2"/>
          <p:cNvSpPr>
            <a:spLocks noGrp="1"/>
          </p:cNvSpPr>
          <p:nvPr>
            <p:ph type="dt" sz="half" idx="10"/>
          </p:nvPr>
        </p:nvSpPr>
        <p:spPr/>
        <p:txBody>
          <a:bodyPr/>
          <a:lstStyle/>
          <a:p>
            <a:fld id="{D52EA778-04EA-46DC-9B23-C6903A1C1E04}" type="datetimeFigureOut">
              <a:rPr lang="fr-FR" smtClean="0"/>
              <a:pPr/>
              <a:t>21/11/2013</a:t>
            </a:fld>
            <a:endParaRPr lang="fr-FR"/>
          </a:p>
        </p:txBody>
      </p:sp>
      <p:sp>
        <p:nvSpPr>
          <p:cNvPr id="4" name="Espace réservé du pied de page 3"/>
          <p:cNvSpPr>
            <a:spLocks noGrp="1"/>
          </p:cNvSpPr>
          <p:nvPr>
            <p:ph type="ftr" sz="quarter" idx="11"/>
          </p:nvPr>
        </p:nvSpPr>
        <p:spPr/>
        <p:txBody>
          <a:bodyPr/>
          <a:lstStyle/>
          <a:p>
            <a:endParaRPr lang="fr-FR"/>
          </a:p>
        </p:txBody>
      </p:sp>
      <p:sp>
        <p:nvSpPr>
          <p:cNvPr id="5" name="Espace réservé du numéro de diapositive 4"/>
          <p:cNvSpPr>
            <a:spLocks noGrp="1"/>
          </p:cNvSpPr>
          <p:nvPr>
            <p:ph type="sldNum" sz="quarter" idx="12"/>
          </p:nvPr>
        </p:nvSpPr>
        <p:spPr/>
        <p:txBody>
          <a:bodyPr/>
          <a:lstStyle/>
          <a:p>
            <a:fld id="{79845949-B428-4E0A-8E54-654E67F8E171}" type="slidenum">
              <a:rPr lang="fr-FR" smtClean="0"/>
              <a:pPr/>
              <a:t>‹N°›</a:t>
            </a:fld>
            <a:endParaRPr lang="fr-F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Espace réservé de la date 1"/>
          <p:cNvSpPr>
            <a:spLocks noGrp="1"/>
          </p:cNvSpPr>
          <p:nvPr>
            <p:ph type="dt" sz="half" idx="10"/>
          </p:nvPr>
        </p:nvSpPr>
        <p:spPr/>
        <p:txBody>
          <a:bodyPr/>
          <a:lstStyle/>
          <a:p>
            <a:fld id="{D52EA778-04EA-46DC-9B23-C6903A1C1E04}" type="datetimeFigureOut">
              <a:rPr lang="fr-FR" smtClean="0"/>
              <a:pPr/>
              <a:t>21/11/2013</a:t>
            </a:fld>
            <a:endParaRPr lang="fr-FR"/>
          </a:p>
        </p:txBody>
      </p:sp>
      <p:sp>
        <p:nvSpPr>
          <p:cNvPr id="3" name="Espace réservé du pied de page 2"/>
          <p:cNvSpPr>
            <a:spLocks noGrp="1"/>
          </p:cNvSpPr>
          <p:nvPr>
            <p:ph type="ftr" sz="quarter" idx="11"/>
          </p:nvPr>
        </p:nvSpPr>
        <p:spPr/>
        <p:txBody>
          <a:bodyPr/>
          <a:lstStyle/>
          <a:p>
            <a:endParaRPr lang="fr-FR"/>
          </a:p>
        </p:txBody>
      </p:sp>
      <p:sp>
        <p:nvSpPr>
          <p:cNvPr id="4" name="Espace réservé du numéro de diapositive 3"/>
          <p:cNvSpPr>
            <a:spLocks noGrp="1"/>
          </p:cNvSpPr>
          <p:nvPr>
            <p:ph type="sldNum" sz="quarter" idx="12"/>
          </p:nvPr>
        </p:nvSpPr>
        <p:spPr/>
        <p:txBody>
          <a:bodyPr/>
          <a:lstStyle/>
          <a:p>
            <a:fld id="{79845949-B428-4E0A-8E54-654E67F8E171}" type="slidenum">
              <a:rPr lang="fr-FR" smtClean="0"/>
              <a:pPr/>
              <a:t>‹N°›</a:t>
            </a:fld>
            <a:endParaRPr lang="fr-F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457201" y="273050"/>
            <a:ext cx="3008313" cy="1162050"/>
          </a:xfrm>
        </p:spPr>
        <p:txBody>
          <a:bodyPr anchor="b"/>
          <a:lstStyle>
            <a:lvl1pPr algn="l">
              <a:defRPr sz="2000" b="1"/>
            </a:lvl1pPr>
          </a:lstStyle>
          <a:p>
            <a:r>
              <a:rPr lang="fr-FR" smtClean="0"/>
              <a:t>Cliquez pour modifier le style du titre</a:t>
            </a:r>
            <a:endParaRPr lang="fr-FR"/>
          </a:p>
        </p:txBody>
      </p:sp>
      <p:sp>
        <p:nvSpPr>
          <p:cNvPr id="3" name="Espace réservé du contenu 2"/>
          <p:cNvSpPr>
            <a:spLocks noGrp="1"/>
          </p:cNvSpPr>
          <p:nvPr>
            <p:ph idx="1"/>
          </p:nvPr>
        </p:nvSpPr>
        <p:spPr>
          <a:xfrm>
            <a:off x="3575050" y="273051"/>
            <a:ext cx="5111751"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u texte 3"/>
          <p:cNvSpPr>
            <a:spLocks noGrp="1"/>
          </p:cNvSpPr>
          <p:nvPr>
            <p:ph type="body" sz="half" idx="2"/>
          </p:nvPr>
        </p:nvSpPr>
        <p:spPr>
          <a:xfrm>
            <a:off x="457201" y="1435101"/>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fr-FR" smtClean="0"/>
              <a:t>Cliquez pour modifier les styles du texte du masque</a:t>
            </a:r>
          </a:p>
        </p:txBody>
      </p:sp>
      <p:sp>
        <p:nvSpPr>
          <p:cNvPr id="5" name="Espace réservé de la date 4"/>
          <p:cNvSpPr>
            <a:spLocks noGrp="1"/>
          </p:cNvSpPr>
          <p:nvPr>
            <p:ph type="dt" sz="half" idx="10"/>
          </p:nvPr>
        </p:nvSpPr>
        <p:spPr/>
        <p:txBody>
          <a:bodyPr/>
          <a:lstStyle/>
          <a:p>
            <a:fld id="{D52EA778-04EA-46DC-9B23-C6903A1C1E04}" type="datetimeFigureOut">
              <a:rPr lang="fr-FR" smtClean="0"/>
              <a:pPr/>
              <a:t>21/11/2013</a:t>
            </a:fld>
            <a:endParaRPr lang="fr-FR"/>
          </a:p>
        </p:txBody>
      </p:sp>
      <p:sp>
        <p:nvSpPr>
          <p:cNvPr id="6" name="Espace réservé du pied de page 5"/>
          <p:cNvSpPr>
            <a:spLocks noGrp="1"/>
          </p:cNvSpPr>
          <p:nvPr>
            <p:ph type="ftr" sz="quarter" idx="11"/>
          </p:nvPr>
        </p:nvSpPr>
        <p:spPr/>
        <p:txBody>
          <a:bodyPr/>
          <a:lstStyle/>
          <a:p>
            <a:endParaRPr lang="fr-FR"/>
          </a:p>
        </p:txBody>
      </p:sp>
      <p:sp>
        <p:nvSpPr>
          <p:cNvPr id="7" name="Espace réservé du numéro de diapositive 6"/>
          <p:cNvSpPr>
            <a:spLocks noGrp="1"/>
          </p:cNvSpPr>
          <p:nvPr>
            <p:ph type="sldNum" sz="quarter" idx="12"/>
          </p:nvPr>
        </p:nvSpPr>
        <p:spPr/>
        <p:txBody>
          <a:bodyPr/>
          <a:lstStyle/>
          <a:p>
            <a:fld id="{79845949-B428-4E0A-8E54-654E67F8E171}" type="slidenum">
              <a:rPr lang="fr-FR" smtClean="0"/>
              <a:pPr/>
              <a:t>‹N°›</a:t>
            </a:fld>
            <a:endParaRPr lang="fr-F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1792288" y="4800601"/>
            <a:ext cx="5486400" cy="566738"/>
          </a:xfrm>
        </p:spPr>
        <p:txBody>
          <a:bodyPr anchor="b"/>
          <a:lstStyle>
            <a:lvl1pPr algn="l">
              <a:defRPr sz="2000" b="1"/>
            </a:lvl1pPr>
          </a:lstStyle>
          <a:p>
            <a:r>
              <a:rPr lang="fr-FR" smtClean="0"/>
              <a:t>Cliquez pour modifier le style du titre</a:t>
            </a:r>
            <a:endParaRPr lang="fr-FR"/>
          </a:p>
        </p:txBody>
      </p:sp>
      <p:sp>
        <p:nvSpPr>
          <p:cNvPr id="3" name="Espace réservé pour une image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fr-FR"/>
          </a:p>
        </p:txBody>
      </p:sp>
      <p:sp>
        <p:nvSpPr>
          <p:cNvPr id="4" name="Espace réservé du texte 3"/>
          <p:cNvSpPr>
            <a:spLocks noGrp="1"/>
          </p:cNvSpPr>
          <p:nvPr>
            <p:ph type="body" sz="half" idx="2"/>
          </p:nvPr>
        </p:nvSpPr>
        <p:spPr>
          <a:xfrm>
            <a:off x="1792288" y="5367339"/>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fr-FR" smtClean="0"/>
              <a:t>Cliquez pour modifier les styles du texte du masque</a:t>
            </a:r>
          </a:p>
        </p:txBody>
      </p:sp>
      <p:sp>
        <p:nvSpPr>
          <p:cNvPr id="5" name="Espace réservé de la date 4"/>
          <p:cNvSpPr>
            <a:spLocks noGrp="1"/>
          </p:cNvSpPr>
          <p:nvPr>
            <p:ph type="dt" sz="half" idx="10"/>
          </p:nvPr>
        </p:nvSpPr>
        <p:spPr/>
        <p:txBody>
          <a:bodyPr/>
          <a:lstStyle/>
          <a:p>
            <a:fld id="{D52EA778-04EA-46DC-9B23-C6903A1C1E04}" type="datetimeFigureOut">
              <a:rPr lang="fr-FR" smtClean="0"/>
              <a:pPr/>
              <a:t>21/11/2013</a:t>
            </a:fld>
            <a:endParaRPr lang="fr-FR"/>
          </a:p>
        </p:txBody>
      </p:sp>
      <p:sp>
        <p:nvSpPr>
          <p:cNvPr id="6" name="Espace réservé du pied de page 5"/>
          <p:cNvSpPr>
            <a:spLocks noGrp="1"/>
          </p:cNvSpPr>
          <p:nvPr>
            <p:ph type="ftr" sz="quarter" idx="11"/>
          </p:nvPr>
        </p:nvSpPr>
        <p:spPr/>
        <p:txBody>
          <a:bodyPr/>
          <a:lstStyle/>
          <a:p>
            <a:endParaRPr lang="fr-FR"/>
          </a:p>
        </p:txBody>
      </p:sp>
      <p:sp>
        <p:nvSpPr>
          <p:cNvPr id="7" name="Espace réservé du numéro de diapositive 6"/>
          <p:cNvSpPr>
            <a:spLocks noGrp="1"/>
          </p:cNvSpPr>
          <p:nvPr>
            <p:ph type="sldNum" sz="quarter" idx="12"/>
          </p:nvPr>
        </p:nvSpPr>
        <p:spPr/>
        <p:txBody>
          <a:bodyPr/>
          <a:lstStyle/>
          <a:p>
            <a:fld id="{79845949-B428-4E0A-8E54-654E67F8E171}" type="slidenum">
              <a:rPr lang="fr-FR" smtClean="0"/>
              <a:pPr/>
              <a:t>‹N°›</a:t>
            </a:fld>
            <a:endParaRPr lang="fr-F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Cliquez pour modifier le style du titre</a:t>
            </a:r>
            <a:endParaRPr lang="fr-FR"/>
          </a:p>
        </p:txBody>
      </p:sp>
      <p:sp>
        <p:nvSpPr>
          <p:cNvPr id="3" name="Espace réservé du texte vertical 2"/>
          <p:cNvSpPr>
            <a:spLocks noGrp="1"/>
          </p:cNvSpPr>
          <p:nvPr>
            <p:ph type="body" orient="vert" idx="1"/>
          </p:nvPr>
        </p:nvSpPr>
        <p:spPr/>
        <p:txBody>
          <a:bodyPr vert="eaVert"/>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D52EA778-04EA-46DC-9B23-C6903A1C1E04}" type="datetimeFigureOut">
              <a:rPr lang="fr-FR" smtClean="0"/>
              <a:pPr/>
              <a:t>21/11/2013</a:t>
            </a:fld>
            <a:endParaRPr lang="fr-FR"/>
          </a:p>
        </p:txBody>
      </p:sp>
      <p:sp>
        <p:nvSpPr>
          <p:cNvPr id="5" name="Espace réservé du pied de page 4"/>
          <p:cNvSpPr>
            <a:spLocks noGrp="1"/>
          </p:cNvSpPr>
          <p:nvPr>
            <p:ph type="ftr" sz="quarter" idx="11"/>
          </p:nvPr>
        </p:nvSpPr>
        <p:spPr/>
        <p:txBody>
          <a:bodyPr/>
          <a:lstStyle/>
          <a:p>
            <a:endParaRPr lang="fr-FR"/>
          </a:p>
        </p:txBody>
      </p:sp>
      <p:sp>
        <p:nvSpPr>
          <p:cNvPr id="6" name="Espace réservé du numéro de diapositive 5"/>
          <p:cNvSpPr>
            <a:spLocks noGrp="1"/>
          </p:cNvSpPr>
          <p:nvPr>
            <p:ph type="sldNum" sz="quarter" idx="12"/>
          </p:nvPr>
        </p:nvSpPr>
        <p:spPr/>
        <p:txBody>
          <a:bodyPr/>
          <a:lstStyle/>
          <a:p>
            <a:fld id="{79845949-B428-4E0A-8E54-654E67F8E171}" type="slidenum">
              <a:rPr lang="fr-FR" smtClean="0"/>
              <a:pPr/>
              <a:t>‹N°›</a:t>
            </a:fld>
            <a:endParaRPr lang="fr-F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Titre vertical 1"/>
          <p:cNvSpPr>
            <a:spLocks noGrp="1"/>
          </p:cNvSpPr>
          <p:nvPr>
            <p:ph type="title" orient="vert"/>
          </p:nvPr>
        </p:nvSpPr>
        <p:spPr>
          <a:xfrm>
            <a:off x="6629400" y="274639"/>
            <a:ext cx="2057400" cy="5851525"/>
          </a:xfrm>
        </p:spPr>
        <p:txBody>
          <a:bodyPr vert="eaVert"/>
          <a:lstStyle/>
          <a:p>
            <a:r>
              <a:rPr lang="fr-FR" smtClean="0"/>
              <a:t>Cliquez pour modifier le style du titre</a:t>
            </a:r>
            <a:endParaRPr lang="fr-FR"/>
          </a:p>
        </p:txBody>
      </p:sp>
      <p:sp>
        <p:nvSpPr>
          <p:cNvPr id="3" name="Espace réservé du texte vertical 2"/>
          <p:cNvSpPr>
            <a:spLocks noGrp="1"/>
          </p:cNvSpPr>
          <p:nvPr>
            <p:ph type="body" orient="vert" idx="1"/>
          </p:nvPr>
        </p:nvSpPr>
        <p:spPr>
          <a:xfrm>
            <a:off x="457200" y="274639"/>
            <a:ext cx="6019800" cy="5851525"/>
          </a:xfrm>
        </p:spPr>
        <p:txBody>
          <a:bodyPr vert="eaVert"/>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D52EA778-04EA-46DC-9B23-C6903A1C1E04}" type="datetimeFigureOut">
              <a:rPr lang="fr-FR" smtClean="0"/>
              <a:pPr/>
              <a:t>21/11/2013</a:t>
            </a:fld>
            <a:endParaRPr lang="fr-FR"/>
          </a:p>
        </p:txBody>
      </p:sp>
      <p:sp>
        <p:nvSpPr>
          <p:cNvPr id="5" name="Espace réservé du pied de page 4"/>
          <p:cNvSpPr>
            <a:spLocks noGrp="1"/>
          </p:cNvSpPr>
          <p:nvPr>
            <p:ph type="ftr" sz="quarter" idx="11"/>
          </p:nvPr>
        </p:nvSpPr>
        <p:spPr/>
        <p:txBody>
          <a:bodyPr/>
          <a:lstStyle/>
          <a:p>
            <a:endParaRPr lang="fr-FR"/>
          </a:p>
        </p:txBody>
      </p:sp>
      <p:sp>
        <p:nvSpPr>
          <p:cNvPr id="6" name="Espace réservé du numéro de diapositive 5"/>
          <p:cNvSpPr>
            <a:spLocks noGrp="1"/>
          </p:cNvSpPr>
          <p:nvPr>
            <p:ph type="sldNum" sz="quarter" idx="12"/>
          </p:nvPr>
        </p:nvSpPr>
        <p:spPr/>
        <p:txBody>
          <a:bodyPr/>
          <a:lstStyle/>
          <a:p>
            <a:fld id="{79845949-B428-4E0A-8E54-654E67F8E171}" type="slidenum">
              <a:rPr lang="fr-FR" smtClean="0"/>
              <a:pPr/>
              <a:t>‹N°›</a:t>
            </a:fld>
            <a:endParaRPr lang="fr-F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e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3" cstate="print">
            <a:alphaModFix amt="56000"/>
            <a:lum/>
          </a:blip>
          <a:srcRect/>
          <a:stretch>
            <a:fillRect t="-2000" b="-2000"/>
          </a:stretch>
        </a:blipFill>
        <a:effectLst/>
      </p:bgPr>
    </p:bg>
    <p:spTree>
      <p:nvGrpSpPr>
        <p:cNvPr id="1" name=""/>
        <p:cNvGrpSpPr/>
        <p:nvPr/>
      </p:nvGrpSpPr>
      <p:grpSpPr>
        <a:xfrm>
          <a:off x="0" y="0"/>
          <a:ext cx="0" cy="0"/>
          <a:chOff x="0" y="0"/>
          <a:chExt cx="0" cy="0"/>
        </a:xfrm>
      </p:grpSpPr>
      <p:sp>
        <p:nvSpPr>
          <p:cNvPr id="2" name="Espace réservé du titre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fr-FR" smtClean="0"/>
              <a:t>Cliquez pour modifier le style du titre</a:t>
            </a:r>
            <a:endParaRPr lang="fr-FR"/>
          </a:p>
        </p:txBody>
      </p:sp>
      <p:sp>
        <p:nvSpPr>
          <p:cNvPr id="3" name="Espace réservé du texte 2"/>
          <p:cNvSpPr>
            <a:spLocks noGrp="1"/>
          </p:cNvSpPr>
          <p:nvPr>
            <p:ph type="body" idx="1"/>
          </p:nvPr>
        </p:nvSpPr>
        <p:spPr>
          <a:xfrm>
            <a:off x="457200" y="1600201"/>
            <a:ext cx="8229600" cy="4525963"/>
          </a:xfrm>
          <a:prstGeom prst="rect">
            <a:avLst/>
          </a:prstGeom>
        </p:spPr>
        <p:txBody>
          <a:bodyPr vert="horz" lIns="91440" tIns="45720" rIns="91440" bIns="45720" rtlCol="0">
            <a:normAutofit/>
          </a:body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2"/>
          </p:nvPr>
        </p:nvSpPr>
        <p:spPr>
          <a:xfrm>
            <a:off x="457200" y="6356351"/>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D52EA778-04EA-46DC-9B23-C6903A1C1E04}" type="datetimeFigureOut">
              <a:rPr lang="fr-FR" smtClean="0"/>
              <a:pPr/>
              <a:t>21/11/2013</a:t>
            </a:fld>
            <a:endParaRPr lang="fr-FR"/>
          </a:p>
        </p:txBody>
      </p:sp>
      <p:sp>
        <p:nvSpPr>
          <p:cNvPr id="5" name="Espace réservé du pied de page 4"/>
          <p:cNvSpPr>
            <a:spLocks noGrp="1"/>
          </p:cNvSpPr>
          <p:nvPr>
            <p:ph type="ftr" sz="quarter" idx="3"/>
          </p:nvPr>
        </p:nvSpPr>
        <p:spPr>
          <a:xfrm>
            <a:off x="3124200" y="6356351"/>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fr-FR"/>
          </a:p>
        </p:txBody>
      </p:sp>
      <p:sp>
        <p:nvSpPr>
          <p:cNvPr id="6" name="Espace réservé du numéro de diapositive 5"/>
          <p:cNvSpPr>
            <a:spLocks noGrp="1"/>
          </p:cNvSpPr>
          <p:nvPr>
            <p:ph type="sldNum" sz="quarter" idx="4"/>
          </p:nvPr>
        </p:nvSpPr>
        <p:spPr>
          <a:xfrm>
            <a:off x="6553200" y="6356351"/>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79845949-B428-4E0A-8E54-654E67F8E171}" type="slidenum">
              <a:rPr lang="fr-FR" smtClean="0"/>
              <a:pPr/>
              <a:t>‹N°›</a:t>
            </a:fld>
            <a:endParaRPr lang="fr-FR"/>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image" Target="../media/image2.jpeg"/><Relationship Id="rId1" Type="http://schemas.openxmlformats.org/officeDocument/2006/relationships/slideLayout" Target="../slideLayouts/slideLayout2.xml"/><Relationship Id="rId4" Type="http://schemas.openxmlformats.org/officeDocument/2006/relationships/image" Target="../media/image4.jpeg"/></Relationships>
</file>

<file path=ppt/slides/_rels/slide3.xml.rels><?xml version="1.0" encoding="UTF-8" standalone="yes"?>
<Relationships xmlns="http://schemas.openxmlformats.org/package/2006/relationships"><Relationship Id="rId8" Type="http://schemas.openxmlformats.org/officeDocument/2006/relationships/image" Target="../media/image10.jpeg"/><Relationship Id="rId3" Type="http://schemas.openxmlformats.org/officeDocument/2006/relationships/image" Target="../media/image5.jpeg"/><Relationship Id="rId7" Type="http://schemas.openxmlformats.org/officeDocument/2006/relationships/image" Target="../media/image9.jpeg"/><Relationship Id="rId2" Type="http://schemas.openxmlformats.org/officeDocument/2006/relationships/image" Target="../media/image2.jpeg"/><Relationship Id="rId1" Type="http://schemas.openxmlformats.org/officeDocument/2006/relationships/slideLayout" Target="../slideLayouts/slideLayout2.xml"/><Relationship Id="rId6" Type="http://schemas.openxmlformats.org/officeDocument/2006/relationships/image" Target="../media/image8.jpeg"/><Relationship Id="rId5" Type="http://schemas.openxmlformats.org/officeDocument/2006/relationships/image" Target="../media/image7.jpeg"/><Relationship Id="rId4" Type="http://schemas.openxmlformats.org/officeDocument/2006/relationships/image" Target="../media/image6.jpeg"/></Relationships>
</file>

<file path=ppt/slides/_rels/slide4.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image" Target="../media/image2.jpeg"/><Relationship Id="rId1" Type="http://schemas.openxmlformats.org/officeDocument/2006/relationships/slideLayout" Target="../slideLayouts/slideLayout2.xml"/><Relationship Id="rId4" Type="http://schemas.openxmlformats.org/officeDocument/2006/relationships/image" Target="../media/image12.jpeg"/></Relationships>
</file>

<file path=ppt/slides/_rels/slide6.xml.rels><?xml version="1.0" encoding="UTF-8" standalone="yes"?>
<Relationships xmlns="http://schemas.openxmlformats.org/package/2006/relationships"><Relationship Id="rId8" Type="http://schemas.openxmlformats.org/officeDocument/2006/relationships/image" Target="../media/image18.jpeg"/><Relationship Id="rId3" Type="http://schemas.openxmlformats.org/officeDocument/2006/relationships/image" Target="../media/image13.jpeg"/><Relationship Id="rId7" Type="http://schemas.openxmlformats.org/officeDocument/2006/relationships/image" Target="../media/image17.jpeg"/><Relationship Id="rId2" Type="http://schemas.openxmlformats.org/officeDocument/2006/relationships/image" Target="../media/image2.jpeg"/><Relationship Id="rId1" Type="http://schemas.openxmlformats.org/officeDocument/2006/relationships/slideLayout" Target="../slideLayouts/slideLayout2.xml"/><Relationship Id="rId6" Type="http://schemas.openxmlformats.org/officeDocument/2006/relationships/image" Target="../media/image16.jpeg"/><Relationship Id="rId5" Type="http://schemas.openxmlformats.org/officeDocument/2006/relationships/image" Target="../media/image15.jpeg"/><Relationship Id="rId4" Type="http://schemas.openxmlformats.org/officeDocument/2006/relationships/image" Target="../media/image14.jpeg"/></Relationships>
</file>

<file path=ppt/slides/_rels/slide7.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3" Type="http://schemas.openxmlformats.org/officeDocument/2006/relationships/image" Target="../media/image19.jpeg"/><Relationship Id="rId2" Type="http://schemas.openxmlformats.org/officeDocument/2006/relationships/image" Target="../media/image2.jpe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3" Type="http://schemas.openxmlformats.org/officeDocument/2006/relationships/image" Target="../media/image20.jpeg"/><Relationship Id="rId2" Type="http://schemas.openxmlformats.org/officeDocument/2006/relationships/image" Target="../media/image2.jpeg"/><Relationship Id="rId1" Type="http://schemas.openxmlformats.org/officeDocument/2006/relationships/slideLayout" Target="../slideLayouts/slideLayout7.xml"/><Relationship Id="rId6" Type="http://schemas.openxmlformats.org/officeDocument/2006/relationships/image" Target="../media/image23.jpeg"/><Relationship Id="rId5" Type="http://schemas.openxmlformats.org/officeDocument/2006/relationships/image" Target="../media/image22.jpeg"/><Relationship Id="rId4" Type="http://schemas.openxmlformats.org/officeDocument/2006/relationships/image" Target="../media/image21.jpeg"/></Relationships>
</file>

<file path=ppt/slides/_rels/slide10.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image" Target="../media/image2.jpe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3" Type="http://schemas.openxmlformats.org/officeDocument/2006/relationships/image" Target="../media/image25.jpeg"/><Relationship Id="rId2" Type="http://schemas.openxmlformats.org/officeDocument/2006/relationships/image" Target="../media/image2.jpeg"/><Relationship Id="rId1" Type="http://schemas.openxmlformats.org/officeDocument/2006/relationships/slideLayout" Target="../slideLayouts/slideLayout7.xml"/><Relationship Id="rId5" Type="http://schemas.openxmlformats.org/officeDocument/2006/relationships/image" Target="../media/image27.jpeg"/><Relationship Id="rId4" Type="http://schemas.openxmlformats.org/officeDocument/2006/relationships/image" Target="../media/image26.jpeg"/></Relationships>
</file>

<file path=ppt/slides/_rels/slide12.xml.rels><?xml version="1.0" encoding="UTF-8" standalone="yes"?>
<Relationships xmlns="http://schemas.openxmlformats.org/package/2006/relationships"><Relationship Id="rId3" Type="http://schemas.openxmlformats.org/officeDocument/2006/relationships/image" Target="../media/image28.jpeg"/><Relationship Id="rId2" Type="http://schemas.openxmlformats.org/officeDocument/2006/relationships/image" Target="../media/image2.jpeg"/><Relationship Id="rId1" Type="http://schemas.openxmlformats.org/officeDocument/2006/relationships/slideLayout" Target="../slideLayouts/slideLayout7.xml"/><Relationship Id="rId4" Type="http://schemas.openxmlformats.org/officeDocument/2006/relationships/image" Target="../media/image29.jpeg"/></Relationships>
</file>

<file path=ppt/slides/_rels/slide13.xml.rels><?xml version="1.0" encoding="UTF-8" standalone="yes"?>
<Relationships xmlns="http://schemas.openxmlformats.org/package/2006/relationships"><Relationship Id="rId3" Type="http://schemas.openxmlformats.org/officeDocument/2006/relationships/image" Target="../media/image30.jpeg"/><Relationship Id="rId2" Type="http://schemas.openxmlformats.org/officeDocument/2006/relationships/image" Target="../media/image2.jpeg"/><Relationship Id="rId1" Type="http://schemas.openxmlformats.org/officeDocument/2006/relationships/slideLayout" Target="../slideLayouts/slideLayout7.xml"/><Relationship Id="rId5" Type="http://schemas.openxmlformats.org/officeDocument/2006/relationships/image" Target="../media/image32.jpeg"/><Relationship Id="rId4" Type="http://schemas.openxmlformats.org/officeDocument/2006/relationships/image" Target="../media/image31.jpeg"/></Relationships>
</file>

<file path=ppt/slides/_rels/slide14.xml.rels><?xml version="1.0" encoding="UTF-8" standalone="yes"?>
<Relationships xmlns="http://schemas.openxmlformats.org/package/2006/relationships"><Relationship Id="rId3" Type="http://schemas.openxmlformats.org/officeDocument/2006/relationships/image" Target="../media/image33.jpeg"/><Relationship Id="rId2" Type="http://schemas.openxmlformats.org/officeDocument/2006/relationships/image" Target="../media/image2.jpeg"/><Relationship Id="rId1" Type="http://schemas.openxmlformats.org/officeDocument/2006/relationships/slideLayout" Target="../slideLayouts/slideLayout7.xml"/><Relationship Id="rId6" Type="http://schemas.openxmlformats.org/officeDocument/2006/relationships/image" Target="../media/image36.jpeg"/><Relationship Id="rId5" Type="http://schemas.openxmlformats.org/officeDocument/2006/relationships/image" Target="../media/image35.jpeg"/><Relationship Id="rId4" Type="http://schemas.openxmlformats.org/officeDocument/2006/relationships/image" Target="../media/image34.jpeg"/></Relationships>
</file>

<file path=ppt/slides/_rels/slide15.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image" Target="../media/image2.jpeg"/><Relationship Id="rId1" Type="http://schemas.openxmlformats.org/officeDocument/2006/relationships/slideLayout" Target="../slideLayouts/slideLayout7.xml"/><Relationship Id="rId5" Type="http://schemas.openxmlformats.org/officeDocument/2006/relationships/image" Target="../media/image9.jpeg"/><Relationship Id="rId4" Type="http://schemas.openxmlformats.org/officeDocument/2006/relationships/image" Target="../media/image7.jpeg"/></Relationships>
</file>

<file path=ppt/slides/_rels/slide16.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image" Target="../media/image2.jpeg"/><Relationship Id="rId1" Type="http://schemas.openxmlformats.org/officeDocument/2006/relationships/slideLayout" Target="../slideLayouts/slideLayout7.xml"/><Relationship Id="rId5" Type="http://schemas.openxmlformats.org/officeDocument/2006/relationships/image" Target="../media/image9.jpeg"/><Relationship Id="rId4" Type="http://schemas.openxmlformats.org/officeDocument/2006/relationships/image" Target="../media/image7.jpeg"/></Relationships>
</file>

<file path=ppt/slides/_rels/slide19.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ctrTitle"/>
          </p:nvPr>
        </p:nvSpPr>
        <p:spPr>
          <a:xfrm>
            <a:off x="395536" y="404665"/>
            <a:ext cx="6766520" cy="1082551"/>
          </a:xfrm>
        </p:spPr>
        <p:txBody>
          <a:bodyPr>
            <a:normAutofit/>
          </a:bodyPr>
          <a:lstStyle/>
          <a:p>
            <a:r>
              <a:rPr lang="fr-FR" sz="2400" u="sng" dirty="0" smtClean="0">
                <a:solidFill>
                  <a:srgbClr val="FF0000"/>
                </a:solidFill>
                <a:latin typeface="Arial" pitchFamily="34" charset="0"/>
                <a:cs typeface="Arial" pitchFamily="34" charset="0"/>
              </a:rPr>
              <a:t>Les tubes et raccords utilisés dans le métier</a:t>
            </a:r>
            <a:endParaRPr lang="fr-FR" sz="2400" u="sng" dirty="0">
              <a:solidFill>
                <a:srgbClr val="FF0000"/>
              </a:solidFill>
              <a:latin typeface="Arial" pitchFamily="34" charset="0"/>
              <a:cs typeface="Arial" pitchFamily="34" charset="0"/>
            </a:endParaRPr>
          </a:p>
        </p:txBody>
      </p:sp>
      <p:sp>
        <p:nvSpPr>
          <p:cNvPr id="3" name="Sous-titre 2"/>
          <p:cNvSpPr>
            <a:spLocks noGrp="1"/>
          </p:cNvSpPr>
          <p:nvPr>
            <p:ph type="subTitle" idx="1"/>
          </p:nvPr>
        </p:nvSpPr>
        <p:spPr>
          <a:xfrm>
            <a:off x="755576" y="1268761"/>
            <a:ext cx="6400800" cy="1800200"/>
          </a:xfrm>
        </p:spPr>
        <p:txBody>
          <a:bodyPr>
            <a:normAutofit/>
          </a:bodyPr>
          <a:lstStyle/>
          <a:p>
            <a:pPr algn="l">
              <a:buFont typeface="Wingdings" pitchFamily="2" charset="2"/>
              <a:buChar char="v"/>
            </a:pPr>
            <a:r>
              <a:rPr lang="fr-FR" sz="1800" u="sng" dirty="0" smtClean="0">
                <a:solidFill>
                  <a:schemeClr val="tx1"/>
                </a:solidFill>
                <a:effectLst>
                  <a:outerShdw blurRad="38100" dist="38100" dir="2700000" algn="tl">
                    <a:srgbClr val="000000">
                      <a:alpha val="43137"/>
                    </a:srgbClr>
                  </a:outerShdw>
                </a:effectLst>
                <a:latin typeface="Arial" pitchFamily="34" charset="0"/>
                <a:cs typeface="Arial" pitchFamily="34" charset="0"/>
              </a:rPr>
              <a:t>Le cuivre </a:t>
            </a:r>
            <a:r>
              <a:rPr lang="fr-FR" sz="1800" dirty="0" smtClean="0">
                <a:solidFill>
                  <a:schemeClr val="tx1"/>
                </a:solidFill>
                <a:latin typeface="Arial" pitchFamily="34" charset="0"/>
                <a:cs typeface="Arial" pitchFamily="34" charset="0"/>
              </a:rPr>
              <a:t>:</a:t>
            </a:r>
          </a:p>
          <a:p>
            <a:pPr algn="l"/>
            <a:r>
              <a:rPr lang="fr-FR" sz="1800" dirty="0" smtClean="0">
                <a:solidFill>
                  <a:schemeClr val="tx1"/>
                </a:solidFill>
                <a:latin typeface="Arial" pitchFamily="34" charset="0"/>
                <a:cs typeface="Arial" pitchFamily="34" charset="0"/>
              </a:rPr>
              <a:t> </a:t>
            </a:r>
            <a:r>
              <a:rPr lang="fr-FR" sz="1800" dirty="0">
                <a:solidFill>
                  <a:schemeClr val="tx1"/>
                </a:solidFill>
                <a:latin typeface="Arial" pitchFamily="34" charset="0"/>
                <a:cs typeface="Arial" pitchFamily="34" charset="0"/>
              </a:rPr>
              <a:t>M</a:t>
            </a:r>
            <a:r>
              <a:rPr lang="fr-FR" sz="1800" dirty="0" smtClean="0">
                <a:solidFill>
                  <a:schemeClr val="tx1"/>
                </a:solidFill>
                <a:latin typeface="Arial" pitchFamily="34" charset="0"/>
                <a:cs typeface="Arial" pitchFamily="34" charset="0"/>
              </a:rPr>
              <a:t>atériaux le plus utilisé dans le métier, il permet d’alimenter les installations d’eau froide et d’eau chaude mais aussi le gaz.</a:t>
            </a:r>
          </a:p>
          <a:p>
            <a:pPr algn="l"/>
            <a:r>
              <a:rPr lang="fr-FR" sz="1800" dirty="0" smtClean="0">
                <a:solidFill>
                  <a:schemeClr val="tx1"/>
                </a:solidFill>
                <a:latin typeface="Arial" pitchFamily="34" charset="0"/>
                <a:cs typeface="Arial" pitchFamily="34" charset="0"/>
              </a:rPr>
              <a:t>Le cuivre est un alliage de nickel cuivre et zinc.</a:t>
            </a:r>
          </a:p>
          <a:p>
            <a:pPr algn="l"/>
            <a:endParaRPr lang="fr-FR" sz="1800" dirty="0" smtClean="0">
              <a:solidFill>
                <a:schemeClr val="tx1"/>
              </a:solidFill>
              <a:latin typeface="Arial" pitchFamily="34" charset="0"/>
              <a:cs typeface="Arial" pitchFamily="34" charset="0"/>
            </a:endParaRPr>
          </a:p>
          <a:p>
            <a:pPr algn="l"/>
            <a:endParaRPr lang="fr-FR" sz="1800" dirty="0">
              <a:solidFill>
                <a:schemeClr val="tx1"/>
              </a:solidFill>
              <a:latin typeface="Arial" pitchFamily="34" charset="0"/>
              <a:cs typeface="Arial" pitchFamily="34" charset="0"/>
            </a:endParaRPr>
          </a:p>
        </p:txBody>
      </p:sp>
      <p:pic>
        <p:nvPicPr>
          <p:cNvPr id="4" name="Image 3" descr="logo.jpg"/>
          <p:cNvPicPr>
            <a:picLocks noChangeAspect="1"/>
          </p:cNvPicPr>
          <p:nvPr/>
        </p:nvPicPr>
        <p:blipFill>
          <a:blip r:embed="rId2" cstate="print"/>
          <a:stretch>
            <a:fillRect/>
          </a:stretch>
        </p:blipFill>
        <p:spPr>
          <a:xfrm>
            <a:off x="7236296" y="476673"/>
            <a:ext cx="1363088" cy="945257"/>
          </a:xfrm>
          <a:prstGeom prst="rect">
            <a:avLst/>
          </a:prstGeom>
        </p:spPr>
      </p:pic>
      <p:sp>
        <p:nvSpPr>
          <p:cNvPr id="5" name="ZoneTexte 4"/>
          <p:cNvSpPr txBox="1"/>
          <p:nvPr/>
        </p:nvSpPr>
        <p:spPr>
          <a:xfrm>
            <a:off x="683568" y="2852937"/>
            <a:ext cx="6480720" cy="2031325"/>
          </a:xfrm>
          <a:prstGeom prst="rect">
            <a:avLst/>
          </a:prstGeom>
          <a:noFill/>
        </p:spPr>
        <p:txBody>
          <a:bodyPr wrap="square" rtlCol="0">
            <a:spAutoFit/>
          </a:bodyPr>
          <a:lstStyle/>
          <a:p>
            <a:pPr>
              <a:buFont typeface="Wingdings" pitchFamily="2" charset="2"/>
              <a:buChar char="v"/>
            </a:pPr>
            <a:r>
              <a:rPr lang="fr-FR" u="sng" dirty="0" smtClean="0">
                <a:effectLst>
                  <a:outerShdw blurRad="38100" dist="38100" dir="2700000" algn="tl">
                    <a:srgbClr val="000000">
                      <a:alpha val="43137"/>
                    </a:srgbClr>
                  </a:outerShdw>
                </a:effectLst>
                <a:latin typeface="Arial" pitchFamily="34" charset="0"/>
                <a:cs typeface="Arial" pitchFamily="34" charset="0"/>
              </a:rPr>
              <a:t>L’acier galvanisé :</a:t>
            </a:r>
          </a:p>
          <a:p>
            <a:r>
              <a:rPr lang="fr-FR" dirty="0" smtClean="0">
                <a:latin typeface="Arial" pitchFamily="34" charset="0"/>
                <a:cs typeface="Arial" pitchFamily="34" charset="0"/>
              </a:rPr>
              <a:t>Il est utilisé pour l’alimentation des parties communes ou dans les locaux recevant du public, il a une résistance plus importante que le cuivre.</a:t>
            </a:r>
            <a:r>
              <a:rPr lang="fr-FR" dirty="0">
                <a:latin typeface="Arial" pitchFamily="34" charset="0"/>
                <a:cs typeface="Arial" pitchFamily="34" charset="0"/>
              </a:rPr>
              <a:t> </a:t>
            </a:r>
            <a:endParaRPr lang="fr-FR" dirty="0" smtClean="0">
              <a:latin typeface="Arial" pitchFamily="34" charset="0"/>
              <a:cs typeface="Arial" pitchFamily="34" charset="0"/>
            </a:endParaRPr>
          </a:p>
          <a:p>
            <a:r>
              <a:rPr lang="fr-FR" dirty="0" smtClean="0">
                <a:latin typeface="Arial" pitchFamily="34" charset="0"/>
                <a:cs typeface="Arial" pitchFamily="34" charset="0"/>
              </a:rPr>
              <a:t>Alliage </a:t>
            </a:r>
            <a:r>
              <a:rPr lang="fr-FR" dirty="0">
                <a:latin typeface="Arial" pitchFamily="34" charset="0"/>
                <a:cs typeface="Arial" pitchFamily="34" charset="0"/>
              </a:rPr>
              <a:t>d’acier (de fer et de carbone) recouvert d’une couche protectrice de zinc.</a:t>
            </a:r>
            <a:endParaRPr lang="fr-FR" dirty="0" smtClean="0">
              <a:latin typeface="Arial" pitchFamily="34" charset="0"/>
              <a:cs typeface="Arial" pitchFamily="34" charset="0"/>
            </a:endParaRPr>
          </a:p>
          <a:p>
            <a:endParaRPr lang="fr-FR" dirty="0">
              <a:latin typeface="Arial" pitchFamily="34" charset="0"/>
              <a:cs typeface="Arial" pitchFamily="34" charset="0"/>
            </a:endParaRPr>
          </a:p>
        </p:txBody>
      </p:sp>
      <p:sp>
        <p:nvSpPr>
          <p:cNvPr id="6" name="ZoneTexte 5"/>
          <p:cNvSpPr txBox="1"/>
          <p:nvPr/>
        </p:nvSpPr>
        <p:spPr>
          <a:xfrm>
            <a:off x="683568" y="4653137"/>
            <a:ext cx="7128792" cy="1754326"/>
          </a:xfrm>
          <a:prstGeom prst="rect">
            <a:avLst/>
          </a:prstGeom>
          <a:noFill/>
        </p:spPr>
        <p:txBody>
          <a:bodyPr wrap="square" rtlCol="0">
            <a:spAutoFit/>
          </a:bodyPr>
          <a:lstStyle/>
          <a:p>
            <a:pPr>
              <a:buFont typeface="Wingdings" pitchFamily="2" charset="2"/>
              <a:buChar char="v"/>
            </a:pPr>
            <a:r>
              <a:rPr lang="fr-FR" u="sng" dirty="0" smtClean="0">
                <a:effectLst>
                  <a:outerShdw blurRad="38100" dist="38100" dir="2700000" algn="tl">
                    <a:srgbClr val="000000">
                      <a:alpha val="43137"/>
                    </a:srgbClr>
                  </a:outerShdw>
                </a:effectLst>
                <a:latin typeface="Arial" pitchFamily="34" charset="0"/>
                <a:cs typeface="Arial" pitchFamily="34" charset="0"/>
              </a:rPr>
              <a:t>Les plastiques :</a:t>
            </a:r>
          </a:p>
          <a:p>
            <a:r>
              <a:rPr lang="fr-FR" dirty="0" smtClean="0">
                <a:latin typeface="Arial" pitchFamily="34" charset="0"/>
                <a:cs typeface="Arial" pitchFamily="34" charset="0"/>
              </a:rPr>
              <a:t>Il existe plusieurs tubes plastiques utilisés dans le métier comme:</a:t>
            </a:r>
          </a:p>
          <a:p>
            <a:pPr lvl="2">
              <a:buFont typeface="Arial" pitchFamily="34" charset="0"/>
              <a:buChar char="•"/>
            </a:pPr>
            <a:r>
              <a:rPr lang="fr-FR" dirty="0" smtClean="0">
                <a:latin typeface="Arial" pitchFamily="34" charset="0"/>
                <a:cs typeface="Arial" pitchFamily="34" charset="0"/>
              </a:rPr>
              <a:t>Le PVC </a:t>
            </a:r>
            <a:r>
              <a:rPr lang="fr-FR" dirty="0">
                <a:latin typeface="Arial" pitchFamily="34" charset="0"/>
                <a:cs typeface="Arial" pitchFamily="34" charset="0"/>
              </a:rPr>
              <a:t>	</a:t>
            </a:r>
            <a:r>
              <a:rPr lang="fr-FR" dirty="0" smtClean="0">
                <a:latin typeface="Arial" pitchFamily="34" charset="0"/>
                <a:cs typeface="Arial" pitchFamily="34" charset="0"/>
              </a:rPr>
              <a:t>	évacuations des eaux usées</a:t>
            </a:r>
          </a:p>
          <a:p>
            <a:pPr lvl="2">
              <a:buFont typeface="Arial" pitchFamily="34" charset="0"/>
              <a:buChar char="•"/>
            </a:pPr>
            <a:r>
              <a:rPr lang="fr-FR" dirty="0" smtClean="0">
                <a:latin typeface="Arial" pitchFamily="34" charset="0"/>
                <a:cs typeface="Arial" pitchFamily="34" charset="0"/>
              </a:rPr>
              <a:t>Le PE			alimentation eau froide et gaz</a:t>
            </a:r>
          </a:p>
          <a:p>
            <a:pPr lvl="2">
              <a:buFont typeface="Arial" pitchFamily="34" charset="0"/>
              <a:buChar char="•"/>
            </a:pPr>
            <a:r>
              <a:rPr lang="fr-FR" dirty="0" smtClean="0">
                <a:latin typeface="Arial" pitchFamily="34" charset="0"/>
                <a:cs typeface="Arial" pitchFamily="34" charset="0"/>
              </a:rPr>
              <a:t>Le PER			réseaux </a:t>
            </a:r>
            <a:r>
              <a:rPr lang="fr-FR" dirty="0" err="1" smtClean="0">
                <a:latin typeface="Arial" pitchFamily="34" charset="0"/>
                <a:cs typeface="Arial" pitchFamily="34" charset="0"/>
              </a:rPr>
              <a:t>hydrocablés</a:t>
            </a:r>
            <a:r>
              <a:rPr lang="fr-FR" dirty="0" smtClean="0">
                <a:latin typeface="Arial" pitchFamily="34" charset="0"/>
                <a:cs typeface="Arial" pitchFamily="34" charset="0"/>
              </a:rPr>
              <a:t> encastrés</a:t>
            </a:r>
          </a:p>
          <a:p>
            <a:pPr lvl="2">
              <a:buFont typeface="Arial" pitchFamily="34" charset="0"/>
              <a:buChar char="•"/>
            </a:pPr>
            <a:r>
              <a:rPr lang="fr-FR" dirty="0" smtClean="0">
                <a:latin typeface="Arial" pitchFamily="34" charset="0"/>
                <a:cs typeface="Arial" pitchFamily="34" charset="0"/>
              </a:rPr>
              <a:t>Le multicouche		alimentation EF et EC</a:t>
            </a:r>
            <a:endParaRPr lang="fr-FR" dirty="0">
              <a:latin typeface="Arial" pitchFamily="34" charset="0"/>
              <a:cs typeface="Arial" pitchFamily="34" charset="0"/>
            </a:endParaRPr>
          </a:p>
        </p:txBody>
      </p:sp>
      <p:cxnSp>
        <p:nvCxnSpPr>
          <p:cNvPr id="8" name="Connecteur droit avec flèche 7"/>
          <p:cNvCxnSpPr/>
          <p:nvPr/>
        </p:nvCxnSpPr>
        <p:spPr>
          <a:xfrm>
            <a:off x="2843808" y="5373216"/>
            <a:ext cx="1080120" cy="0"/>
          </a:xfrm>
          <a:prstGeom prst="straightConnector1">
            <a:avLst/>
          </a:prstGeom>
          <a:ln w="15875">
            <a:solidFill>
              <a:schemeClr val="tx1"/>
            </a:solidFill>
            <a:tailEnd type="arrow"/>
          </a:ln>
        </p:spPr>
        <p:style>
          <a:lnRef idx="1">
            <a:schemeClr val="accent1"/>
          </a:lnRef>
          <a:fillRef idx="0">
            <a:schemeClr val="accent1"/>
          </a:fillRef>
          <a:effectRef idx="0">
            <a:schemeClr val="accent1"/>
          </a:effectRef>
          <a:fontRef idx="minor">
            <a:schemeClr val="tx1"/>
          </a:fontRef>
        </p:style>
      </p:cxnSp>
      <p:cxnSp>
        <p:nvCxnSpPr>
          <p:cNvPr id="9" name="Connecteur droit avec flèche 8"/>
          <p:cNvCxnSpPr/>
          <p:nvPr/>
        </p:nvCxnSpPr>
        <p:spPr>
          <a:xfrm>
            <a:off x="2843808" y="5661248"/>
            <a:ext cx="1080120" cy="0"/>
          </a:xfrm>
          <a:prstGeom prst="straightConnector1">
            <a:avLst/>
          </a:prstGeom>
          <a:ln w="15875">
            <a:solidFill>
              <a:schemeClr val="tx1"/>
            </a:solidFill>
            <a:tailEnd type="arrow"/>
          </a:ln>
        </p:spPr>
        <p:style>
          <a:lnRef idx="1">
            <a:schemeClr val="accent1"/>
          </a:lnRef>
          <a:fillRef idx="0">
            <a:schemeClr val="accent1"/>
          </a:fillRef>
          <a:effectRef idx="0">
            <a:schemeClr val="accent1"/>
          </a:effectRef>
          <a:fontRef idx="minor">
            <a:schemeClr val="tx1"/>
          </a:fontRef>
        </p:style>
      </p:cxnSp>
      <p:cxnSp>
        <p:nvCxnSpPr>
          <p:cNvPr id="10" name="Connecteur droit avec flèche 9"/>
          <p:cNvCxnSpPr/>
          <p:nvPr/>
        </p:nvCxnSpPr>
        <p:spPr>
          <a:xfrm>
            <a:off x="2843808" y="5949280"/>
            <a:ext cx="1080120" cy="0"/>
          </a:xfrm>
          <a:prstGeom prst="straightConnector1">
            <a:avLst/>
          </a:prstGeom>
          <a:ln w="15875">
            <a:solidFill>
              <a:schemeClr val="tx1"/>
            </a:solidFill>
            <a:tailEnd type="arrow"/>
          </a:ln>
        </p:spPr>
        <p:style>
          <a:lnRef idx="1">
            <a:schemeClr val="accent1"/>
          </a:lnRef>
          <a:fillRef idx="0">
            <a:schemeClr val="accent1"/>
          </a:fillRef>
          <a:effectRef idx="0">
            <a:schemeClr val="accent1"/>
          </a:effectRef>
          <a:fontRef idx="minor">
            <a:schemeClr val="tx1"/>
          </a:fontRef>
        </p:style>
      </p:cxnSp>
      <p:cxnSp>
        <p:nvCxnSpPr>
          <p:cNvPr id="11" name="Connecteur droit avec flèche 10"/>
          <p:cNvCxnSpPr/>
          <p:nvPr/>
        </p:nvCxnSpPr>
        <p:spPr>
          <a:xfrm>
            <a:off x="3419872" y="6237312"/>
            <a:ext cx="720080" cy="0"/>
          </a:xfrm>
          <a:prstGeom prst="straightConnector1">
            <a:avLst/>
          </a:prstGeom>
          <a:ln w="15875">
            <a:solidFill>
              <a:schemeClr val="tx1"/>
            </a:solidFill>
            <a:tailEnd type="arrow"/>
          </a:ln>
        </p:spPr>
        <p:style>
          <a:lnRef idx="1">
            <a:schemeClr val="accent1"/>
          </a:lnRef>
          <a:fillRef idx="0">
            <a:schemeClr val="accent1"/>
          </a:fillRef>
          <a:effectRef idx="0">
            <a:schemeClr val="accent1"/>
          </a:effectRef>
          <a:fontRef idx="minor">
            <a:schemeClr val="tx1"/>
          </a:fontRef>
        </p:style>
      </p:cxn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4"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to="" calcmode="lin" valueType="num">
                                      <p:cBhvr>
                                        <p:cTn id="7" dur="1" fill="hold"/>
                                        <p:tgtEl>
                                          <p:spTgt spid="3">
                                            <p:txEl>
                                              <p:pRg st="0" end="0"/>
                                            </p:txEl>
                                          </p:spTgt>
                                        </p:tgtEl>
                                        <p:attrNameLst>
                                          <p:attrName/>
                                        </p:attrNameLst>
                                      </p:cBhvr>
                                    </p:anim>
                                  </p:childTnLst>
                                </p:cTn>
                              </p:par>
                            </p:childTnLst>
                          </p:cTn>
                        </p:par>
                      </p:childTnLst>
                    </p:cTn>
                  </p:par>
                  <p:par>
                    <p:cTn id="8" fill="hold">
                      <p:stCondLst>
                        <p:cond delay="indefinite"/>
                      </p:stCondLst>
                      <p:childTnLst>
                        <p:par>
                          <p:cTn id="9" fill="hold">
                            <p:stCondLst>
                              <p:cond delay="0"/>
                            </p:stCondLst>
                            <p:childTnLst>
                              <p:par>
                                <p:cTn id="10" presetID="24" presetClass="entr" presetSubtype="0" fill="hold" grpId="0"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 to="" calcmode="lin" valueType="num">
                                      <p:cBhvr>
                                        <p:cTn id="12" dur="1" fill="hold"/>
                                        <p:tgtEl>
                                          <p:spTgt spid="3">
                                            <p:txEl>
                                              <p:pRg st="1" end="1"/>
                                            </p:txEl>
                                          </p:spTgt>
                                        </p:tgtEl>
                                        <p:attrNameLst>
                                          <p:attrName/>
                                        </p:attrNameLst>
                                      </p:cBhvr>
                                    </p:anim>
                                  </p:childTnLst>
                                </p:cTn>
                              </p:par>
                            </p:childTnLst>
                          </p:cTn>
                        </p:par>
                      </p:childTnLst>
                    </p:cTn>
                  </p:par>
                  <p:par>
                    <p:cTn id="13" fill="hold">
                      <p:stCondLst>
                        <p:cond delay="indefinite"/>
                      </p:stCondLst>
                      <p:childTnLst>
                        <p:par>
                          <p:cTn id="14" fill="hold">
                            <p:stCondLst>
                              <p:cond delay="0"/>
                            </p:stCondLst>
                            <p:childTnLst>
                              <p:par>
                                <p:cTn id="15" presetID="24" presetClass="entr" presetSubtype="0" fill="hold" grpId="0"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 to="" calcmode="lin" valueType="num">
                                      <p:cBhvr>
                                        <p:cTn id="17" dur="1" fill="hold"/>
                                        <p:tgtEl>
                                          <p:spTgt spid="3">
                                            <p:txEl>
                                              <p:pRg st="2" end="2"/>
                                            </p:txEl>
                                          </p:spTgt>
                                        </p:tgtEl>
                                        <p:attrNameLst>
                                          <p:attrName/>
                                        </p:attrNameLst>
                                      </p:cBhvr>
                                    </p:anim>
                                  </p:childTnLst>
                                </p:cTn>
                              </p:par>
                            </p:childTnLst>
                          </p:cTn>
                        </p:par>
                      </p:childTnLst>
                    </p:cTn>
                  </p:par>
                  <p:par>
                    <p:cTn id="18" fill="hold">
                      <p:stCondLst>
                        <p:cond delay="indefinite"/>
                      </p:stCondLst>
                      <p:childTnLst>
                        <p:par>
                          <p:cTn id="19" fill="hold">
                            <p:stCondLst>
                              <p:cond delay="0"/>
                            </p:stCondLst>
                            <p:childTnLst>
                              <p:par>
                                <p:cTn id="20" presetID="24" presetClass="entr" presetSubtype="0" fill="hold" grpId="0" nodeType="clickEffect">
                                  <p:stCondLst>
                                    <p:cond delay="0"/>
                                  </p:stCondLst>
                                  <p:childTnLst>
                                    <p:set>
                                      <p:cBhvr>
                                        <p:cTn id="21" dur="1" fill="hold">
                                          <p:stCondLst>
                                            <p:cond delay="0"/>
                                          </p:stCondLst>
                                        </p:cTn>
                                        <p:tgtEl>
                                          <p:spTgt spid="5"/>
                                        </p:tgtEl>
                                        <p:attrNameLst>
                                          <p:attrName>style.visibility</p:attrName>
                                        </p:attrNameLst>
                                      </p:cBhvr>
                                      <p:to>
                                        <p:strVal val="visible"/>
                                      </p:to>
                                    </p:set>
                                    <p:anim to="" calcmode="lin" valueType="num">
                                      <p:cBhvr>
                                        <p:cTn id="22" dur="1" fill="hold"/>
                                        <p:tgtEl>
                                          <p:spTgt spid="5"/>
                                        </p:tgtEl>
                                        <p:attrNameLst>
                                          <p:attrName/>
                                        </p:attrNameLst>
                                      </p:cBhvr>
                                    </p:anim>
                                  </p:childTnLst>
                                </p:cTn>
                              </p:par>
                            </p:childTnLst>
                          </p:cTn>
                        </p:par>
                      </p:childTnLst>
                    </p:cTn>
                  </p:par>
                  <p:par>
                    <p:cTn id="23" fill="hold">
                      <p:stCondLst>
                        <p:cond delay="indefinite"/>
                      </p:stCondLst>
                      <p:childTnLst>
                        <p:par>
                          <p:cTn id="24" fill="hold">
                            <p:stCondLst>
                              <p:cond delay="0"/>
                            </p:stCondLst>
                            <p:childTnLst>
                              <p:par>
                                <p:cTn id="25" presetID="24" presetClass="entr" presetSubtype="0" fill="hold" grpId="0" nodeType="clickEffect">
                                  <p:stCondLst>
                                    <p:cond delay="0"/>
                                  </p:stCondLst>
                                  <p:childTnLst>
                                    <p:set>
                                      <p:cBhvr>
                                        <p:cTn id="26" dur="1" fill="hold">
                                          <p:stCondLst>
                                            <p:cond delay="0"/>
                                          </p:stCondLst>
                                        </p:cTn>
                                        <p:tgtEl>
                                          <p:spTgt spid="6"/>
                                        </p:tgtEl>
                                        <p:attrNameLst>
                                          <p:attrName>style.visibility</p:attrName>
                                        </p:attrNameLst>
                                      </p:cBhvr>
                                      <p:to>
                                        <p:strVal val="visible"/>
                                      </p:to>
                                    </p:set>
                                    <p:anim to="" calcmode="lin" valueType="num">
                                      <p:cBhvr>
                                        <p:cTn id="27" dur="1" fill="hold"/>
                                        <p:tgtEl>
                                          <p:spTgt spid="6"/>
                                        </p:tgtEl>
                                        <p:attrNameLst>
                                          <p:attrName/>
                                        </p:attrNameLst>
                                      </p:cBhvr>
                                    </p:anim>
                                  </p:childTnLst>
                                </p:cTn>
                              </p:par>
                            </p:childTnLst>
                          </p:cTn>
                        </p:par>
                      </p:childTnLst>
                    </p:cTn>
                  </p:par>
                  <p:par>
                    <p:cTn id="28" fill="hold">
                      <p:stCondLst>
                        <p:cond delay="indefinite"/>
                      </p:stCondLst>
                      <p:childTnLst>
                        <p:par>
                          <p:cTn id="29" fill="hold">
                            <p:stCondLst>
                              <p:cond delay="0"/>
                            </p:stCondLst>
                            <p:childTnLst>
                              <p:par>
                                <p:cTn id="30" presetID="24" presetClass="entr" presetSubtype="0" fill="hold" nodeType="clickEffect">
                                  <p:stCondLst>
                                    <p:cond delay="0"/>
                                  </p:stCondLst>
                                  <p:childTnLst>
                                    <p:set>
                                      <p:cBhvr>
                                        <p:cTn id="31" dur="1" fill="hold">
                                          <p:stCondLst>
                                            <p:cond delay="0"/>
                                          </p:stCondLst>
                                        </p:cTn>
                                        <p:tgtEl>
                                          <p:spTgt spid="8"/>
                                        </p:tgtEl>
                                        <p:attrNameLst>
                                          <p:attrName>style.visibility</p:attrName>
                                        </p:attrNameLst>
                                      </p:cBhvr>
                                      <p:to>
                                        <p:strVal val="visible"/>
                                      </p:to>
                                    </p:set>
                                    <p:anim to="" calcmode="lin" valueType="num">
                                      <p:cBhvr>
                                        <p:cTn id="32" dur="1" fill="hold"/>
                                        <p:tgtEl>
                                          <p:spTgt spid="8"/>
                                        </p:tgtEl>
                                        <p:attrNameLst>
                                          <p:attrName/>
                                        </p:attrNameLst>
                                      </p:cBhvr>
                                    </p:anim>
                                  </p:childTnLst>
                                </p:cTn>
                              </p:par>
                            </p:childTnLst>
                          </p:cTn>
                        </p:par>
                      </p:childTnLst>
                    </p:cTn>
                  </p:par>
                  <p:par>
                    <p:cTn id="33" fill="hold">
                      <p:stCondLst>
                        <p:cond delay="indefinite"/>
                      </p:stCondLst>
                      <p:childTnLst>
                        <p:par>
                          <p:cTn id="34" fill="hold">
                            <p:stCondLst>
                              <p:cond delay="0"/>
                            </p:stCondLst>
                            <p:childTnLst>
                              <p:par>
                                <p:cTn id="35" presetID="24" presetClass="entr" presetSubtype="0" fill="hold" nodeType="clickEffect">
                                  <p:stCondLst>
                                    <p:cond delay="0"/>
                                  </p:stCondLst>
                                  <p:childTnLst>
                                    <p:set>
                                      <p:cBhvr>
                                        <p:cTn id="36" dur="1" fill="hold">
                                          <p:stCondLst>
                                            <p:cond delay="0"/>
                                          </p:stCondLst>
                                        </p:cTn>
                                        <p:tgtEl>
                                          <p:spTgt spid="9"/>
                                        </p:tgtEl>
                                        <p:attrNameLst>
                                          <p:attrName>style.visibility</p:attrName>
                                        </p:attrNameLst>
                                      </p:cBhvr>
                                      <p:to>
                                        <p:strVal val="visible"/>
                                      </p:to>
                                    </p:set>
                                    <p:anim to="" calcmode="lin" valueType="num">
                                      <p:cBhvr>
                                        <p:cTn id="37" dur="1" fill="hold"/>
                                        <p:tgtEl>
                                          <p:spTgt spid="9"/>
                                        </p:tgtEl>
                                        <p:attrNameLst>
                                          <p:attrName/>
                                        </p:attrNameLst>
                                      </p:cBhvr>
                                    </p:anim>
                                  </p:childTnLst>
                                </p:cTn>
                              </p:par>
                            </p:childTnLst>
                          </p:cTn>
                        </p:par>
                      </p:childTnLst>
                    </p:cTn>
                  </p:par>
                  <p:par>
                    <p:cTn id="38" fill="hold">
                      <p:stCondLst>
                        <p:cond delay="indefinite"/>
                      </p:stCondLst>
                      <p:childTnLst>
                        <p:par>
                          <p:cTn id="39" fill="hold">
                            <p:stCondLst>
                              <p:cond delay="0"/>
                            </p:stCondLst>
                            <p:childTnLst>
                              <p:par>
                                <p:cTn id="40" presetID="24" presetClass="entr" presetSubtype="0" fill="hold" nodeType="clickEffect">
                                  <p:stCondLst>
                                    <p:cond delay="0"/>
                                  </p:stCondLst>
                                  <p:childTnLst>
                                    <p:set>
                                      <p:cBhvr>
                                        <p:cTn id="41" dur="1" fill="hold">
                                          <p:stCondLst>
                                            <p:cond delay="0"/>
                                          </p:stCondLst>
                                        </p:cTn>
                                        <p:tgtEl>
                                          <p:spTgt spid="10"/>
                                        </p:tgtEl>
                                        <p:attrNameLst>
                                          <p:attrName>style.visibility</p:attrName>
                                        </p:attrNameLst>
                                      </p:cBhvr>
                                      <p:to>
                                        <p:strVal val="visible"/>
                                      </p:to>
                                    </p:set>
                                    <p:anim to="" calcmode="lin" valueType="num">
                                      <p:cBhvr>
                                        <p:cTn id="42" dur="1" fill="hold"/>
                                        <p:tgtEl>
                                          <p:spTgt spid="10"/>
                                        </p:tgtEl>
                                        <p:attrNameLst>
                                          <p:attrName/>
                                        </p:attrNameLst>
                                      </p:cBhvr>
                                    </p:anim>
                                  </p:childTnLst>
                                </p:cTn>
                              </p:par>
                            </p:childTnLst>
                          </p:cTn>
                        </p:par>
                      </p:childTnLst>
                    </p:cTn>
                  </p:par>
                  <p:par>
                    <p:cTn id="43" fill="hold">
                      <p:stCondLst>
                        <p:cond delay="indefinite"/>
                      </p:stCondLst>
                      <p:childTnLst>
                        <p:par>
                          <p:cTn id="44" fill="hold">
                            <p:stCondLst>
                              <p:cond delay="0"/>
                            </p:stCondLst>
                            <p:childTnLst>
                              <p:par>
                                <p:cTn id="45" presetID="24" presetClass="entr" presetSubtype="0" fill="hold" nodeType="clickEffect">
                                  <p:stCondLst>
                                    <p:cond delay="0"/>
                                  </p:stCondLst>
                                  <p:childTnLst>
                                    <p:set>
                                      <p:cBhvr>
                                        <p:cTn id="46" dur="1" fill="hold">
                                          <p:stCondLst>
                                            <p:cond delay="0"/>
                                          </p:stCondLst>
                                        </p:cTn>
                                        <p:tgtEl>
                                          <p:spTgt spid="11"/>
                                        </p:tgtEl>
                                        <p:attrNameLst>
                                          <p:attrName>style.visibility</p:attrName>
                                        </p:attrNameLst>
                                      </p:cBhvr>
                                      <p:to>
                                        <p:strVal val="visible"/>
                                      </p:to>
                                    </p:set>
                                    <p:anim to="" calcmode="lin" valueType="num">
                                      <p:cBhvr>
                                        <p:cTn id="47" dur="1" fill="hold"/>
                                        <p:tgtEl>
                                          <p:spTgt spid="11"/>
                                        </p:tgtEl>
                                        <p:attrNameLst>
                                          <p:attrName/>
                                        </p:attrNameLst>
                                      </p:cBhvr>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P spid="5" grpId="0"/>
      <p:bldP spid="6"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xfrm>
            <a:off x="457200" y="274638"/>
            <a:ext cx="5842992" cy="1143000"/>
          </a:xfrm>
        </p:spPr>
        <p:txBody>
          <a:bodyPr>
            <a:normAutofit/>
          </a:bodyPr>
          <a:lstStyle/>
          <a:p>
            <a:r>
              <a:rPr lang="fr-FR" sz="4000" u="sng" dirty="0" smtClean="0">
                <a:solidFill>
                  <a:srgbClr val="FF0000"/>
                </a:solidFill>
                <a:latin typeface="Arial" pitchFamily="34" charset="0"/>
                <a:cs typeface="Arial" pitchFamily="34" charset="0"/>
              </a:rPr>
              <a:t>Le cuivre</a:t>
            </a:r>
            <a:r>
              <a:rPr lang="fr-FR" sz="4000" dirty="0" smtClean="0">
                <a:solidFill>
                  <a:srgbClr val="FF0000"/>
                </a:solidFill>
                <a:latin typeface="Arial" pitchFamily="34" charset="0"/>
                <a:cs typeface="Arial" pitchFamily="34" charset="0"/>
              </a:rPr>
              <a:t> </a:t>
            </a:r>
            <a:r>
              <a:rPr lang="fr-FR" sz="2800" dirty="0" smtClean="0">
                <a:solidFill>
                  <a:srgbClr val="FF0000"/>
                </a:solidFill>
                <a:latin typeface="Arial" pitchFamily="34" charset="0"/>
                <a:cs typeface="Arial" pitchFamily="34" charset="0"/>
              </a:rPr>
              <a:t>(CU)</a:t>
            </a:r>
            <a:endParaRPr lang="fr-FR" sz="2800" u="sng" dirty="0">
              <a:solidFill>
                <a:srgbClr val="FF0000"/>
              </a:solidFill>
              <a:latin typeface="Arial" pitchFamily="34" charset="0"/>
              <a:cs typeface="Arial" pitchFamily="34" charset="0"/>
            </a:endParaRPr>
          </a:p>
        </p:txBody>
      </p:sp>
      <p:sp>
        <p:nvSpPr>
          <p:cNvPr id="3" name="Espace réservé du contenu 2"/>
          <p:cNvSpPr>
            <a:spLocks noGrp="1"/>
          </p:cNvSpPr>
          <p:nvPr>
            <p:ph idx="1"/>
          </p:nvPr>
        </p:nvSpPr>
        <p:spPr>
          <a:xfrm>
            <a:off x="467544" y="1340769"/>
            <a:ext cx="8229600" cy="4525963"/>
          </a:xfrm>
        </p:spPr>
        <p:txBody>
          <a:bodyPr/>
          <a:lstStyle/>
          <a:p>
            <a:r>
              <a:rPr lang="fr-FR" dirty="0" smtClean="0"/>
              <a:t>Conditionnement:</a:t>
            </a:r>
          </a:p>
          <a:p>
            <a:pPr>
              <a:buNone/>
            </a:pPr>
            <a:endParaRPr lang="fr-FR" dirty="0" smtClean="0"/>
          </a:p>
          <a:p>
            <a:pPr>
              <a:buNone/>
            </a:pPr>
            <a:r>
              <a:rPr lang="fr-FR" sz="2400" dirty="0" smtClean="0">
                <a:latin typeface="Arial" pitchFamily="34" charset="0"/>
                <a:cs typeface="Arial" pitchFamily="34" charset="0"/>
              </a:rPr>
              <a:t>En barre</a:t>
            </a:r>
            <a:endParaRPr lang="fr-FR" sz="2400" dirty="0">
              <a:latin typeface="Arial" pitchFamily="34" charset="0"/>
              <a:cs typeface="Arial" pitchFamily="34" charset="0"/>
            </a:endParaRPr>
          </a:p>
        </p:txBody>
      </p:sp>
      <p:pic>
        <p:nvPicPr>
          <p:cNvPr id="4" name="Image 3" descr="logo.jpg"/>
          <p:cNvPicPr>
            <a:picLocks noChangeAspect="1"/>
          </p:cNvPicPr>
          <p:nvPr/>
        </p:nvPicPr>
        <p:blipFill>
          <a:blip r:embed="rId2" cstate="print"/>
          <a:stretch>
            <a:fillRect/>
          </a:stretch>
        </p:blipFill>
        <p:spPr>
          <a:xfrm>
            <a:off x="7236296" y="476673"/>
            <a:ext cx="1363088" cy="945257"/>
          </a:xfrm>
          <a:prstGeom prst="rect">
            <a:avLst/>
          </a:prstGeom>
        </p:spPr>
      </p:pic>
      <p:pic>
        <p:nvPicPr>
          <p:cNvPr id="5" name="Image 4" descr="barre de cuivre.jpg"/>
          <p:cNvPicPr>
            <a:picLocks noChangeAspect="1"/>
          </p:cNvPicPr>
          <p:nvPr/>
        </p:nvPicPr>
        <p:blipFill>
          <a:blip r:embed="rId3" cstate="print"/>
          <a:stretch>
            <a:fillRect/>
          </a:stretch>
        </p:blipFill>
        <p:spPr>
          <a:xfrm>
            <a:off x="5148064" y="1772816"/>
            <a:ext cx="2160240" cy="1647498"/>
          </a:xfrm>
          <a:prstGeom prst="rect">
            <a:avLst/>
          </a:prstGeom>
        </p:spPr>
      </p:pic>
      <p:sp>
        <p:nvSpPr>
          <p:cNvPr id="6" name="ZoneTexte 5"/>
          <p:cNvSpPr txBox="1"/>
          <p:nvPr/>
        </p:nvSpPr>
        <p:spPr>
          <a:xfrm>
            <a:off x="467544" y="4509121"/>
            <a:ext cx="3024336" cy="461665"/>
          </a:xfrm>
          <a:prstGeom prst="rect">
            <a:avLst/>
          </a:prstGeom>
          <a:noFill/>
        </p:spPr>
        <p:txBody>
          <a:bodyPr wrap="square" rtlCol="0">
            <a:spAutoFit/>
          </a:bodyPr>
          <a:lstStyle/>
          <a:p>
            <a:r>
              <a:rPr lang="fr-FR" sz="2400" dirty="0" smtClean="0">
                <a:latin typeface="Arial" pitchFamily="34" charset="0"/>
                <a:cs typeface="Arial" pitchFamily="34" charset="0"/>
              </a:rPr>
              <a:t>En couronne recuit</a:t>
            </a:r>
            <a:endParaRPr lang="fr-FR" sz="2400" dirty="0">
              <a:latin typeface="Arial" pitchFamily="34" charset="0"/>
              <a:cs typeface="Arial" pitchFamily="34" charset="0"/>
            </a:endParaRPr>
          </a:p>
        </p:txBody>
      </p:sp>
      <p:pic>
        <p:nvPicPr>
          <p:cNvPr id="7" name="Image 6" descr="couronne de cuivre.jpg"/>
          <p:cNvPicPr>
            <a:picLocks noChangeAspect="1"/>
          </p:cNvPicPr>
          <p:nvPr/>
        </p:nvPicPr>
        <p:blipFill>
          <a:blip r:embed="rId4" cstate="print"/>
          <a:stretch>
            <a:fillRect/>
          </a:stretch>
        </p:blipFill>
        <p:spPr>
          <a:xfrm>
            <a:off x="5220072" y="3717033"/>
            <a:ext cx="2016224" cy="2016224"/>
          </a:xfrm>
          <a:prstGeom prst="rect">
            <a:avLst/>
          </a:prstGeom>
        </p:spPr>
      </p:pic>
      <p:sp>
        <p:nvSpPr>
          <p:cNvPr id="8" name="ZoneTexte 7"/>
          <p:cNvSpPr txBox="1"/>
          <p:nvPr/>
        </p:nvSpPr>
        <p:spPr>
          <a:xfrm>
            <a:off x="539552" y="5733256"/>
            <a:ext cx="7488832" cy="923330"/>
          </a:xfrm>
          <a:prstGeom prst="rect">
            <a:avLst/>
          </a:prstGeom>
          <a:noFill/>
        </p:spPr>
        <p:txBody>
          <a:bodyPr wrap="square" rtlCol="0">
            <a:spAutoFit/>
          </a:bodyPr>
          <a:lstStyle/>
          <a:p>
            <a:r>
              <a:rPr lang="fr-FR" u="sng" dirty="0" smtClean="0"/>
              <a:t>Recuit</a:t>
            </a:r>
            <a:r>
              <a:rPr lang="fr-FR" dirty="0" smtClean="0"/>
              <a:t>: tube cuivre malléable que l’on peut former à la main</a:t>
            </a:r>
          </a:p>
          <a:p>
            <a:r>
              <a:rPr lang="fr-FR" u="sng" dirty="0" smtClean="0"/>
              <a:t>Écroui</a:t>
            </a:r>
            <a:r>
              <a:rPr lang="fr-FR" dirty="0" smtClean="0"/>
              <a:t>: tube cuivre dit « dur » il suffit de chauffer le cuivre à rouge pour qu’il soit recuit</a:t>
            </a:r>
            <a:endParaRPr lang="fr-FR"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4" presetClass="entr" presetSubtype="0"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 to="" calcmode="lin" valueType="num">
                                      <p:cBhvr>
                                        <p:cTn id="7" dur="1" fill="hold"/>
                                        <p:tgtEl>
                                          <p:spTgt spid="5"/>
                                        </p:tgtEl>
                                        <p:attrNameLst>
                                          <p:attrName/>
                                        </p:attrNameLst>
                                      </p:cBhvr>
                                    </p:anim>
                                  </p:childTnLst>
                                </p:cTn>
                              </p:par>
                            </p:childTnLst>
                          </p:cTn>
                        </p:par>
                      </p:childTnLst>
                    </p:cTn>
                  </p:par>
                  <p:par>
                    <p:cTn id="8" fill="hold">
                      <p:stCondLst>
                        <p:cond delay="indefinite"/>
                      </p:stCondLst>
                      <p:childTnLst>
                        <p:par>
                          <p:cTn id="9" fill="hold">
                            <p:stCondLst>
                              <p:cond delay="0"/>
                            </p:stCondLst>
                            <p:childTnLst>
                              <p:par>
                                <p:cTn id="10" presetID="24" presetClass="entr" presetSubtype="0" fill="hold" nodeType="clickEffect">
                                  <p:stCondLst>
                                    <p:cond delay="0"/>
                                  </p:stCondLst>
                                  <p:childTnLst>
                                    <p:set>
                                      <p:cBhvr>
                                        <p:cTn id="11" dur="1" fill="hold">
                                          <p:stCondLst>
                                            <p:cond delay="0"/>
                                          </p:stCondLst>
                                        </p:cTn>
                                        <p:tgtEl>
                                          <p:spTgt spid="7"/>
                                        </p:tgtEl>
                                        <p:attrNameLst>
                                          <p:attrName>style.visibility</p:attrName>
                                        </p:attrNameLst>
                                      </p:cBhvr>
                                      <p:to>
                                        <p:strVal val="visible"/>
                                      </p:to>
                                    </p:set>
                                    <p:anim to="" calcmode="lin" valueType="num">
                                      <p:cBhvr>
                                        <p:cTn id="12" dur="1" fill="hold"/>
                                        <p:tgtEl>
                                          <p:spTgt spid="7"/>
                                        </p:tgtEl>
                                        <p:attrNameLst>
                                          <p:attrName/>
                                        </p:attrNameLst>
                                      </p:cBhvr>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xfrm>
            <a:off x="457200" y="274638"/>
            <a:ext cx="6707088" cy="1143000"/>
          </a:xfrm>
        </p:spPr>
        <p:txBody>
          <a:bodyPr>
            <a:normAutofit/>
          </a:bodyPr>
          <a:lstStyle/>
          <a:p>
            <a:r>
              <a:rPr lang="fr-FR" sz="4000" u="sng" dirty="0" smtClean="0">
                <a:solidFill>
                  <a:srgbClr val="FF0000"/>
                </a:solidFill>
                <a:latin typeface="Arial" pitchFamily="34" charset="0"/>
                <a:cs typeface="Arial" pitchFamily="34" charset="0"/>
              </a:rPr>
              <a:t>Le cuivre </a:t>
            </a:r>
            <a:r>
              <a:rPr lang="fr-FR" sz="2800" dirty="0" smtClean="0">
                <a:solidFill>
                  <a:srgbClr val="FF0000"/>
                </a:solidFill>
                <a:latin typeface="Arial" pitchFamily="34" charset="0"/>
                <a:cs typeface="Arial" pitchFamily="34" charset="0"/>
              </a:rPr>
              <a:t>(CU)</a:t>
            </a:r>
            <a:endParaRPr lang="fr-FR" sz="2800" dirty="0">
              <a:solidFill>
                <a:srgbClr val="FF0000"/>
              </a:solidFill>
              <a:latin typeface="Arial" pitchFamily="34" charset="0"/>
              <a:cs typeface="Arial" pitchFamily="34" charset="0"/>
            </a:endParaRPr>
          </a:p>
        </p:txBody>
      </p:sp>
      <p:sp>
        <p:nvSpPr>
          <p:cNvPr id="3" name="Espace réservé du contenu 2"/>
          <p:cNvSpPr>
            <a:spLocks noGrp="1"/>
          </p:cNvSpPr>
          <p:nvPr>
            <p:ph idx="1"/>
          </p:nvPr>
        </p:nvSpPr>
        <p:spPr>
          <a:xfrm>
            <a:off x="395536" y="1268761"/>
            <a:ext cx="8229600" cy="4525963"/>
          </a:xfrm>
        </p:spPr>
        <p:txBody>
          <a:bodyPr>
            <a:normAutofit/>
          </a:bodyPr>
          <a:lstStyle/>
          <a:p>
            <a:r>
              <a:rPr lang="fr-FR" sz="2000" dirty="0" smtClean="0">
                <a:latin typeface="Arial" pitchFamily="34" charset="0"/>
                <a:cs typeface="Arial" pitchFamily="34" charset="0"/>
              </a:rPr>
              <a:t>Le cuivre devient pâteux vers 830 °C et fond autour de 1 100 °C</a:t>
            </a:r>
          </a:p>
          <a:p>
            <a:pPr>
              <a:buNone/>
            </a:pPr>
            <a:r>
              <a:rPr lang="fr-FR" sz="2000" u="sng" dirty="0" smtClean="0">
                <a:latin typeface="Arial" pitchFamily="34" charset="0"/>
                <a:cs typeface="Arial" pitchFamily="34" charset="0"/>
              </a:rPr>
              <a:t>Les raccords à souder </a:t>
            </a:r>
            <a:r>
              <a:rPr lang="fr-FR" sz="2000" dirty="0" smtClean="0">
                <a:latin typeface="Arial" pitchFamily="34" charset="0"/>
                <a:cs typeface="Arial" pitchFamily="34" charset="0"/>
              </a:rPr>
              <a:t>:</a:t>
            </a:r>
          </a:p>
          <a:p>
            <a:pPr>
              <a:buNone/>
            </a:pPr>
            <a:endParaRPr lang="fr-FR" sz="2000" dirty="0">
              <a:latin typeface="Arial" pitchFamily="34" charset="0"/>
              <a:cs typeface="Arial" pitchFamily="34" charset="0"/>
            </a:endParaRPr>
          </a:p>
        </p:txBody>
      </p:sp>
      <p:pic>
        <p:nvPicPr>
          <p:cNvPr id="4" name="Image 3" descr="logo.jpg"/>
          <p:cNvPicPr>
            <a:picLocks noChangeAspect="1"/>
          </p:cNvPicPr>
          <p:nvPr/>
        </p:nvPicPr>
        <p:blipFill>
          <a:blip r:embed="rId2" cstate="print"/>
          <a:stretch>
            <a:fillRect/>
          </a:stretch>
        </p:blipFill>
        <p:spPr>
          <a:xfrm>
            <a:off x="7308304" y="332657"/>
            <a:ext cx="1363088" cy="945257"/>
          </a:xfrm>
          <a:prstGeom prst="rect">
            <a:avLst/>
          </a:prstGeom>
        </p:spPr>
      </p:pic>
      <p:pic>
        <p:nvPicPr>
          <p:cNvPr id="5" name="Image 4" descr="té.jpg"/>
          <p:cNvPicPr>
            <a:picLocks noChangeAspect="1"/>
          </p:cNvPicPr>
          <p:nvPr/>
        </p:nvPicPr>
        <p:blipFill>
          <a:blip r:embed="rId3" cstate="print"/>
          <a:stretch>
            <a:fillRect/>
          </a:stretch>
        </p:blipFill>
        <p:spPr>
          <a:xfrm>
            <a:off x="899593" y="2420889"/>
            <a:ext cx="977655" cy="1310258"/>
          </a:xfrm>
          <a:prstGeom prst="rect">
            <a:avLst/>
          </a:prstGeom>
        </p:spPr>
      </p:pic>
      <p:sp>
        <p:nvSpPr>
          <p:cNvPr id="6" name="ZoneTexte 5"/>
          <p:cNvSpPr txBox="1"/>
          <p:nvPr/>
        </p:nvSpPr>
        <p:spPr>
          <a:xfrm>
            <a:off x="467544" y="3645025"/>
            <a:ext cx="1944216" cy="369332"/>
          </a:xfrm>
          <a:prstGeom prst="rect">
            <a:avLst/>
          </a:prstGeom>
          <a:noFill/>
        </p:spPr>
        <p:txBody>
          <a:bodyPr wrap="square" rtlCol="0">
            <a:spAutoFit/>
          </a:bodyPr>
          <a:lstStyle/>
          <a:p>
            <a:r>
              <a:rPr lang="fr-FR" dirty="0" smtClean="0"/>
              <a:t>Té égal ou réduit</a:t>
            </a:r>
            <a:endParaRPr lang="fr-FR" dirty="0"/>
          </a:p>
        </p:txBody>
      </p:sp>
      <p:pic>
        <p:nvPicPr>
          <p:cNvPr id="7" name="Image 6" descr="coude.jpg"/>
          <p:cNvPicPr>
            <a:picLocks noChangeAspect="1"/>
          </p:cNvPicPr>
          <p:nvPr/>
        </p:nvPicPr>
        <p:blipFill>
          <a:blip r:embed="rId4" cstate="print"/>
          <a:stretch>
            <a:fillRect/>
          </a:stretch>
        </p:blipFill>
        <p:spPr>
          <a:xfrm>
            <a:off x="2699793" y="2348881"/>
            <a:ext cx="1316732" cy="1316732"/>
          </a:xfrm>
          <a:prstGeom prst="rect">
            <a:avLst/>
          </a:prstGeom>
        </p:spPr>
      </p:pic>
      <p:sp>
        <p:nvSpPr>
          <p:cNvPr id="8" name="ZoneTexte 7"/>
          <p:cNvSpPr txBox="1"/>
          <p:nvPr/>
        </p:nvSpPr>
        <p:spPr>
          <a:xfrm>
            <a:off x="2411760" y="3573016"/>
            <a:ext cx="1944216" cy="369332"/>
          </a:xfrm>
          <a:prstGeom prst="rect">
            <a:avLst/>
          </a:prstGeom>
          <a:noFill/>
        </p:spPr>
        <p:txBody>
          <a:bodyPr wrap="square" rtlCol="0">
            <a:spAutoFit/>
          </a:bodyPr>
          <a:lstStyle/>
          <a:p>
            <a:r>
              <a:rPr lang="fr-FR" dirty="0" smtClean="0"/>
              <a:t>Coude 90° ou 45°</a:t>
            </a:r>
            <a:endParaRPr lang="fr-FR" dirty="0"/>
          </a:p>
        </p:txBody>
      </p:sp>
      <p:pic>
        <p:nvPicPr>
          <p:cNvPr id="9" name="Image 8" descr="reduction.jpg"/>
          <p:cNvPicPr>
            <a:picLocks noChangeAspect="1"/>
          </p:cNvPicPr>
          <p:nvPr/>
        </p:nvPicPr>
        <p:blipFill>
          <a:blip r:embed="rId5" cstate="print"/>
          <a:stretch>
            <a:fillRect/>
          </a:stretch>
        </p:blipFill>
        <p:spPr>
          <a:xfrm>
            <a:off x="5148065" y="2348881"/>
            <a:ext cx="1323207" cy="1323206"/>
          </a:xfrm>
          <a:prstGeom prst="rect">
            <a:avLst/>
          </a:prstGeom>
        </p:spPr>
      </p:pic>
      <p:sp>
        <p:nvSpPr>
          <p:cNvPr id="10" name="ZoneTexte 9"/>
          <p:cNvSpPr txBox="1"/>
          <p:nvPr/>
        </p:nvSpPr>
        <p:spPr>
          <a:xfrm>
            <a:off x="5148064" y="3573016"/>
            <a:ext cx="1296144" cy="369332"/>
          </a:xfrm>
          <a:prstGeom prst="rect">
            <a:avLst/>
          </a:prstGeom>
          <a:noFill/>
        </p:spPr>
        <p:txBody>
          <a:bodyPr wrap="square" rtlCol="0">
            <a:spAutoFit/>
          </a:bodyPr>
          <a:lstStyle/>
          <a:p>
            <a:r>
              <a:rPr lang="fr-FR" dirty="0" smtClean="0"/>
              <a:t>réduction</a:t>
            </a:r>
            <a:endParaRPr lang="fr-FR" dirty="0"/>
          </a:p>
        </p:txBody>
      </p:sp>
      <p:sp>
        <p:nvSpPr>
          <p:cNvPr id="11" name="ZoneTexte 10"/>
          <p:cNvSpPr txBox="1"/>
          <p:nvPr/>
        </p:nvSpPr>
        <p:spPr>
          <a:xfrm>
            <a:off x="467544" y="4149080"/>
            <a:ext cx="4032448" cy="400110"/>
          </a:xfrm>
          <a:prstGeom prst="rect">
            <a:avLst/>
          </a:prstGeom>
          <a:noFill/>
        </p:spPr>
        <p:txBody>
          <a:bodyPr wrap="square" rtlCol="0">
            <a:spAutoFit/>
          </a:bodyPr>
          <a:lstStyle/>
          <a:p>
            <a:r>
              <a:rPr lang="fr-FR" sz="2000" u="sng" dirty="0" smtClean="0">
                <a:latin typeface="Arial" pitchFamily="34" charset="0"/>
                <a:cs typeface="Arial" pitchFamily="34" charset="0"/>
              </a:rPr>
              <a:t>Les raccords à sertir </a:t>
            </a:r>
            <a:r>
              <a:rPr lang="fr-FR" dirty="0" smtClean="0"/>
              <a:t>:</a:t>
            </a:r>
            <a:endParaRPr lang="fr-FR" dirty="0"/>
          </a:p>
        </p:txBody>
      </p:sp>
      <p:pic>
        <p:nvPicPr>
          <p:cNvPr id="12" name="Image 11" descr="sertir 1.jpg"/>
          <p:cNvPicPr>
            <a:picLocks noChangeAspect="1"/>
          </p:cNvPicPr>
          <p:nvPr/>
        </p:nvPicPr>
        <p:blipFill>
          <a:blip r:embed="rId6" cstate="print"/>
          <a:stretch>
            <a:fillRect/>
          </a:stretch>
        </p:blipFill>
        <p:spPr>
          <a:xfrm>
            <a:off x="899592" y="4869161"/>
            <a:ext cx="1512168" cy="1340620"/>
          </a:xfrm>
          <a:prstGeom prst="rect">
            <a:avLst/>
          </a:prstGeom>
        </p:spPr>
      </p:pic>
      <p:pic>
        <p:nvPicPr>
          <p:cNvPr id="13" name="Image 12" descr="sertir.jpg"/>
          <p:cNvPicPr>
            <a:picLocks noChangeAspect="1"/>
          </p:cNvPicPr>
          <p:nvPr/>
        </p:nvPicPr>
        <p:blipFill>
          <a:blip r:embed="rId7" cstate="print"/>
          <a:stretch>
            <a:fillRect/>
          </a:stretch>
        </p:blipFill>
        <p:spPr>
          <a:xfrm>
            <a:off x="2555776" y="4869160"/>
            <a:ext cx="1892248" cy="1327398"/>
          </a:xfrm>
          <a:prstGeom prst="rect">
            <a:avLst/>
          </a:prstGeom>
        </p:spPr>
      </p:pic>
      <p:pic>
        <p:nvPicPr>
          <p:cNvPr id="14" name="Image 13" descr="sertissage.jpg"/>
          <p:cNvPicPr>
            <a:picLocks noChangeAspect="1"/>
          </p:cNvPicPr>
          <p:nvPr/>
        </p:nvPicPr>
        <p:blipFill>
          <a:blip r:embed="rId8" cstate="print"/>
          <a:stretch>
            <a:fillRect/>
          </a:stretch>
        </p:blipFill>
        <p:spPr>
          <a:xfrm>
            <a:off x="4716016" y="4084456"/>
            <a:ext cx="3744416" cy="2096873"/>
          </a:xfrm>
          <a:prstGeom prst="rect">
            <a:avLst/>
          </a:prstGeom>
        </p:spPr>
      </p:pic>
      <p:sp>
        <p:nvSpPr>
          <p:cNvPr id="15" name="ZoneTexte 14"/>
          <p:cNvSpPr txBox="1"/>
          <p:nvPr/>
        </p:nvSpPr>
        <p:spPr>
          <a:xfrm>
            <a:off x="971600" y="6237312"/>
            <a:ext cx="1368152" cy="369332"/>
          </a:xfrm>
          <a:prstGeom prst="rect">
            <a:avLst/>
          </a:prstGeom>
          <a:noFill/>
        </p:spPr>
        <p:txBody>
          <a:bodyPr wrap="square" rtlCol="0">
            <a:spAutoFit/>
          </a:bodyPr>
          <a:lstStyle/>
          <a:p>
            <a:r>
              <a:rPr lang="fr-FR" dirty="0" smtClean="0">
                <a:latin typeface="Arial" pitchFamily="34" charset="0"/>
                <a:cs typeface="Arial" pitchFamily="34" charset="0"/>
              </a:rPr>
              <a:t>Té à sertir</a:t>
            </a:r>
            <a:endParaRPr lang="fr-FR" dirty="0">
              <a:latin typeface="Arial" pitchFamily="34" charset="0"/>
              <a:cs typeface="Arial" pitchFamily="34" charset="0"/>
            </a:endParaRPr>
          </a:p>
        </p:txBody>
      </p:sp>
      <p:sp>
        <p:nvSpPr>
          <p:cNvPr id="16" name="ZoneTexte 15"/>
          <p:cNvSpPr txBox="1"/>
          <p:nvPr/>
        </p:nvSpPr>
        <p:spPr>
          <a:xfrm>
            <a:off x="2555776" y="6165304"/>
            <a:ext cx="2160240" cy="369332"/>
          </a:xfrm>
          <a:prstGeom prst="rect">
            <a:avLst/>
          </a:prstGeom>
          <a:noFill/>
        </p:spPr>
        <p:txBody>
          <a:bodyPr wrap="square" rtlCol="0">
            <a:spAutoFit/>
          </a:bodyPr>
          <a:lstStyle/>
          <a:p>
            <a:r>
              <a:rPr lang="fr-FR" dirty="0" smtClean="0">
                <a:latin typeface="Arial" pitchFamily="34" charset="0"/>
                <a:cs typeface="Arial" pitchFamily="34" charset="0"/>
              </a:rPr>
              <a:t>Manchon à sertir</a:t>
            </a:r>
            <a:endParaRPr lang="fr-FR" dirty="0">
              <a:latin typeface="Arial" pitchFamily="34" charset="0"/>
              <a:cs typeface="Arial" pitchFamily="34" charset="0"/>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4" presetClass="entr" presetSubtype="0"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 to="" calcmode="lin" valueType="num">
                                      <p:cBhvr>
                                        <p:cTn id="7" dur="1" fill="hold"/>
                                        <p:tgtEl>
                                          <p:spTgt spid="5"/>
                                        </p:tgtEl>
                                        <p:attrNameLst>
                                          <p:attrName/>
                                        </p:attrNameLst>
                                      </p:cBhvr>
                                    </p:anim>
                                  </p:childTnLst>
                                </p:cTn>
                              </p:par>
                            </p:childTnLst>
                          </p:cTn>
                        </p:par>
                      </p:childTnLst>
                    </p:cTn>
                  </p:par>
                  <p:par>
                    <p:cTn id="8" fill="hold">
                      <p:stCondLst>
                        <p:cond delay="indefinite"/>
                      </p:stCondLst>
                      <p:childTnLst>
                        <p:par>
                          <p:cTn id="9" fill="hold">
                            <p:stCondLst>
                              <p:cond delay="0"/>
                            </p:stCondLst>
                            <p:childTnLst>
                              <p:par>
                                <p:cTn id="10" presetID="24" presetClass="entr" presetSubtype="0" fill="hold" grpId="0" nodeType="clickEffect">
                                  <p:stCondLst>
                                    <p:cond delay="0"/>
                                  </p:stCondLst>
                                  <p:childTnLst>
                                    <p:set>
                                      <p:cBhvr>
                                        <p:cTn id="11" dur="1" fill="hold">
                                          <p:stCondLst>
                                            <p:cond delay="0"/>
                                          </p:stCondLst>
                                        </p:cTn>
                                        <p:tgtEl>
                                          <p:spTgt spid="6"/>
                                        </p:tgtEl>
                                        <p:attrNameLst>
                                          <p:attrName>style.visibility</p:attrName>
                                        </p:attrNameLst>
                                      </p:cBhvr>
                                      <p:to>
                                        <p:strVal val="visible"/>
                                      </p:to>
                                    </p:set>
                                    <p:anim to="" calcmode="lin" valueType="num">
                                      <p:cBhvr>
                                        <p:cTn id="12" dur="1" fill="hold"/>
                                        <p:tgtEl>
                                          <p:spTgt spid="6"/>
                                        </p:tgtEl>
                                        <p:attrNameLst>
                                          <p:attrName/>
                                        </p:attrNameLst>
                                      </p:cBhvr>
                                    </p:anim>
                                  </p:childTnLst>
                                </p:cTn>
                              </p:par>
                            </p:childTnLst>
                          </p:cTn>
                        </p:par>
                      </p:childTnLst>
                    </p:cTn>
                  </p:par>
                  <p:par>
                    <p:cTn id="13" fill="hold">
                      <p:stCondLst>
                        <p:cond delay="indefinite"/>
                      </p:stCondLst>
                      <p:childTnLst>
                        <p:par>
                          <p:cTn id="14" fill="hold">
                            <p:stCondLst>
                              <p:cond delay="0"/>
                            </p:stCondLst>
                            <p:childTnLst>
                              <p:par>
                                <p:cTn id="15" presetID="24" presetClass="entr" presetSubtype="0" fill="hold" nodeType="clickEffect">
                                  <p:stCondLst>
                                    <p:cond delay="0"/>
                                  </p:stCondLst>
                                  <p:childTnLst>
                                    <p:set>
                                      <p:cBhvr>
                                        <p:cTn id="16" dur="1" fill="hold">
                                          <p:stCondLst>
                                            <p:cond delay="0"/>
                                          </p:stCondLst>
                                        </p:cTn>
                                        <p:tgtEl>
                                          <p:spTgt spid="7"/>
                                        </p:tgtEl>
                                        <p:attrNameLst>
                                          <p:attrName>style.visibility</p:attrName>
                                        </p:attrNameLst>
                                      </p:cBhvr>
                                      <p:to>
                                        <p:strVal val="visible"/>
                                      </p:to>
                                    </p:set>
                                    <p:anim to="" calcmode="lin" valueType="num">
                                      <p:cBhvr>
                                        <p:cTn id="17" dur="1" fill="hold"/>
                                        <p:tgtEl>
                                          <p:spTgt spid="7"/>
                                        </p:tgtEl>
                                        <p:attrNameLst>
                                          <p:attrName/>
                                        </p:attrNameLst>
                                      </p:cBhvr>
                                    </p:anim>
                                  </p:childTnLst>
                                </p:cTn>
                              </p:par>
                            </p:childTnLst>
                          </p:cTn>
                        </p:par>
                      </p:childTnLst>
                    </p:cTn>
                  </p:par>
                  <p:par>
                    <p:cTn id="18" fill="hold">
                      <p:stCondLst>
                        <p:cond delay="indefinite"/>
                      </p:stCondLst>
                      <p:childTnLst>
                        <p:par>
                          <p:cTn id="19" fill="hold">
                            <p:stCondLst>
                              <p:cond delay="0"/>
                            </p:stCondLst>
                            <p:childTnLst>
                              <p:par>
                                <p:cTn id="20" presetID="24" presetClass="entr" presetSubtype="0" fill="hold" grpId="0" nodeType="clickEffect">
                                  <p:stCondLst>
                                    <p:cond delay="0"/>
                                  </p:stCondLst>
                                  <p:childTnLst>
                                    <p:set>
                                      <p:cBhvr>
                                        <p:cTn id="21" dur="1" fill="hold">
                                          <p:stCondLst>
                                            <p:cond delay="0"/>
                                          </p:stCondLst>
                                        </p:cTn>
                                        <p:tgtEl>
                                          <p:spTgt spid="8"/>
                                        </p:tgtEl>
                                        <p:attrNameLst>
                                          <p:attrName>style.visibility</p:attrName>
                                        </p:attrNameLst>
                                      </p:cBhvr>
                                      <p:to>
                                        <p:strVal val="visible"/>
                                      </p:to>
                                    </p:set>
                                    <p:anim to="" calcmode="lin" valueType="num">
                                      <p:cBhvr>
                                        <p:cTn id="22" dur="1" fill="hold"/>
                                        <p:tgtEl>
                                          <p:spTgt spid="8"/>
                                        </p:tgtEl>
                                        <p:attrNameLst>
                                          <p:attrName/>
                                        </p:attrNameLst>
                                      </p:cBhvr>
                                    </p:anim>
                                  </p:childTnLst>
                                </p:cTn>
                              </p:par>
                            </p:childTnLst>
                          </p:cTn>
                        </p:par>
                      </p:childTnLst>
                    </p:cTn>
                  </p:par>
                  <p:par>
                    <p:cTn id="23" fill="hold">
                      <p:stCondLst>
                        <p:cond delay="indefinite"/>
                      </p:stCondLst>
                      <p:childTnLst>
                        <p:par>
                          <p:cTn id="24" fill="hold">
                            <p:stCondLst>
                              <p:cond delay="0"/>
                            </p:stCondLst>
                            <p:childTnLst>
                              <p:par>
                                <p:cTn id="25" presetID="24" presetClass="entr" presetSubtype="0" fill="hold" nodeType="clickEffect">
                                  <p:stCondLst>
                                    <p:cond delay="0"/>
                                  </p:stCondLst>
                                  <p:childTnLst>
                                    <p:set>
                                      <p:cBhvr>
                                        <p:cTn id="26" dur="1" fill="hold">
                                          <p:stCondLst>
                                            <p:cond delay="0"/>
                                          </p:stCondLst>
                                        </p:cTn>
                                        <p:tgtEl>
                                          <p:spTgt spid="9"/>
                                        </p:tgtEl>
                                        <p:attrNameLst>
                                          <p:attrName>style.visibility</p:attrName>
                                        </p:attrNameLst>
                                      </p:cBhvr>
                                      <p:to>
                                        <p:strVal val="visible"/>
                                      </p:to>
                                    </p:set>
                                    <p:anim to="" calcmode="lin" valueType="num">
                                      <p:cBhvr>
                                        <p:cTn id="27" dur="1" fill="hold"/>
                                        <p:tgtEl>
                                          <p:spTgt spid="9"/>
                                        </p:tgtEl>
                                        <p:attrNameLst>
                                          <p:attrName/>
                                        </p:attrNameLst>
                                      </p:cBhvr>
                                    </p:anim>
                                  </p:childTnLst>
                                </p:cTn>
                              </p:par>
                            </p:childTnLst>
                          </p:cTn>
                        </p:par>
                      </p:childTnLst>
                    </p:cTn>
                  </p:par>
                  <p:par>
                    <p:cTn id="28" fill="hold">
                      <p:stCondLst>
                        <p:cond delay="indefinite"/>
                      </p:stCondLst>
                      <p:childTnLst>
                        <p:par>
                          <p:cTn id="29" fill="hold">
                            <p:stCondLst>
                              <p:cond delay="0"/>
                            </p:stCondLst>
                            <p:childTnLst>
                              <p:par>
                                <p:cTn id="30" presetID="24" presetClass="entr" presetSubtype="0" fill="hold" grpId="0" nodeType="clickEffect">
                                  <p:stCondLst>
                                    <p:cond delay="0"/>
                                  </p:stCondLst>
                                  <p:childTnLst>
                                    <p:set>
                                      <p:cBhvr>
                                        <p:cTn id="31" dur="1" fill="hold">
                                          <p:stCondLst>
                                            <p:cond delay="0"/>
                                          </p:stCondLst>
                                        </p:cTn>
                                        <p:tgtEl>
                                          <p:spTgt spid="10"/>
                                        </p:tgtEl>
                                        <p:attrNameLst>
                                          <p:attrName>style.visibility</p:attrName>
                                        </p:attrNameLst>
                                      </p:cBhvr>
                                      <p:to>
                                        <p:strVal val="visible"/>
                                      </p:to>
                                    </p:set>
                                    <p:anim to="" calcmode="lin" valueType="num">
                                      <p:cBhvr>
                                        <p:cTn id="32" dur="1" fill="hold"/>
                                        <p:tgtEl>
                                          <p:spTgt spid="10"/>
                                        </p:tgtEl>
                                        <p:attrNameLst>
                                          <p:attrName/>
                                        </p:attrNameLst>
                                      </p:cBhvr>
                                    </p:anim>
                                  </p:childTnLst>
                                </p:cTn>
                              </p:par>
                            </p:childTnLst>
                          </p:cTn>
                        </p:par>
                      </p:childTnLst>
                    </p:cTn>
                  </p:par>
                  <p:par>
                    <p:cTn id="33" fill="hold">
                      <p:stCondLst>
                        <p:cond delay="indefinite"/>
                      </p:stCondLst>
                      <p:childTnLst>
                        <p:par>
                          <p:cTn id="34" fill="hold">
                            <p:stCondLst>
                              <p:cond delay="0"/>
                            </p:stCondLst>
                            <p:childTnLst>
                              <p:par>
                                <p:cTn id="35" presetID="24" presetClass="entr" presetSubtype="0" fill="hold" nodeType="clickEffect">
                                  <p:stCondLst>
                                    <p:cond delay="0"/>
                                  </p:stCondLst>
                                  <p:childTnLst>
                                    <p:set>
                                      <p:cBhvr>
                                        <p:cTn id="36" dur="1" fill="hold">
                                          <p:stCondLst>
                                            <p:cond delay="0"/>
                                          </p:stCondLst>
                                        </p:cTn>
                                        <p:tgtEl>
                                          <p:spTgt spid="12"/>
                                        </p:tgtEl>
                                        <p:attrNameLst>
                                          <p:attrName>style.visibility</p:attrName>
                                        </p:attrNameLst>
                                      </p:cBhvr>
                                      <p:to>
                                        <p:strVal val="visible"/>
                                      </p:to>
                                    </p:set>
                                    <p:anim to="" calcmode="lin" valueType="num">
                                      <p:cBhvr>
                                        <p:cTn id="37" dur="1" fill="hold"/>
                                        <p:tgtEl>
                                          <p:spTgt spid="12"/>
                                        </p:tgtEl>
                                        <p:attrNameLst>
                                          <p:attrName/>
                                        </p:attrNameLst>
                                      </p:cBhvr>
                                    </p:anim>
                                  </p:childTnLst>
                                </p:cTn>
                              </p:par>
                            </p:childTnLst>
                          </p:cTn>
                        </p:par>
                      </p:childTnLst>
                    </p:cTn>
                  </p:par>
                  <p:par>
                    <p:cTn id="38" fill="hold">
                      <p:stCondLst>
                        <p:cond delay="indefinite"/>
                      </p:stCondLst>
                      <p:childTnLst>
                        <p:par>
                          <p:cTn id="39" fill="hold">
                            <p:stCondLst>
                              <p:cond delay="0"/>
                            </p:stCondLst>
                            <p:childTnLst>
                              <p:par>
                                <p:cTn id="40" presetID="24" presetClass="entr" presetSubtype="0" fill="hold" grpId="0" nodeType="clickEffect">
                                  <p:stCondLst>
                                    <p:cond delay="0"/>
                                  </p:stCondLst>
                                  <p:childTnLst>
                                    <p:set>
                                      <p:cBhvr>
                                        <p:cTn id="41" dur="1" fill="hold">
                                          <p:stCondLst>
                                            <p:cond delay="0"/>
                                          </p:stCondLst>
                                        </p:cTn>
                                        <p:tgtEl>
                                          <p:spTgt spid="15"/>
                                        </p:tgtEl>
                                        <p:attrNameLst>
                                          <p:attrName>style.visibility</p:attrName>
                                        </p:attrNameLst>
                                      </p:cBhvr>
                                      <p:to>
                                        <p:strVal val="visible"/>
                                      </p:to>
                                    </p:set>
                                    <p:anim to="" calcmode="lin" valueType="num">
                                      <p:cBhvr>
                                        <p:cTn id="42" dur="1" fill="hold"/>
                                        <p:tgtEl>
                                          <p:spTgt spid="15"/>
                                        </p:tgtEl>
                                        <p:attrNameLst>
                                          <p:attrName/>
                                        </p:attrNameLst>
                                      </p:cBhvr>
                                    </p:anim>
                                  </p:childTnLst>
                                </p:cTn>
                              </p:par>
                            </p:childTnLst>
                          </p:cTn>
                        </p:par>
                      </p:childTnLst>
                    </p:cTn>
                  </p:par>
                  <p:par>
                    <p:cTn id="43" fill="hold">
                      <p:stCondLst>
                        <p:cond delay="indefinite"/>
                      </p:stCondLst>
                      <p:childTnLst>
                        <p:par>
                          <p:cTn id="44" fill="hold">
                            <p:stCondLst>
                              <p:cond delay="0"/>
                            </p:stCondLst>
                            <p:childTnLst>
                              <p:par>
                                <p:cTn id="45" presetID="24" presetClass="entr" presetSubtype="0" fill="hold" nodeType="clickEffect">
                                  <p:stCondLst>
                                    <p:cond delay="0"/>
                                  </p:stCondLst>
                                  <p:childTnLst>
                                    <p:set>
                                      <p:cBhvr>
                                        <p:cTn id="46" dur="1" fill="hold">
                                          <p:stCondLst>
                                            <p:cond delay="0"/>
                                          </p:stCondLst>
                                        </p:cTn>
                                        <p:tgtEl>
                                          <p:spTgt spid="13"/>
                                        </p:tgtEl>
                                        <p:attrNameLst>
                                          <p:attrName>style.visibility</p:attrName>
                                        </p:attrNameLst>
                                      </p:cBhvr>
                                      <p:to>
                                        <p:strVal val="visible"/>
                                      </p:to>
                                    </p:set>
                                    <p:anim to="" calcmode="lin" valueType="num">
                                      <p:cBhvr>
                                        <p:cTn id="47" dur="1" fill="hold"/>
                                        <p:tgtEl>
                                          <p:spTgt spid="13"/>
                                        </p:tgtEl>
                                        <p:attrNameLst>
                                          <p:attrName/>
                                        </p:attrNameLst>
                                      </p:cBhvr>
                                    </p:anim>
                                  </p:childTnLst>
                                </p:cTn>
                              </p:par>
                            </p:childTnLst>
                          </p:cTn>
                        </p:par>
                      </p:childTnLst>
                    </p:cTn>
                  </p:par>
                  <p:par>
                    <p:cTn id="48" fill="hold">
                      <p:stCondLst>
                        <p:cond delay="indefinite"/>
                      </p:stCondLst>
                      <p:childTnLst>
                        <p:par>
                          <p:cTn id="49" fill="hold">
                            <p:stCondLst>
                              <p:cond delay="0"/>
                            </p:stCondLst>
                            <p:childTnLst>
                              <p:par>
                                <p:cTn id="50" presetID="24" presetClass="entr" presetSubtype="0" fill="hold" grpId="0" nodeType="clickEffect">
                                  <p:stCondLst>
                                    <p:cond delay="0"/>
                                  </p:stCondLst>
                                  <p:childTnLst>
                                    <p:set>
                                      <p:cBhvr>
                                        <p:cTn id="51" dur="1" fill="hold">
                                          <p:stCondLst>
                                            <p:cond delay="0"/>
                                          </p:stCondLst>
                                        </p:cTn>
                                        <p:tgtEl>
                                          <p:spTgt spid="16"/>
                                        </p:tgtEl>
                                        <p:attrNameLst>
                                          <p:attrName>style.visibility</p:attrName>
                                        </p:attrNameLst>
                                      </p:cBhvr>
                                      <p:to>
                                        <p:strVal val="visible"/>
                                      </p:to>
                                    </p:set>
                                    <p:anim to="" calcmode="lin" valueType="num">
                                      <p:cBhvr>
                                        <p:cTn id="52" dur="1" fill="hold"/>
                                        <p:tgtEl>
                                          <p:spTgt spid="16"/>
                                        </p:tgtEl>
                                        <p:attrNameLst>
                                          <p:attrName/>
                                        </p:attrNameLst>
                                      </p:cBhvr>
                                    </p:anim>
                                  </p:childTnLst>
                                </p:cTn>
                              </p:par>
                            </p:childTnLst>
                          </p:cTn>
                        </p:par>
                      </p:childTnLst>
                    </p:cTn>
                  </p:par>
                  <p:par>
                    <p:cTn id="53" fill="hold">
                      <p:stCondLst>
                        <p:cond delay="indefinite"/>
                      </p:stCondLst>
                      <p:childTnLst>
                        <p:par>
                          <p:cTn id="54" fill="hold">
                            <p:stCondLst>
                              <p:cond delay="0"/>
                            </p:stCondLst>
                            <p:childTnLst>
                              <p:par>
                                <p:cTn id="55" presetID="24" presetClass="entr" presetSubtype="0" fill="hold" nodeType="clickEffect">
                                  <p:stCondLst>
                                    <p:cond delay="0"/>
                                  </p:stCondLst>
                                  <p:childTnLst>
                                    <p:set>
                                      <p:cBhvr>
                                        <p:cTn id="56" dur="1" fill="hold">
                                          <p:stCondLst>
                                            <p:cond delay="0"/>
                                          </p:stCondLst>
                                        </p:cTn>
                                        <p:tgtEl>
                                          <p:spTgt spid="14"/>
                                        </p:tgtEl>
                                        <p:attrNameLst>
                                          <p:attrName>style.visibility</p:attrName>
                                        </p:attrNameLst>
                                      </p:cBhvr>
                                      <p:to>
                                        <p:strVal val="visible"/>
                                      </p:to>
                                    </p:set>
                                    <p:anim to="" calcmode="lin" valueType="num">
                                      <p:cBhvr>
                                        <p:cTn id="57" dur="1" fill="hold"/>
                                        <p:tgtEl>
                                          <p:spTgt spid="14"/>
                                        </p:tgtEl>
                                        <p:attrNameLst>
                                          <p:attrName/>
                                        </p:attrNameLst>
                                      </p:cBhvr>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8" grpId="0"/>
      <p:bldP spid="10" grpId="0"/>
      <p:bldP spid="15" grpId="0"/>
      <p:bldP spid="16"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xfrm>
            <a:off x="457200" y="274638"/>
            <a:ext cx="6635080" cy="1143000"/>
          </a:xfrm>
        </p:spPr>
        <p:txBody>
          <a:bodyPr/>
          <a:lstStyle/>
          <a:p>
            <a:r>
              <a:rPr lang="fr-FR" u="sng" dirty="0" smtClean="0">
                <a:solidFill>
                  <a:srgbClr val="FF0000"/>
                </a:solidFill>
              </a:rPr>
              <a:t>Les diamètres (ø) cuivre</a:t>
            </a:r>
            <a:endParaRPr lang="fr-FR" u="sng" dirty="0">
              <a:solidFill>
                <a:srgbClr val="FF0000"/>
              </a:solidFill>
            </a:endParaRPr>
          </a:p>
        </p:txBody>
      </p:sp>
      <p:graphicFrame>
        <p:nvGraphicFramePr>
          <p:cNvPr id="5" name="Espace réservé du contenu 4"/>
          <p:cNvGraphicFramePr>
            <a:graphicFrameLocks noGrp="1"/>
          </p:cNvGraphicFramePr>
          <p:nvPr>
            <p:ph idx="1"/>
          </p:nvPr>
        </p:nvGraphicFramePr>
        <p:xfrm>
          <a:off x="467544" y="2420889"/>
          <a:ext cx="8229600" cy="3869540"/>
        </p:xfrm>
        <a:graphic>
          <a:graphicData uri="http://schemas.openxmlformats.org/drawingml/2006/table">
            <a:tbl>
              <a:tblPr firstRow="1" bandRow="1">
                <a:tableStyleId>{5C22544A-7EE6-4342-B048-85BDC9FD1C3A}</a:tableStyleId>
              </a:tblPr>
              <a:tblGrid>
                <a:gridCol w="4114800"/>
                <a:gridCol w="4114800"/>
              </a:tblGrid>
              <a:tr h="388640">
                <a:tc>
                  <a:txBody>
                    <a:bodyPr/>
                    <a:lstStyle/>
                    <a:p>
                      <a:pPr algn="ctr"/>
                      <a:r>
                        <a:rPr lang="fr-FR" sz="1800" dirty="0" smtClean="0">
                          <a:solidFill>
                            <a:schemeClr val="tx1"/>
                          </a:solidFill>
                        </a:rPr>
                        <a:t>Ancienne appellation</a:t>
                      </a:r>
                      <a:endParaRPr lang="fr-FR" sz="1800" dirty="0">
                        <a:solidFill>
                          <a:schemeClr val="tx1"/>
                        </a:solidFill>
                      </a:endParaRPr>
                    </a:p>
                  </a:txBody>
                  <a:tcPr>
                    <a:noFill/>
                  </a:tcPr>
                </a:tc>
                <a:tc>
                  <a:txBody>
                    <a:bodyPr/>
                    <a:lstStyle/>
                    <a:p>
                      <a:pPr algn="ctr"/>
                      <a:r>
                        <a:rPr lang="fr-FR" sz="1800" dirty="0" smtClean="0">
                          <a:solidFill>
                            <a:schemeClr val="tx1"/>
                          </a:solidFill>
                        </a:rPr>
                        <a:t>Nouvelle appellation</a:t>
                      </a:r>
                      <a:endParaRPr lang="fr-FR" sz="1800" dirty="0">
                        <a:solidFill>
                          <a:schemeClr val="tx1"/>
                        </a:solidFill>
                      </a:endParaRPr>
                    </a:p>
                  </a:txBody>
                  <a:tcPr>
                    <a:noFill/>
                  </a:tcPr>
                </a:tc>
              </a:tr>
              <a:tr h="580150">
                <a:tc>
                  <a:txBody>
                    <a:bodyPr/>
                    <a:lstStyle/>
                    <a:p>
                      <a:endParaRPr lang="fr-FR" sz="1800" dirty="0"/>
                    </a:p>
                  </a:txBody>
                  <a:tcPr/>
                </a:tc>
                <a:tc>
                  <a:txBody>
                    <a:bodyPr/>
                    <a:lstStyle/>
                    <a:p>
                      <a:endParaRPr lang="fr-FR" sz="1800" dirty="0"/>
                    </a:p>
                  </a:txBody>
                  <a:tcPr/>
                </a:tc>
              </a:tr>
              <a:tr h="580150">
                <a:tc>
                  <a:txBody>
                    <a:bodyPr/>
                    <a:lstStyle/>
                    <a:p>
                      <a:endParaRPr lang="fr-FR" sz="1800" dirty="0"/>
                    </a:p>
                  </a:txBody>
                  <a:tcPr/>
                </a:tc>
                <a:tc>
                  <a:txBody>
                    <a:bodyPr/>
                    <a:lstStyle/>
                    <a:p>
                      <a:endParaRPr lang="fr-FR" sz="1800" dirty="0"/>
                    </a:p>
                  </a:txBody>
                  <a:tcPr/>
                </a:tc>
              </a:tr>
              <a:tr h="580150">
                <a:tc>
                  <a:txBody>
                    <a:bodyPr/>
                    <a:lstStyle/>
                    <a:p>
                      <a:endParaRPr lang="fr-FR" sz="1800" dirty="0"/>
                    </a:p>
                  </a:txBody>
                  <a:tcPr/>
                </a:tc>
                <a:tc>
                  <a:txBody>
                    <a:bodyPr/>
                    <a:lstStyle/>
                    <a:p>
                      <a:endParaRPr lang="fr-FR" sz="1800" dirty="0"/>
                    </a:p>
                  </a:txBody>
                  <a:tcPr/>
                </a:tc>
              </a:tr>
              <a:tr h="580150">
                <a:tc>
                  <a:txBody>
                    <a:bodyPr/>
                    <a:lstStyle/>
                    <a:p>
                      <a:endParaRPr lang="fr-FR" sz="1800" dirty="0"/>
                    </a:p>
                  </a:txBody>
                  <a:tcPr/>
                </a:tc>
                <a:tc>
                  <a:txBody>
                    <a:bodyPr/>
                    <a:lstStyle/>
                    <a:p>
                      <a:endParaRPr lang="fr-FR" sz="1800" dirty="0"/>
                    </a:p>
                  </a:txBody>
                  <a:tcPr/>
                </a:tc>
              </a:tr>
              <a:tr h="580150">
                <a:tc>
                  <a:txBody>
                    <a:bodyPr/>
                    <a:lstStyle/>
                    <a:p>
                      <a:endParaRPr lang="fr-FR" sz="1800" dirty="0"/>
                    </a:p>
                  </a:txBody>
                  <a:tcPr/>
                </a:tc>
                <a:tc>
                  <a:txBody>
                    <a:bodyPr/>
                    <a:lstStyle/>
                    <a:p>
                      <a:endParaRPr lang="fr-FR" sz="1800" dirty="0"/>
                    </a:p>
                  </a:txBody>
                  <a:tcPr/>
                </a:tc>
              </a:tr>
              <a:tr h="580150">
                <a:tc>
                  <a:txBody>
                    <a:bodyPr/>
                    <a:lstStyle/>
                    <a:p>
                      <a:endParaRPr lang="fr-FR" sz="1800" dirty="0"/>
                    </a:p>
                  </a:txBody>
                  <a:tcPr/>
                </a:tc>
                <a:tc>
                  <a:txBody>
                    <a:bodyPr/>
                    <a:lstStyle/>
                    <a:p>
                      <a:endParaRPr lang="fr-FR" sz="1800" dirty="0"/>
                    </a:p>
                  </a:txBody>
                  <a:tcPr/>
                </a:tc>
              </a:tr>
            </a:tbl>
          </a:graphicData>
        </a:graphic>
      </p:graphicFrame>
      <p:pic>
        <p:nvPicPr>
          <p:cNvPr id="4" name="Image 3" descr="logo.jpg"/>
          <p:cNvPicPr>
            <a:picLocks noChangeAspect="1"/>
          </p:cNvPicPr>
          <p:nvPr/>
        </p:nvPicPr>
        <p:blipFill>
          <a:blip r:embed="rId2" cstate="print"/>
          <a:stretch>
            <a:fillRect/>
          </a:stretch>
        </p:blipFill>
        <p:spPr>
          <a:xfrm>
            <a:off x="7236296" y="476673"/>
            <a:ext cx="1363088" cy="945257"/>
          </a:xfrm>
          <a:prstGeom prst="rect">
            <a:avLst/>
          </a:prstGeom>
        </p:spPr>
      </p:pic>
      <p:sp>
        <p:nvSpPr>
          <p:cNvPr id="6" name="ZoneTexte 5"/>
          <p:cNvSpPr txBox="1"/>
          <p:nvPr/>
        </p:nvSpPr>
        <p:spPr>
          <a:xfrm>
            <a:off x="1907704" y="2924944"/>
            <a:ext cx="720080" cy="369332"/>
          </a:xfrm>
          <a:prstGeom prst="rect">
            <a:avLst/>
          </a:prstGeom>
          <a:noFill/>
        </p:spPr>
        <p:txBody>
          <a:bodyPr wrap="square" rtlCol="0">
            <a:spAutoFit/>
          </a:bodyPr>
          <a:lstStyle/>
          <a:p>
            <a:r>
              <a:rPr lang="fr-FR" dirty="0" smtClean="0"/>
              <a:t>8/10</a:t>
            </a:r>
            <a:endParaRPr lang="fr-FR" dirty="0"/>
          </a:p>
        </p:txBody>
      </p:sp>
      <p:sp>
        <p:nvSpPr>
          <p:cNvPr id="7" name="ZoneTexte 6"/>
          <p:cNvSpPr txBox="1"/>
          <p:nvPr/>
        </p:nvSpPr>
        <p:spPr>
          <a:xfrm>
            <a:off x="5868144" y="2924944"/>
            <a:ext cx="720080" cy="369332"/>
          </a:xfrm>
          <a:prstGeom prst="rect">
            <a:avLst/>
          </a:prstGeom>
          <a:noFill/>
        </p:spPr>
        <p:txBody>
          <a:bodyPr wrap="square" rtlCol="0">
            <a:spAutoFit/>
          </a:bodyPr>
          <a:lstStyle/>
          <a:p>
            <a:r>
              <a:rPr lang="fr-FR" dirty="0" smtClean="0"/>
              <a:t>10*1</a:t>
            </a:r>
            <a:endParaRPr lang="fr-FR" dirty="0"/>
          </a:p>
        </p:txBody>
      </p:sp>
      <p:sp>
        <p:nvSpPr>
          <p:cNvPr id="8" name="ZoneTexte 7"/>
          <p:cNvSpPr txBox="1"/>
          <p:nvPr/>
        </p:nvSpPr>
        <p:spPr>
          <a:xfrm>
            <a:off x="1907704" y="3501009"/>
            <a:ext cx="792088" cy="369332"/>
          </a:xfrm>
          <a:prstGeom prst="rect">
            <a:avLst/>
          </a:prstGeom>
          <a:noFill/>
        </p:spPr>
        <p:txBody>
          <a:bodyPr wrap="square" rtlCol="0">
            <a:spAutoFit/>
          </a:bodyPr>
          <a:lstStyle/>
          <a:p>
            <a:r>
              <a:rPr lang="fr-FR" dirty="0" smtClean="0"/>
              <a:t>10/12</a:t>
            </a:r>
            <a:endParaRPr lang="fr-FR" dirty="0"/>
          </a:p>
        </p:txBody>
      </p:sp>
      <p:sp>
        <p:nvSpPr>
          <p:cNvPr id="9" name="ZoneTexte 8"/>
          <p:cNvSpPr txBox="1"/>
          <p:nvPr/>
        </p:nvSpPr>
        <p:spPr>
          <a:xfrm>
            <a:off x="5940152" y="3501009"/>
            <a:ext cx="720080" cy="369332"/>
          </a:xfrm>
          <a:prstGeom prst="rect">
            <a:avLst/>
          </a:prstGeom>
          <a:noFill/>
        </p:spPr>
        <p:txBody>
          <a:bodyPr wrap="square" rtlCol="0">
            <a:spAutoFit/>
          </a:bodyPr>
          <a:lstStyle/>
          <a:p>
            <a:r>
              <a:rPr lang="fr-FR" dirty="0" smtClean="0"/>
              <a:t>12*1</a:t>
            </a:r>
            <a:endParaRPr lang="fr-FR" dirty="0"/>
          </a:p>
        </p:txBody>
      </p:sp>
      <p:sp>
        <p:nvSpPr>
          <p:cNvPr id="10" name="ZoneTexte 9"/>
          <p:cNvSpPr txBox="1"/>
          <p:nvPr/>
        </p:nvSpPr>
        <p:spPr>
          <a:xfrm>
            <a:off x="1907704" y="4077073"/>
            <a:ext cx="792088" cy="369332"/>
          </a:xfrm>
          <a:prstGeom prst="rect">
            <a:avLst/>
          </a:prstGeom>
          <a:noFill/>
        </p:spPr>
        <p:txBody>
          <a:bodyPr wrap="square" rtlCol="0">
            <a:spAutoFit/>
          </a:bodyPr>
          <a:lstStyle/>
          <a:p>
            <a:r>
              <a:rPr lang="fr-FR" dirty="0" smtClean="0"/>
              <a:t>12/14</a:t>
            </a:r>
            <a:endParaRPr lang="fr-FR" dirty="0"/>
          </a:p>
        </p:txBody>
      </p:sp>
      <p:sp>
        <p:nvSpPr>
          <p:cNvPr id="11" name="ZoneTexte 10"/>
          <p:cNvSpPr txBox="1"/>
          <p:nvPr/>
        </p:nvSpPr>
        <p:spPr>
          <a:xfrm>
            <a:off x="6012160" y="4077073"/>
            <a:ext cx="720080" cy="369332"/>
          </a:xfrm>
          <a:prstGeom prst="rect">
            <a:avLst/>
          </a:prstGeom>
          <a:noFill/>
        </p:spPr>
        <p:txBody>
          <a:bodyPr wrap="square" rtlCol="0">
            <a:spAutoFit/>
          </a:bodyPr>
          <a:lstStyle/>
          <a:p>
            <a:r>
              <a:rPr lang="fr-FR" dirty="0" smtClean="0"/>
              <a:t>14*1</a:t>
            </a:r>
            <a:endParaRPr lang="fr-FR" dirty="0"/>
          </a:p>
        </p:txBody>
      </p:sp>
      <p:sp>
        <p:nvSpPr>
          <p:cNvPr id="12" name="ZoneTexte 11"/>
          <p:cNvSpPr txBox="1"/>
          <p:nvPr/>
        </p:nvSpPr>
        <p:spPr>
          <a:xfrm>
            <a:off x="1979712" y="4653136"/>
            <a:ext cx="792088" cy="369332"/>
          </a:xfrm>
          <a:prstGeom prst="rect">
            <a:avLst/>
          </a:prstGeom>
          <a:noFill/>
        </p:spPr>
        <p:txBody>
          <a:bodyPr wrap="square" rtlCol="0">
            <a:spAutoFit/>
          </a:bodyPr>
          <a:lstStyle/>
          <a:p>
            <a:r>
              <a:rPr lang="fr-FR" dirty="0" smtClean="0"/>
              <a:t>14/16</a:t>
            </a:r>
            <a:endParaRPr lang="fr-FR" dirty="0"/>
          </a:p>
        </p:txBody>
      </p:sp>
      <p:sp>
        <p:nvSpPr>
          <p:cNvPr id="13" name="ZoneTexte 12"/>
          <p:cNvSpPr txBox="1"/>
          <p:nvPr/>
        </p:nvSpPr>
        <p:spPr>
          <a:xfrm>
            <a:off x="6012160" y="4653136"/>
            <a:ext cx="720080" cy="369332"/>
          </a:xfrm>
          <a:prstGeom prst="rect">
            <a:avLst/>
          </a:prstGeom>
          <a:noFill/>
        </p:spPr>
        <p:txBody>
          <a:bodyPr wrap="square" rtlCol="0">
            <a:spAutoFit/>
          </a:bodyPr>
          <a:lstStyle/>
          <a:p>
            <a:r>
              <a:rPr lang="fr-FR" dirty="0" smtClean="0"/>
              <a:t>16*1</a:t>
            </a:r>
            <a:endParaRPr lang="fr-FR" dirty="0"/>
          </a:p>
        </p:txBody>
      </p:sp>
      <p:sp>
        <p:nvSpPr>
          <p:cNvPr id="14" name="ZoneTexte 13"/>
          <p:cNvSpPr txBox="1"/>
          <p:nvPr/>
        </p:nvSpPr>
        <p:spPr>
          <a:xfrm>
            <a:off x="1979712" y="5229201"/>
            <a:ext cx="864096" cy="369332"/>
          </a:xfrm>
          <a:prstGeom prst="rect">
            <a:avLst/>
          </a:prstGeom>
          <a:noFill/>
        </p:spPr>
        <p:txBody>
          <a:bodyPr wrap="square" rtlCol="0">
            <a:spAutoFit/>
          </a:bodyPr>
          <a:lstStyle/>
          <a:p>
            <a:r>
              <a:rPr lang="fr-FR" dirty="0" smtClean="0"/>
              <a:t>16/18</a:t>
            </a:r>
            <a:endParaRPr lang="fr-FR" dirty="0"/>
          </a:p>
        </p:txBody>
      </p:sp>
      <p:sp>
        <p:nvSpPr>
          <p:cNvPr id="15" name="ZoneTexte 14"/>
          <p:cNvSpPr txBox="1"/>
          <p:nvPr/>
        </p:nvSpPr>
        <p:spPr>
          <a:xfrm>
            <a:off x="6084168" y="5229201"/>
            <a:ext cx="720080" cy="369332"/>
          </a:xfrm>
          <a:prstGeom prst="rect">
            <a:avLst/>
          </a:prstGeom>
          <a:noFill/>
        </p:spPr>
        <p:txBody>
          <a:bodyPr wrap="square" rtlCol="0">
            <a:spAutoFit/>
          </a:bodyPr>
          <a:lstStyle/>
          <a:p>
            <a:r>
              <a:rPr lang="fr-FR" dirty="0" smtClean="0"/>
              <a:t>18*1</a:t>
            </a:r>
            <a:endParaRPr lang="fr-FR" dirty="0"/>
          </a:p>
        </p:txBody>
      </p:sp>
      <p:sp>
        <p:nvSpPr>
          <p:cNvPr id="16" name="ZoneTexte 15"/>
          <p:cNvSpPr txBox="1"/>
          <p:nvPr/>
        </p:nvSpPr>
        <p:spPr>
          <a:xfrm>
            <a:off x="2051720" y="5805265"/>
            <a:ext cx="864096" cy="369332"/>
          </a:xfrm>
          <a:prstGeom prst="rect">
            <a:avLst/>
          </a:prstGeom>
          <a:noFill/>
        </p:spPr>
        <p:txBody>
          <a:bodyPr wrap="square" rtlCol="0">
            <a:spAutoFit/>
          </a:bodyPr>
          <a:lstStyle/>
          <a:p>
            <a:r>
              <a:rPr lang="fr-FR" dirty="0" smtClean="0"/>
              <a:t>20/22</a:t>
            </a:r>
            <a:endParaRPr lang="fr-FR" dirty="0"/>
          </a:p>
        </p:txBody>
      </p:sp>
      <p:sp>
        <p:nvSpPr>
          <p:cNvPr id="17" name="ZoneTexte 16"/>
          <p:cNvSpPr txBox="1"/>
          <p:nvPr/>
        </p:nvSpPr>
        <p:spPr>
          <a:xfrm>
            <a:off x="6084168" y="5805265"/>
            <a:ext cx="720080" cy="369332"/>
          </a:xfrm>
          <a:prstGeom prst="rect">
            <a:avLst/>
          </a:prstGeom>
          <a:noFill/>
        </p:spPr>
        <p:txBody>
          <a:bodyPr wrap="square" rtlCol="0">
            <a:spAutoFit/>
          </a:bodyPr>
          <a:lstStyle/>
          <a:p>
            <a:r>
              <a:rPr lang="fr-FR" dirty="0" smtClean="0"/>
              <a:t>22*1</a:t>
            </a:r>
            <a:endParaRPr lang="fr-FR" dirty="0"/>
          </a:p>
        </p:txBody>
      </p:sp>
      <p:sp>
        <p:nvSpPr>
          <p:cNvPr id="18" name="ZoneTexte 17"/>
          <p:cNvSpPr txBox="1"/>
          <p:nvPr/>
        </p:nvSpPr>
        <p:spPr>
          <a:xfrm>
            <a:off x="539552" y="1196752"/>
            <a:ext cx="6480720" cy="1200329"/>
          </a:xfrm>
          <a:prstGeom prst="rect">
            <a:avLst/>
          </a:prstGeom>
          <a:noFill/>
        </p:spPr>
        <p:txBody>
          <a:bodyPr wrap="square" rtlCol="0">
            <a:spAutoFit/>
          </a:bodyPr>
          <a:lstStyle/>
          <a:p>
            <a:r>
              <a:rPr lang="fr-FR" dirty="0" smtClean="0"/>
              <a:t>Les diamètres cuivre sont déterminés par le ø intérieur et le ø extérieur pour l’ancienne appellation exemple: 10/12</a:t>
            </a:r>
          </a:p>
          <a:p>
            <a:r>
              <a:rPr lang="fr-FR" dirty="0" smtClean="0"/>
              <a:t>Pour la nouvelle appellation c’est le ø extérieur et l’épaisseur exemple: 12*1</a:t>
            </a:r>
            <a:endParaRPr lang="fr-FR"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4"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 to="" calcmode="lin" valueType="num">
                                      <p:cBhvr>
                                        <p:cTn id="7" dur="1" fill="hold"/>
                                        <p:tgtEl>
                                          <p:spTgt spid="6"/>
                                        </p:tgtEl>
                                        <p:attrNameLst>
                                          <p:attrName/>
                                        </p:attrNameLst>
                                      </p:cBhvr>
                                    </p:anim>
                                  </p:childTnLst>
                                </p:cTn>
                              </p:par>
                            </p:childTnLst>
                          </p:cTn>
                        </p:par>
                      </p:childTnLst>
                    </p:cTn>
                  </p:par>
                  <p:par>
                    <p:cTn id="8" fill="hold">
                      <p:stCondLst>
                        <p:cond delay="indefinite"/>
                      </p:stCondLst>
                      <p:childTnLst>
                        <p:par>
                          <p:cTn id="9" fill="hold">
                            <p:stCondLst>
                              <p:cond delay="0"/>
                            </p:stCondLst>
                            <p:childTnLst>
                              <p:par>
                                <p:cTn id="10" presetID="24" presetClass="entr" presetSubtype="0" fill="hold" grpId="0" nodeType="clickEffect">
                                  <p:stCondLst>
                                    <p:cond delay="0"/>
                                  </p:stCondLst>
                                  <p:childTnLst>
                                    <p:set>
                                      <p:cBhvr>
                                        <p:cTn id="11" dur="1" fill="hold">
                                          <p:stCondLst>
                                            <p:cond delay="0"/>
                                          </p:stCondLst>
                                        </p:cTn>
                                        <p:tgtEl>
                                          <p:spTgt spid="7"/>
                                        </p:tgtEl>
                                        <p:attrNameLst>
                                          <p:attrName>style.visibility</p:attrName>
                                        </p:attrNameLst>
                                      </p:cBhvr>
                                      <p:to>
                                        <p:strVal val="visible"/>
                                      </p:to>
                                    </p:set>
                                    <p:anim to="" calcmode="lin" valueType="num">
                                      <p:cBhvr>
                                        <p:cTn id="12" dur="1" fill="hold"/>
                                        <p:tgtEl>
                                          <p:spTgt spid="7"/>
                                        </p:tgtEl>
                                        <p:attrNameLst>
                                          <p:attrName/>
                                        </p:attrNameLst>
                                      </p:cBhvr>
                                    </p:anim>
                                  </p:childTnLst>
                                </p:cTn>
                              </p:par>
                            </p:childTnLst>
                          </p:cTn>
                        </p:par>
                      </p:childTnLst>
                    </p:cTn>
                  </p:par>
                  <p:par>
                    <p:cTn id="13" fill="hold">
                      <p:stCondLst>
                        <p:cond delay="indefinite"/>
                      </p:stCondLst>
                      <p:childTnLst>
                        <p:par>
                          <p:cTn id="14" fill="hold">
                            <p:stCondLst>
                              <p:cond delay="0"/>
                            </p:stCondLst>
                            <p:childTnLst>
                              <p:par>
                                <p:cTn id="15" presetID="24" presetClass="entr" presetSubtype="0" fill="hold" grpId="0" nodeType="clickEffect">
                                  <p:stCondLst>
                                    <p:cond delay="0"/>
                                  </p:stCondLst>
                                  <p:childTnLst>
                                    <p:set>
                                      <p:cBhvr>
                                        <p:cTn id="16" dur="1" fill="hold">
                                          <p:stCondLst>
                                            <p:cond delay="0"/>
                                          </p:stCondLst>
                                        </p:cTn>
                                        <p:tgtEl>
                                          <p:spTgt spid="8"/>
                                        </p:tgtEl>
                                        <p:attrNameLst>
                                          <p:attrName>style.visibility</p:attrName>
                                        </p:attrNameLst>
                                      </p:cBhvr>
                                      <p:to>
                                        <p:strVal val="visible"/>
                                      </p:to>
                                    </p:set>
                                    <p:anim to="" calcmode="lin" valueType="num">
                                      <p:cBhvr>
                                        <p:cTn id="17" dur="1" fill="hold"/>
                                        <p:tgtEl>
                                          <p:spTgt spid="8"/>
                                        </p:tgtEl>
                                        <p:attrNameLst>
                                          <p:attrName/>
                                        </p:attrNameLst>
                                      </p:cBhvr>
                                    </p:anim>
                                  </p:childTnLst>
                                </p:cTn>
                              </p:par>
                            </p:childTnLst>
                          </p:cTn>
                        </p:par>
                      </p:childTnLst>
                    </p:cTn>
                  </p:par>
                  <p:par>
                    <p:cTn id="18" fill="hold">
                      <p:stCondLst>
                        <p:cond delay="indefinite"/>
                      </p:stCondLst>
                      <p:childTnLst>
                        <p:par>
                          <p:cTn id="19" fill="hold">
                            <p:stCondLst>
                              <p:cond delay="0"/>
                            </p:stCondLst>
                            <p:childTnLst>
                              <p:par>
                                <p:cTn id="20" presetID="24" presetClass="entr" presetSubtype="0" fill="hold" grpId="0" nodeType="clickEffect">
                                  <p:stCondLst>
                                    <p:cond delay="0"/>
                                  </p:stCondLst>
                                  <p:childTnLst>
                                    <p:set>
                                      <p:cBhvr>
                                        <p:cTn id="21" dur="1" fill="hold">
                                          <p:stCondLst>
                                            <p:cond delay="0"/>
                                          </p:stCondLst>
                                        </p:cTn>
                                        <p:tgtEl>
                                          <p:spTgt spid="9"/>
                                        </p:tgtEl>
                                        <p:attrNameLst>
                                          <p:attrName>style.visibility</p:attrName>
                                        </p:attrNameLst>
                                      </p:cBhvr>
                                      <p:to>
                                        <p:strVal val="visible"/>
                                      </p:to>
                                    </p:set>
                                    <p:anim to="" calcmode="lin" valueType="num">
                                      <p:cBhvr>
                                        <p:cTn id="22" dur="1" fill="hold"/>
                                        <p:tgtEl>
                                          <p:spTgt spid="9"/>
                                        </p:tgtEl>
                                        <p:attrNameLst>
                                          <p:attrName/>
                                        </p:attrNameLst>
                                      </p:cBhvr>
                                    </p:anim>
                                  </p:childTnLst>
                                </p:cTn>
                              </p:par>
                            </p:childTnLst>
                          </p:cTn>
                        </p:par>
                      </p:childTnLst>
                    </p:cTn>
                  </p:par>
                  <p:par>
                    <p:cTn id="23" fill="hold">
                      <p:stCondLst>
                        <p:cond delay="indefinite"/>
                      </p:stCondLst>
                      <p:childTnLst>
                        <p:par>
                          <p:cTn id="24" fill="hold">
                            <p:stCondLst>
                              <p:cond delay="0"/>
                            </p:stCondLst>
                            <p:childTnLst>
                              <p:par>
                                <p:cTn id="25" presetID="24" presetClass="entr" presetSubtype="0" fill="hold" grpId="0" nodeType="clickEffect">
                                  <p:stCondLst>
                                    <p:cond delay="0"/>
                                  </p:stCondLst>
                                  <p:childTnLst>
                                    <p:set>
                                      <p:cBhvr>
                                        <p:cTn id="26" dur="1" fill="hold">
                                          <p:stCondLst>
                                            <p:cond delay="0"/>
                                          </p:stCondLst>
                                        </p:cTn>
                                        <p:tgtEl>
                                          <p:spTgt spid="10"/>
                                        </p:tgtEl>
                                        <p:attrNameLst>
                                          <p:attrName>style.visibility</p:attrName>
                                        </p:attrNameLst>
                                      </p:cBhvr>
                                      <p:to>
                                        <p:strVal val="visible"/>
                                      </p:to>
                                    </p:set>
                                    <p:anim to="" calcmode="lin" valueType="num">
                                      <p:cBhvr>
                                        <p:cTn id="27" dur="1" fill="hold"/>
                                        <p:tgtEl>
                                          <p:spTgt spid="10"/>
                                        </p:tgtEl>
                                        <p:attrNameLst>
                                          <p:attrName/>
                                        </p:attrNameLst>
                                      </p:cBhvr>
                                    </p:anim>
                                  </p:childTnLst>
                                </p:cTn>
                              </p:par>
                            </p:childTnLst>
                          </p:cTn>
                        </p:par>
                      </p:childTnLst>
                    </p:cTn>
                  </p:par>
                  <p:par>
                    <p:cTn id="28" fill="hold">
                      <p:stCondLst>
                        <p:cond delay="indefinite"/>
                      </p:stCondLst>
                      <p:childTnLst>
                        <p:par>
                          <p:cTn id="29" fill="hold">
                            <p:stCondLst>
                              <p:cond delay="0"/>
                            </p:stCondLst>
                            <p:childTnLst>
                              <p:par>
                                <p:cTn id="30" presetID="24" presetClass="entr" presetSubtype="0" fill="hold" grpId="0" nodeType="clickEffect">
                                  <p:stCondLst>
                                    <p:cond delay="0"/>
                                  </p:stCondLst>
                                  <p:childTnLst>
                                    <p:set>
                                      <p:cBhvr>
                                        <p:cTn id="31" dur="1" fill="hold">
                                          <p:stCondLst>
                                            <p:cond delay="0"/>
                                          </p:stCondLst>
                                        </p:cTn>
                                        <p:tgtEl>
                                          <p:spTgt spid="11"/>
                                        </p:tgtEl>
                                        <p:attrNameLst>
                                          <p:attrName>style.visibility</p:attrName>
                                        </p:attrNameLst>
                                      </p:cBhvr>
                                      <p:to>
                                        <p:strVal val="visible"/>
                                      </p:to>
                                    </p:set>
                                    <p:anim to="" calcmode="lin" valueType="num">
                                      <p:cBhvr>
                                        <p:cTn id="32" dur="1" fill="hold"/>
                                        <p:tgtEl>
                                          <p:spTgt spid="11"/>
                                        </p:tgtEl>
                                        <p:attrNameLst>
                                          <p:attrName/>
                                        </p:attrNameLst>
                                      </p:cBhvr>
                                    </p:anim>
                                  </p:childTnLst>
                                </p:cTn>
                              </p:par>
                            </p:childTnLst>
                          </p:cTn>
                        </p:par>
                      </p:childTnLst>
                    </p:cTn>
                  </p:par>
                  <p:par>
                    <p:cTn id="33" fill="hold">
                      <p:stCondLst>
                        <p:cond delay="indefinite"/>
                      </p:stCondLst>
                      <p:childTnLst>
                        <p:par>
                          <p:cTn id="34" fill="hold">
                            <p:stCondLst>
                              <p:cond delay="0"/>
                            </p:stCondLst>
                            <p:childTnLst>
                              <p:par>
                                <p:cTn id="35" presetID="24" presetClass="entr" presetSubtype="0" fill="hold" grpId="0" nodeType="clickEffect">
                                  <p:stCondLst>
                                    <p:cond delay="0"/>
                                  </p:stCondLst>
                                  <p:childTnLst>
                                    <p:set>
                                      <p:cBhvr>
                                        <p:cTn id="36" dur="1" fill="hold">
                                          <p:stCondLst>
                                            <p:cond delay="0"/>
                                          </p:stCondLst>
                                        </p:cTn>
                                        <p:tgtEl>
                                          <p:spTgt spid="12"/>
                                        </p:tgtEl>
                                        <p:attrNameLst>
                                          <p:attrName>style.visibility</p:attrName>
                                        </p:attrNameLst>
                                      </p:cBhvr>
                                      <p:to>
                                        <p:strVal val="visible"/>
                                      </p:to>
                                    </p:set>
                                    <p:anim to="" calcmode="lin" valueType="num">
                                      <p:cBhvr>
                                        <p:cTn id="37" dur="1" fill="hold"/>
                                        <p:tgtEl>
                                          <p:spTgt spid="12"/>
                                        </p:tgtEl>
                                        <p:attrNameLst>
                                          <p:attrName/>
                                        </p:attrNameLst>
                                      </p:cBhvr>
                                    </p:anim>
                                  </p:childTnLst>
                                </p:cTn>
                              </p:par>
                            </p:childTnLst>
                          </p:cTn>
                        </p:par>
                      </p:childTnLst>
                    </p:cTn>
                  </p:par>
                  <p:par>
                    <p:cTn id="38" fill="hold">
                      <p:stCondLst>
                        <p:cond delay="indefinite"/>
                      </p:stCondLst>
                      <p:childTnLst>
                        <p:par>
                          <p:cTn id="39" fill="hold">
                            <p:stCondLst>
                              <p:cond delay="0"/>
                            </p:stCondLst>
                            <p:childTnLst>
                              <p:par>
                                <p:cTn id="40" presetID="24" presetClass="entr" presetSubtype="0" fill="hold" grpId="0" nodeType="clickEffect">
                                  <p:stCondLst>
                                    <p:cond delay="0"/>
                                  </p:stCondLst>
                                  <p:childTnLst>
                                    <p:set>
                                      <p:cBhvr>
                                        <p:cTn id="41" dur="1" fill="hold">
                                          <p:stCondLst>
                                            <p:cond delay="0"/>
                                          </p:stCondLst>
                                        </p:cTn>
                                        <p:tgtEl>
                                          <p:spTgt spid="13"/>
                                        </p:tgtEl>
                                        <p:attrNameLst>
                                          <p:attrName>style.visibility</p:attrName>
                                        </p:attrNameLst>
                                      </p:cBhvr>
                                      <p:to>
                                        <p:strVal val="visible"/>
                                      </p:to>
                                    </p:set>
                                    <p:anim to="" calcmode="lin" valueType="num">
                                      <p:cBhvr>
                                        <p:cTn id="42" dur="1" fill="hold"/>
                                        <p:tgtEl>
                                          <p:spTgt spid="13"/>
                                        </p:tgtEl>
                                        <p:attrNameLst>
                                          <p:attrName/>
                                        </p:attrNameLst>
                                      </p:cBhvr>
                                    </p:anim>
                                  </p:childTnLst>
                                </p:cTn>
                              </p:par>
                            </p:childTnLst>
                          </p:cTn>
                        </p:par>
                      </p:childTnLst>
                    </p:cTn>
                  </p:par>
                  <p:par>
                    <p:cTn id="43" fill="hold">
                      <p:stCondLst>
                        <p:cond delay="indefinite"/>
                      </p:stCondLst>
                      <p:childTnLst>
                        <p:par>
                          <p:cTn id="44" fill="hold">
                            <p:stCondLst>
                              <p:cond delay="0"/>
                            </p:stCondLst>
                            <p:childTnLst>
                              <p:par>
                                <p:cTn id="45" presetID="24" presetClass="entr" presetSubtype="0" fill="hold" grpId="0" nodeType="clickEffect">
                                  <p:stCondLst>
                                    <p:cond delay="0"/>
                                  </p:stCondLst>
                                  <p:childTnLst>
                                    <p:set>
                                      <p:cBhvr>
                                        <p:cTn id="46" dur="1" fill="hold">
                                          <p:stCondLst>
                                            <p:cond delay="0"/>
                                          </p:stCondLst>
                                        </p:cTn>
                                        <p:tgtEl>
                                          <p:spTgt spid="14"/>
                                        </p:tgtEl>
                                        <p:attrNameLst>
                                          <p:attrName>style.visibility</p:attrName>
                                        </p:attrNameLst>
                                      </p:cBhvr>
                                      <p:to>
                                        <p:strVal val="visible"/>
                                      </p:to>
                                    </p:set>
                                    <p:anim to="" calcmode="lin" valueType="num">
                                      <p:cBhvr>
                                        <p:cTn id="47" dur="1" fill="hold"/>
                                        <p:tgtEl>
                                          <p:spTgt spid="14"/>
                                        </p:tgtEl>
                                        <p:attrNameLst>
                                          <p:attrName/>
                                        </p:attrNameLst>
                                      </p:cBhvr>
                                    </p:anim>
                                  </p:childTnLst>
                                </p:cTn>
                              </p:par>
                            </p:childTnLst>
                          </p:cTn>
                        </p:par>
                      </p:childTnLst>
                    </p:cTn>
                  </p:par>
                  <p:par>
                    <p:cTn id="48" fill="hold">
                      <p:stCondLst>
                        <p:cond delay="indefinite"/>
                      </p:stCondLst>
                      <p:childTnLst>
                        <p:par>
                          <p:cTn id="49" fill="hold">
                            <p:stCondLst>
                              <p:cond delay="0"/>
                            </p:stCondLst>
                            <p:childTnLst>
                              <p:par>
                                <p:cTn id="50" presetID="24" presetClass="entr" presetSubtype="0" fill="hold" grpId="0" nodeType="clickEffect">
                                  <p:stCondLst>
                                    <p:cond delay="0"/>
                                  </p:stCondLst>
                                  <p:childTnLst>
                                    <p:set>
                                      <p:cBhvr>
                                        <p:cTn id="51" dur="1" fill="hold">
                                          <p:stCondLst>
                                            <p:cond delay="0"/>
                                          </p:stCondLst>
                                        </p:cTn>
                                        <p:tgtEl>
                                          <p:spTgt spid="15"/>
                                        </p:tgtEl>
                                        <p:attrNameLst>
                                          <p:attrName>style.visibility</p:attrName>
                                        </p:attrNameLst>
                                      </p:cBhvr>
                                      <p:to>
                                        <p:strVal val="visible"/>
                                      </p:to>
                                    </p:set>
                                    <p:anim to="" calcmode="lin" valueType="num">
                                      <p:cBhvr>
                                        <p:cTn id="52" dur="1" fill="hold"/>
                                        <p:tgtEl>
                                          <p:spTgt spid="15"/>
                                        </p:tgtEl>
                                        <p:attrNameLst>
                                          <p:attrName/>
                                        </p:attrNameLst>
                                      </p:cBhvr>
                                    </p:anim>
                                  </p:childTnLst>
                                </p:cTn>
                              </p:par>
                            </p:childTnLst>
                          </p:cTn>
                        </p:par>
                      </p:childTnLst>
                    </p:cTn>
                  </p:par>
                  <p:par>
                    <p:cTn id="53" fill="hold">
                      <p:stCondLst>
                        <p:cond delay="indefinite"/>
                      </p:stCondLst>
                      <p:childTnLst>
                        <p:par>
                          <p:cTn id="54" fill="hold">
                            <p:stCondLst>
                              <p:cond delay="0"/>
                            </p:stCondLst>
                            <p:childTnLst>
                              <p:par>
                                <p:cTn id="55" presetID="24" presetClass="entr" presetSubtype="0" fill="hold" grpId="0" nodeType="clickEffect">
                                  <p:stCondLst>
                                    <p:cond delay="0"/>
                                  </p:stCondLst>
                                  <p:childTnLst>
                                    <p:set>
                                      <p:cBhvr>
                                        <p:cTn id="56" dur="1" fill="hold">
                                          <p:stCondLst>
                                            <p:cond delay="0"/>
                                          </p:stCondLst>
                                        </p:cTn>
                                        <p:tgtEl>
                                          <p:spTgt spid="16"/>
                                        </p:tgtEl>
                                        <p:attrNameLst>
                                          <p:attrName>style.visibility</p:attrName>
                                        </p:attrNameLst>
                                      </p:cBhvr>
                                      <p:to>
                                        <p:strVal val="visible"/>
                                      </p:to>
                                    </p:set>
                                    <p:anim to="" calcmode="lin" valueType="num">
                                      <p:cBhvr>
                                        <p:cTn id="57" dur="1" fill="hold"/>
                                        <p:tgtEl>
                                          <p:spTgt spid="16"/>
                                        </p:tgtEl>
                                        <p:attrNameLst>
                                          <p:attrName/>
                                        </p:attrNameLst>
                                      </p:cBhvr>
                                    </p:anim>
                                  </p:childTnLst>
                                </p:cTn>
                              </p:par>
                            </p:childTnLst>
                          </p:cTn>
                        </p:par>
                      </p:childTnLst>
                    </p:cTn>
                  </p:par>
                  <p:par>
                    <p:cTn id="58" fill="hold">
                      <p:stCondLst>
                        <p:cond delay="indefinite"/>
                      </p:stCondLst>
                      <p:childTnLst>
                        <p:par>
                          <p:cTn id="59" fill="hold">
                            <p:stCondLst>
                              <p:cond delay="0"/>
                            </p:stCondLst>
                            <p:childTnLst>
                              <p:par>
                                <p:cTn id="60" presetID="24" presetClass="entr" presetSubtype="0" fill="hold" grpId="0" nodeType="clickEffect">
                                  <p:stCondLst>
                                    <p:cond delay="0"/>
                                  </p:stCondLst>
                                  <p:childTnLst>
                                    <p:set>
                                      <p:cBhvr>
                                        <p:cTn id="61" dur="1" fill="hold">
                                          <p:stCondLst>
                                            <p:cond delay="0"/>
                                          </p:stCondLst>
                                        </p:cTn>
                                        <p:tgtEl>
                                          <p:spTgt spid="17"/>
                                        </p:tgtEl>
                                        <p:attrNameLst>
                                          <p:attrName>style.visibility</p:attrName>
                                        </p:attrNameLst>
                                      </p:cBhvr>
                                      <p:to>
                                        <p:strVal val="visible"/>
                                      </p:to>
                                    </p:set>
                                    <p:anim to="" calcmode="lin" valueType="num">
                                      <p:cBhvr>
                                        <p:cTn id="62" dur="1" fill="hold"/>
                                        <p:tgtEl>
                                          <p:spTgt spid="17"/>
                                        </p:tgtEl>
                                        <p:attrNameLst>
                                          <p:attrName/>
                                        </p:attrNameLst>
                                      </p:cBhvr>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7" grpId="0"/>
      <p:bldP spid="8" grpId="0"/>
      <p:bldP spid="9" grpId="0"/>
      <p:bldP spid="10" grpId="0"/>
      <p:bldP spid="11" grpId="0"/>
      <p:bldP spid="12" grpId="0"/>
      <p:bldP spid="13" grpId="0"/>
      <p:bldP spid="14" grpId="0"/>
      <p:bldP spid="15" grpId="0"/>
      <p:bldP spid="16" grpId="0"/>
      <p:bldP spid="17"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xfrm>
            <a:off x="457200" y="274638"/>
            <a:ext cx="6347048" cy="1143000"/>
          </a:xfrm>
        </p:spPr>
        <p:txBody>
          <a:bodyPr>
            <a:normAutofit/>
          </a:bodyPr>
          <a:lstStyle/>
          <a:p>
            <a:r>
              <a:rPr lang="fr-FR" sz="4000" u="sng" dirty="0" smtClean="0">
                <a:solidFill>
                  <a:srgbClr val="FF0000"/>
                </a:solidFill>
                <a:latin typeface="Arial" pitchFamily="34" charset="0"/>
                <a:cs typeface="Arial" pitchFamily="34" charset="0"/>
              </a:rPr>
              <a:t>L’acier galvanisé</a:t>
            </a:r>
            <a:r>
              <a:rPr lang="fr-FR" sz="4000" dirty="0" smtClean="0">
                <a:solidFill>
                  <a:srgbClr val="FF0000"/>
                </a:solidFill>
                <a:latin typeface="Arial" pitchFamily="34" charset="0"/>
                <a:cs typeface="Arial" pitchFamily="34" charset="0"/>
              </a:rPr>
              <a:t> </a:t>
            </a:r>
            <a:r>
              <a:rPr lang="fr-FR" sz="2800" dirty="0" smtClean="0">
                <a:solidFill>
                  <a:srgbClr val="FF0000"/>
                </a:solidFill>
                <a:latin typeface="Arial" pitchFamily="34" charset="0"/>
                <a:cs typeface="Arial" pitchFamily="34" charset="0"/>
              </a:rPr>
              <a:t>(TAG)</a:t>
            </a:r>
            <a:endParaRPr lang="fr-FR" sz="2800" u="sng" dirty="0">
              <a:solidFill>
                <a:srgbClr val="FF0000"/>
              </a:solidFill>
              <a:latin typeface="Arial" pitchFamily="34" charset="0"/>
              <a:cs typeface="Arial" pitchFamily="34" charset="0"/>
            </a:endParaRPr>
          </a:p>
        </p:txBody>
      </p:sp>
      <p:sp>
        <p:nvSpPr>
          <p:cNvPr id="3" name="Espace réservé du contenu 2"/>
          <p:cNvSpPr>
            <a:spLocks noGrp="1"/>
          </p:cNvSpPr>
          <p:nvPr>
            <p:ph idx="1"/>
          </p:nvPr>
        </p:nvSpPr>
        <p:spPr/>
        <p:txBody>
          <a:bodyPr/>
          <a:lstStyle/>
          <a:p>
            <a:r>
              <a:rPr lang="fr-FR" dirty="0" smtClean="0"/>
              <a:t>Conditionnement</a:t>
            </a:r>
          </a:p>
          <a:p>
            <a:pPr>
              <a:buNone/>
            </a:pPr>
            <a:r>
              <a:rPr lang="fr-FR" dirty="0" smtClean="0"/>
              <a:t> </a:t>
            </a:r>
            <a:r>
              <a:rPr lang="fr-FR" u="sng" dirty="0" smtClean="0"/>
              <a:t>en barre de 6.40 m</a:t>
            </a:r>
          </a:p>
          <a:p>
            <a:pPr>
              <a:buNone/>
            </a:pPr>
            <a:endParaRPr lang="fr-FR" u="sng" dirty="0"/>
          </a:p>
        </p:txBody>
      </p:sp>
      <p:pic>
        <p:nvPicPr>
          <p:cNvPr id="4" name="Image 3" descr="logo.jpg"/>
          <p:cNvPicPr>
            <a:picLocks noChangeAspect="1"/>
          </p:cNvPicPr>
          <p:nvPr/>
        </p:nvPicPr>
        <p:blipFill>
          <a:blip r:embed="rId2" cstate="print"/>
          <a:stretch>
            <a:fillRect/>
          </a:stretch>
        </p:blipFill>
        <p:spPr>
          <a:xfrm>
            <a:off x="7236296" y="476673"/>
            <a:ext cx="1363088" cy="945257"/>
          </a:xfrm>
          <a:prstGeom prst="rect">
            <a:avLst/>
          </a:prstGeom>
        </p:spPr>
      </p:pic>
      <p:pic>
        <p:nvPicPr>
          <p:cNvPr id="5" name="Image 4" descr="acier.jpg"/>
          <p:cNvPicPr>
            <a:picLocks noChangeAspect="1"/>
          </p:cNvPicPr>
          <p:nvPr/>
        </p:nvPicPr>
        <p:blipFill>
          <a:blip r:embed="rId3" cstate="print"/>
          <a:stretch>
            <a:fillRect/>
          </a:stretch>
        </p:blipFill>
        <p:spPr>
          <a:xfrm>
            <a:off x="827584" y="2996952"/>
            <a:ext cx="3168352" cy="1790808"/>
          </a:xfrm>
          <a:prstGeom prst="rect">
            <a:avLst/>
          </a:prstGeom>
        </p:spPr>
      </p:pic>
      <p:sp>
        <p:nvSpPr>
          <p:cNvPr id="6" name="ZoneTexte 5"/>
          <p:cNvSpPr txBox="1"/>
          <p:nvPr/>
        </p:nvSpPr>
        <p:spPr>
          <a:xfrm>
            <a:off x="1691680" y="4869160"/>
            <a:ext cx="1368152" cy="369332"/>
          </a:xfrm>
          <a:prstGeom prst="rect">
            <a:avLst/>
          </a:prstGeom>
          <a:noFill/>
        </p:spPr>
        <p:txBody>
          <a:bodyPr wrap="square" rtlCol="0">
            <a:spAutoFit/>
          </a:bodyPr>
          <a:lstStyle/>
          <a:p>
            <a:r>
              <a:rPr lang="fr-FR" dirty="0" smtClean="0"/>
              <a:t>Bout lisse</a:t>
            </a:r>
            <a:endParaRPr lang="fr-FR" dirty="0"/>
          </a:p>
        </p:txBody>
      </p:sp>
      <p:pic>
        <p:nvPicPr>
          <p:cNvPr id="7" name="Image 6" descr="acier fileté.jpg"/>
          <p:cNvPicPr>
            <a:picLocks noChangeAspect="1"/>
          </p:cNvPicPr>
          <p:nvPr/>
        </p:nvPicPr>
        <p:blipFill>
          <a:blip r:embed="rId4" cstate="print"/>
          <a:stretch>
            <a:fillRect/>
          </a:stretch>
        </p:blipFill>
        <p:spPr>
          <a:xfrm>
            <a:off x="5364088" y="2924944"/>
            <a:ext cx="2362200" cy="1847850"/>
          </a:xfrm>
          <a:prstGeom prst="rect">
            <a:avLst/>
          </a:prstGeom>
        </p:spPr>
      </p:pic>
      <p:sp>
        <p:nvSpPr>
          <p:cNvPr id="8" name="ZoneTexte 7"/>
          <p:cNvSpPr txBox="1"/>
          <p:nvPr/>
        </p:nvSpPr>
        <p:spPr>
          <a:xfrm>
            <a:off x="6012160" y="4869160"/>
            <a:ext cx="1296144" cy="369332"/>
          </a:xfrm>
          <a:prstGeom prst="rect">
            <a:avLst/>
          </a:prstGeom>
          <a:noFill/>
        </p:spPr>
        <p:txBody>
          <a:bodyPr wrap="square" rtlCol="0">
            <a:spAutoFit/>
          </a:bodyPr>
          <a:lstStyle/>
          <a:p>
            <a:r>
              <a:rPr lang="fr-FR" dirty="0" smtClean="0"/>
              <a:t>Bout fileté</a:t>
            </a:r>
            <a:endParaRPr lang="fr-FR"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4" presetClass="entr" presetSubtype="0"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 to="" calcmode="lin" valueType="num">
                                      <p:cBhvr>
                                        <p:cTn id="7" dur="1" fill="hold"/>
                                        <p:tgtEl>
                                          <p:spTgt spid="5"/>
                                        </p:tgtEl>
                                        <p:attrNameLst>
                                          <p:attrName/>
                                        </p:attrNameLst>
                                      </p:cBhvr>
                                    </p:anim>
                                  </p:childTnLst>
                                </p:cTn>
                              </p:par>
                            </p:childTnLst>
                          </p:cTn>
                        </p:par>
                      </p:childTnLst>
                    </p:cTn>
                  </p:par>
                  <p:par>
                    <p:cTn id="8" fill="hold">
                      <p:stCondLst>
                        <p:cond delay="indefinite"/>
                      </p:stCondLst>
                      <p:childTnLst>
                        <p:par>
                          <p:cTn id="9" fill="hold">
                            <p:stCondLst>
                              <p:cond delay="0"/>
                            </p:stCondLst>
                            <p:childTnLst>
                              <p:par>
                                <p:cTn id="10" presetID="24" presetClass="entr" presetSubtype="0" fill="hold" grpId="0" nodeType="clickEffect">
                                  <p:stCondLst>
                                    <p:cond delay="0"/>
                                  </p:stCondLst>
                                  <p:childTnLst>
                                    <p:set>
                                      <p:cBhvr>
                                        <p:cTn id="11" dur="1" fill="hold">
                                          <p:stCondLst>
                                            <p:cond delay="0"/>
                                          </p:stCondLst>
                                        </p:cTn>
                                        <p:tgtEl>
                                          <p:spTgt spid="6"/>
                                        </p:tgtEl>
                                        <p:attrNameLst>
                                          <p:attrName>style.visibility</p:attrName>
                                        </p:attrNameLst>
                                      </p:cBhvr>
                                      <p:to>
                                        <p:strVal val="visible"/>
                                      </p:to>
                                    </p:set>
                                    <p:anim to="" calcmode="lin" valueType="num">
                                      <p:cBhvr>
                                        <p:cTn id="12" dur="1" fill="hold"/>
                                        <p:tgtEl>
                                          <p:spTgt spid="6"/>
                                        </p:tgtEl>
                                        <p:attrNameLst>
                                          <p:attrName/>
                                        </p:attrNameLst>
                                      </p:cBhvr>
                                    </p:anim>
                                  </p:childTnLst>
                                </p:cTn>
                              </p:par>
                            </p:childTnLst>
                          </p:cTn>
                        </p:par>
                      </p:childTnLst>
                    </p:cTn>
                  </p:par>
                  <p:par>
                    <p:cTn id="13" fill="hold">
                      <p:stCondLst>
                        <p:cond delay="indefinite"/>
                      </p:stCondLst>
                      <p:childTnLst>
                        <p:par>
                          <p:cTn id="14" fill="hold">
                            <p:stCondLst>
                              <p:cond delay="0"/>
                            </p:stCondLst>
                            <p:childTnLst>
                              <p:par>
                                <p:cTn id="15" presetID="24" presetClass="entr" presetSubtype="0" fill="hold" nodeType="clickEffect">
                                  <p:stCondLst>
                                    <p:cond delay="0"/>
                                  </p:stCondLst>
                                  <p:childTnLst>
                                    <p:set>
                                      <p:cBhvr>
                                        <p:cTn id="16" dur="1" fill="hold">
                                          <p:stCondLst>
                                            <p:cond delay="0"/>
                                          </p:stCondLst>
                                        </p:cTn>
                                        <p:tgtEl>
                                          <p:spTgt spid="7"/>
                                        </p:tgtEl>
                                        <p:attrNameLst>
                                          <p:attrName>style.visibility</p:attrName>
                                        </p:attrNameLst>
                                      </p:cBhvr>
                                      <p:to>
                                        <p:strVal val="visible"/>
                                      </p:to>
                                    </p:set>
                                    <p:anim to="" calcmode="lin" valueType="num">
                                      <p:cBhvr>
                                        <p:cTn id="17" dur="1" fill="hold"/>
                                        <p:tgtEl>
                                          <p:spTgt spid="7"/>
                                        </p:tgtEl>
                                        <p:attrNameLst>
                                          <p:attrName/>
                                        </p:attrNameLst>
                                      </p:cBhvr>
                                    </p:anim>
                                  </p:childTnLst>
                                </p:cTn>
                              </p:par>
                            </p:childTnLst>
                          </p:cTn>
                        </p:par>
                      </p:childTnLst>
                    </p:cTn>
                  </p:par>
                  <p:par>
                    <p:cTn id="18" fill="hold">
                      <p:stCondLst>
                        <p:cond delay="indefinite"/>
                      </p:stCondLst>
                      <p:childTnLst>
                        <p:par>
                          <p:cTn id="19" fill="hold">
                            <p:stCondLst>
                              <p:cond delay="0"/>
                            </p:stCondLst>
                            <p:childTnLst>
                              <p:par>
                                <p:cTn id="20" presetID="24" presetClass="entr" presetSubtype="0" fill="hold" grpId="0" nodeType="clickEffect">
                                  <p:stCondLst>
                                    <p:cond delay="0"/>
                                  </p:stCondLst>
                                  <p:childTnLst>
                                    <p:set>
                                      <p:cBhvr>
                                        <p:cTn id="21" dur="1" fill="hold">
                                          <p:stCondLst>
                                            <p:cond delay="0"/>
                                          </p:stCondLst>
                                        </p:cTn>
                                        <p:tgtEl>
                                          <p:spTgt spid="8"/>
                                        </p:tgtEl>
                                        <p:attrNameLst>
                                          <p:attrName>style.visibility</p:attrName>
                                        </p:attrNameLst>
                                      </p:cBhvr>
                                      <p:to>
                                        <p:strVal val="visible"/>
                                      </p:to>
                                    </p:set>
                                    <p:anim to="" calcmode="lin" valueType="num">
                                      <p:cBhvr>
                                        <p:cTn id="22" dur="1" fill="hold"/>
                                        <p:tgtEl>
                                          <p:spTgt spid="8"/>
                                        </p:tgtEl>
                                        <p:attrNameLst>
                                          <p:attrName/>
                                        </p:attrNameLst>
                                      </p:cBhvr>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8"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xfrm>
            <a:off x="467544" y="116632"/>
            <a:ext cx="6275040" cy="1143000"/>
          </a:xfrm>
        </p:spPr>
        <p:txBody>
          <a:bodyPr/>
          <a:lstStyle/>
          <a:p>
            <a:r>
              <a:rPr lang="fr-FR" u="sng" dirty="0" smtClean="0">
                <a:solidFill>
                  <a:srgbClr val="FF0000"/>
                </a:solidFill>
                <a:latin typeface="Arial" pitchFamily="34" charset="0"/>
                <a:cs typeface="Arial" pitchFamily="34" charset="0"/>
              </a:rPr>
              <a:t>L’acier galvanisé</a:t>
            </a:r>
            <a:r>
              <a:rPr lang="fr-FR" dirty="0" smtClean="0">
                <a:solidFill>
                  <a:srgbClr val="FF0000"/>
                </a:solidFill>
                <a:latin typeface="Arial" pitchFamily="34" charset="0"/>
                <a:cs typeface="Arial" pitchFamily="34" charset="0"/>
              </a:rPr>
              <a:t> </a:t>
            </a:r>
            <a:r>
              <a:rPr lang="fr-FR" sz="3200" dirty="0" smtClean="0">
                <a:solidFill>
                  <a:srgbClr val="FF0000"/>
                </a:solidFill>
                <a:latin typeface="Arial" pitchFamily="34" charset="0"/>
                <a:cs typeface="Arial" pitchFamily="34" charset="0"/>
              </a:rPr>
              <a:t>(TAG)</a:t>
            </a:r>
            <a:endParaRPr lang="fr-FR" dirty="0"/>
          </a:p>
        </p:txBody>
      </p:sp>
      <p:sp>
        <p:nvSpPr>
          <p:cNvPr id="3" name="Espace réservé du contenu 2"/>
          <p:cNvSpPr>
            <a:spLocks noGrp="1"/>
          </p:cNvSpPr>
          <p:nvPr>
            <p:ph idx="1"/>
          </p:nvPr>
        </p:nvSpPr>
        <p:spPr>
          <a:xfrm>
            <a:off x="467544" y="1196753"/>
            <a:ext cx="2818656" cy="676672"/>
          </a:xfrm>
        </p:spPr>
        <p:txBody>
          <a:bodyPr/>
          <a:lstStyle/>
          <a:p>
            <a:pPr>
              <a:buNone/>
            </a:pPr>
            <a:r>
              <a:rPr lang="fr-FR" dirty="0" smtClean="0"/>
              <a:t>Les raccords :</a:t>
            </a:r>
            <a:endParaRPr lang="fr-FR" dirty="0"/>
          </a:p>
        </p:txBody>
      </p:sp>
      <p:pic>
        <p:nvPicPr>
          <p:cNvPr id="4" name="Image 3" descr="logo.jpg"/>
          <p:cNvPicPr>
            <a:picLocks noChangeAspect="1"/>
          </p:cNvPicPr>
          <p:nvPr/>
        </p:nvPicPr>
        <p:blipFill>
          <a:blip r:embed="rId2" cstate="print"/>
          <a:stretch>
            <a:fillRect/>
          </a:stretch>
        </p:blipFill>
        <p:spPr>
          <a:xfrm>
            <a:off x="7236296" y="476673"/>
            <a:ext cx="1363088" cy="945257"/>
          </a:xfrm>
          <a:prstGeom prst="rect">
            <a:avLst/>
          </a:prstGeom>
        </p:spPr>
      </p:pic>
      <p:pic>
        <p:nvPicPr>
          <p:cNvPr id="5" name="Image 4" descr="coude galva.JPG"/>
          <p:cNvPicPr>
            <a:picLocks noChangeAspect="1"/>
          </p:cNvPicPr>
          <p:nvPr/>
        </p:nvPicPr>
        <p:blipFill>
          <a:blip r:embed="rId3" cstate="print"/>
          <a:stretch>
            <a:fillRect/>
          </a:stretch>
        </p:blipFill>
        <p:spPr>
          <a:xfrm>
            <a:off x="467544" y="1772817"/>
            <a:ext cx="1440160" cy="1440160"/>
          </a:xfrm>
          <a:prstGeom prst="rect">
            <a:avLst/>
          </a:prstGeom>
        </p:spPr>
      </p:pic>
      <p:pic>
        <p:nvPicPr>
          <p:cNvPr id="6" name="Image 5" descr="coude mf.JPG"/>
          <p:cNvPicPr>
            <a:picLocks noChangeAspect="1"/>
          </p:cNvPicPr>
          <p:nvPr/>
        </p:nvPicPr>
        <p:blipFill>
          <a:blip r:embed="rId4" cstate="print"/>
          <a:stretch>
            <a:fillRect/>
          </a:stretch>
        </p:blipFill>
        <p:spPr>
          <a:xfrm>
            <a:off x="467544" y="3356992"/>
            <a:ext cx="1440000" cy="1440000"/>
          </a:xfrm>
          <a:prstGeom prst="rect">
            <a:avLst/>
          </a:prstGeom>
        </p:spPr>
      </p:pic>
      <p:sp>
        <p:nvSpPr>
          <p:cNvPr id="7" name="ZoneTexte 6"/>
          <p:cNvSpPr txBox="1"/>
          <p:nvPr/>
        </p:nvSpPr>
        <p:spPr>
          <a:xfrm>
            <a:off x="1907704" y="2132857"/>
            <a:ext cx="1872208" cy="646331"/>
          </a:xfrm>
          <a:prstGeom prst="rect">
            <a:avLst/>
          </a:prstGeom>
          <a:noFill/>
        </p:spPr>
        <p:txBody>
          <a:bodyPr wrap="square" rtlCol="0">
            <a:spAutoFit/>
          </a:bodyPr>
          <a:lstStyle/>
          <a:p>
            <a:r>
              <a:rPr lang="fr-FR" dirty="0" smtClean="0"/>
              <a:t>Coude petit rayon femelle/femelle</a:t>
            </a:r>
            <a:endParaRPr lang="fr-FR" dirty="0"/>
          </a:p>
        </p:txBody>
      </p:sp>
      <p:sp>
        <p:nvSpPr>
          <p:cNvPr id="8" name="ZoneTexte 7"/>
          <p:cNvSpPr txBox="1"/>
          <p:nvPr/>
        </p:nvSpPr>
        <p:spPr>
          <a:xfrm>
            <a:off x="1907704" y="3789040"/>
            <a:ext cx="1944216" cy="646331"/>
          </a:xfrm>
          <a:prstGeom prst="rect">
            <a:avLst/>
          </a:prstGeom>
          <a:noFill/>
        </p:spPr>
        <p:txBody>
          <a:bodyPr wrap="square" rtlCol="0">
            <a:spAutoFit/>
          </a:bodyPr>
          <a:lstStyle/>
          <a:p>
            <a:r>
              <a:rPr lang="fr-FR" dirty="0" smtClean="0"/>
              <a:t>Coude petit rayon mâle/femelle</a:t>
            </a:r>
            <a:endParaRPr lang="fr-FR" dirty="0"/>
          </a:p>
        </p:txBody>
      </p:sp>
      <p:pic>
        <p:nvPicPr>
          <p:cNvPr id="9" name="Image 8" descr="bouchon galva.JPG"/>
          <p:cNvPicPr>
            <a:picLocks noChangeAspect="1"/>
          </p:cNvPicPr>
          <p:nvPr/>
        </p:nvPicPr>
        <p:blipFill>
          <a:blip r:embed="rId5" cstate="print"/>
          <a:stretch>
            <a:fillRect/>
          </a:stretch>
        </p:blipFill>
        <p:spPr>
          <a:xfrm>
            <a:off x="4211960" y="1700808"/>
            <a:ext cx="1440000" cy="1440000"/>
          </a:xfrm>
          <a:prstGeom prst="rect">
            <a:avLst/>
          </a:prstGeom>
        </p:spPr>
      </p:pic>
      <p:sp>
        <p:nvSpPr>
          <p:cNvPr id="10" name="ZoneTexte 9"/>
          <p:cNvSpPr txBox="1"/>
          <p:nvPr/>
        </p:nvSpPr>
        <p:spPr>
          <a:xfrm>
            <a:off x="5868144" y="2204865"/>
            <a:ext cx="1584176" cy="369332"/>
          </a:xfrm>
          <a:prstGeom prst="rect">
            <a:avLst/>
          </a:prstGeom>
          <a:noFill/>
        </p:spPr>
        <p:txBody>
          <a:bodyPr wrap="square" rtlCol="0">
            <a:spAutoFit/>
          </a:bodyPr>
          <a:lstStyle/>
          <a:p>
            <a:r>
              <a:rPr lang="fr-FR" dirty="0" smtClean="0"/>
              <a:t>Bouchon mâle</a:t>
            </a:r>
            <a:endParaRPr lang="fr-FR" dirty="0"/>
          </a:p>
        </p:txBody>
      </p:sp>
      <p:pic>
        <p:nvPicPr>
          <p:cNvPr id="11" name="Image 10" descr="bouchon galva f.JPG"/>
          <p:cNvPicPr>
            <a:picLocks noChangeAspect="1"/>
          </p:cNvPicPr>
          <p:nvPr/>
        </p:nvPicPr>
        <p:blipFill>
          <a:blip r:embed="rId6" cstate="print"/>
          <a:stretch>
            <a:fillRect/>
          </a:stretch>
        </p:blipFill>
        <p:spPr>
          <a:xfrm>
            <a:off x="4283968" y="3501008"/>
            <a:ext cx="1600000" cy="1440000"/>
          </a:xfrm>
          <a:prstGeom prst="rect">
            <a:avLst/>
          </a:prstGeom>
        </p:spPr>
      </p:pic>
      <p:sp>
        <p:nvSpPr>
          <p:cNvPr id="12" name="ZoneTexte 11"/>
          <p:cNvSpPr txBox="1"/>
          <p:nvPr/>
        </p:nvSpPr>
        <p:spPr>
          <a:xfrm>
            <a:off x="5868144" y="4005064"/>
            <a:ext cx="1800200" cy="369332"/>
          </a:xfrm>
          <a:prstGeom prst="rect">
            <a:avLst/>
          </a:prstGeom>
          <a:noFill/>
        </p:spPr>
        <p:txBody>
          <a:bodyPr wrap="square" rtlCol="0">
            <a:spAutoFit/>
          </a:bodyPr>
          <a:lstStyle/>
          <a:p>
            <a:r>
              <a:rPr lang="fr-FR" dirty="0" smtClean="0"/>
              <a:t>Bouchon femelle</a:t>
            </a:r>
            <a:endParaRPr lang="fr-FR" dirty="0"/>
          </a:p>
        </p:txBody>
      </p:sp>
      <p:pic>
        <p:nvPicPr>
          <p:cNvPr id="13" name="Image 12" descr="té galva.JPG"/>
          <p:cNvPicPr>
            <a:picLocks noChangeAspect="1"/>
          </p:cNvPicPr>
          <p:nvPr/>
        </p:nvPicPr>
        <p:blipFill>
          <a:blip r:embed="rId7" cstate="print"/>
          <a:stretch>
            <a:fillRect/>
          </a:stretch>
        </p:blipFill>
        <p:spPr>
          <a:xfrm>
            <a:off x="467544" y="4941168"/>
            <a:ext cx="1440000" cy="1440000"/>
          </a:xfrm>
          <a:prstGeom prst="rect">
            <a:avLst/>
          </a:prstGeom>
        </p:spPr>
      </p:pic>
      <p:sp>
        <p:nvSpPr>
          <p:cNvPr id="14" name="ZoneTexte 13"/>
          <p:cNvSpPr txBox="1"/>
          <p:nvPr/>
        </p:nvSpPr>
        <p:spPr>
          <a:xfrm>
            <a:off x="1979712" y="5445225"/>
            <a:ext cx="864096" cy="369332"/>
          </a:xfrm>
          <a:prstGeom prst="rect">
            <a:avLst/>
          </a:prstGeom>
          <a:noFill/>
        </p:spPr>
        <p:txBody>
          <a:bodyPr wrap="square" rtlCol="0">
            <a:spAutoFit/>
          </a:bodyPr>
          <a:lstStyle/>
          <a:p>
            <a:r>
              <a:rPr lang="fr-FR" dirty="0" smtClean="0"/>
              <a:t>Té égal </a:t>
            </a:r>
            <a:endParaRPr lang="fr-FR" dirty="0"/>
          </a:p>
        </p:txBody>
      </p:sp>
      <p:pic>
        <p:nvPicPr>
          <p:cNvPr id="15" name="Image 14" descr="manchon galva.JPG"/>
          <p:cNvPicPr>
            <a:picLocks noChangeAspect="1"/>
          </p:cNvPicPr>
          <p:nvPr/>
        </p:nvPicPr>
        <p:blipFill>
          <a:blip r:embed="rId8" cstate="print"/>
          <a:stretch>
            <a:fillRect/>
          </a:stretch>
        </p:blipFill>
        <p:spPr>
          <a:xfrm>
            <a:off x="4499993" y="5013176"/>
            <a:ext cx="1126631" cy="1440000"/>
          </a:xfrm>
          <a:prstGeom prst="rect">
            <a:avLst/>
          </a:prstGeom>
        </p:spPr>
      </p:pic>
      <p:sp>
        <p:nvSpPr>
          <p:cNvPr id="16" name="ZoneTexte 15"/>
          <p:cNvSpPr txBox="1"/>
          <p:nvPr/>
        </p:nvSpPr>
        <p:spPr>
          <a:xfrm>
            <a:off x="6012160" y="5517232"/>
            <a:ext cx="1152128" cy="369332"/>
          </a:xfrm>
          <a:prstGeom prst="rect">
            <a:avLst/>
          </a:prstGeom>
          <a:noFill/>
        </p:spPr>
        <p:txBody>
          <a:bodyPr wrap="square" rtlCol="0">
            <a:spAutoFit/>
          </a:bodyPr>
          <a:lstStyle/>
          <a:p>
            <a:r>
              <a:rPr lang="fr-FR" dirty="0" smtClean="0"/>
              <a:t>manchon</a:t>
            </a:r>
            <a:endParaRPr lang="fr-FR"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4" presetClass="entr" presetSubtype="0"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 to="" calcmode="lin" valueType="num">
                                      <p:cBhvr>
                                        <p:cTn id="7" dur="1" fill="hold"/>
                                        <p:tgtEl>
                                          <p:spTgt spid="5"/>
                                        </p:tgtEl>
                                        <p:attrNameLst>
                                          <p:attrName/>
                                        </p:attrNameLst>
                                      </p:cBhvr>
                                    </p:anim>
                                  </p:childTnLst>
                                </p:cTn>
                              </p:par>
                            </p:childTnLst>
                          </p:cTn>
                        </p:par>
                      </p:childTnLst>
                    </p:cTn>
                  </p:par>
                  <p:par>
                    <p:cTn id="8" fill="hold">
                      <p:stCondLst>
                        <p:cond delay="indefinite"/>
                      </p:stCondLst>
                      <p:childTnLst>
                        <p:par>
                          <p:cTn id="9" fill="hold">
                            <p:stCondLst>
                              <p:cond delay="0"/>
                            </p:stCondLst>
                            <p:childTnLst>
                              <p:par>
                                <p:cTn id="10" presetID="24" presetClass="entr" presetSubtype="0" fill="hold" grpId="0" nodeType="clickEffect">
                                  <p:stCondLst>
                                    <p:cond delay="0"/>
                                  </p:stCondLst>
                                  <p:childTnLst>
                                    <p:set>
                                      <p:cBhvr>
                                        <p:cTn id="11" dur="1" fill="hold">
                                          <p:stCondLst>
                                            <p:cond delay="0"/>
                                          </p:stCondLst>
                                        </p:cTn>
                                        <p:tgtEl>
                                          <p:spTgt spid="7"/>
                                        </p:tgtEl>
                                        <p:attrNameLst>
                                          <p:attrName>style.visibility</p:attrName>
                                        </p:attrNameLst>
                                      </p:cBhvr>
                                      <p:to>
                                        <p:strVal val="visible"/>
                                      </p:to>
                                    </p:set>
                                    <p:anim to="" calcmode="lin" valueType="num">
                                      <p:cBhvr>
                                        <p:cTn id="12" dur="1" fill="hold"/>
                                        <p:tgtEl>
                                          <p:spTgt spid="7"/>
                                        </p:tgtEl>
                                        <p:attrNameLst>
                                          <p:attrName/>
                                        </p:attrNameLst>
                                      </p:cBhvr>
                                    </p:anim>
                                  </p:childTnLst>
                                </p:cTn>
                              </p:par>
                            </p:childTnLst>
                          </p:cTn>
                        </p:par>
                      </p:childTnLst>
                    </p:cTn>
                  </p:par>
                  <p:par>
                    <p:cTn id="13" fill="hold">
                      <p:stCondLst>
                        <p:cond delay="indefinite"/>
                      </p:stCondLst>
                      <p:childTnLst>
                        <p:par>
                          <p:cTn id="14" fill="hold">
                            <p:stCondLst>
                              <p:cond delay="0"/>
                            </p:stCondLst>
                            <p:childTnLst>
                              <p:par>
                                <p:cTn id="15" presetID="24" presetClass="entr" presetSubtype="0" fill="hold" nodeType="clickEffect">
                                  <p:stCondLst>
                                    <p:cond delay="0"/>
                                  </p:stCondLst>
                                  <p:childTnLst>
                                    <p:set>
                                      <p:cBhvr>
                                        <p:cTn id="16" dur="1" fill="hold">
                                          <p:stCondLst>
                                            <p:cond delay="0"/>
                                          </p:stCondLst>
                                        </p:cTn>
                                        <p:tgtEl>
                                          <p:spTgt spid="6"/>
                                        </p:tgtEl>
                                        <p:attrNameLst>
                                          <p:attrName>style.visibility</p:attrName>
                                        </p:attrNameLst>
                                      </p:cBhvr>
                                      <p:to>
                                        <p:strVal val="visible"/>
                                      </p:to>
                                    </p:set>
                                    <p:anim to="" calcmode="lin" valueType="num">
                                      <p:cBhvr>
                                        <p:cTn id="17" dur="1" fill="hold"/>
                                        <p:tgtEl>
                                          <p:spTgt spid="6"/>
                                        </p:tgtEl>
                                        <p:attrNameLst>
                                          <p:attrName/>
                                        </p:attrNameLst>
                                      </p:cBhvr>
                                    </p:anim>
                                  </p:childTnLst>
                                </p:cTn>
                              </p:par>
                            </p:childTnLst>
                          </p:cTn>
                        </p:par>
                      </p:childTnLst>
                    </p:cTn>
                  </p:par>
                  <p:par>
                    <p:cTn id="18" fill="hold">
                      <p:stCondLst>
                        <p:cond delay="indefinite"/>
                      </p:stCondLst>
                      <p:childTnLst>
                        <p:par>
                          <p:cTn id="19" fill="hold">
                            <p:stCondLst>
                              <p:cond delay="0"/>
                            </p:stCondLst>
                            <p:childTnLst>
                              <p:par>
                                <p:cTn id="20" presetID="24" presetClass="entr" presetSubtype="0" fill="hold" grpId="0" nodeType="clickEffect">
                                  <p:stCondLst>
                                    <p:cond delay="0"/>
                                  </p:stCondLst>
                                  <p:childTnLst>
                                    <p:set>
                                      <p:cBhvr>
                                        <p:cTn id="21" dur="1" fill="hold">
                                          <p:stCondLst>
                                            <p:cond delay="0"/>
                                          </p:stCondLst>
                                        </p:cTn>
                                        <p:tgtEl>
                                          <p:spTgt spid="8"/>
                                        </p:tgtEl>
                                        <p:attrNameLst>
                                          <p:attrName>style.visibility</p:attrName>
                                        </p:attrNameLst>
                                      </p:cBhvr>
                                      <p:to>
                                        <p:strVal val="visible"/>
                                      </p:to>
                                    </p:set>
                                    <p:anim to="" calcmode="lin" valueType="num">
                                      <p:cBhvr>
                                        <p:cTn id="22" dur="1" fill="hold"/>
                                        <p:tgtEl>
                                          <p:spTgt spid="8"/>
                                        </p:tgtEl>
                                        <p:attrNameLst>
                                          <p:attrName/>
                                        </p:attrNameLst>
                                      </p:cBhvr>
                                    </p:anim>
                                  </p:childTnLst>
                                </p:cTn>
                              </p:par>
                            </p:childTnLst>
                          </p:cTn>
                        </p:par>
                      </p:childTnLst>
                    </p:cTn>
                  </p:par>
                  <p:par>
                    <p:cTn id="23" fill="hold">
                      <p:stCondLst>
                        <p:cond delay="indefinite"/>
                      </p:stCondLst>
                      <p:childTnLst>
                        <p:par>
                          <p:cTn id="24" fill="hold">
                            <p:stCondLst>
                              <p:cond delay="0"/>
                            </p:stCondLst>
                            <p:childTnLst>
                              <p:par>
                                <p:cTn id="25" presetID="24" presetClass="entr" presetSubtype="0" fill="hold" nodeType="clickEffect">
                                  <p:stCondLst>
                                    <p:cond delay="0"/>
                                  </p:stCondLst>
                                  <p:childTnLst>
                                    <p:set>
                                      <p:cBhvr>
                                        <p:cTn id="26" dur="1" fill="hold">
                                          <p:stCondLst>
                                            <p:cond delay="0"/>
                                          </p:stCondLst>
                                        </p:cTn>
                                        <p:tgtEl>
                                          <p:spTgt spid="9"/>
                                        </p:tgtEl>
                                        <p:attrNameLst>
                                          <p:attrName>style.visibility</p:attrName>
                                        </p:attrNameLst>
                                      </p:cBhvr>
                                      <p:to>
                                        <p:strVal val="visible"/>
                                      </p:to>
                                    </p:set>
                                    <p:anim to="" calcmode="lin" valueType="num">
                                      <p:cBhvr>
                                        <p:cTn id="27" dur="1" fill="hold"/>
                                        <p:tgtEl>
                                          <p:spTgt spid="9"/>
                                        </p:tgtEl>
                                        <p:attrNameLst>
                                          <p:attrName/>
                                        </p:attrNameLst>
                                      </p:cBhvr>
                                    </p:anim>
                                  </p:childTnLst>
                                </p:cTn>
                              </p:par>
                            </p:childTnLst>
                          </p:cTn>
                        </p:par>
                      </p:childTnLst>
                    </p:cTn>
                  </p:par>
                  <p:par>
                    <p:cTn id="28" fill="hold">
                      <p:stCondLst>
                        <p:cond delay="indefinite"/>
                      </p:stCondLst>
                      <p:childTnLst>
                        <p:par>
                          <p:cTn id="29" fill="hold">
                            <p:stCondLst>
                              <p:cond delay="0"/>
                            </p:stCondLst>
                            <p:childTnLst>
                              <p:par>
                                <p:cTn id="30" presetID="24" presetClass="entr" presetSubtype="0" fill="hold" grpId="0" nodeType="clickEffect">
                                  <p:stCondLst>
                                    <p:cond delay="0"/>
                                  </p:stCondLst>
                                  <p:childTnLst>
                                    <p:set>
                                      <p:cBhvr>
                                        <p:cTn id="31" dur="1" fill="hold">
                                          <p:stCondLst>
                                            <p:cond delay="0"/>
                                          </p:stCondLst>
                                        </p:cTn>
                                        <p:tgtEl>
                                          <p:spTgt spid="10"/>
                                        </p:tgtEl>
                                        <p:attrNameLst>
                                          <p:attrName>style.visibility</p:attrName>
                                        </p:attrNameLst>
                                      </p:cBhvr>
                                      <p:to>
                                        <p:strVal val="visible"/>
                                      </p:to>
                                    </p:set>
                                    <p:anim to="" calcmode="lin" valueType="num">
                                      <p:cBhvr>
                                        <p:cTn id="32" dur="1" fill="hold"/>
                                        <p:tgtEl>
                                          <p:spTgt spid="10"/>
                                        </p:tgtEl>
                                        <p:attrNameLst>
                                          <p:attrName/>
                                        </p:attrNameLst>
                                      </p:cBhvr>
                                    </p:anim>
                                  </p:childTnLst>
                                </p:cTn>
                              </p:par>
                            </p:childTnLst>
                          </p:cTn>
                        </p:par>
                      </p:childTnLst>
                    </p:cTn>
                  </p:par>
                  <p:par>
                    <p:cTn id="33" fill="hold">
                      <p:stCondLst>
                        <p:cond delay="indefinite"/>
                      </p:stCondLst>
                      <p:childTnLst>
                        <p:par>
                          <p:cTn id="34" fill="hold">
                            <p:stCondLst>
                              <p:cond delay="0"/>
                            </p:stCondLst>
                            <p:childTnLst>
                              <p:par>
                                <p:cTn id="35" presetID="24" presetClass="entr" presetSubtype="0" fill="hold" nodeType="clickEffect">
                                  <p:stCondLst>
                                    <p:cond delay="0"/>
                                  </p:stCondLst>
                                  <p:childTnLst>
                                    <p:set>
                                      <p:cBhvr>
                                        <p:cTn id="36" dur="1" fill="hold">
                                          <p:stCondLst>
                                            <p:cond delay="0"/>
                                          </p:stCondLst>
                                        </p:cTn>
                                        <p:tgtEl>
                                          <p:spTgt spid="11"/>
                                        </p:tgtEl>
                                        <p:attrNameLst>
                                          <p:attrName>style.visibility</p:attrName>
                                        </p:attrNameLst>
                                      </p:cBhvr>
                                      <p:to>
                                        <p:strVal val="visible"/>
                                      </p:to>
                                    </p:set>
                                    <p:anim to="" calcmode="lin" valueType="num">
                                      <p:cBhvr>
                                        <p:cTn id="37" dur="1" fill="hold"/>
                                        <p:tgtEl>
                                          <p:spTgt spid="11"/>
                                        </p:tgtEl>
                                        <p:attrNameLst>
                                          <p:attrName/>
                                        </p:attrNameLst>
                                      </p:cBhvr>
                                    </p:anim>
                                  </p:childTnLst>
                                </p:cTn>
                              </p:par>
                            </p:childTnLst>
                          </p:cTn>
                        </p:par>
                      </p:childTnLst>
                    </p:cTn>
                  </p:par>
                  <p:par>
                    <p:cTn id="38" fill="hold">
                      <p:stCondLst>
                        <p:cond delay="indefinite"/>
                      </p:stCondLst>
                      <p:childTnLst>
                        <p:par>
                          <p:cTn id="39" fill="hold">
                            <p:stCondLst>
                              <p:cond delay="0"/>
                            </p:stCondLst>
                            <p:childTnLst>
                              <p:par>
                                <p:cTn id="40" presetID="24" presetClass="entr" presetSubtype="0" fill="hold" grpId="0" nodeType="clickEffect">
                                  <p:stCondLst>
                                    <p:cond delay="0"/>
                                  </p:stCondLst>
                                  <p:childTnLst>
                                    <p:set>
                                      <p:cBhvr>
                                        <p:cTn id="41" dur="1" fill="hold">
                                          <p:stCondLst>
                                            <p:cond delay="0"/>
                                          </p:stCondLst>
                                        </p:cTn>
                                        <p:tgtEl>
                                          <p:spTgt spid="12"/>
                                        </p:tgtEl>
                                        <p:attrNameLst>
                                          <p:attrName>style.visibility</p:attrName>
                                        </p:attrNameLst>
                                      </p:cBhvr>
                                      <p:to>
                                        <p:strVal val="visible"/>
                                      </p:to>
                                    </p:set>
                                    <p:anim to="" calcmode="lin" valueType="num">
                                      <p:cBhvr>
                                        <p:cTn id="42" dur="1" fill="hold"/>
                                        <p:tgtEl>
                                          <p:spTgt spid="12"/>
                                        </p:tgtEl>
                                        <p:attrNameLst>
                                          <p:attrName/>
                                        </p:attrNameLst>
                                      </p:cBhvr>
                                    </p:anim>
                                  </p:childTnLst>
                                </p:cTn>
                              </p:par>
                            </p:childTnLst>
                          </p:cTn>
                        </p:par>
                      </p:childTnLst>
                    </p:cTn>
                  </p:par>
                  <p:par>
                    <p:cTn id="43" fill="hold">
                      <p:stCondLst>
                        <p:cond delay="indefinite"/>
                      </p:stCondLst>
                      <p:childTnLst>
                        <p:par>
                          <p:cTn id="44" fill="hold">
                            <p:stCondLst>
                              <p:cond delay="0"/>
                            </p:stCondLst>
                            <p:childTnLst>
                              <p:par>
                                <p:cTn id="45" presetID="24" presetClass="entr" presetSubtype="0" fill="hold" nodeType="clickEffect">
                                  <p:stCondLst>
                                    <p:cond delay="0"/>
                                  </p:stCondLst>
                                  <p:childTnLst>
                                    <p:set>
                                      <p:cBhvr>
                                        <p:cTn id="46" dur="1" fill="hold">
                                          <p:stCondLst>
                                            <p:cond delay="0"/>
                                          </p:stCondLst>
                                        </p:cTn>
                                        <p:tgtEl>
                                          <p:spTgt spid="13"/>
                                        </p:tgtEl>
                                        <p:attrNameLst>
                                          <p:attrName>style.visibility</p:attrName>
                                        </p:attrNameLst>
                                      </p:cBhvr>
                                      <p:to>
                                        <p:strVal val="visible"/>
                                      </p:to>
                                    </p:set>
                                    <p:anim to="" calcmode="lin" valueType="num">
                                      <p:cBhvr>
                                        <p:cTn id="47" dur="1" fill="hold"/>
                                        <p:tgtEl>
                                          <p:spTgt spid="13"/>
                                        </p:tgtEl>
                                        <p:attrNameLst>
                                          <p:attrName/>
                                        </p:attrNameLst>
                                      </p:cBhvr>
                                    </p:anim>
                                  </p:childTnLst>
                                </p:cTn>
                              </p:par>
                            </p:childTnLst>
                          </p:cTn>
                        </p:par>
                      </p:childTnLst>
                    </p:cTn>
                  </p:par>
                  <p:par>
                    <p:cTn id="48" fill="hold">
                      <p:stCondLst>
                        <p:cond delay="indefinite"/>
                      </p:stCondLst>
                      <p:childTnLst>
                        <p:par>
                          <p:cTn id="49" fill="hold">
                            <p:stCondLst>
                              <p:cond delay="0"/>
                            </p:stCondLst>
                            <p:childTnLst>
                              <p:par>
                                <p:cTn id="50" presetID="24" presetClass="entr" presetSubtype="0" fill="hold" grpId="0" nodeType="clickEffect">
                                  <p:stCondLst>
                                    <p:cond delay="0"/>
                                  </p:stCondLst>
                                  <p:childTnLst>
                                    <p:set>
                                      <p:cBhvr>
                                        <p:cTn id="51" dur="1" fill="hold">
                                          <p:stCondLst>
                                            <p:cond delay="0"/>
                                          </p:stCondLst>
                                        </p:cTn>
                                        <p:tgtEl>
                                          <p:spTgt spid="14"/>
                                        </p:tgtEl>
                                        <p:attrNameLst>
                                          <p:attrName>style.visibility</p:attrName>
                                        </p:attrNameLst>
                                      </p:cBhvr>
                                      <p:to>
                                        <p:strVal val="visible"/>
                                      </p:to>
                                    </p:set>
                                    <p:anim to="" calcmode="lin" valueType="num">
                                      <p:cBhvr>
                                        <p:cTn id="52" dur="1" fill="hold"/>
                                        <p:tgtEl>
                                          <p:spTgt spid="14"/>
                                        </p:tgtEl>
                                        <p:attrNameLst>
                                          <p:attrName/>
                                        </p:attrNameLst>
                                      </p:cBhvr>
                                    </p:anim>
                                  </p:childTnLst>
                                </p:cTn>
                              </p:par>
                            </p:childTnLst>
                          </p:cTn>
                        </p:par>
                      </p:childTnLst>
                    </p:cTn>
                  </p:par>
                  <p:par>
                    <p:cTn id="53" fill="hold">
                      <p:stCondLst>
                        <p:cond delay="indefinite"/>
                      </p:stCondLst>
                      <p:childTnLst>
                        <p:par>
                          <p:cTn id="54" fill="hold">
                            <p:stCondLst>
                              <p:cond delay="0"/>
                            </p:stCondLst>
                            <p:childTnLst>
                              <p:par>
                                <p:cTn id="55" presetID="24" presetClass="entr" presetSubtype="0" fill="hold" nodeType="clickEffect">
                                  <p:stCondLst>
                                    <p:cond delay="0"/>
                                  </p:stCondLst>
                                  <p:childTnLst>
                                    <p:set>
                                      <p:cBhvr>
                                        <p:cTn id="56" dur="1" fill="hold">
                                          <p:stCondLst>
                                            <p:cond delay="0"/>
                                          </p:stCondLst>
                                        </p:cTn>
                                        <p:tgtEl>
                                          <p:spTgt spid="15"/>
                                        </p:tgtEl>
                                        <p:attrNameLst>
                                          <p:attrName>style.visibility</p:attrName>
                                        </p:attrNameLst>
                                      </p:cBhvr>
                                      <p:to>
                                        <p:strVal val="visible"/>
                                      </p:to>
                                    </p:set>
                                    <p:anim to="" calcmode="lin" valueType="num">
                                      <p:cBhvr>
                                        <p:cTn id="57" dur="1" fill="hold"/>
                                        <p:tgtEl>
                                          <p:spTgt spid="15"/>
                                        </p:tgtEl>
                                        <p:attrNameLst>
                                          <p:attrName/>
                                        </p:attrNameLst>
                                      </p:cBhvr>
                                    </p:anim>
                                  </p:childTnLst>
                                </p:cTn>
                              </p:par>
                            </p:childTnLst>
                          </p:cTn>
                        </p:par>
                      </p:childTnLst>
                    </p:cTn>
                  </p:par>
                  <p:par>
                    <p:cTn id="58" fill="hold">
                      <p:stCondLst>
                        <p:cond delay="indefinite"/>
                      </p:stCondLst>
                      <p:childTnLst>
                        <p:par>
                          <p:cTn id="59" fill="hold">
                            <p:stCondLst>
                              <p:cond delay="0"/>
                            </p:stCondLst>
                            <p:childTnLst>
                              <p:par>
                                <p:cTn id="60" presetID="24" presetClass="entr" presetSubtype="0" fill="hold" grpId="0" nodeType="clickEffect">
                                  <p:stCondLst>
                                    <p:cond delay="0"/>
                                  </p:stCondLst>
                                  <p:childTnLst>
                                    <p:set>
                                      <p:cBhvr>
                                        <p:cTn id="61" dur="1" fill="hold">
                                          <p:stCondLst>
                                            <p:cond delay="0"/>
                                          </p:stCondLst>
                                        </p:cTn>
                                        <p:tgtEl>
                                          <p:spTgt spid="16"/>
                                        </p:tgtEl>
                                        <p:attrNameLst>
                                          <p:attrName>style.visibility</p:attrName>
                                        </p:attrNameLst>
                                      </p:cBhvr>
                                      <p:to>
                                        <p:strVal val="visible"/>
                                      </p:to>
                                    </p:set>
                                    <p:anim to="" calcmode="lin" valueType="num">
                                      <p:cBhvr>
                                        <p:cTn id="62" dur="1" fill="hold"/>
                                        <p:tgtEl>
                                          <p:spTgt spid="16"/>
                                        </p:tgtEl>
                                        <p:attrNameLst>
                                          <p:attrName/>
                                        </p:attrNameLst>
                                      </p:cBhvr>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8" grpId="0"/>
      <p:bldP spid="10" grpId="0"/>
      <p:bldP spid="12" grpId="0"/>
      <p:bldP spid="14" grpId="0"/>
      <p:bldP spid="16"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logo.jpg"/>
          <p:cNvPicPr>
            <a:picLocks noChangeAspect="1"/>
          </p:cNvPicPr>
          <p:nvPr/>
        </p:nvPicPr>
        <p:blipFill>
          <a:blip r:embed="rId2" cstate="print"/>
          <a:stretch>
            <a:fillRect/>
          </a:stretch>
        </p:blipFill>
        <p:spPr>
          <a:xfrm>
            <a:off x="7236296" y="476673"/>
            <a:ext cx="1363088" cy="945257"/>
          </a:xfrm>
          <a:prstGeom prst="rect">
            <a:avLst/>
          </a:prstGeom>
        </p:spPr>
      </p:pic>
      <p:sp>
        <p:nvSpPr>
          <p:cNvPr id="3" name="ZoneTexte 2"/>
          <p:cNvSpPr txBox="1"/>
          <p:nvPr/>
        </p:nvSpPr>
        <p:spPr>
          <a:xfrm>
            <a:off x="395536" y="692697"/>
            <a:ext cx="6624736" cy="461665"/>
          </a:xfrm>
          <a:prstGeom prst="rect">
            <a:avLst/>
          </a:prstGeom>
          <a:noFill/>
        </p:spPr>
        <p:txBody>
          <a:bodyPr wrap="square" rtlCol="0">
            <a:spAutoFit/>
          </a:bodyPr>
          <a:lstStyle/>
          <a:p>
            <a:r>
              <a:rPr lang="fr-FR" sz="2400" u="sng" dirty="0" smtClean="0">
                <a:latin typeface="Arial" pitchFamily="34" charset="0"/>
                <a:cs typeface="Arial" pitchFamily="34" charset="0"/>
              </a:rPr>
              <a:t>Les diamètres ø des tubes acier galvanisé TAG</a:t>
            </a:r>
            <a:endParaRPr lang="fr-FR" sz="2400" u="sng" dirty="0">
              <a:latin typeface="Arial" pitchFamily="34" charset="0"/>
              <a:cs typeface="Arial" pitchFamily="34" charset="0"/>
            </a:endParaRPr>
          </a:p>
        </p:txBody>
      </p:sp>
      <p:graphicFrame>
        <p:nvGraphicFramePr>
          <p:cNvPr id="4" name="Tableau 3"/>
          <p:cNvGraphicFramePr>
            <a:graphicFrameLocks noGrp="1"/>
          </p:cNvGraphicFramePr>
          <p:nvPr/>
        </p:nvGraphicFramePr>
        <p:xfrm>
          <a:off x="971602" y="1916832"/>
          <a:ext cx="7056783" cy="3606800"/>
        </p:xfrm>
        <a:graphic>
          <a:graphicData uri="http://schemas.openxmlformats.org/drawingml/2006/table">
            <a:tbl>
              <a:tblPr firstRow="1" bandRow="1">
                <a:tableStyleId>{5C22544A-7EE6-4342-B048-85BDC9FD1C3A}</a:tableStyleId>
              </a:tblPr>
              <a:tblGrid>
                <a:gridCol w="2088232"/>
                <a:gridCol w="2016224"/>
                <a:gridCol w="2952327"/>
              </a:tblGrid>
              <a:tr h="370840">
                <a:tc gridSpan="3">
                  <a:txBody>
                    <a:bodyPr/>
                    <a:lstStyle/>
                    <a:p>
                      <a:pPr algn="ctr"/>
                      <a:r>
                        <a:rPr lang="fr-FR" sz="1800" dirty="0" smtClean="0">
                          <a:solidFill>
                            <a:schemeClr val="tx1"/>
                          </a:solidFill>
                          <a:latin typeface="Arial" pitchFamily="34" charset="0"/>
                          <a:cs typeface="Arial" pitchFamily="34" charset="0"/>
                        </a:rPr>
                        <a:t>désignation</a:t>
                      </a:r>
                      <a:endParaRPr lang="fr-FR" sz="1800" dirty="0">
                        <a:solidFill>
                          <a:schemeClr val="tx1"/>
                        </a:solidFill>
                        <a:latin typeface="Arial" pitchFamily="34" charset="0"/>
                        <a:cs typeface="Arial" pitchFamily="34" charset="0"/>
                      </a:endParaRPr>
                    </a:p>
                  </a:txBody>
                  <a:tcPr>
                    <a:noFill/>
                  </a:tcPr>
                </a:tc>
                <a:tc hMerge="1">
                  <a:txBody>
                    <a:bodyPr/>
                    <a:lstStyle/>
                    <a:p>
                      <a:endParaRPr lang="fr-FR" dirty="0"/>
                    </a:p>
                  </a:txBody>
                  <a:tcPr>
                    <a:noFill/>
                  </a:tcPr>
                </a:tc>
                <a:tc hMerge="1">
                  <a:txBody>
                    <a:bodyPr/>
                    <a:lstStyle/>
                    <a:p>
                      <a:endParaRPr lang="fr-FR" dirty="0"/>
                    </a:p>
                  </a:txBody>
                  <a:tcPr>
                    <a:noFill/>
                  </a:tcPr>
                </a:tc>
              </a:tr>
              <a:tr h="640080">
                <a:tc>
                  <a:txBody>
                    <a:bodyPr/>
                    <a:lstStyle/>
                    <a:p>
                      <a:pPr algn="ctr"/>
                      <a:r>
                        <a:rPr lang="fr-FR" sz="1800" dirty="0" smtClean="0"/>
                        <a:t>En pouces</a:t>
                      </a:r>
                      <a:endParaRPr lang="fr-FR" sz="1800" dirty="0"/>
                    </a:p>
                  </a:txBody>
                  <a:tcPr/>
                </a:tc>
                <a:tc>
                  <a:txBody>
                    <a:bodyPr/>
                    <a:lstStyle/>
                    <a:p>
                      <a:pPr algn="ctr"/>
                      <a:r>
                        <a:rPr lang="fr-FR" sz="1800" dirty="0" smtClean="0"/>
                        <a:t>En mm</a:t>
                      </a:r>
                      <a:endParaRPr lang="fr-FR" sz="1800" dirty="0"/>
                    </a:p>
                  </a:txBody>
                  <a:tcPr/>
                </a:tc>
                <a:tc>
                  <a:txBody>
                    <a:bodyPr/>
                    <a:lstStyle/>
                    <a:p>
                      <a:r>
                        <a:rPr lang="fr-FR" sz="1800" dirty="0" smtClean="0"/>
                        <a:t>Ø extérieur</a:t>
                      </a:r>
                      <a:r>
                        <a:rPr lang="fr-FR" sz="1800" baseline="0" dirty="0" smtClean="0"/>
                        <a:t> réel / épaisseur</a:t>
                      </a:r>
                      <a:endParaRPr lang="fr-FR" sz="1800" dirty="0"/>
                    </a:p>
                  </a:txBody>
                  <a:tcPr/>
                </a:tc>
              </a:tr>
              <a:tr h="370840">
                <a:tc>
                  <a:txBody>
                    <a:bodyPr/>
                    <a:lstStyle/>
                    <a:p>
                      <a:pPr algn="ctr"/>
                      <a:r>
                        <a:rPr lang="fr-FR" sz="1800" dirty="0" smtClean="0"/>
                        <a:t>3/8 ’’</a:t>
                      </a:r>
                      <a:endParaRPr lang="fr-FR" sz="1800" dirty="0"/>
                    </a:p>
                  </a:txBody>
                  <a:tcPr/>
                </a:tc>
                <a:tc>
                  <a:txBody>
                    <a:bodyPr/>
                    <a:lstStyle/>
                    <a:p>
                      <a:pPr algn="ctr"/>
                      <a:r>
                        <a:rPr lang="fr-FR" sz="1800" dirty="0" smtClean="0"/>
                        <a:t>12/17</a:t>
                      </a:r>
                      <a:endParaRPr lang="fr-FR" sz="1800" dirty="0"/>
                    </a:p>
                  </a:txBody>
                  <a:tcPr/>
                </a:tc>
                <a:tc>
                  <a:txBody>
                    <a:bodyPr/>
                    <a:lstStyle/>
                    <a:p>
                      <a:pPr algn="ctr"/>
                      <a:r>
                        <a:rPr lang="fr-FR" sz="1800" dirty="0" smtClean="0"/>
                        <a:t>17.2 / 2</a:t>
                      </a:r>
                      <a:endParaRPr lang="fr-FR" sz="1800" dirty="0"/>
                    </a:p>
                  </a:txBody>
                  <a:tcPr/>
                </a:tc>
              </a:tr>
              <a:tr h="370840">
                <a:tc>
                  <a:txBody>
                    <a:bodyPr/>
                    <a:lstStyle/>
                    <a:p>
                      <a:pPr algn="ctr"/>
                      <a:r>
                        <a:rPr lang="fr-FR" sz="1800" dirty="0" smtClean="0"/>
                        <a:t>1/2 ‘’</a:t>
                      </a:r>
                      <a:endParaRPr lang="fr-FR" sz="1800" dirty="0"/>
                    </a:p>
                  </a:txBody>
                  <a:tcPr/>
                </a:tc>
                <a:tc>
                  <a:txBody>
                    <a:bodyPr/>
                    <a:lstStyle/>
                    <a:p>
                      <a:pPr algn="ctr"/>
                      <a:r>
                        <a:rPr lang="fr-FR" sz="1800" dirty="0" smtClean="0"/>
                        <a:t>15/21</a:t>
                      </a:r>
                      <a:endParaRPr lang="fr-FR" sz="1800" dirty="0"/>
                    </a:p>
                  </a:txBody>
                  <a:tcPr/>
                </a:tc>
                <a:tc>
                  <a:txBody>
                    <a:bodyPr/>
                    <a:lstStyle/>
                    <a:p>
                      <a:pPr algn="ctr"/>
                      <a:r>
                        <a:rPr lang="fr-FR" sz="1800" dirty="0" smtClean="0"/>
                        <a:t>21.3 / 2.3</a:t>
                      </a:r>
                      <a:endParaRPr lang="fr-FR" sz="1800" dirty="0"/>
                    </a:p>
                  </a:txBody>
                  <a:tcPr/>
                </a:tc>
              </a:tr>
              <a:tr h="370840">
                <a:tc>
                  <a:txBody>
                    <a:bodyPr/>
                    <a:lstStyle/>
                    <a:p>
                      <a:pPr algn="ctr"/>
                      <a:r>
                        <a:rPr lang="fr-FR" sz="1800" dirty="0" smtClean="0"/>
                        <a:t>3/4 ‘’</a:t>
                      </a:r>
                      <a:endParaRPr lang="fr-FR" sz="1800" dirty="0"/>
                    </a:p>
                  </a:txBody>
                  <a:tcPr/>
                </a:tc>
                <a:tc>
                  <a:txBody>
                    <a:bodyPr/>
                    <a:lstStyle/>
                    <a:p>
                      <a:pPr algn="ctr"/>
                      <a:r>
                        <a:rPr lang="fr-FR" sz="1800" dirty="0" smtClean="0"/>
                        <a:t>20/27</a:t>
                      </a:r>
                      <a:endParaRPr lang="fr-FR" sz="1800" dirty="0"/>
                    </a:p>
                  </a:txBody>
                  <a:tcPr/>
                </a:tc>
                <a:tc>
                  <a:txBody>
                    <a:bodyPr/>
                    <a:lstStyle/>
                    <a:p>
                      <a:pPr algn="ctr"/>
                      <a:r>
                        <a:rPr lang="fr-FR" sz="1800" dirty="0" smtClean="0"/>
                        <a:t>2</a:t>
                      </a:r>
                      <a:r>
                        <a:rPr lang="fr-FR" sz="1800" dirty="0" smtClean="0">
                          <a:solidFill>
                            <a:schemeClr val="tx1"/>
                          </a:solidFill>
                        </a:rPr>
                        <a:t>6</a:t>
                      </a:r>
                      <a:r>
                        <a:rPr lang="fr-FR" sz="1800" dirty="0" smtClean="0"/>
                        <a:t>.9 / 2.3</a:t>
                      </a:r>
                      <a:endParaRPr lang="fr-FR" sz="1800" dirty="0"/>
                    </a:p>
                  </a:txBody>
                  <a:tcPr/>
                </a:tc>
              </a:tr>
              <a:tr h="370840">
                <a:tc>
                  <a:txBody>
                    <a:bodyPr/>
                    <a:lstStyle/>
                    <a:p>
                      <a:pPr algn="ctr"/>
                      <a:r>
                        <a:rPr lang="fr-FR" sz="1800" dirty="0" smtClean="0"/>
                        <a:t>1 ‘’</a:t>
                      </a:r>
                      <a:endParaRPr lang="fr-FR" sz="1800" dirty="0"/>
                    </a:p>
                  </a:txBody>
                  <a:tcPr/>
                </a:tc>
                <a:tc>
                  <a:txBody>
                    <a:bodyPr/>
                    <a:lstStyle/>
                    <a:p>
                      <a:pPr algn="ctr"/>
                      <a:r>
                        <a:rPr lang="fr-FR" sz="1800" dirty="0" smtClean="0"/>
                        <a:t>26/34</a:t>
                      </a:r>
                      <a:endParaRPr lang="fr-FR" sz="1800" dirty="0"/>
                    </a:p>
                  </a:txBody>
                  <a:tcPr/>
                </a:tc>
                <a:tc>
                  <a:txBody>
                    <a:bodyPr/>
                    <a:lstStyle/>
                    <a:p>
                      <a:pPr algn="ctr"/>
                      <a:r>
                        <a:rPr lang="fr-FR" sz="1800" dirty="0" smtClean="0"/>
                        <a:t>33.7 / 2.9</a:t>
                      </a:r>
                      <a:endParaRPr lang="fr-FR" sz="1800" dirty="0"/>
                    </a:p>
                  </a:txBody>
                  <a:tcPr/>
                </a:tc>
              </a:tr>
              <a:tr h="370840">
                <a:tc>
                  <a:txBody>
                    <a:bodyPr/>
                    <a:lstStyle/>
                    <a:p>
                      <a:pPr algn="ctr"/>
                      <a:r>
                        <a:rPr lang="fr-FR" sz="1800" dirty="0" smtClean="0"/>
                        <a:t>1 1/4 ‘’</a:t>
                      </a:r>
                      <a:endParaRPr lang="fr-FR" sz="1800" dirty="0"/>
                    </a:p>
                  </a:txBody>
                  <a:tcPr/>
                </a:tc>
                <a:tc>
                  <a:txBody>
                    <a:bodyPr/>
                    <a:lstStyle/>
                    <a:p>
                      <a:pPr algn="ctr"/>
                      <a:r>
                        <a:rPr lang="fr-FR" sz="1800" dirty="0" smtClean="0"/>
                        <a:t>33/42</a:t>
                      </a:r>
                      <a:endParaRPr lang="fr-FR" sz="1800" dirty="0"/>
                    </a:p>
                  </a:txBody>
                  <a:tcPr/>
                </a:tc>
                <a:tc>
                  <a:txBody>
                    <a:bodyPr/>
                    <a:lstStyle/>
                    <a:p>
                      <a:pPr algn="ctr"/>
                      <a:r>
                        <a:rPr lang="fr-FR" sz="1800" dirty="0" smtClean="0"/>
                        <a:t>42.4 / 2.9</a:t>
                      </a:r>
                      <a:endParaRPr lang="fr-FR" sz="1800" dirty="0"/>
                    </a:p>
                  </a:txBody>
                  <a:tcPr/>
                </a:tc>
              </a:tr>
              <a:tr h="370840">
                <a:tc>
                  <a:txBody>
                    <a:bodyPr/>
                    <a:lstStyle/>
                    <a:p>
                      <a:pPr algn="ctr"/>
                      <a:r>
                        <a:rPr lang="fr-FR" sz="1800" dirty="0" smtClean="0"/>
                        <a:t>1 1/2 ’’</a:t>
                      </a:r>
                      <a:endParaRPr lang="fr-FR" sz="1800" dirty="0"/>
                    </a:p>
                  </a:txBody>
                  <a:tcPr/>
                </a:tc>
                <a:tc>
                  <a:txBody>
                    <a:bodyPr/>
                    <a:lstStyle/>
                    <a:p>
                      <a:pPr algn="ctr"/>
                      <a:r>
                        <a:rPr lang="fr-FR" sz="1800" dirty="0" smtClean="0"/>
                        <a:t>40/49</a:t>
                      </a:r>
                      <a:endParaRPr lang="fr-FR" sz="1800" dirty="0"/>
                    </a:p>
                  </a:txBody>
                  <a:tcPr/>
                </a:tc>
                <a:tc>
                  <a:txBody>
                    <a:bodyPr/>
                    <a:lstStyle/>
                    <a:p>
                      <a:pPr algn="ctr"/>
                      <a:r>
                        <a:rPr lang="fr-FR" sz="1800" dirty="0" smtClean="0"/>
                        <a:t>48.3 / 2.9</a:t>
                      </a:r>
                      <a:endParaRPr lang="fr-FR" sz="1800" dirty="0"/>
                    </a:p>
                  </a:txBody>
                  <a:tcPr/>
                </a:tc>
              </a:tr>
              <a:tr h="370840">
                <a:tc>
                  <a:txBody>
                    <a:bodyPr/>
                    <a:lstStyle/>
                    <a:p>
                      <a:pPr algn="ctr"/>
                      <a:r>
                        <a:rPr lang="fr-FR" sz="1800" dirty="0" smtClean="0"/>
                        <a:t>2 ‘’</a:t>
                      </a:r>
                      <a:endParaRPr lang="fr-FR" sz="1800" dirty="0"/>
                    </a:p>
                  </a:txBody>
                  <a:tcPr/>
                </a:tc>
                <a:tc>
                  <a:txBody>
                    <a:bodyPr/>
                    <a:lstStyle/>
                    <a:p>
                      <a:pPr algn="ctr"/>
                      <a:r>
                        <a:rPr lang="fr-FR" sz="1800" dirty="0" smtClean="0"/>
                        <a:t>50/60</a:t>
                      </a:r>
                      <a:endParaRPr lang="fr-FR" sz="1800" dirty="0"/>
                    </a:p>
                  </a:txBody>
                  <a:tcPr/>
                </a:tc>
                <a:tc>
                  <a:txBody>
                    <a:bodyPr/>
                    <a:lstStyle/>
                    <a:p>
                      <a:pPr algn="ctr"/>
                      <a:r>
                        <a:rPr lang="fr-FR" sz="1800" dirty="0" smtClean="0"/>
                        <a:t>60.3 / 3.2</a:t>
                      </a:r>
                      <a:endParaRPr lang="fr-FR" sz="1800" dirty="0"/>
                    </a:p>
                  </a:txBody>
                  <a:tcPr/>
                </a:tc>
              </a:tr>
            </a:tbl>
          </a:graphicData>
        </a:graphic>
      </p:graphicFrame>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logo.jpg"/>
          <p:cNvPicPr>
            <a:picLocks noChangeAspect="1"/>
          </p:cNvPicPr>
          <p:nvPr/>
        </p:nvPicPr>
        <p:blipFill>
          <a:blip r:embed="rId2" cstate="print"/>
          <a:stretch>
            <a:fillRect/>
          </a:stretch>
        </p:blipFill>
        <p:spPr>
          <a:xfrm>
            <a:off x="7236296" y="476673"/>
            <a:ext cx="1363088" cy="945257"/>
          </a:xfrm>
          <a:prstGeom prst="rect">
            <a:avLst/>
          </a:prstGeom>
        </p:spPr>
      </p:pic>
      <p:sp>
        <p:nvSpPr>
          <p:cNvPr id="4" name="ZoneTexte 3"/>
          <p:cNvSpPr txBox="1"/>
          <p:nvPr/>
        </p:nvSpPr>
        <p:spPr>
          <a:xfrm>
            <a:off x="971600" y="404665"/>
            <a:ext cx="5544616" cy="707886"/>
          </a:xfrm>
          <a:prstGeom prst="rect">
            <a:avLst/>
          </a:prstGeom>
          <a:noFill/>
        </p:spPr>
        <p:txBody>
          <a:bodyPr wrap="square" rtlCol="0">
            <a:spAutoFit/>
          </a:bodyPr>
          <a:lstStyle/>
          <a:p>
            <a:r>
              <a:rPr lang="fr-FR" sz="4000" u="sng" dirty="0" smtClean="0">
                <a:solidFill>
                  <a:srgbClr val="FF0000"/>
                </a:solidFill>
                <a:latin typeface="Arial" pitchFamily="34" charset="0"/>
                <a:cs typeface="Arial" pitchFamily="34" charset="0"/>
              </a:rPr>
              <a:t>Les tubes plastique </a:t>
            </a:r>
            <a:endParaRPr lang="fr-FR" sz="4000" u="sng" dirty="0">
              <a:solidFill>
                <a:srgbClr val="FF0000"/>
              </a:solidFill>
              <a:latin typeface="Arial" pitchFamily="34" charset="0"/>
              <a:cs typeface="Arial" pitchFamily="34" charset="0"/>
            </a:endParaRPr>
          </a:p>
        </p:txBody>
      </p:sp>
      <p:sp>
        <p:nvSpPr>
          <p:cNvPr id="5" name="ZoneTexte 4"/>
          <p:cNvSpPr txBox="1"/>
          <p:nvPr/>
        </p:nvSpPr>
        <p:spPr>
          <a:xfrm>
            <a:off x="755576" y="1484785"/>
            <a:ext cx="3816424" cy="461665"/>
          </a:xfrm>
          <a:prstGeom prst="rect">
            <a:avLst/>
          </a:prstGeom>
          <a:noFill/>
        </p:spPr>
        <p:txBody>
          <a:bodyPr wrap="square" rtlCol="0">
            <a:spAutoFit/>
          </a:bodyPr>
          <a:lstStyle/>
          <a:p>
            <a:pPr marL="342900" indent="-342900">
              <a:buFont typeface="+mj-lt"/>
              <a:buAutoNum type="arabicPeriod"/>
            </a:pPr>
            <a:r>
              <a:rPr lang="fr-FR" sz="2400" dirty="0" smtClean="0">
                <a:latin typeface="Arial" pitchFamily="34" charset="0"/>
                <a:cs typeface="Arial" pitchFamily="34" charset="0"/>
              </a:rPr>
              <a:t>Le pvc</a:t>
            </a:r>
            <a:endParaRPr lang="fr-FR" sz="2400" dirty="0">
              <a:latin typeface="Arial" pitchFamily="34" charset="0"/>
              <a:cs typeface="Arial" pitchFamily="34" charset="0"/>
            </a:endParaRPr>
          </a:p>
        </p:txBody>
      </p:sp>
      <p:sp>
        <p:nvSpPr>
          <p:cNvPr id="1027" name="Rectangle 3"/>
          <p:cNvSpPr>
            <a:spLocks noChangeArrowheads="1"/>
          </p:cNvSpPr>
          <p:nvPr/>
        </p:nvSpPr>
        <p:spPr bwMode="auto">
          <a:xfrm>
            <a:off x="827584" y="1916832"/>
            <a:ext cx="7488832" cy="1600438"/>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fr-FR" sz="1400" b="0" i="0" u="sng" strike="noStrike" cap="none" normalizeH="0" baseline="0" dirty="0" smtClean="0">
                <a:ln>
                  <a:noFill/>
                </a:ln>
                <a:solidFill>
                  <a:schemeClr val="tx1"/>
                </a:solidFill>
                <a:effectLst/>
                <a:latin typeface="Arial" pitchFamily="34" charset="0"/>
                <a:ea typeface="Times New Roman" pitchFamily="18" charset="0"/>
                <a:cs typeface="Arial" pitchFamily="34" charset="0"/>
              </a:rPr>
              <a:t>Leur domaine d’emploi </a:t>
            </a:r>
            <a:r>
              <a:rPr kumimoji="0" lang="fr-FR" sz="14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est repéré sur chaque tube par des lettres :</a:t>
            </a:r>
          </a:p>
          <a:p>
            <a:pPr marL="0" marR="0" lvl="0" indent="0" algn="l" defTabSz="914400" rtl="0" eaLnBrk="1" fontAlgn="base" latinLnBrk="0" hangingPunct="1">
              <a:lnSpc>
                <a:spcPct val="100000"/>
              </a:lnSpc>
              <a:spcBef>
                <a:spcPct val="0"/>
              </a:spcBef>
              <a:spcAft>
                <a:spcPct val="0"/>
              </a:spcAft>
              <a:buClrTx/>
              <a:buSzTx/>
              <a:buFontTx/>
              <a:buNone/>
              <a:tabLst/>
            </a:pPr>
            <a:endParaRPr kumimoji="0" lang="fr-FR" sz="14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endParaRPr>
          </a:p>
          <a:p>
            <a:pPr marL="0" marR="0" lvl="0" indent="0" algn="l" defTabSz="914400" rtl="0" eaLnBrk="1" fontAlgn="base" latinLnBrk="0" hangingPunct="1">
              <a:lnSpc>
                <a:spcPct val="100000"/>
              </a:lnSpc>
              <a:spcBef>
                <a:spcPct val="0"/>
              </a:spcBef>
              <a:spcAft>
                <a:spcPct val="0"/>
              </a:spcAft>
              <a:buClrTx/>
              <a:buSzTx/>
              <a:buFontTx/>
              <a:buNone/>
              <a:tabLst/>
            </a:pPr>
            <a:r>
              <a:rPr kumimoji="0" lang="fr-FR" sz="1400" b="1" i="0" u="none" strike="noStrike" cap="none" normalizeH="0" baseline="0" dirty="0" smtClean="0">
                <a:ln>
                  <a:noFill/>
                </a:ln>
                <a:solidFill>
                  <a:srgbClr val="FF0000"/>
                </a:solidFill>
                <a:effectLst/>
                <a:latin typeface="Arial" pitchFamily="34" charset="0"/>
                <a:ea typeface="Times New Roman" pitchFamily="18" charset="0"/>
                <a:cs typeface="Arial" pitchFamily="34" charset="0"/>
              </a:rPr>
              <a:t>EU</a:t>
            </a:r>
            <a:r>
              <a:rPr kumimoji="0" lang="fr-FR" sz="14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 pour eaux usées, </a:t>
            </a:r>
          </a:p>
          <a:p>
            <a:pPr marL="0" marR="0" lvl="0" indent="0" algn="l" defTabSz="914400" rtl="0" eaLnBrk="1" fontAlgn="base" latinLnBrk="0" hangingPunct="1">
              <a:lnSpc>
                <a:spcPct val="100000"/>
              </a:lnSpc>
              <a:spcBef>
                <a:spcPct val="0"/>
              </a:spcBef>
              <a:spcAft>
                <a:spcPct val="0"/>
              </a:spcAft>
              <a:buClrTx/>
              <a:buSzTx/>
              <a:buFontTx/>
              <a:buNone/>
              <a:tabLst/>
            </a:pPr>
            <a:r>
              <a:rPr kumimoji="0" lang="fr-FR" sz="1400" b="1" i="0" strike="noStrike" cap="none" normalizeH="0" baseline="0" dirty="0" smtClean="0">
                <a:ln>
                  <a:noFill/>
                </a:ln>
                <a:solidFill>
                  <a:srgbClr val="FF0000"/>
                </a:solidFill>
                <a:effectLst/>
                <a:latin typeface="Arial" pitchFamily="34" charset="0"/>
                <a:ea typeface="Times New Roman" pitchFamily="18" charset="0"/>
                <a:cs typeface="Arial" pitchFamily="34" charset="0"/>
              </a:rPr>
              <a:t>EP</a:t>
            </a:r>
            <a:r>
              <a:rPr kumimoji="0" lang="fr-FR" sz="14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 pour les eaux de pluie, </a:t>
            </a:r>
          </a:p>
          <a:p>
            <a:pPr marL="0" marR="0" lvl="0" indent="0" algn="l" defTabSz="914400" rtl="0" eaLnBrk="1" fontAlgn="base" latinLnBrk="0" hangingPunct="1">
              <a:lnSpc>
                <a:spcPct val="100000"/>
              </a:lnSpc>
              <a:spcBef>
                <a:spcPct val="0"/>
              </a:spcBef>
              <a:spcAft>
                <a:spcPct val="0"/>
              </a:spcAft>
              <a:buClrTx/>
              <a:buSzTx/>
              <a:buFontTx/>
              <a:buNone/>
              <a:tabLst/>
            </a:pPr>
            <a:r>
              <a:rPr kumimoji="0" lang="fr-FR" sz="1400" b="1" i="0" u="none" strike="noStrike" cap="none" normalizeH="0" baseline="0" dirty="0" smtClean="0">
                <a:ln>
                  <a:noFill/>
                </a:ln>
                <a:solidFill>
                  <a:srgbClr val="FF0000"/>
                </a:solidFill>
                <a:effectLst/>
                <a:latin typeface="Arial" pitchFamily="34" charset="0"/>
                <a:ea typeface="Times New Roman" pitchFamily="18" charset="0"/>
                <a:cs typeface="Arial" pitchFamily="34" charset="0"/>
              </a:rPr>
              <a:t>C</a:t>
            </a:r>
            <a:r>
              <a:rPr kumimoji="0" lang="fr-FR" sz="14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 pour le PVC résistant aux fluides agressifs. </a:t>
            </a:r>
          </a:p>
          <a:p>
            <a:pPr marL="0" marR="0" lvl="0" indent="0" algn="l" defTabSz="914400" rtl="0" eaLnBrk="1" fontAlgn="base" latinLnBrk="0" hangingPunct="1">
              <a:lnSpc>
                <a:spcPct val="100000"/>
              </a:lnSpc>
              <a:spcBef>
                <a:spcPct val="0"/>
              </a:spcBef>
              <a:spcAft>
                <a:spcPct val="0"/>
              </a:spcAft>
              <a:buClrTx/>
              <a:buSzTx/>
              <a:buFontTx/>
              <a:buNone/>
              <a:tabLst/>
            </a:pPr>
            <a:r>
              <a:rPr kumimoji="0" lang="fr-FR" sz="14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Les tubes en PVC perforés sont destinés au drainage et à l’épandage des systèmes d’assainissement autonome.</a:t>
            </a:r>
            <a:endParaRPr kumimoji="0" lang="fr-FR" sz="1400" b="0" i="0" u="none" strike="noStrike" cap="none" normalizeH="0" baseline="0" dirty="0" smtClean="0">
              <a:ln>
                <a:noFill/>
              </a:ln>
              <a:solidFill>
                <a:schemeClr val="tx1"/>
              </a:solidFill>
              <a:effectLst/>
              <a:latin typeface="Arial" pitchFamily="34" charset="0"/>
              <a:cs typeface="Arial" pitchFamily="34" charset="0"/>
            </a:endParaRPr>
          </a:p>
        </p:txBody>
      </p:sp>
      <p:pic>
        <p:nvPicPr>
          <p:cNvPr id="1028" name="Picture 4" descr="pvc002"/>
          <p:cNvPicPr>
            <a:picLocks noChangeAspect="1" noChangeArrowheads="1"/>
          </p:cNvPicPr>
          <p:nvPr/>
        </p:nvPicPr>
        <p:blipFill>
          <a:blip r:embed="rId3" cstate="print"/>
          <a:srcRect/>
          <a:stretch>
            <a:fillRect/>
          </a:stretch>
        </p:blipFill>
        <p:spPr bwMode="auto">
          <a:xfrm>
            <a:off x="611560" y="3861048"/>
            <a:ext cx="2251816" cy="1411138"/>
          </a:xfrm>
          <a:prstGeom prst="rect">
            <a:avLst/>
          </a:prstGeom>
          <a:noFill/>
          <a:ln w="9525">
            <a:noFill/>
            <a:miter lim="800000"/>
            <a:headEnd/>
            <a:tailEnd/>
          </a:ln>
        </p:spPr>
      </p:pic>
      <p:sp>
        <p:nvSpPr>
          <p:cNvPr id="1030" name="Rectangle 6"/>
          <p:cNvSpPr>
            <a:spLocks noChangeArrowheads="1"/>
          </p:cNvSpPr>
          <p:nvPr/>
        </p:nvSpPr>
        <p:spPr bwMode="auto">
          <a:xfrm>
            <a:off x="1" y="43935"/>
            <a:ext cx="184731" cy="369332"/>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fr-FR"/>
          </a:p>
        </p:txBody>
      </p:sp>
      <p:sp>
        <p:nvSpPr>
          <p:cNvPr id="1031" name="Rectangle 7"/>
          <p:cNvSpPr>
            <a:spLocks noChangeArrowheads="1"/>
          </p:cNvSpPr>
          <p:nvPr/>
        </p:nvSpPr>
        <p:spPr bwMode="auto">
          <a:xfrm>
            <a:off x="2987824" y="4005065"/>
            <a:ext cx="5544616" cy="1169551"/>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fr-FR" sz="1400" b="1"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Signalétique</a:t>
            </a:r>
            <a:r>
              <a:rPr kumimoji="0" lang="fr-FR" sz="14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 -</a:t>
            </a:r>
            <a:r>
              <a:rPr kumimoji="0" lang="fr-FR" sz="1400" b="0" i="0" u="none" strike="noStrike" cap="none" normalizeH="0" baseline="0" dirty="0" smtClean="0">
                <a:ln>
                  <a:noFill/>
                </a:ln>
                <a:solidFill>
                  <a:srgbClr val="000000"/>
                </a:solidFill>
                <a:effectLst/>
                <a:latin typeface="Arial" pitchFamily="34" charset="0"/>
                <a:ea typeface="Times New Roman" pitchFamily="18" charset="0"/>
                <a:cs typeface="Arial" pitchFamily="34" charset="0"/>
              </a:rPr>
              <a:t> </a:t>
            </a:r>
            <a:r>
              <a:rPr kumimoji="0" lang="fr-FR" sz="14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Exemple de signalétique sur un tube. Le diamètre extérieur (40) est suivi de l’indication de l’épaisseur du tube (3,0) en millimètres. Un tube en PVC de 40 a un diamètre intérieur de 37 mm. Les lettres EU indiquent qu’il peut être utilisé pour l’évacuation des eaux usées.</a:t>
            </a:r>
            <a:endParaRPr kumimoji="0" lang="fr-FR" sz="1400" b="0" i="0" u="none" strike="noStrike" cap="none" normalizeH="0" baseline="0" dirty="0" smtClean="0">
              <a:ln>
                <a:noFill/>
              </a:ln>
              <a:solidFill>
                <a:schemeClr val="tx1"/>
              </a:solidFill>
              <a:effectLst/>
              <a:latin typeface="Arial" pitchFamily="34" charset="0"/>
              <a:cs typeface="Arial" pitchFamily="34" charset="0"/>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4" presetClass="entr" presetSubtype="0" fill="hold" nodeType="clickEffect">
                                  <p:stCondLst>
                                    <p:cond delay="0"/>
                                  </p:stCondLst>
                                  <p:childTnLst>
                                    <p:set>
                                      <p:cBhvr>
                                        <p:cTn id="6" dur="1" fill="hold">
                                          <p:stCondLst>
                                            <p:cond delay="0"/>
                                          </p:stCondLst>
                                        </p:cTn>
                                        <p:tgtEl>
                                          <p:spTgt spid="1028"/>
                                        </p:tgtEl>
                                        <p:attrNameLst>
                                          <p:attrName>style.visibility</p:attrName>
                                        </p:attrNameLst>
                                      </p:cBhvr>
                                      <p:to>
                                        <p:strVal val="visible"/>
                                      </p:to>
                                    </p:set>
                                    <p:anim to="" calcmode="lin" valueType="num">
                                      <p:cBhvr>
                                        <p:cTn id="7" dur="1" fill="hold"/>
                                        <p:tgtEl>
                                          <p:spTgt spid="1028"/>
                                        </p:tgtEl>
                                        <p:attrNameLst>
                                          <p:attrName/>
                                        </p:attrNameLst>
                                      </p:cBhvr>
                                    </p:anim>
                                  </p:childTnLst>
                                </p:cTn>
                              </p:par>
                            </p:childTnLst>
                          </p:cTn>
                        </p:par>
                      </p:childTnLst>
                    </p:cTn>
                  </p:par>
                  <p:par>
                    <p:cTn id="8" fill="hold">
                      <p:stCondLst>
                        <p:cond delay="indefinite"/>
                      </p:stCondLst>
                      <p:childTnLst>
                        <p:par>
                          <p:cTn id="9" fill="hold">
                            <p:stCondLst>
                              <p:cond delay="0"/>
                            </p:stCondLst>
                            <p:childTnLst>
                              <p:par>
                                <p:cTn id="10" presetID="24" presetClass="entr" presetSubtype="0" fill="hold" grpId="0" nodeType="clickEffect">
                                  <p:stCondLst>
                                    <p:cond delay="0"/>
                                  </p:stCondLst>
                                  <p:childTnLst>
                                    <p:set>
                                      <p:cBhvr>
                                        <p:cTn id="11" dur="1" fill="hold">
                                          <p:stCondLst>
                                            <p:cond delay="0"/>
                                          </p:stCondLst>
                                        </p:cTn>
                                        <p:tgtEl>
                                          <p:spTgt spid="1031"/>
                                        </p:tgtEl>
                                        <p:attrNameLst>
                                          <p:attrName>style.visibility</p:attrName>
                                        </p:attrNameLst>
                                      </p:cBhvr>
                                      <p:to>
                                        <p:strVal val="visible"/>
                                      </p:to>
                                    </p:set>
                                    <p:anim to="" calcmode="lin" valueType="num">
                                      <p:cBhvr>
                                        <p:cTn id="12" dur="1" fill="hold"/>
                                        <p:tgtEl>
                                          <p:spTgt spid="1031"/>
                                        </p:tgtEl>
                                        <p:attrNameLst>
                                          <p:attrName/>
                                        </p:attrNameLst>
                                      </p:cBhvr>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31"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logo.jpg"/>
          <p:cNvPicPr>
            <a:picLocks noChangeAspect="1"/>
          </p:cNvPicPr>
          <p:nvPr/>
        </p:nvPicPr>
        <p:blipFill>
          <a:blip r:embed="rId2" cstate="print"/>
          <a:stretch>
            <a:fillRect/>
          </a:stretch>
        </p:blipFill>
        <p:spPr>
          <a:xfrm>
            <a:off x="7236296" y="476673"/>
            <a:ext cx="1363088" cy="945257"/>
          </a:xfrm>
          <a:prstGeom prst="rect">
            <a:avLst/>
          </a:prstGeom>
        </p:spPr>
      </p:pic>
      <p:pic>
        <p:nvPicPr>
          <p:cNvPr id="21506" name="Picture 2" descr="pvc003"/>
          <p:cNvPicPr>
            <a:picLocks noChangeAspect="1" noChangeArrowheads="1"/>
          </p:cNvPicPr>
          <p:nvPr/>
        </p:nvPicPr>
        <p:blipFill>
          <a:blip r:embed="rId3" cstate="print"/>
          <a:srcRect/>
          <a:stretch>
            <a:fillRect/>
          </a:stretch>
        </p:blipFill>
        <p:spPr bwMode="auto">
          <a:xfrm>
            <a:off x="539553" y="1124744"/>
            <a:ext cx="1625273" cy="1260000"/>
          </a:xfrm>
          <a:prstGeom prst="rect">
            <a:avLst/>
          </a:prstGeom>
          <a:noFill/>
          <a:ln w="9525">
            <a:noFill/>
            <a:miter lim="800000"/>
            <a:headEnd/>
            <a:tailEnd/>
          </a:ln>
        </p:spPr>
      </p:pic>
      <p:pic>
        <p:nvPicPr>
          <p:cNvPr id="21507" name="Picture 3" descr="pvc004"/>
          <p:cNvPicPr>
            <a:picLocks noChangeAspect="1" noChangeArrowheads="1"/>
          </p:cNvPicPr>
          <p:nvPr/>
        </p:nvPicPr>
        <p:blipFill>
          <a:blip r:embed="rId4" cstate="print"/>
          <a:srcRect/>
          <a:stretch>
            <a:fillRect/>
          </a:stretch>
        </p:blipFill>
        <p:spPr bwMode="auto">
          <a:xfrm>
            <a:off x="539554" y="2492896"/>
            <a:ext cx="1314783" cy="1260000"/>
          </a:xfrm>
          <a:prstGeom prst="rect">
            <a:avLst/>
          </a:prstGeom>
          <a:noFill/>
          <a:ln w="9525">
            <a:noFill/>
            <a:miter lim="800000"/>
            <a:headEnd/>
            <a:tailEnd/>
          </a:ln>
        </p:spPr>
      </p:pic>
      <p:sp>
        <p:nvSpPr>
          <p:cNvPr id="5" name="ZoneTexte 4"/>
          <p:cNvSpPr txBox="1"/>
          <p:nvPr/>
        </p:nvSpPr>
        <p:spPr>
          <a:xfrm>
            <a:off x="1043608" y="404665"/>
            <a:ext cx="6480720" cy="461665"/>
          </a:xfrm>
          <a:prstGeom prst="rect">
            <a:avLst/>
          </a:prstGeom>
          <a:noFill/>
        </p:spPr>
        <p:txBody>
          <a:bodyPr wrap="square" rtlCol="0">
            <a:spAutoFit/>
          </a:bodyPr>
          <a:lstStyle/>
          <a:p>
            <a:r>
              <a:rPr lang="fr-FR" sz="2400" u="sng" dirty="0" smtClean="0">
                <a:solidFill>
                  <a:srgbClr val="FF0000"/>
                </a:solidFill>
                <a:latin typeface="Arial" pitchFamily="34" charset="0"/>
                <a:cs typeface="Arial" pitchFamily="34" charset="0"/>
              </a:rPr>
              <a:t>Les raccords pour pvc EU</a:t>
            </a:r>
            <a:endParaRPr lang="fr-FR" sz="2400" u="sng" dirty="0">
              <a:solidFill>
                <a:srgbClr val="FF0000"/>
              </a:solidFill>
              <a:latin typeface="Arial" pitchFamily="34" charset="0"/>
              <a:cs typeface="Arial" pitchFamily="34" charset="0"/>
            </a:endParaRPr>
          </a:p>
        </p:txBody>
      </p:sp>
      <p:pic>
        <p:nvPicPr>
          <p:cNvPr id="21508" name="Picture 4" descr="pvc005"/>
          <p:cNvPicPr>
            <a:picLocks noChangeAspect="1" noChangeArrowheads="1"/>
          </p:cNvPicPr>
          <p:nvPr/>
        </p:nvPicPr>
        <p:blipFill>
          <a:blip r:embed="rId5" cstate="print"/>
          <a:srcRect/>
          <a:stretch>
            <a:fillRect/>
          </a:stretch>
        </p:blipFill>
        <p:spPr bwMode="auto">
          <a:xfrm>
            <a:off x="539554" y="3861048"/>
            <a:ext cx="1249111" cy="1260000"/>
          </a:xfrm>
          <a:prstGeom prst="rect">
            <a:avLst/>
          </a:prstGeom>
          <a:noFill/>
          <a:ln w="9525">
            <a:noFill/>
            <a:miter lim="800000"/>
            <a:headEnd/>
            <a:tailEnd/>
          </a:ln>
        </p:spPr>
      </p:pic>
      <p:pic>
        <p:nvPicPr>
          <p:cNvPr id="21509" name="Picture 5" descr="pvc006"/>
          <p:cNvPicPr>
            <a:picLocks noChangeAspect="1" noChangeArrowheads="1"/>
          </p:cNvPicPr>
          <p:nvPr/>
        </p:nvPicPr>
        <p:blipFill>
          <a:blip r:embed="rId6" cstate="print"/>
          <a:srcRect/>
          <a:stretch>
            <a:fillRect/>
          </a:stretch>
        </p:blipFill>
        <p:spPr bwMode="auto">
          <a:xfrm>
            <a:off x="539553" y="5229200"/>
            <a:ext cx="1210161" cy="1260000"/>
          </a:xfrm>
          <a:prstGeom prst="rect">
            <a:avLst/>
          </a:prstGeom>
          <a:noFill/>
          <a:ln w="9525">
            <a:noFill/>
            <a:miter lim="800000"/>
            <a:headEnd/>
            <a:tailEnd/>
          </a:ln>
        </p:spPr>
      </p:pic>
      <p:sp>
        <p:nvSpPr>
          <p:cNvPr id="8" name="Rectangle 7"/>
          <p:cNvSpPr/>
          <p:nvPr/>
        </p:nvSpPr>
        <p:spPr>
          <a:xfrm>
            <a:off x="2267744" y="1268761"/>
            <a:ext cx="4572000" cy="954107"/>
          </a:xfrm>
          <a:prstGeom prst="rect">
            <a:avLst/>
          </a:prstGeom>
        </p:spPr>
        <p:txBody>
          <a:bodyPr>
            <a:spAutoFit/>
          </a:bodyPr>
          <a:lstStyle/>
          <a:p>
            <a:r>
              <a:rPr lang="fr-FR" sz="1400" dirty="0" smtClean="0">
                <a:latin typeface="Arial" pitchFamily="34" charset="0"/>
                <a:cs typeface="Arial" pitchFamily="34" charset="0"/>
              </a:rPr>
              <a:t>Raccords pour PVC de petit diamètre. Une culotte à 45°FF (femelle </a:t>
            </a:r>
            <a:r>
              <a:rPr lang="fr-FR" sz="1400" dirty="0" err="1" smtClean="0">
                <a:latin typeface="Arial" pitchFamily="34" charset="0"/>
                <a:cs typeface="Arial" pitchFamily="34" charset="0"/>
              </a:rPr>
              <a:t>femelle</a:t>
            </a:r>
            <a:r>
              <a:rPr lang="fr-FR" sz="1400" dirty="0" smtClean="0">
                <a:latin typeface="Arial" pitchFamily="34" charset="0"/>
                <a:cs typeface="Arial" pitchFamily="34" charset="0"/>
              </a:rPr>
              <a:t>) et un té pied de biche FF à 87°30. Ces raccords servent à assembler des dérivations sur une canalisation d’allure horizontale. </a:t>
            </a:r>
            <a:endParaRPr lang="fr-FR" sz="1400" dirty="0">
              <a:latin typeface="Arial" pitchFamily="34" charset="0"/>
              <a:cs typeface="Arial" pitchFamily="34" charset="0"/>
            </a:endParaRPr>
          </a:p>
        </p:txBody>
      </p:sp>
      <p:sp>
        <p:nvSpPr>
          <p:cNvPr id="9" name="Rectangle 8"/>
          <p:cNvSpPr/>
          <p:nvPr/>
        </p:nvSpPr>
        <p:spPr>
          <a:xfrm>
            <a:off x="2051720" y="2780928"/>
            <a:ext cx="4572000" cy="523220"/>
          </a:xfrm>
          <a:prstGeom prst="rect">
            <a:avLst/>
          </a:prstGeom>
        </p:spPr>
        <p:txBody>
          <a:bodyPr>
            <a:spAutoFit/>
          </a:bodyPr>
          <a:lstStyle/>
          <a:p>
            <a:r>
              <a:rPr lang="fr-FR" sz="1400" dirty="0" smtClean="0">
                <a:latin typeface="Arial" pitchFamily="34" charset="0"/>
                <a:cs typeface="Arial" pitchFamily="34" charset="0"/>
              </a:rPr>
              <a:t>Exemple de coudes à 87°30 (90°) MF et à 45° MF. Il existe également des coudes à 20°, 30° et à 67°30.</a:t>
            </a:r>
            <a:endParaRPr lang="fr-FR" sz="1400" dirty="0">
              <a:latin typeface="Arial" pitchFamily="34" charset="0"/>
              <a:cs typeface="Arial" pitchFamily="34" charset="0"/>
            </a:endParaRPr>
          </a:p>
        </p:txBody>
      </p:sp>
      <p:sp>
        <p:nvSpPr>
          <p:cNvPr id="21512" name="Rectangle 8"/>
          <p:cNvSpPr>
            <a:spLocks noChangeArrowheads="1"/>
          </p:cNvSpPr>
          <p:nvPr/>
        </p:nvSpPr>
        <p:spPr bwMode="auto">
          <a:xfrm>
            <a:off x="1" y="43935"/>
            <a:ext cx="184731" cy="369332"/>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fr-FR"/>
          </a:p>
        </p:txBody>
      </p:sp>
      <p:sp>
        <p:nvSpPr>
          <p:cNvPr id="21513" name="Rectangle 9"/>
          <p:cNvSpPr>
            <a:spLocks noChangeArrowheads="1"/>
          </p:cNvSpPr>
          <p:nvPr/>
        </p:nvSpPr>
        <p:spPr bwMode="auto">
          <a:xfrm>
            <a:off x="1907704" y="3825335"/>
            <a:ext cx="6552728" cy="1384995"/>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a:spcAft>
                <a:spcPts val="0"/>
              </a:spcAft>
            </a:pPr>
            <a:r>
              <a:rPr kumimoji="0" lang="fr-FR" sz="14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D’autres raccords permettent de joindre deux tubes ensemble. Lorsqu’ils sont de même diamètre, on utilise des manchons (1). Lorsque les tubes sont de diamètres différents, on utilise des réductions (2). Pensez toujours à installer des tampons de visite (3) à des endroits accessibles afin de pouvoir intervenir facilement sur l'installation </a:t>
            </a:r>
            <a:r>
              <a:rPr lang="fr-FR" sz="1400" dirty="0" smtClean="0">
                <a:latin typeface="Comic Sans MS"/>
                <a:ea typeface="Times New Roman"/>
              </a:rPr>
              <a:t>en cas d’obstruction.</a:t>
            </a:r>
            <a:endParaRPr lang="fr-FR" sz="1400" dirty="0" smtClean="0">
              <a:latin typeface="Times New Roman"/>
              <a:ea typeface="Times New Roman"/>
            </a:endParaRPr>
          </a:p>
          <a:p>
            <a:pPr fontAlgn="base">
              <a:spcBef>
                <a:spcPct val="0"/>
              </a:spcBef>
              <a:spcAft>
                <a:spcPct val="0"/>
              </a:spcAft>
            </a:pPr>
            <a:endParaRPr kumimoji="0" lang="fr-FR" sz="1400" b="0" i="0" u="none" strike="noStrike" cap="none" normalizeH="0" baseline="0" dirty="0" smtClean="0">
              <a:ln>
                <a:noFill/>
              </a:ln>
              <a:solidFill>
                <a:schemeClr val="tx1"/>
              </a:solidFill>
              <a:effectLst/>
              <a:latin typeface="Arial" pitchFamily="34" charset="0"/>
              <a:cs typeface="Arial" pitchFamily="34" charset="0"/>
            </a:endParaRPr>
          </a:p>
        </p:txBody>
      </p:sp>
      <p:sp>
        <p:nvSpPr>
          <p:cNvPr id="21515" name="Rectangle 11"/>
          <p:cNvSpPr>
            <a:spLocks noChangeArrowheads="1"/>
          </p:cNvSpPr>
          <p:nvPr/>
        </p:nvSpPr>
        <p:spPr bwMode="auto">
          <a:xfrm>
            <a:off x="1835696" y="5328211"/>
            <a:ext cx="6480720" cy="954107"/>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fontAlgn="base">
              <a:spcBef>
                <a:spcPct val="0"/>
              </a:spcBef>
              <a:spcAft>
                <a:spcPct val="0"/>
              </a:spcAft>
            </a:pPr>
            <a:r>
              <a:rPr kumimoji="0" lang="fr-FR" sz="1400" b="1"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Gros diamètres</a:t>
            </a:r>
            <a:r>
              <a:rPr kumimoji="0" lang="fr-FR" sz="14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 - Exemple de raccords en PVC de gros diamètre utilisés pour les chutes d’eaux usées. On retrouve les mêmes éléments que pour les raccords de petit diamètre.</a:t>
            </a:r>
            <a:r>
              <a:rPr lang="fr-FR" sz="1400" dirty="0" smtClean="0">
                <a:latin typeface="Comic Sans MS"/>
                <a:ea typeface="Times New Roman"/>
                <a:cs typeface="Times New Roman"/>
              </a:rPr>
              <a:t> Il existe également des secteurs de coudes de 15 et 30° pour les canalisations décalées</a:t>
            </a:r>
            <a:endParaRPr kumimoji="0" lang="fr-FR" sz="1400" b="0" i="0" u="none" strike="noStrike" cap="none" normalizeH="0" baseline="0" dirty="0" smtClean="0">
              <a:ln>
                <a:noFill/>
              </a:ln>
              <a:solidFill>
                <a:schemeClr val="tx1"/>
              </a:solidFill>
              <a:effectLst/>
              <a:latin typeface="Arial" pitchFamily="34" charset="0"/>
              <a:cs typeface="Arial" pitchFamily="34" charset="0"/>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4" presetClass="entr" presetSubtype="0" fill="hold" nodeType="clickEffect">
                                  <p:stCondLst>
                                    <p:cond delay="0"/>
                                  </p:stCondLst>
                                  <p:childTnLst>
                                    <p:set>
                                      <p:cBhvr>
                                        <p:cTn id="6" dur="1" fill="hold">
                                          <p:stCondLst>
                                            <p:cond delay="0"/>
                                          </p:stCondLst>
                                        </p:cTn>
                                        <p:tgtEl>
                                          <p:spTgt spid="21506"/>
                                        </p:tgtEl>
                                        <p:attrNameLst>
                                          <p:attrName>style.visibility</p:attrName>
                                        </p:attrNameLst>
                                      </p:cBhvr>
                                      <p:to>
                                        <p:strVal val="visible"/>
                                      </p:to>
                                    </p:set>
                                    <p:anim to="" calcmode="lin" valueType="num">
                                      <p:cBhvr>
                                        <p:cTn id="7" dur="1" fill="hold"/>
                                        <p:tgtEl>
                                          <p:spTgt spid="21506"/>
                                        </p:tgtEl>
                                        <p:attrNameLst>
                                          <p:attrName/>
                                        </p:attrNameLst>
                                      </p:cBhvr>
                                    </p:anim>
                                  </p:childTnLst>
                                </p:cTn>
                              </p:par>
                            </p:childTnLst>
                          </p:cTn>
                        </p:par>
                      </p:childTnLst>
                    </p:cTn>
                  </p:par>
                  <p:par>
                    <p:cTn id="8" fill="hold">
                      <p:stCondLst>
                        <p:cond delay="indefinite"/>
                      </p:stCondLst>
                      <p:childTnLst>
                        <p:par>
                          <p:cTn id="9" fill="hold">
                            <p:stCondLst>
                              <p:cond delay="0"/>
                            </p:stCondLst>
                            <p:childTnLst>
                              <p:par>
                                <p:cTn id="10" presetID="24" presetClass="entr" presetSubtype="0" fill="hold" grpId="0" nodeType="clickEffect">
                                  <p:stCondLst>
                                    <p:cond delay="0"/>
                                  </p:stCondLst>
                                  <p:childTnLst>
                                    <p:set>
                                      <p:cBhvr>
                                        <p:cTn id="11" dur="1" fill="hold">
                                          <p:stCondLst>
                                            <p:cond delay="0"/>
                                          </p:stCondLst>
                                        </p:cTn>
                                        <p:tgtEl>
                                          <p:spTgt spid="8"/>
                                        </p:tgtEl>
                                        <p:attrNameLst>
                                          <p:attrName>style.visibility</p:attrName>
                                        </p:attrNameLst>
                                      </p:cBhvr>
                                      <p:to>
                                        <p:strVal val="visible"/>
                                      </p:to>
                                    </p:set>
                                    <p:anim to="" calcmode="lin" valueType="num">
                                      <p:cBhvr>
                                        <p:cTn id="12" dur="1" fill="hold"/>
                                        <p:tgtEl>
                                          <p:spTgt spid="8"/>
                                        </p:tgtEl>
                                        <p:attrNameLst>
                                          <p:attrName/>
                                        </p:attrNameLst>
                                      </p:cBhvr>
                                    </p:anim>
                                  </p:childTnLst>
                                </p:cTn>
                              </p:par>
                            </p:childTnLst>
                          </p:cTn>
                        </p:par>
                      </p:childTnLst>
                    </p:cTn>
                  </p:par>
                  <p:par>
                    <p:cTn id="13" fill="hold">
                      <p:stCondLst>
                        <p:cond delay="indefinite"/>
                      </p:stCondLst>
                      <p:childTnLst>
                        <p:par>
                          <p:cTn id="14" fill="hold">
                            <p:stCondLst>
                              <p:cond delay="0"/>
                            </p:stCondLst>
                            <p:childTnLst>
                              <p:par>
                                <p:cTn id="15" presetID="24" presetClass="entr" presetSubtype="0" fill="hold" nodeType="clickEffect">
                                  <p:stCondLst>
                                    <p:cond delay="0"/>
                                  </p:stCondLst>
                                  <p:childTnLst>
                                    <p:set>
                                      <p:cBhvr>
                                        <p:cTn id="16" dur="1" fill="hold">
                                          <p:stCondLst>
                                            <p:cond delay="0"/>
                                          </p:stCondLst>
                                        </p:cTn>
                                        <p:tgtEl>
                                          <p:spTgt spid="21507"/>
                                        </p:tgtEl>
                                        <p:attrNameLst>
                                          <p:attrName>style.visibility</p:attrName>
                                        </p:attrNameLst>
                                      </p:cBhvr>
                                      <p:to>
                                        <p:strVal val="visible"/>
                                      </p:to>
                                    </p:set>
                                    <p:anim to="" calcmode="lin" valueType="num">
                                      <p:cBhvr>
                                        <p:cTn id="17" dur="1" fill="hold"/>
                                        <p:tgtEl>
                                          <p:spTgt spid="21507"/>
                                        </p:tgtEl>
                                        <p:attrNameLst>
                                          <p:attrName/>
                                        </p:attrNameLst>
                                      </p:cBhvr>
                                    </p:anim>
                                  </p:childTnLst>
                                </p:cTn>
                              </p:par>
                            </p:childTnLst>
                          </p:cTn>
                        </p:par>
                      </p:childTnLst>
                    </p:cTn>
                  </p:par>
                  <p:par>
                    <p:cTn id="18" fill="hold">
                      <p:stCondLst>
                        <p:cond delay="indefinite"/>
                      </p:stCondLst>
                      <p:childTnLst>
                        <p:par>
                          <p:cTn id="19" fill="hold">
                            <p:stCondLst>
                              <p:cond delay="0"/>
                            </p:stCondLst>
                            <p:childTnLst>
                              <p:par>
                                <p:cTn id="20" presetID="24" presetClass="entr" presetSubtype="0" fill="hold" grpId="0" nodeType="clickEffect">
                                  <p:stCondLst>
                                    <p:cond delay="0"/>
                                  </p:stCondLst>
                                  <p:childTnLst>
                                    <p:set>
                                      <p:cBhvr>
                                        <p:cTn id="21" dur="1" fill="hold">
                                          <p:stCondLst>
                                            <p:cond delay="0"/>
                                          </p:stCondLst>
                                        </p:cTn>
                                        <p:tgtEl>
                                          <p:spTgt spid="9"/>
                                        </p:tgtEl>
                                        <p:attrNameLst>
                                          <p:attrName>style.visibility</p:attrName>
                                        </p:attrNameLst>
                                      </p:cBhvr>
                                      <p:to>
                                        <p:strVal val="visible"/>
                                      </p:to>
                                    </p:set>
                                    <p:anim to="" calcmode="lin" valueType="num">
                                      <p:cBhvr>
                                        <p:cTn id="22" dur="1" fill="hold"/>
                                        <p:tgtEl>
                                          <p:spTgt spid="9"/>
                                        </p:tgtEl>
                                        <p:attrNameLst>
                                          <p:attrName/>
                                        </p:attrNameLst>
                                      </p:cBhvr>
                                    </p:anim>
                                  </p:childTnLst>
                                </p:cTn>
                              </p:par>
                            </p:childTnLst>
                          </p:cTn>
                        </p:par>
                      </p:childTnLst>
                    </p:cTn>
                  </p:par>
                  <p:par>
                    <p:cTn id="23" fill="hold">
                      <p:stCondLst>
                        <p:cond delay="indefinite"/>
                      </p:stCondLst>
                      <p:childTnLst>
                        <p:par>
                          <p:cTn id="24" fill="hold">
                            <p:stCondLst>
                              <p:cond delay="0"/>
                            </p:stCondLst>
                            <p:childTnLst>
                              <p:par>
                                <p:cTn id="25" presetID="24" presetClass="entr" presetSubtype="0" fill="hold" nodeType="clickEffect">
                                  <p:stCondLst>
                                    <p:cond delay="0"/>
                                  </p:stCondLst>
                                  <p:childTnLst>
                                    <p:set>
                                      <p:cBhvr>
                                        <p:cTn id="26" dur="1" fill="hold">
                                          <p:stCondLst>
                                            <p:cond delay="0"/>
                                          </p:stCondLst>
                                        </p:cTn>
                                        <p:tgtEl>
                                          <p:spTgt spid="21508"/>
                                        </p:tgtEl>
                                        <p:attrNameLst>
                                          <p:attrName>style.visibility</p:attrName>
                                        </p:attrNameLst>
                                      </p:cBhvr>
                                      <p:to>
                                        <p:strVal val="visible"/>
                                      </p:to>
                                    </p:set>
                                    <p:anim to="" calcmode="lin" valueType="num">
                                      <p:cBhvr>
                                        <p:cTn id="27" dur="1" fill="hold"/>
                                        <p:tgtEl>
                                          <p:spTgt spid="21508"/>
                                        </p:tgtEl>
                                        <p:attrNameLst>
                                          <p:attrName/>
                                        </p:attrNameLst>
                                      </p:cBhvr>
                                    </p:anim>
                                  </p:childTnLst>
                                </p:cTn>
                              </p:par>
                            </p:childTnLst>
                          </p:cTn>
                        </p:par>
                      </p:childTnLst>
                    </p:cTn>
                  </p:par>
                  <p:par>
                    <p:cTn id="28" fill="hold">
                      <p:stCondLst>
                        <p:cond delay="indefinite"/>
                      </p:stCondLst>
                      <p:childTnLst>
                        <p:par>
                          <p:cTn id="29" fill="hold">
                            <p:stCondLst>
                              <p:cond delay="0"/>
                            </p:stCondLst>
                            <p:childTnLst>
                              <p:par>
                                <p:cTn id="30" presetID="24" presetClass="entr" presetSubtype="0" fill="hold" grpId="0" nodeType="clickEffect">
                                  <p:stCondLst>
                                    <p:cond delay="0"/>
                                  </p:stCondLst>
                                  <p:childTnLst>
                                    <p:set>
                                      <p:cBhvr>
                                        <p:cTn id="31" dur="1" fill="hold">
                                          <p:stCondLst>
                                            <p:cond delay="0"/>
                                          </p:stCondLst>
                                        </p:cTn>
                                        <p:tgtEl>
                                          <p:spTgt spid="21513"/>
                                        </p:tgtEl>
                                        <p:attrNameLst>
                                          <p:attrName>style.visibility</p:attrName>
                                        </p:attrNameLst>
                                      </p:cBhvr>
                                      <p:to>
                                        <p:strVal val="visible"/>
                                      </p:to>
                                    </p:set>
                                    <p:anim to="" calcmode="lin" valueType="num">
                                      <p:cBhvr>
                                        <p:cTn id="32" dur="1" fill="hold"/>
                                        <p:tgtEl>
                                          <p:spTgt spid="21513"/>
                                        </p:tgtEl>
                                        <p:attrNameLst>
                                          <p:attrName/>
                                        </p:attrNameLst>
                                      </p:cBhvr>
                                    </p:anim>
                                  </p:childTnLst>
                                </p:cTn>
                              </p:par>
                            </p:childTnLst>
                          </p:cTn>
                        </p:par>
                      </p:childTnLst>
                    </p:cTn>
                  </p:par>
                  <p:par>
                    <p:cTn id="33" fill="hold">
                      <p:stCondLst>
                        <p:cond delay="indefinite"/>
                      </p:stCondLst>
                      <p:childTnLst>
                        <p:par>
                          <p:cTn id="34" fill="hold">
                            <p:stCondLst>
                              <p:cond delay="0"/>
                            </p:stCondLst>
                            <p:childTnLst>
                              <p:par>
                                <p:cTn id="35" presetID="24" presetClass="entr" presetSubtype="0" fill="hold" nodeType="clickEffect">
                                  <p:stCondLst>
                                    <p:cond delay="0"/>
                                  </p:stCondLst>
                                  <p:childTnLst>
                                    <p:set>
                                      <p:cBhvr>
                                        <p:cTn id="36" dur="1" fill="hold">
                                          <p:stCondLst>
                                            <p:cond delay="0"/>
                                          </p:stCondLst>
                                        </p:cTn>
                                        <p:tgtEl>
                                          <p:spTgt spid="21509"/>
                                        </p:tgtEl>
                                        <p:attrNameLst>
                                          <p:attrName>style.visibility</p:attrName>
                                        </p:attrNameLst>
                                      </p:cBhvr>
                                      <p:to>
                                        <p:strVal val="visible"/>
                                      </p:to>
                                    </p:set>
                                    <p:anim to="" calcmode="lin" valueType="num">
                                      <p:cBhvr>
                                        <p:cTn id="37" dur="1" fill="hold"/>
                                        <p:tgtEl>
                                          <p:spTgt spid="21509"/>
                                        </p:tgtEl>
                                        <p:attrNameLst>
                                          <p:attrName/>
                                        </p:attrNameLst>
                                      </p:cBhvr>
                                    </p:anim>
                                  </p:childTnLst>
                                </p:cTn>
                              </p:par>
                            </p:childTnLst>
                          </p:cTn>
                        </p:par>
                      </p:childTnLst>
                    </p:cTn>
                  </p:par>
                  <p:par>
                    <p:cTn id="38" fill="hold">
                      <p:stCondLst>
                        <p:cond delay="indefinite"/>
                      </p:stCondLst>
                      <p:childTnLst>
                        <p:par>
                          <p:cTn id="39" fill="hold">
                            <p:stCondLst>
                              <p:cond delay="0"/>
                            </p:stCondLst>
                            <p:childTnLst>
                              <p:par>
                                <p:cTn id="40" presetID="24" presetClass="entr" presetSubtype="0" fill="hold" grpId="0" nodeType="clickEffect">
                                  <p:stCondLst>
                                    <p:cond delay="0"/>
                                  </p:stCondLst>
                                  <p:childTnLst>
                                    <p:set>
                                      <p:cBhvr>
                                        <p:cTn id="41" dur="1" fill="hold">
                                          <p:stCondLst>
                                            <p:cond delay="0"/>
                                          </p:stCondLst>
                                        </p:cTn>
                                        <p:tgtEl>
                                          <p:spTgt spid="21515"/>
                                        </p:tgtEl>
                                        <p:attrNameLst>
                                          <p:attrName>style.visibility</p:attrName>
                                        </p:attrNameLst>
                                      </p:cBhvr>
                                      <p:to>
                                        <p:strVal val="visible"/>
                                      </p:to>
                                    </p:set>
                                    <p:anim to="" calcmode="lin" valueType="num">
                                      <p:cBhvr>
                                        <p:cTn id="42" dur="1" fill="hold"/>
                                        <p:tgtEl>
                                          <p:spTgt spid="21515"/>
                                        </p:tgtEl>
                                        <p:attrNameLst>
                                          <p:attrName/>
                                        </p:attrNameLst>
                                      </p:cBhvr>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P spid="9" grpId="0"/>
      <p:bldP spid="21513" grpId="0"/>
      <p:bldP spid="21515"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logo.jpg"/>
          <p:cNvPicPr>
            <a:picLocks noChangeAspect="1"/>
          </p:cNvPicPr>
          <p:nvPr/>
        </p:nvPicPr>
        <p:blipFill>
          <a:blip r:embed="rId2" cstate="print"/>
          <a:stretch>
            <a:fillRect/>
          </a:stretch>
        </p:blipFill>
        <p:spPr>
          <a:xfrm>
            <a:off x="7236296" y="476673"/>
            <a:ext cx="1363088" cy="945257"/>
          </a:xfrm>
          <a:prstGeom prst="rect">
            <a:avLst/>
          </a:prstGeom>
        </p:spPr>
      </p:pic>
      <p:sp>
        <p:nvSpPr>
          <p:cNvPr id="3" name="ZoneTexte 2"/>
          <p:cNvSpPr txBox="1"/>
          <p:nvPr/>
        </p:nvSpPr>
        <p:spPr>
          <a:xfrm>
            <a:off x="3275856" y="620689"/>
            <a:ext cx="1440160" cy="523220"/>
          </a:xfrm>
          <a:prstGeom prst="rect">
            <a:avLst/>
          </a:prstGeom>
          <a:noFill/>
        </p:spPr>
        <p:txBody>
          <a:bodyPr wrap="square" rtlCol="0">
            <a:spAutoFit/>
          </a:bodyPr>
          <a:lstStyle/>
          <a:p>
            <a:r>
              <a:rPr lang="fr-FR" sz="2800" u="sng" dirty="0" smtClean="0">
                <a:solidFill>
                  <a:srgbClr val="FF0000"/>
                </a:solidFill>
                <a:latin typeface="Arial" pitchFamily="34" charset="0"/>
                <a:cs typeface="Arial" pitchFamily="34" charset="0"/>
              </a:rPr>
              <a:t>Le PE</a:t>
            </a:r>
            <a:endParaRPr lang="fr-FR" sz="2800" u="sng" dirty="0">
              <a:solidFill>
                <a:srgbClr val="FF0000"/>
              </a:solidFill>
              <a:latin typeface="Arial" pitchFamily="34" charset="0"/>
              <a:cs typeface="Arial" pitchFamily="34" charset="0"/>
            </a:endParaRPr>
          </a:p>
        </p:txBody>
      </p:sp>
      <p:pic>
        <p:nvPicPr>
          <p:cNvPr id="23554" name="Picture 2"/>
          <p:cNvPicPr>
            <a:picLocks noChangeAspect="1" noChangeArrowheads="1"/>
          </p:cNvPicPr>
          <p:nvPr/>
        </p:nvPicPr>
        <p:blipFill>
          <a:blip r:embed="rId3" cstate="print"/>
          <a:srcRect/>
          <a:stretch>
            <a:fillRect/>
          </a:stretch>
        </p:blipFill>
        <p:spPr bwMode="auto">
          <a:xfrm>
            <a:off x="1763688" y="1484785"/>
            <a:ext cx="4896544" cy="4014421"/>
          </a:xfrm>
          <a:prstGeom prst="rect">
            <a:avLst/>
          </a:prstGeom>
          <a:noFill/>
          <a:ln w="9525">
            <a:noFill/>
            <a:miter lim="800000"/>
            <a:headEnd/>
            <a:tailEnd/>
          </a:ln>
        </p:spPr>
      </p:pic>
      <p:sp>
        <p:nvSpPr>
          <p:cNvPr id="23555" name="Rectangle 3"/>
          <p:cNvSpPr>
            <a:spLocks noChangeArrowheads="1"/>
          </p:cNvSpPr>
          <p:nvPr/>
        </p:nvSpPr>
        <p:spPr bwMode="auto">
          <a:xfrm>
            <a:off x="755576" y="5589240"/>
            <a:ext cx="7488832" cy="738664"/>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fr-FR" sz="14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Les tuyauteries en polyéthylène sont réservées à la </a:t>
            </a:r>
            <a:r>
              <a:rPr kumimoji="0" lang="fr-FR" sz="1400" b="0" i="0" u="none" strike="noStrike" cap="none" normalizeH="0" baseline="0" dirty="0" smtClean="0">
                <a:ln>
                  <a:noFill/>
                </a:ln>
                <a:solidFill>
                  <a:srgbClr val="FF0000"/>
                </a:solidFill>
                <a:effectLst/>
                <a:latin typeface="Arial" pitchFamily="34" charset="0"/>
                <a:ea typeface="Times New Roman" pitchFamily="18" charset="0"/>
                <a:cs typeface="Arial" pitchFamily="34" charset="0"/>
              </a:rPr>
              <a:t>production eau froide jusqu'à 40°.</a:t>
            </a:r>
            <a:endParaRPr kumimoji="0" lang="fr-FR" sz="1400" b="0" i="0" u="none" strike="noStrike" cap="none" normalizeH="0" baseline="0" dirty="0" smtClean="0">
              <a:ln>
                <a:noFill/>
              </a:ln>
              <a:solidFill>
                <a:srgbClr val="FF0000"/>
              </a:solidFill>
              <a:effectLst/>
              <a:latin typeface="Arial" pitchFamily="34" charset="0"/>
              <a:cs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fr-FR" sz="14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Posé dans la plus par des cas, </a:t>
            </a:r>
            <a:r>
              <a:rPr kumimoji="0" lang="fr-FR" sz="1400" b="0" i="0" u="none" strike="noStrike" cap="none" normalizeH="0" baseline="0" dirty="0" smtClean="0">
                <a:ln>
                  <a:noFill/>
                </a:ln>
                <a:solidFill>
                  <a:srgbClr val="FF0000"/>
                </a:solidFill>
                <a:effectLst/>
                <a:latin typeface="Arial" pitchFamily="34" charset="0"/>
                <a:ea typeface="Times New Roman" pitchFamily="18" charset="0"/>
                <a:cs typeface="Arial" pitchFamily="34" charset="0"/>
              </a:rPr>
              <a:t>avant et après compteur</a:t>
            </a:r>
            <a:r>
              <a:rPr kumimoji="0" lang="fr-FR" sz="14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 lorsque ce dernier est situé à l’écart de la maison.</a:t>
            </a:r>
            <a:endParaRPr kumimoji="0" lang="fr-FR" sz="1400" b="0" i="0" u="none" strike="noStrike" cap="none" normalizeH="0" baseline="0" dirty="0" smtClean="0">
              <a:ln>
                <a:noFill/>
              </a:ln>
              <a:solidFill>
                <a:schemeClr val="tx1"/>
              </a:solidFill>
              <a:effectLst/>
              <a:latin typeface="Arial" pitchFamily="34" charset="0"/>
              <a:cs typeface="Arial" pitchFamily="34" charset="0"/>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4" presetClass="entr" presetSubtype="0" fill="hold" nodeType="clickEffect">
                                  <p:stCondLst>
                                    <p:cond delay="0"/>
                                  </p:stCondLst>
                                  <p:childTnLst>
                                    <p:set>
                                      <p:cBhvr>
                                        <p:cTn id="6" dur="1" fill="hold">
                                          <p:stCondLst>
                                            <p:cond delay="0"/>
                                          </p:stCondLst>
                                        </p:cTn>
                                        <p:tgtEl>
                                          <p:spTgt spid="23554"/>
                                        </p:tgtEl>
                                        <p:attrNameLst>
                                          <p:attrName>style.visibility</p:attrName>
                                        </p:attrNameLst>
                                      </p:cBhvr>
                                      <p:to>
                                        <p:strVal val="visible"/>
                                      </p:to>
                                    </p:set>
                                    <p:anim to="" calcmode="lin" valueType="num">
                                      <p:cBhvr>
                                        <p:cTn id="7" dur="1" fill="hold"/>
                                        <p:tgtEl>
                                          <p:spTgt spid="23554"/>
                                        </p:tgtEl>
                                        <p:attrNameLst>
                                          <p:attrName/>
                                        </p:attrNameLst>
                                      </p:cBhvr>
                                    </p:anim>
                                  </p:childTnLst>
                                </p:cTn>
                              </p:par>
                            </p:childTnLst>
                          </p:cTn>
                        </p:par>
                      </p:childTnLst>
                    </p:cTn>
                  </p:par>
                  <p:par>
                    <p:cTn id="8" fill="hold">
                      <p:stCondLst>
                        <p:cond delay="indefinite"/>
                      </p:stCondLst>
                      <p:childTnLst>
                        <p:par>
                          <p:cTn id="9" fill="hold">
                            <p:stCondLst>
                              <p:cond delay="0"/>
                            </p:stCondLst>
                            <p:childTnLst>
                              <p:par>
                                <p:cTn id="10" presetID="24" presetClass="entr" presetSubtype="0" fill="hold" grpId="0" nodeType="clickEffect">
                                  <p:stCondLst>
                                    <p:cond delay="0"/>
                                  </p:stCondLst>
                                  <p:childTnLst>
                                    <p:set>
                                      <p:cBhvr>
                                        <p:cTn id="11" dur="1" fill="hold">
                                          <p:stCondLst>
                                            <p:cond delay="0"/>
                                          </p:stCondLst>
                                        </p:cTn>
                                        <p:tgtEl>
                                          <p:spTgt spid="23555"/>
                                        </p:tgtEl>
                                        <p:attrNameLst>
                                          <p:attrName>style.visibility</p:attrName>
                                        </p:attrNameLst>
                                      </p:cBhvr>
                                      <p:to>
                                        <p:strVal val="visible"/>
                                      </p:to>
                                    </p:set>
                                    <p:anim to="" calcmode="lin" valueType="num">
                                      <p:cBhvr>
                                        <p:cTn id="12" dur="1" fill="hold"/>
                                        <p:tgtEl>
                                          <p:spTgt spid="23555"/>
                                        </p:tgtEl>
                                        <p:attrNameLst>
                                          <p:attrName/>
                                        </p:attrNameLst>
                                      </p:cBhvr>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3555"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logo.jpg"/>
          <p:cNvPicPr>
            <a:picLocks noChangeAspect="1"/>
          </p:cNvPicPr>
          <p:nvPr/>
        </p:nvPicPr>
        <p:blipFill>
          <a:blip r:embed="rId2" cstate="print"/>
          <a:stretch>
            <a:fillRect/>
          </a:stretch>
        </p:blipFill>
        <p:spPr>
          <a:xfrm>
            <a:off x="7236296" y="476673"/>
            <a:ext cx="1363088" cy="945257"/>
          </a:xfrm>
          <a:prstGeom prst="rect">
            <a:avLst/>
          </a:prstGeom>
        </p:spPr>
      </p:pic>
      <p:pic>
        <p:nvPicPr>
          <p:cNvPr id="3" name="Image 2" descr="PE eau potable.jpg"/>
          <p:cNvPicPr>
            <a:picLocks noChangeAspect="1"/>
          </p:cNvPicPr>
          <p:nvPr/>
        </p:nvPicPr>
        <p:blipFill>
          <a:blip r:embed="rId3" cstate="print"/>
          <a:stretch>
            <a:fillRect/>
          </a:stretch>
        </p:blipFill>
        <p:spPr>
          <a:xfrm>
            <a:off x="611561" y="1196752"/>
            <a:ext cx="1664999" cy="1260000"/>
          </a:xfrm>
          <a:prstGeom prst="rect">
            <a:avLst/>
          </a:prstGeom>
        </p:spPr>
      </p:pic>
      <p:pic>
        <p:nvPicPr>
          <p:cNvPr id="4" name="Image 3" descr="PE eau d'arrosage.jpg"/>
          <p:cNvPicPr>
            <a:picLocks noChangeAspect="1"/>
          </p:cNvPicPr>
          <p:nvPr/>
        </p:nvPicPr>
        <p:blipFill>
          <a:blip r:embed="rId4" cstate="print"/>
          <a:stretch>
            <a:fillRect/>
          </a:stretch>
        </p:blipFill>
        <p:spPr>
          <a:xfrm>
            <a:off x="611561" y="2636912"/>
            <a:ext cx="1601907" cy="1260000"/>
          </a:xfrm>
          <a:prstGeom prst="rect">
            <a:avLst/>
          </a:prstGeom>
        </p:spPr>
      </p:pic>
      <p:pic>
        <p:nvPicPr>
          <p:cNvPr id="5" name="Image 4" descr="pe gaz.jpg"/>
          <p:cNvPicPr>
            <a:picLocks noChangeAspect="1"/>
          </p:cNvPicPr>
          <p:nvPr/>
        </p:nvPicPr>
        <p:blipFill>
          <a:blip r:embed="rId5" cstate="print"/>
          <a:stretch>
            <a:fillRect/>
          </a:stretch>
        </p:blipFill>
        <p:spPr>
          <a:xfrm>
            <a:off x="611562" y="4149080"/>
            <a:ext cx="1686775" cy="1260000"/>
          </a:xfrm>
          <a:prstGeom prst="rect">
            <a:avLst/>
          </a:prstGeom>
        </p:spPr>
      </p:pic>
      <p:sp>
        <p:nvSpPr>
          <p:cNvPr id="24577" name="Rectangle 1"/>
          <p:cNvSpPr>
            <a:spLocks noChangeArrowheads="1"/>
          </p:cNvSpPr>
          <p:nvPr/>
        </p:nvSpPr>
        <p:spPr bwMode="auto">
          <a:xfrm>
            <a:off x="467544" y="736630"/>
            <a:ext cx="3544560" cy="369332"/>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fr-FR"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Il se représente en 3 catégories :</a:t>
            </a:r>
            <a:endParaRPr kumimoji="0" lang="fr-FR" b="0" i="0" u="none" strike="noStrike" cap="none" normalizeH="0" baseline="0" dirty="0" smtClean="0">
              <a:ln>
                <a:noFill/>
              </a:ln>
              <a:solidFill>
                <a:schemeClr val="tx1"/>
              </a:solidFill>
              <a:effectLst/>
              <a:latin typeface="Arial" pitchFamily="34" charset="0"/>
              <a:cs typeface="Arial" pitchFamily="34" charset="0"/>
            </a:endParaRPr>
          </a:p>
        </p:txBody>
      </p:sp>
      <p:sp>
        <p:nvSpPr>
          <p:cNvPr id="24578" name="Rectangle 2"/>
          <p:cNvSpPr>
            <a:spLocks noChangeArrowheads="1"/>
          </p:cNvSpPr>
          <p:nvPr/>
        </p:nvSpPr>
        <p:spPr bwMode="auto">
          <a:xfrm>
            <a:off x="2411760" y="1628800"/>
            <a:ext cx="6120680" cy="523220"/>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Char char="•"/>
              <a:tabLst>
                <a:tab pos="2255838" algn="l"/>
              </a:tabLst>
            </a:pPr>
            <a:r>
              <a:rPr kumimoji="0" lang="fr-FR" sz="14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 Avec un </a:t>
            </a:r>
            <a:r>
              <a:rPr kumimoji="0" lang="fr-FR" sz="1400" b="0" i="0" u="none" strike="noStrike" cap="none" normalizeH="0" baseline="0" dirty="0" smtClean="0">
                <a:ln>
                  <a:noFill/>
                </a:ln>
                <a:solidFill>
                  <a:srgbClr val="FF0000"/>
                </a:solidFill>
                <a:effectLst/>
                <a:latin typeface="Arial" pitchFamily="34" charset="0"/>
                <a:ea typeface="Times New Roman" pitchFamily="18" charset="0"/>
                <a:cs typeface="Arial" pitchFamily="34" charset="0"/>
              </a:rPr>
              <a:t>filet bleu</a:t>
            </a:r>
            <a:r>
              <a:rPr kumimoji="0" lang="fr-FR" sz="14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 conforme à la norme NF, il est de </a:t>
            </a:r>
            <a:r>
              <a:rPr kumimoji="0" lang="fr-FR" sz="1400" b="0" i="0" u="none" strike="noStrike" cap="none" normalizeH="0" baseline="0" dirty="0" smtClean="0">
                <a:ln>
                  <a:noFill/>
                </a:ln>
                <a:solidFill>
                  <a:srgbClr val="FF0000"/>
                </a:solidFill>
                <a:effectLst/>
                <a:latin typeface="Arial" pitchFamily="34" charset="0"/>
                <a:ea typeface="Times New Roman" pitchFamily="18" charset="0"/>
                <a:cs typeface="Arial" pitchFamily="34" charset="0"/>
              </a:rPr>
              <a:t>qualité eau potable </a:t>
            </a:r>
            <a:r>
              <a:rPr kumimoji="0" lang="fr-FR" sz="14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et préserve la saveur de l’eau.</a:t>
            </a:r>
            <a:endParaRPr kumimoji="0" lang="fr-FR" sz="1400" b="0" i="0" u="none" strike="noStrike" cap="none" normalizeH="0" baseline="0" dirty="0" smtClean="0">
              <a:ln>
                <a:noFill/>
              </a:ln>
              <a:solidFill>
                <a:schemeClr val="tx1"/>
              </a:solidFill>
              <a:effectLst/>
              <a:latin typeface="Arial" pitchFamily="34" charset="0"/>
              <a:cs typeface="Arial" pitchFamily="34" charset="0"/>
            </a:endParaRPr>
          </a:p>
        </p:txBody>
      </p:sp>
      <p:sp>
        <p:nvSpPr>
          <p:cNvPr id="24579" name="Rectangle 3"/>
          <p:cNvSpPr>
            <a:spLocks noChangeArrowheads="1"/>
          </p:cNvSpPr>
          <p:nvPr/>
        </p:nvSpPr>
        <p:spPr bwMode="auto">
          <a:xfrm>
            <a:off x="2339752" y="2996953"/>
            <a:ext cx="6048672" cy="523220"/>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Char char="•"/>
              <a:tabLst>
                <a:tab pos="2255838" algn="l"/>
              </a:tabLst>
            </a:pPr>
            <a:r>
              <a:rPr kumimoji="0" lang="fr-FR" sz="14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 Noir </a:t>
            </a:r>
            <a:r>
              <a:rPr kumimoji="0" lang="fr-FR" sz="1400" b="0" i="0" u="none" strike="noStrike" cap="none" normalizeH="0" baseline="0" dirty="0" smtClean="0">
                <a:ln>
                  <a:noFill/>
                </a:ln>
                <a:solidFill>
                  <a:srgbClr val="FF0000"/>
                </a:solidFill>
                <a:effectLst/>
                <a:latin typeface="Arial" pitchFamily="34" charset="0"/>
                <a:ea typeface="Times New Roman" pitchFamily="18" charset="0"/>
                <a:cs typeface="Arial" pitchFamily="34" charset="0"/>
              </a:rPr>
              <a:t>sans filet </a:t>
            </a:r>
            <a:r>
              <a:rPr kumimoji="0" lang="fr-FR" sz="14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de couleur, il est moins cher à l’achat mais ne préserve pas le goût de l’eau, recommandé pour les </a:t>
            </a:r>
            <a:r>
              <a:rPr kumimoji="0" lang="fr-FR" sz="1400" b="0" i="0" u="none" strike="noStrike" cap="none" normalizeH="0" baseline="0" dirty="0" smtClean="0">
                <a:ln>
                  <a:noFill/>
                </a:ln>
                <a:solidFill>
                  <a:srgbClr val="FF0000"/>
                </a:solidFill>
                <a:effectLst/>
                <a:latin typeface="Arial" pitchFamily="34" charset="0"/>
                <a:ea typeface="Times New Roman" pitchFamily="18" charset="0"/>
                <a:cs typeface="Arial" pitchFamily="34" charset="0"/>
              </a:rPr>
              <a:t>arrosages de jardin</a:t>
            </a:r>
            <a:r>
              <a:rPr kumimoji="0" lang="fr-FR" sz="1200" b="0" i="0" u="none" strike="noStrike" cap="none" normalizeH="0" baseline="0" dirty="0" smtClean="0">
                <a:ln>
                  <a:noFill/>
                </a:ln>
                <a:solidFill>
                  <a:schemeClr val="tx1"/>
                </a:solidFill>
                <a:effectLst/>
                <a:latin typeface="Comic Sans MS" pitchFamily="66" charset="0"/>
                <a:ea typeface="Times New Roman" pitchFamily="18" charset="0"/>
                <a:cs typeface="Arial" pitchFamily="34" charset="0"/>
              </a:rPr>
              <a:t>.</a:t>
            </a:r>
            <a:endParaRPr kumimoji="0" lang="fr-FR" sz="1800" b="0" i="0" u="none" strike="noStrike" cap="none" normalizeH="0" baseline="0" dirty="0" smtClean="0">
              <a:ln>
                <a:noFill/>
              </a:ln>
              <a:solidFill>
                <a:schemeClr val="tx1"/>
              </a:solidFill>
              <a:effectLst/>
              <a:latin typeface="Arial" pitchFamily="34" charset="0"/>
              <a:cs typeface="Arial" pitchFamily="34" charset="0"/>
            </a:endParaRPr>
          </a:p>
        </p:txBody>
      </p:sp>
      <p:sp>
        <p:nvSpPr>
          <p:cNvPr id="24580" name="Rectangle 4"/>
          <p:cNvSpPr>
            <a:spLocks noChangeArrowheads="1"/>
          </p:cNvSpPr>
          <p:nvPr/>
        </p:nvSpPr>
        <p:spPr bwMode="auto">
          <a:xfrm>
            <a:off x="2411760" y="4653137"/>
            <a:ext cx="5517536" cy="307777"/>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Char char="•"/>
              <a:tabLst>
                <a:tab pos="2255838" algn="l"/>
              </a:tabLst>
            </a:pPr>
            <a:r>
              <a:rPr kumimoji="0" lang="fr-FR" sz="14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 Avec un </a:t>
            </a:r>
            <a:r>
              <a:rPr kumimoji="0" lang="fr-FR" sz="1400" b="0" i="0" u="none" strike="noStrike" cap="none" normalizeH="0" baseline="0" dirty="0" smtClean="0">
                <a:ln>
                  <a:noFill/>
                </a:ln>
                <a:solidFill>
                  <a:srgbClr val="FF0000"/>
                </a:solidFill>
                <a:effectLst/>
                <a:latin typeface="Arial" pitchFamily="34" charset="0"/>
                <a:ea typeface="Times New Roman" pitchFamily="18" charset="0"/>
                <a:cs typeface="Arial" pitchFamily="34" charset="0"/>
              </a:rPr>
              <a:t>filet jaune</a:t>
            </a:r>
            <a:r>
              <a:rPr kumimoji="0" lang="fr-FR" sz="14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 exclusivement réservé à la distribution de </a:t>
            </a:r>
            <a:r>
              <a:rPr kumimoji="0" lang="fr-FR" sz="1400" b="0" i="0" u="none" strike="noStrike" cap="none" normalizeH="0" baseline="0" dirty="0" smtClean="0">
                <a:ln>
                  <a:noFill/>
                </a:ln>
                <a:solidFill>
                  <a:srgbClr val="FF0000"/>
                </a:solidFill>
                <a:effectLst/>
                <a:latin typeface="Arial" pitchFamily="34" charset="0"/>
                <a:ea typeface="Times New Roman" pitchFamily="18" charset="0"/>
                <a:cs typeface="Arial" pitchFamily="34" charset="0"/>
              </a:rPr>
              <a:t>gaz</a:t>
            </a:r>
            <a:r>
              <a:rPr kumimoji="0" lang="fr-FR" sz="14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a:t>
            </a:r>
            <a:endParaRPr kumimoji="0" lang="fr-FR" sz="1400" b="0" i="0" u="none" strike="noStrike" cap="none" normalizeH="0" baseline="0" dirty="0" smtClean="0">
              <a:ln>
                <a:noFill/>
              </a:ln>
              <a:solidFill>
                <a:schemeClr val="tx1"/>
              </a:solidFill>
              <a:effectLst/>
              <a:latin typeface="Arial" pitchFamily="34" charset="0"/>
              <a:cs typeface="Arial" pitchFamily="34" charset="0"/>
            </a:endParaRPr>
          </a:p>
        </p:txBody>
      </p:sp>
      <p:sp>
        <p:nvSpPr>
          <p:cNvPr id="24581" name="Rectangle 5"/>
          <p:cNvSpPr>
            <a:spLocks noChangeArrowheads="1"/>
          </p:cNvSpPr>
          <p:nvPr/>
        </p:nvSpPr>
        <p:spPr bwMode="auto">
          <a:xfrm>
            <a:off x="755576" y="5723674"/>
            <a:ext cx="7488832" cy="523220"/>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fr-FR" sz="14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Il </a:t>
            </a:r>
            <a:r>
              <a:rPr kumimoji="0" lang="fr-FR" sz="1400" b="0" i="0" u="none" strike="noStrike" cap="none" normalizeH="0" baseline="0" dirty="0" smtClean="0">
                <a:ln>
                  <a:noFill/>
                </a:ln>
                <a:solidFill>
                  <a:srgbClr val="FF0000"/>
                </a:solidFill>
                <a:effectLst/>
                <a:latin typeface="Arial" pitchFamily="34" charset="0"/>
                <a:ea typeface="Times New Roman" pitchFamily="18" charset="0"/>
                <a:cs typeface="Arial" pitchFamily="34" charset="0"/>
              </a:rPr>
              <a:t>résiste bien aux gels</a:t>
            </a:r>
            <a:r>
              <a:rPr kumimoji="0" lang="fr-FR" sz="14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 est fourni en couronne de différentes longueurs et est caractérisés par leur diamètre extérieur. Les plus courants sont les diamètres 20 ,25 et 32 mn.</a:t>
            </a:r>
            <a:endParaRPr kumimoji="0" lang="fr-FR" sz="1400" b="0" i="0" u="none" strike="noStrike" cap="none" normalizeH="0" baseline="0" dirty="0" smtClean="0">
              <a:ln>
                <a:noFill/>
              </a:ln>
              <a:solidFill>
                <a:schemeClr val="tx1"/>
              </a:solidFill>
              <a:effectLst/>
              <a:latin typeface="Arial" pitchFamily="34" charset="0"/>
              <a:cs typeface="Arial" pitchFamily="34" charset="0"/>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4" presetClass="entr" presetSubtype="0" fill="hold" nodeType="clickEffect">
                                  <p:stCondLst>
                                    <p:cond delay="0"/>
                                  </p:stCondLst>
                                  <p:childTnLst>
                                    <p:set>
                                      <p:cBhvr>
                                        <p:cTn id="6" dur="1" fill="hold">
                                          <p:stCondLst>
                                            <p:cond delay="0"/>
                                          </p:stCondLst>
                                        </p:cTn>
                                        <p:tgtEl>
                                          <p:spTgt spid="3"/>
                                        </p:tgtEl>
                                        <p:attrNameLst>
                                          <p:attrName>style.visibility</p:attrName>
                                        </p:attrNameLst>
                                      </p:cBhvr>
                                      <p:to>
                                        <p:strVal val="visible"/>
                                      </p:to>
                                    </p:set>
                                    <p:anim to="" calcmode="lin" valueType="num">
                                      <p:cBhvr>
                                        <p:cTn id="7" dur="1" fill="hold"/>
                                        <p:tgtEl>
                                          <p:spTgt spid="3"/>
                                        </p:tgtEl>
                                        <p:attrNameLst>
                                          <p:attrName/>
                                        </p:attrNameLst>
                                      </p:cBhvr>
                                    </p:anim>
                                  </p:childTnLst>
                                </p:cTn>
                              </p:par>
                            </p:childTnLst>
                          </p:cTn>
                        </p:par>
                      </p:childTnLst>
                    </p:cTn>
                  </p:par>
                  <p:par>
                    <p:cTn id="8" fill="hold">
                      <p:stCondLst>
                        <p:cond delay="indefinite"/>
                      </p:stCondLst>
                      <p:childTnLst>
                        <p:par>
                          <p:cTn id="9" fill="hold">
                            <p:stCondLst>
                              <p:cond delay="0"/>
                            </p:stCondLst>
                            <p:childTnLst>
                              <p:par>
                                <p:cTn id="10" presetID="24" presetClass="entr" presetSubtype="0" fill="hold" grpId="0" nodeType="clickEffect">
                                  <p:stCondLst>
                                    <p:cond delay="0"/>
                                  </p:stCondLst>
                                  <p:childTnLst>
                                    <p:set>
                                      <p:cBhvr>
                                        <p:cTn id="11" dur="1" fill="hold">
                                          <p:stCondLst>
                                            <p:cond delay="0"/>
                                          </p:stCondLst>
                                        </p:cTn>
                                        <p:tgtEl>
                                          <p:spTgt spid="24578"/>
                                        </p:tgtEl>
                                        <p:attrNameLst>
                                          <p:attrName>style.visibility</p:attrName>
                                        </p:attrNameLst>
                                      </p:cBhvr>
                                      <p:to>
                                        <p:strVal val="visible"/>
                                      </p:to>
                                    </p:set>
                                    <p:anim to="" calcmode="lin" valueType="num">
                                      <p:cBhvr>
                                        <p:cTn id="12" dur="1" fill="hold"/>
                                        <p:tgtEl>
                                          <p:spTgt spid="24578"/>
                                        </p:tgtEl>
                                        <p:attrNameLst>
                                          <p:attrName/>
                                        </p:attrNameLst>
                                      </p:cBhvr>
                                    </p:anim>
                                  </p:childTnLst>
                                </p:cTn>
                              </p:par>
                            </p:childTnLst>
                          </p:cTn>
                        </p:par>
                      </p:childTnLst>
                    </p:cTn>
                  </p:par>
                  <p:par>
                    <p:cTn id="13" fill="hold">
                      <p:stCondLst>
                        <p:cond delay="indefinite"/>
                      </p:stCondLst>
                      <p:childTnLst>
                        <p:par>
                          <p:cTn id="14" fill="hold">
                            <p:stCondLst>
                              <p:cond delay="0"/>
                            </p:stCondLst>
                            <p:childTnLst>
                              <p:par>
                                <p:cTn id="15" presetID="24" presetClass="entr" presetSubtype="0" fill="hold" nodeType="clickEffect">
                                  <p:stCondLst>
                                    <p:cond delay="0"/>
                                  </p:stCondLst>
                                  <p:childTnLst>
                                    <p:set>
                                      <p:cBhvr>
                                        <p:cTn id="16" dur="1" fill="hold">
                                          <p:stCondLst>
                                            <p:cond delay="0"/>
                                          </p:stCondLst>
                                        </p:cTn>
                                        <p:tgtEl>
                                          <p:spTgt spid="4"/>
                                        </p:tgtEl>
                                        <p:attrNameLst>
                                          <p:attrName>style.visibility</p:attrName>
                                        </p:attrNameLst>
                                      </p:cBhvr>
                                      <p:to>
                                        <p:strVal val="visible"/>
                                      </p:to>
                                    </p:set>
                                    <p:anim to="" calcmode="lin" valueType="num">
                                      <p:cBhvr>
                                        <p:cTn id="17" dur="1" fill="hold"/>
                                        <p:tgtEl>
                                          <p:spTgt spid="4"/>
                                        </p:tgtEl>
                                        <p:attrNameLst>
                                          <p:attrName/>
                                        </p:attrNameLst>
                                      </p:cBhvr>
                                    </p:anim>
                                  </p:childTnLst>
                                </p:cTn>
                              </p:par>
                            </p:childTnLst>
                          </p:cTn>
                        </p:par>
                      </p:childTnLst>
                    </p:cTn>
                  </p:par>
                  <p:par>
                    <p:cTn id="18" fill="hold">
                      <p:stCondLst>
                        <p:cond delay="indefinite"/>
                      </p:stCondLst>
                      <p:childTnLst>
                        <p:par>
                          <p:cTn id="19" fill="hold">
                            <p:stCondLst>
                              <p:cond delay="0"/>
                            </p:stCondLst>
                            <p:childTnLst>
                              <p:par>
                                <p:cTn id="20" presetID="24" presetClass="entr" presetSubtype="0" fill="hold" grpId="0" nodeType="clickEffect">
                                  <p:stCondLst>
                                    <p:cond delay="0"/>
                                  </p:stCondLst>
                                  <p:childTnLst>
                                    <p:set>
                                      <p:cBhvr>
                                        <p:cTn id="21" dur="1" fill="hold">
                                          <p:stCondLst>
                                            <p:cond delay="0"/>
                                          </p:stCondLst>
                                        </p:cTn>
                                        <p:tgtEl>
                                          <p:spTgt spid="24579"/>
                                        </p:tgtEl>
                                        <p:attrNameLst>
                                          <p:attrName>style.visibility</p:attrName>
                                        </p:attrNameLst>
                                      </p:cBhvr>
                                      <p:to>
                                        <p:strVal val="visible"/>
                                      </p:to>
                                    </p:set>
                                    <p:anim to="" calcmode="lin" valueType="num">
                                      <p:cBhvr>
                                        <p:cTn id="22" dur="1" fill="hold"/>
                                        <p:tgtEl>
                                          <p:spTgt spid="24579"/>
                                        </p:tgtEl>
                                        <p:attrNameLst>
                                          <p:attrName/>
                                        </p:attrNameLst>
                                      </p:cBhvr>
                                    </p:anim>
                                  </p:childTnLst>
                                </p:cTn>
                              </p:par>
                            </p:childTnLst>
                          </p:cTn>
                        </p:par>
                      </p:childTnLst>
                    </p:cTn>
                  </p:par>
                  <p:par>
                    <p:cTn id="23" fill="hold">
                      <p:stCondLst>
                        <p:cond delay="indefinite"/>
                      </p:stCondLst>
                      <p:childTnLst>
                        <p:par>
                          <p:cTn id="24" fill="hold">
                            <p:stCondLst>
                              <p:cond delay="0"/>
                            </p:stCondLst>
                            <p:childTnLst>
                              <p:par>
                                <p:cTn id="25" presetID="24" presetClass="entr" presetSubtype="0" fill="hold" nodeType="clickEffect">
                                  <p:stCondLst>
                                    <p:cond delay="0"/>
                                  </p:stCondLst>
                                  <p:childTnLst>
                                    <p:set>
                                      <p:cBhvr>
                                        <p:cTn id="26" dur="1" fill="hold">
                                          <p:stCondLst>
                                            <p:cond delay="0"/>
                                          </p:stCondLst>
                                        </p:cTn>
                                        <p:tgtEl>
                                          <p:spTgt spid="5"/>
                                        </p:tgtEl>
                                        <p:attrNameLst>
                                          <p:attrName>style.visibility</p:attrName>
                                        </p:attrNameLst>
                                      </p:cBhvr>
                                      <p:to>
                                        <p:strVal val="visible"/>
                                      </p:to>
                                    </p:set>
                                    <p:anim to="" calcmode="lin" valueType="num">
                                      <p:cBhvr>
                                        <p:cTn id="27" dur="1" fill="hold"/>
                                        <p:tgtEl>
                                          <p:spTgt spid="5"/>
                                        </p:tgtEl>
                                        <p:attrNameLst>
                                          <p:attrName/>
                                        </p:attrNameLst>
                                      </p:cBhvr>
                                    </p:anim>
                                  </p:childTnLst>
                                </p:cTn>
                              </p:par>
                            </p:childTnLst>
                          </p:cTn>
                        </p:par>
                      </p:childTnLst>
                    </p:cTn>
                  </p:par>
                  <p:par>
                    <p:cTn id="28" fill="hold">
                      <p:stCondLst>
                        <p:cond delay="indefinite"/>
                      </p:stCondLst>
                      <p:childTnLst>
                        <p:par>
                          <p:cTn id="29" fill="hold">
                            <p:stCondLst>
                              <p:cond delay="0"/>
                            </p:stCondLst>
                            <p:childTnLst>
                              <p:par>
                                <p:cTn id="30" presetID="24" presetClass="entr" presetSubtype="0" fill="hold" nodeType="clickEffect">
                                  <p:stCondLst>
                                    <p:cond delay="0"/>
                                  </p:stCondLst>
                                  <p:childTnLst>
                                    <p:set>
                                      <p:cBhvr>
                                        <p:cTn id="31" dur="1" fill="hold">
                                          <p:stCondLst>
                                            <p:cond delay="0"/>
                                          </p:stCondLst>
                                        </p:cTn>
                                        <p:tgtEl>
                                          <p:spTgt spid="24580">
                                            <p:txEl>
                                              <p:pRg st="0" end="0"/>
                                            </p:txEl>
                                          </p:spTgt>
                                        </p:tgtEl>
                                        <p:attrNameLst>
                                          <p:attrName>style.visibility</p:attrName>
                                        </p:attrNameLst>
                                      </p:cBhvr>
                                      <p:to>
                                        <p:strVal val="visible"/>
                                      </p:to>
                                    </p:set>
                                    <p:anim to="" calcmode="lin" valueType="num">
                                      <p:cBhvr>
                                        <p:cTn id="32" dur="1" fill="hold"/>
                                        <p:tgtEl>
                                          <p:spTgt spid="24580">
                                            <p:txEl>
                                              <p:pRg st="0" end="0"/>
                                            </p:txEl>
                                          </p:spTgt>
                                        </p:tgtEl>
                                        <p:attrNameLst>
                                          <p:attrName/>
                                        </p:attrNameLst>
                                      </p:cBhvr>
                                    </p:anim>
                                  </p:childTnLst>
                                </p:cTn>
                              </p:par>
                            </p:childTnLst>
                          </p:cTn>
                        </p:par>
                      </p:childTnLst>
                    </p:cTn>
                  </p:par>
                  <p:par>
                    <p:cTn id="33" fill="hold">
                      <p:stCondLst>
                        <p:cond delay="indefinite"/>
                      </p:stCondLst>
                      <p:childTnLst>
                        <p:par>
                          <p:cTn id="34" fill="hold">
                            <p:stCondLst>
                              <p:cond delay="0"/>
                            </p:stCondLst>
                            <p:childTnLst>
                              <p:par>
                                <p:cTn id="35" presetID="24" presetClass="entr" presetSubtype="0" fill="hold" grpId="0" nodeType="clickEffect">
                                  <p:stCondLst>
                                    <p:cond delay="0"/>
                                  </p:stCondLst>
                                  <p:childTnLst>
                                    <p:set>
                                      <p:cBhvr>
                                        <p:cTn id="36" dur="1" fill="hold">
                                          <p:stCondLst>
                                            <p:cond delay="0"/>
                                          </p:stCondLst>
                                        </p:cTn>
                                        <p:tgtEl>
                                          <p:spTgt spid="24581"/>
                                        </p:tgtEl>
                                        <p:attrNameLst>
                                          <p:attrName>style.visibility</p:attrName>
                                        </p:attrNameLst>
                                      </p:cBhvr>
                                      <p:to>
                                        <p:strVal val="visible"/>
                                      </p:to>
                                    </p:set>
                                    <p:anim to="" calcmode="lin" valueType="num">
                                      <p:cBhvr>
                                        <p:cTn id="37" dur="1" fill="hold"/>
                                        <p:tgtEl>
                                          <p:spTgt spid="24581"/>
                                        </p:tgtEl>
                                        <p:attrNameLst>
                                          <p:attrName/>
                                        </p:attrNameLst>
                                      </p:cBhvr>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4578" grpId="0"/>
      <p:bldP spid="24579" grpId="0"/>
      <p:bldP spid="24581"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logo.jpg"/>
          <p:cNvPicPr>
            <a:picLocks noChangeAspect="1"/>
          </p:cNvPicPr>
          <p:nvPr/>
        </p:nvPicPr>
        <p:blipFill>
          <a:blip r:embed="rId2" cstate="print"/>
          <a:stretch>
            <a:fillRect/>
          </a:stretch>
        </p:blipFill>
        <p:spPr>
          <a:xfrm>
            <a:off x="7236296" y="476673"/>
            <a:ext cx="1363088" cy="945257"/>
          </a:xfrm>
          <a:prstGeom prst="rect">
            <a:avLst/>
          </a:prstGeom>
        </p:spPr>
      </p:pic>
      <p:sp>
        <p:nvSpPr>
          <p:cNvPr id="3" name="ZoneTexte 2"/>
          <p:cNvSpPr txBox="1"/>
          <p:nvPr/>
        </p:nvSpPr>
        <p:spPr>
          <a:xfrm>
            <a:off x="3131840" y="836713"/>
            <a:ext cx="1656184" cy="523220"/>
          </a:xfrm>
          <a:prstGeom prst="rect">
            <a:avLst/>
          </a:prstGeom>
          <a:noFill/>
        </p:spPr>
        <p:txBody>
          <a:bodyPr wrap="square" rtlCol="0">
            <a:spAutoFit/>
          </a:bodyPr>
          <a:lstStyle/>
          <a:p>
            <a:r>
              <a:rPr lang="fr-FR" sz="2800" u="sng" dirty="0" smtClean="0">
                <a:solidFill>
                  <a:srgbClr val="FF0000"/>
                </a:solidFill>
                <a:latin typeface="Arial" pitchFamily="34" charset="0"/>
                <a:cs typeface="Arial" pitchFamily="34" charset="0"/>
              </a:rPr>
              <a:t>Le PER</a:t>
            </a:r>
            <a:endParaRPr lang="fr-FR" sz="2800" u="sng" dirty="0">
              <a:solidFill>
                <a:srgbClr val="FF0000"/>
              </a:solidFill>
              <a:latin typeface="Arial" pitchFamily="34" charset="0"/>
              <a:cs typeface="Arial" pitchFamily="34" charset="0"/>
            </a:endParaRPr>
          </a:p>
        </p:txBody>
      </p:sp>
      <p:pic>
        <p:nvPicPr>
          <p:cNvPr id="4" name="Image 3" descr="per.jpg"/>
          <p:cNvPicPr>
            <a:picLocks noChangeAspect="1"/>
          </p:cNvPicPr>
          <p:nvPr/>
        </p:nvPicPr>
        <p:blipFill>
          <a:blip r:embed="rId3" cstate="print"/>
          <a:stretch>
            <a:fillRect/>
          </a:stretch>
        </p:blipFill>
        <p:spPr>
          <a:xfrm>
            <a:off x="1043609" y="2996952"/>
            <a:ext cx="1352908" cy="1260000"/>
          </a:xfrm>
          <a:prstGeom prst="rect">
            <a:avLst/>
          </a:prstGeom>
        </p:spPr>
      </p:pic>
      <p:pic>
        <p:nvPicPr>
          <p:cNvPr id="6" name="Image 5" descr="PER nourice.jpg"/>
          <p:cNvPicPr>
            <a:picLocks noChangeAspect="1"/>
          </p:cNvPicPr>
          <p:nvPr/>
        </p:nvPicPr>
        <p:blipFill>
          <a:blip r:embed="rId4" cstate="print"/>
          <a:stretch>
            <a:fillRect/>
          </a:stretch>
        </p:blipFill>
        <p:spPr>
          <a:xfrm>
            <a:off x="611560" y="4509120"/>
            <a:ext cx="2456251" cy="1800000"/>
          </a:xfrm>
          <a:prstGeom prst="rect">
            <a:avLst/>
          </a:prstGeom>
        </p:spPr>
      </p:pic>
      <p:sp>
        <p:nvSpPr>
          <p:cNvPr id="7" name="ZoneTexte 6"/>
          <p:cNvSpPr txBox="1"/>
          <p:nvPr/>
        </p:nvSpPr>
        <p:spPr>
          <a:xfrm>
            <a:off x="2627784" y="3501009"/>
            <a:ext cx="5256584" cy="369332"/>
          </a:xfrm>
          <a:prstGeom prst="rect">
            <a:avLst/>
          </a:prstGeom>
          <a:noFill/>
        </p:spPr>
        <p:txBody>
          <a:bodyPr wrap="square" rtlCol="0">
            <a:spAutoFit/>
          </a:bodyPr>
          <a:lstStyle/>
          <a:p>
            <a:r>
              <a:rPr lang="fr-FR" dirty="0" smtClean="0"/>
              <a:t>Il est conditionné en couronne de 25 à 100 mètre</a:t>
            </a:r>
            <a:endParaRPr lang="fr-FR" dirty="0"/>
          </a:p>
        </p:txBody>
      </p:sp>
      <p:sp>
        <p:nvSpPr>
          <p:cNvPr id="8" name="ZoneTexte 7"/>
          <p:cNvSpPr txBox="1"/>
          <p:nvPr/>
        </p:nvSpPr>
        <p:spPr>
          <a:xfrm>
            <a:off x="3203848" y="5085184"/>
            <a:ext cx="4896544" cy="646331"/>
          </a:xfrm>
          <a:prstGeom prst="rect">
            <a:avLst/>
          </a:prstGeom>
          <a:noFill/>
        </p:spPr>
        <p:txBody>
          <a:bodyPr wrap="square" rtlCol="0">
            <a:spAutoFit/>
          </a:bodyPr>
          <a:lstStyle/>
          <a:p>
            <a:r>
              <a:rPr lang="fr-FR" dirty="0" smtClean="0"/>
              <a:t>Il est de couleur rouge ou bleu afin de le repéré dans une installation encastrée </a:t>
            </a:r>
            <a:r>
              <a:rPr lang="fr-FR" dirty="0" smtClean="0">
                <a:solidFill>
                  <a:srgbClr val="0070C0"/>
                </a:solidFill>
              </a:rPr>
              <a:t>bleu: EF </a:t>
            </a:r>
            <a:r>
              <a:rPr lang="fr-FR" dirty="0" smtClean="0">
                <a:solidFill>
                  <a:srgbClr val="FF0000"/>
                </a:solidFill>
              </a:rPr>
              <a:t>rouge: EC</a:t>
            </a:r>
            <a:endParaRPr lang="fr-FR" dirty="0">
              <a:solidFill>
                <a:srgbClr val="FF0000"/>
              </a:solidFill>
            </a:endParaRPr>
          </a:p>
        </p:txBody>
      </p:sp>
      <p:sp>
        <p:nvSpPr>
          <p:cNvPr id="25601" name="Rectangle 1"/>
          <p:cNvSpPr>
            <a:spLocks noChangeArrowheads="1"/>
          </p:cNvSpPr>
          <p:nvPr/>
        </p:nvSpPr>
        <p:spPr bwMode="auto">
          <a:xfrm>
            <a:off x="611560" y="1592507"/>
            <a:ext cx="7992888" cy="800219"/>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fr-FR" sz="1800" b="0" i="0" u="none" strike="noStrike" cap="none" normalizeH="0" baseline="0" dirty="0" smtClean="0">
              <a:ln>
                <a:noFill/>
              </a:ln>
              <a:solidFill>
                <a:schemeClr val="tx1"/>
              </a:solidFill>
              <a:effectLst/>
              <a:latin typeface="Arial" pitchFamily="34" charset="0"/>
              <a:cs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Char char="•"/>
              <a:tabLst/>
            </a:pPr>
            <a:r>
              <a:rPr kumimoji="0" lang="fr-FR" sz="14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Le PER (polyéthylène réticulé haute densité) est utilisé pour les systèmes </a:t>
            </a:r>
            <a:r>
              <a:rPr kumimoji="0" lang="fr-FR" sz="1400" b="0" i="0" u="none" strike="noStrike" cap="none" normalizeH="0" baseline="0" dirty="0" err="1" smtClean="0">
                <a:ln>
                  <a:noFill/>
                </a:ln>
                <a:solidFill>
                  <a:schemeClr val="tx1"/>
                </a:solidFill>
                <a:effectLst/>
                <a:latin typeface="Arial" pitchFamily="34" charset="0"/>
                <a:ea typeface="Times New Roman" pitchFamily="18" charset="0"/>
                <a:cs typeface="Arial" pitchFamily="34" charset="0"/>
              </a:rPr>
              <a:t>hydrocablés</a:t>
            </a:r>
            <a:r>
              <a:rPr kumimoji="0" lang="fr-FR" sz="14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 il permet la distribution de l’eau sanitaire, le chauffage par le sol, et le chauffage centrale traditionnel.</a:t>
            </a:r>
            <a:endParaRPr kumimoji="0" lang="fr-FR" sz="1400" b="0" i="0" u="none" strike="noStrike" cap="none" normalizeH="0" baseline="0" dirty="0" smtClean="0">
              <a:ln>
                <a:noFill/>
              </a:ln>
              <a:solidFill>
                <a:schemeClr val="tx1"/>
              </a:solidFill>
              <a:effectLst/>
              <a:latin typeface="Arial" pitchFamily="34" charset="0"/>
              <a:cs typeface="Arial" pitchFamily="34" charset="0"/>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4" presetClass="entr" presetSubtype="0"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 to="" calcmode="lin" valueType="num">
                                      <p:cBhvr>
                                        <p:cTn id="7" dur="1" fill="hold"/>
                                        <p:tgtEl>
                                          <p:spTgt spid="4"/>
                                        </p:tgtEl>
                                        <p:attrNameLst>
                                          <p:attrName/>
                                        </p:attrNameLst>
                                      </p:cBhvr>
                                    </p:anim>
                                  </p:childTnLst>
                                </p:cTn>
                              </p:par>
                            </p:childTnLst>
                          </p:cTn>
                        </p:par>
                      </p:childTnLst>
                    </p:cTn>
                  </p:par>
                  <p:par>
                    <p:cTn id="8" fill="hold">
                      <p:stCondLst>
                        <p:cond delay="indefinite"/>
                      </p:stCondLst>
                      <p:childTnLst>
                        <p:par>
                          <p:cTn id="9" fill="hold">
                            <p:stCondLst>
                              <p:cond delay="0"/>
                            </p:stCondLst>
                            <p:childTnLst>
                              <p:par>
                                <p:cTn id="10" presetID="24" presetClass="entr" presetSubtype="0" fill="hold" grpId="0" nodeType="clickEffect">
                                  <p:stCondLst>
                                    <p:cond delay="0"/>
                                  </p:stCondLst>
                                  <p:childTnLst>
                                    <p:set>
                                      <p:cBhvr>
                                        <p:cTn id="11" dur="1" fill="hold">
                                          <p:stCondLst>
                                            <p:cond delay="0"/>
                                          </p:stCondLst>
                                        </p:cTn>
                                        <p:tgtEl>
                                          <p:spTgt spid="7"/>
                                        </p:tgtEl>
                                        <p:attrNameLst>
                                          <p:attrName>style.visibility</p:attrName>
                                        </p:attrNameLst>
                                      </p:cBhvr>
                                      <p:to>
                                        <p:strVal val="visible"/>
                                      </p:to>
                                    </p:set>
                                    <p:anim to="" calcmode="lin" valueType="num">
                                      <p:cBhvr>
                                        <p:cTn id="12" dur="1" fill="hold"/>
                                        <p:tgtEl>
                                          <p:spTgt spid="7"/>
                                        </p:tgtEl>
                                        <p:attrNameLst>
                                          <p:attrName/>
                                        </p:attrNameLst>
                                      </p:cBhvr>
                                    </p:anim>
                                  </p:childTnLst>
                                </p:cTn>
                              </p:par>
                            </p:childTnLst>
                          </p:cTn>
                        </p:par>
                      </p:childTnLst>
                    </p:cTn>
                  </p:par>
                  <p:par>
                    <p:cTn id="13" fill="hold">
                      <p:stCondLst>
                        <p:cond delay="indefinite"/>
                      </p:stCondLst>
                      <p:childTnLst>
                        <p:par>
                          <p:cTn id="14" fill="hold">
                            <p:stCondLst>
                              <p:cond delay="0"/>
                            </p:stCondLst>
                            <p:childTnLst>
                              <p:par>
                                <p:cTn id="15" presetID="24" presetClass="entr" presetSubtype="0" fill="hold" nodeType="clickEffect">
                                  <p:stCondLst>
                                    <p:cond delay="0"/>
                                  </p:stCondLst>
                                  <p:childTnLst>
                                    <p:set>
                                      <p:cBhvr>
                                        <p:cTn id="16" dur="1" fill="hold">
                                          <p:stCondLst>
                                            <p:cond delay="0"/>
                                          </p:stCondLst>
                                        </p:cTn>
                                        <p:tgtEl>
                                          <p:spTgt spid="6"/>
                                        </p:tgtEl>
                                        <p:attrNameLst>
                                          <p:attrName>style.visibility</p:attrName>
                                        </p:attrNameLst>
                                      </p:cBhvr>
                                      <p:to>
                                        <p:strVal val="visible"/>
                                      </p:to>
                                    </p:set>
                                    <p:anim to="" calcmode="lin" valueType="num">
                                      <p:cBhvr>
                                        <p:cTn id="17" dur="1" fill="hold"/>
                                        <p:tgtEl>
                                          <p:spTgt spid="6"/>
                                        </p:tgtEl>
                                        <p:attrNameLst>
                                          <p:attrName/>
                                        </p:attrNameLst>
                                      </p:cBhvr>
                                    </p:anim>
                                  </p:childTnLst>
                                </p:cTn>
                              </p:par>
                            </p:childTnLst>
                          </p:cTn>
                        </p:par>
                      </p:childTnLst>
                    </p:cTn>
                  </p:par>
                  <p:par>
                    <p:cTn id="18" fill="hold">
                      <p:stCondLst>
                        <p:cond delay="indefinite"/>
                      </p:stCondLst>
                      <p:childTnLst>
                        <p:par>
                          <p:cTn id="19" fill="hold">
                            <p:stCondLst>
                              <p:cond delay="0"/>
                            </p:stCondLst>
                            <p:childTnLst>
                              <p:par>
                                <p:cTn id="20" presetID="24" presetClass="entr" presetSubtype="0" fill="hold" grpId="0" nodeType="clickEffect">
                                  <p:stCondLst>
                                    <p:cond delay="0"/>
                                  </p:stCondLst>
                                  <p:childTnLst>
                                    <p:set>
                                      <p:cBhvr>
                                        <p:cTn id="21" dur="1" fill="hold">
                                          <p:stCondLst>
                                            <p:cond delay="0"/>
                                          </p:stCondLst>
                                        </p:cTn>
                                        <p:tgtEl>
                                          <p:spTgt spid="8"/>
                                        </p:tgtEl>
                                        <p:attrNameLst>
                                          <p:attrName>style.visibility</p:attrName>
                                        </p:attrNameLst>
                                      </p:cBhvr>
                                      <p:to>
                                        <p:strVal val="visible"/>
                                      </p:to>
                                    </p:set>
                                    <p:anim to="" calcmode="lin" valueType="num">
                                      <p:cBhvr>
                                        <p:cTn id="22" dur="1" fill="hold"/>
                                        <p:tgtEl>
                                          <p:spTgt spid="8"/>
                                        </p:tgtEl>
                                        <p:attrNameLst>
                                          <p:attrName/>
                                        </p:attrNameLst>
                                      </p:cBhvr>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8"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logo.jpg"/>
          <p:cNvPicPr>
            <a:picLocks noChangeAspect="1"/>
          </p:cNvPicPr>
          <p:nvPr/>
        </p:nvPicPr>
        <p:blipFill>
          <a:blip r:embed="rId2" cstate="print"/>
          <a:stretch>
            <a:fillRect/>
          </a:stretch>
        </p:blipFill>
        <p:spPr>
          <a:xfrm>
            <a:off x="7236296" y="476673"/>
            <a:ext cx="1363088" cy="945257"/>
          </a:xfrm>
          <a:prstGeom prst="rect">
            <a:avLst/>
          </a:prstGeom>
        </p:spPr>
      </p:pic>
      <p:sp>
        <p:nvSpPr>
          <p:cNvPr id="3" name="ZoneTexte 2"/>
          <p:cNvSpPr txBox="1"/>
          <p:nvPr/>
        </p:nvSpPr>
        <p:spPr>
          <a:xfrm>
            <a:off x="2555776" y="764704"/>
            <a:ext cx="3096344" cy="523220"/>
          </a:xfrm>
          <a:prstGeom prst="rect">
            <a:avLst/>
          </a:prstGeom>
          <a:noFill/>
        </p:spPr>
        <p:txBody>
          <a:bodyPr wrap="square" rtlCol="0">
            <a:spAutoFit/>
          </a:bodyPr>
          <a:lstStyle/>
          <a:p>
            <a:r>
              <a:rPr lang="fr-FR" sz="2800" u="sng" dirty="0" smtClean="0">
                <a:solidFill>
                  <a:srgbClr val="FF0000"/>
                </a:solidFill>
                <a:latin typeface="Arial" pitchFamily="34" charset="0"/>
                <a:cs typeface="Arial" pitchFamily="34" charset="0"/>
              </a:rPr>
              <a:t>Le multicouche</a:t>
            </a:r>
            <a:endParaRPr lang="fr-FR" sz="2800" u="sng" dirty="0">
              <a:solidFill>
                <a:srgbClr val="FF0000"/>
              </a:solidFill>
              <a:latin typeface="Arial" pitchFamily="34" charset="0"/>
              <a:cs typeface="Arial" pitchFamily="34" charset="0"/>
            </a:endParaRPr>
          </a:p>
        </p:txBody>
      </p:sp>
      <p:pic>
        <p:nvPicPr>
          <p:cNvPr id="4" name="Image 3" descr="barre multicouche.jpg"/>
          <p:cNvPicPr>
            <a:picLocks noChangeAspect="1"/>
          </p:cNvPicPr>
          <p:nvPr/>
        </p:nvPicPr>
        <p:blipFill>
          <a:blip r:embed="rId3" cstate="print"/>
          <a:stretch>
            <a:fillRect/>
          </a:stretch>
        </p:blipFill>
        <p:spPr>
          <a:xfrm>
            <a:off x="827584" y="1412776"/>
            <a:ext cx="1728000" cy="1728000"/>
          </a:xfrm>
          <a:prstGeom prst="rect">
            <a:avLst/>
          </a:prstGeom>
        </p:spPr>
      </p:pic>
      <p:sp>
        <p:nvSpPr>
          <p:cNvPr id="5" name="ZoneTexte 4"/>
          <p:cNvSpPr txBox="1"/>
          <p:nvPr/>
        </p:nvSpPr>
        <p:spPr>
          <a:xfrm>
            <a:off x="539552" y="3284984"/>
            <a:ext cx="4680520" cy="523220"/>
          </a:xfrm>
          <a:prstGeom prst="rect">
            <a:avLst/>
          </a:prstGeom>
          <a:noFill/>
        </p:spPr>
        <p:txBody>
          <a:bodyPr wrap="square" rtlCol="0">
            <a:spAutoFit/>
          </a:bodyPr>
          <a:lstStyle/>
          <a:p>
            <a:r>
              <a:rPr lang="fr-FR" sz="1400" dirty="0" smtClean="0">
                <a:latin typeface="Arial" pitchFamily="34" charset="0"/>
                <a:cs typeface="Arial" pitchFamily="34" charset="0"/>
              </a:rPr>
              <a:t>Conditionné en barre de 4 m ou en couronne de 50 à 100 m du ø16 au ø32</a:t>
            </a:r>
            <a:endParaRPr lang="fr-FR" sz="1400" dirty="0">
              <a:latin typeface="Arial" pitchFamily="34" charset="0"/>
              <a:cs typeface="Arial" pitchFamily="34" charset="0"/>
            </a:endParaRPr>
          </a:p>
        </p:txBody>
      </p:sp>
      <p:pic>
        <p:nvPicPr>
          <p:cNvPr id="6" name="Image 5" descr="couronne multicouche.jpg"/>
          <p:cNvPicPr>
            <a:picLocks noChangeAspect="1"/>
          </p:cNvPicPr>
          <p:nvPr/>
        </p:nvPicPr>
        <p:blipFill>
          <a:blip r:embed="rId4" cstate="print"/>
          <a:stretch>
            <a:fillRect/>
          </a:stretch>
        </p:blipFill>
        <p:spPr>
          <a:xfrm>
            <a:off x="3059832" y="1412776"/>
            <a:ext cx="1728000" cy="1728000"/>
          </a:xfrm>
          <a:prstGeom prst="rect">
            <a:avLst/>
          </a:prstGeom>
        </p:spPr>
      </p:pic>
      <p:pic>
        <p:nvPicPr>
          <p:cNvPr id="7" name="Image 6" descr="composition multicouche.jpg"/>
          <p:cNvPicPr>
            <a:picLocks noChangeAspect="1"/>
          </p:cNvPicPr>
          <p:nvPr/>
        </p:nvPicPr>
        <p:blipFill>
          <a:blip r:embed="rId5" cstate="print"/>
          <a:stretch>
            <a:fillRect/>
          </a:stretch>
        </p:blipFill>
        <p:spPr>
          <a:xfrm>
            <a:off x="827584" y="4437112"/>
            <a:ext cx="3528392" cy="1954920"/>
          </a:xfrm>
          <a:prstGeom prst="rect">
            <a:avLst/>
          </a:prstGeom>
        </p:spPr>
      </p:pic>
      <p:sp>
        <p:nvSpPr>
          <p:cNvPr id="8" name="ZoneTexte 7"/>
          <p:cNvSpPr txBox="1"/>
          <p:nvPr/>
        </p:nvSpPr>
        <p:spPr>
          <a:xfrm>
            <a:off x="1547664" y="4005064"/>
            <a:ext cx="2232248" cy="369332"/>
          </a:xfrm>
          <a:prstGeom prst="rect">
            <a:avLst/>
          </a:prstGeom>
          <a:noFill/>
        </p:spPr>
        <p:txBody>
          <a:bodyPr wrap="square" rtlCol="0">
            <a:spAutoFit/>
          </a:bodyPr>
          <a:lstStyle/>
          <a:p>
            <a:r>
              <a:rPr lang="fr-FR" dirty="0" smtClean="0"/>
              <a:t>Sa composition :</a:t>
            </a:r>
            <a:endParaRPr lang="fr-FR" dirty="0"/>
          </a:p>
        </p:txBody>
      </p:sp>
      <p:sp>
        <p:nvSpPr>
          <p:cNvPr id="9" name="ZoneTexte 8"/>
          <p:cNvSpPr txBox="1"/>
          <p:nvPr/>
        </p:nvSpPr>
        <p:spPr>
          <a:xfrm>
            <a:off x="5220072" y="3356992"/>
            <a:ext cx="3168352" cy="1754326"/>
          </a:xfrm>
          <a:prstGeom prst="rect">
            <a:avLst/>
          </a:prstGeom>
          <a:noFill/>
        </p:spPr>
        <p:txBody>
          <a:bodyPr wrap="square" rtlCol="0">
            <a:spAutoFit/>
          </a:bodyPr>
          <a:lstStyle/>
          <a:p>
            <a:r>
              <a:rPr lang="fr-FR" dirty="0" smtClean="0"/>
              <a:t>Le multicouche est utilisé aussi bien en installation sanitaire pour les alimentations d’eau froide et chaude que pour le chauffage traditionnel ou en plancher chauffant</a:t>
            </a:r>
            <a:endParaRPr lang="fr-FR" dirty="0"/>
          </a:p>
        </p:txBody>
      </p:sp>
      <p:sp>
        <p:nvSpPr>
          <p:cNvPr id="10" name="ZoneTexte 9"/>
          <p:cNvSpPr txBox="1"/>
          <p:nvPr/>
        </p:nvSpPr>
        <p:spPr>
          <a:xfrm>
            <a:off x="6012160" y="2564905"/>
            <a:ext cx="1440160" cy="369332"/>
          </a:xfrm>
          <a:prstGeom prst="rect">
            <a:avLst/>
          </a:prstGeom>
          <a:noFill/>
        </p:spPr>
        <p:txBody>
          <a:bodyPr wrap="square" rtlCol="0">
            <a:spAutoFit/>
          </a:bodyPr>
          <a:lstStyle/>
          <a:p>
            <a:r>
              <a:rPr lang="fr-FR" dirty="0" smtClean="0"/>
              <a:t>Utilisation :</a:t>
            </a:r>
            <a:endParaRPr lang="fr-FR"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4" presetClass="entr" presetSubtype="0"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 to="" calcmode="lin" valueType="num">
                                      <p:cBhvr>
                                        <p:cTn id="7" dur="1" fill="hold"/>
                                        <p:tgtEl>
                                          <p:spTgt spid="4"/>
                                        </p:tgtEl>
                                        <p:attrNameLst>
                                          <p:attrName/>
                                        </p:attrNameLst>
                                      </p:cBhvr>
                                    </p:anim>
                                  </p:childTnLst>
                                </p:cTn>
                              </p:par>
                            </p:childTnLst>
                          </p:cTn>
                        </p:par>
                      </p:childTnLst>
                    </p:cTn>
                  </p:par>
                  <p:par>
                    <p:cTn id="8" fill="hold">
                      <p:stCondLst>
                        <p:cond delay="indefinite"/>
                      </p:stCondLst>
                      <p:childTnLst>
                        <p:par>
                          <p:cTn id="9" fill="hold">
                            <p:stCondLst>
                              <p:cond delay="0"/>
                            </p:stCondLst>
                            <p:childTnLst>
                              <p:par>
                                <p:cTn id="10" presetID="24" presetClass="entr" presetSubtype="0" fill="hold" nodeType="clickEffect">
                                  <p:stCondLst>
                                    <p:cond delay="0"/>
                                  </p:stCondLst>
                                  <p:childTnLst>
                                    <p:set>
                                      <p:cBhvr>
                                        <p:cTn id="11" dur="1" fill="hold">
                                          <p:stCondLst>
                                            <p:cond delay="0"/>
                                          </p:stCondLst>
                                        </p:cTn>
                                        <p:tgtEl>
                                          <p:spTgt spid="6"/>
                                        </p:tgtEl>
                                        <p:attrNameLst>
                                          <p:attrName>style.visibility</p:attrName>
                                        </p:attrNameLst>
                                      </p:cBhvr>
                                      <p:to>
                                        <p:strVal val="visible"/>
                                      </p:to>
                                    </p:set>
                                    <p:anim to="" calcmode="lin" valueType="num">
                                      <p:cBhvr>
                                        <p:cTn id="12" dur="1" fill="hold"/>
                                        <p:tgtEl>
                                          <p:spTgt spid="6"/>
                                        </p:tgtEl>
                                        <p:attrNameLst>
                                          <p:attrName/>
                                        </p:attrNameLst>
                                      </p:cBhvr>
                                    </p:anim>
                                  </p:childTnLst>
                                </p:cTn>
                              </p:par>
                            </p:childTnLst>
                          </p:cTn>
                        </p:par>
                      </p:childTnLst>
                    </p:cTn>
                  </p:par>
                  <p:par>
                    <p:cTn id="13" fill="hold">
                      <p:stCondLst>
                        <p:cond delay="indefinite"/>
                      </p:stCondLst>
                      <p:childTnLst>
                        <p:par>
                          <p:cTn id="14" fill="hold">
                            <p:stCondLst>
                              <p:cond delay="0"/>
                            </p:stCondLst>
                            <p:childTnLst>
                              <p:par>
                                <p:cTn id="15" presetID="24" presetClass="entr" presetSubtype="0" fill="hold" grpId="0" nodeType="clickEffect">
                                  <p:stCondLst>
                                    <p:cond delay="0"/>
                                  </p:stCondLst>
                                  <p:childTnLst>
                                    <p:set>
                                      <p:cBhvr>
                                        <p:cTn id="16" dur="1" fill="hold">
                                          <p:stCondLst>
                                            <p:cond delay="0"/>
                                          </p:stCondLst>
                                        </p:cTn>
                                        <p:tgtEl>
                                          <p:spTgt spid="5"/>
                                        </p:tgtEl>
                                        <p:attrNameLst>
                                          <p:attrName>style.visibility</p:attrName>
                                        </p:attrNameLst>
                                      </p:cBhvr>
                                      <p:to>
                                        <p:strVal val="visible"/>
                                      </p:to>
                                    </p:set>
                                    <p:anim to="" calcmode="lin" valueType="num">
                                      <p:cBhvr>
                                        <p:cTn id="17" dur="1" fill="hold"/>
                                        <p:tgtEl>
                                          <p:spTgt spid="5"/>
                                        </p:tgtEl>
                                        <p:attrNameLst>
                                          <p:attrName/>
                                        </p:attrNameLst>
                                      </p:cBhvr>
                                    </p:anim>
                                  </p:childTnLst>
                                </p:cTn>
                              </p:par>
                            </p:childTnLst>
                          </p:cTn>
                        </p:par>
                      </p:childTnLst>
                    </p:cTn>
                  </p:par>
                  <p:par>
                    <p:cTn id="18" fill="hold">
                      <p:stCondLst>
                        <p:cond delay="indefinite"/>
                      </p:stCondLst>
                      <p:childTnLst>
                        <p:par>
                          <p:cTn id="19" fill="hold">
                            <p:stCondLst>
                              <p:cond delay="0"/>
                            </p:stCondLst>
                            <p:childTnLst>
                              <p:par>
                                <p:cTn id="20" presetID="24" presetClass="entr" presetSubtype="0" fill="hold" grpId="0" nodeType="clickEffect">
                                  <p:stCondLst>
                                    <p:cond delay="0"/>
                                  </p:stCondLst>
                                  <p:childTnLst>
                                    <p:set>
                                      <p:cBhvr>
                                        <p:cTn id="21" dur="1" fill="hold">
                                          <p:stCondLst>
                                            <p:cond delay="0"/>
                                          </p:stCondLst>
                                        </p:cTn>
                                        <p:tgtEl>
                                          <p:spTgt spid="8"/>
                                        </p:tgtEl>
                                        <p:attrNameLst>
                                          <p:attrName>style.visibility</p:attrName>
                                        </p:attrNameLst>
                                      </p:cBhvr>
                                      <p:to>
                                        <p:strVal val="visible"/>
                                      </p:to>
                                    </p:set>
                                    <p:anim to="" calcmode="lin" valueType="num">
                                      <p:cBhvr>
                                        <p:cTn id="22" dur="1" fill="hold"/>
                                        <p:tgtEl>
                                          <p:spTgt spid="8"/>
                                        </p:tgtEl>
                                        <p:attrNameLst>
                                          <p:attrName/>
                                        </p:attrNameLst>
                                      </p:cBhvr>
                                    </p:anim>
                                  </p:childTnLst>
                                </p:cTn>
                              </p:par>
                            </p:childTnLst>
                          </p:cTn>
                        </p:par>
                      </p:childTnLst>
                    </p:cTn>
                  </p:par>
                  <p:par>
                    <p:cTn id="23" fill="hold">
                      <p:stCondLst>
                        <p:cond delay="indefinite"/>
                      </p:stCondLst>
                      <p:childTnLst>
                        <p:par>
                          <p:cTn id="24" fill="hold">
                            <p:stCondLst>
                              <p:cond delay="0"/>
                            </p:stCondLst>
                            <p:childTnLst>
                              <p:par>
                                <p:cTn id="25" presetID="24" presetClass="entr" presetSubtype="0" fill="hold" nodeType="clickEffect">
                                  <p:stCondLst>
                                    <p:cond delay="0"/>
                                  </p:stCondLst>
                                  <p:childTnLst>
                                    <p:set>
                                      <p:cBhvr>
                                        <p:cTn id="26" dur="1" fill="hold">
                                          <p:stCondLst>
                                            <p:cond delay="0"/>
                                          </p:stCondLst>
                                        </p:cTn>
                                        <p:tgtEl>
                                          <p:spTgt spid="7"/>
                                        </p:tgtEl>
                                        <p:attrNameLst>
                                          <p:attrName>style.visibility</p:attrName>
                                        </p:attrNameLst>
                                      </p:cBhvr>
                                      <p:to>
                                        <p:strVal val="visible"/>
                                      </p:to>
                                    </p:set>
                                    <p:anim to="" calcmode="lin" valueType="num">
                                      <p:cBhvr>
                                        <p:cTn id="27" dur="1" fill="hold"/>
                                        <p:tgtEl>
                                          <p:spTgt spid="7"/>
                                        </p:tgtEl>
                                        <p:attrNameLst>
                                          <p:attrName/>
                                        </p:attrNameLst>
                                      </p:cBhvr>
                                    </p:anim>
                                  </p:childTnLst>
                                </p:cTn>
                              </p:par>
                            </p:childTnLst>
                          </p:cTn>
                        </p:par>
                      </p:childTnLst>
                    </p:cTn>
                  </p:par>
                  <p:par>
                    <p:cTn id="28" fill="hold">
                      <p:stCondLst>
                        <p:cond delay="indefinite"/>
                      </p:stCondLst>
                      <p:childTnLst>
                        <p:par>
                          <p:cTn id="29" fill="hold">
                            <p:stCondLst>
                              <p:cond delay="0"/>
                            </p:stCondLst>
                            <p:childTnLst>
                              <p:par>
                                <p:cTn id="30" presetID="24" presetClass="entr" presetSubtype="0" fill="hold" grpId="0" nodeType="clickEffect">
                                  <p:stCondLst>
                                    <p:cond delay="0"/>
                                  </p:stCondLst>
                                  <p:childTnLst>
                                    <p:set>
                                      <p:cBhvr>
                                        <p:cTn id="31" dur="1" fill="hold">
                                          <p:stCondLst>
                                            <p:cond delay="0"/>
                                          </p:stCondLst>
                                        </p:cTn>
                                        <p:tgtEl>
                                          <p:spTgt spid="10"/>
                                        </p:tgtEl>
                                        <p:attrNameLst>
                                          <p:attrName>style.visibility</p:attrName>
                                        </p:attrNameLst>
                                      </p:cBhvr>
                                      <p:to>
                                        <p:strVal val="visible"/>
                                      </p:to>
                                    </p:set>
                                    <p:anim to="" calcmode="lin" valueType="num">
                                      <p:cBhvr>
                                        <p:cTn id="32" dur="1" fill="hold"/>
                                        <p:tgtEl>
                                          <p:spTgt spid="10"/>
                                        </p:tgtEl>
                                        <p:attrNameLst>
                                          <p:attrName/>
                                        </p:attrNameLst>
                                      </p:cBhvr>
                                    </p:anim>
                                  </p:childTnLst>
                                </p:cTn>
                              </p:par>
                            </p:childTnLst>
                          </p:cTn>
                        </p:par>
                      </p:childTnLst>
                    </p:cTn>
                  </p:par>
                  <p:par>
                    <p:cTn id="33" fill="hold">
                      <p:stCondLst>
                        <p:cond delay="indefinite"/>
                      </p:stCondLst>
                      <p:childTnLst>
                        <p:par>
                          <p:cTn id="34" fill="hold">
                            <p:stCondLst>
                              <p:cond delay="0"/>
                            </p:stCondLst>
                            <p:childTnLst>
                              <p:par>
                                <p:cTn id="35" presetID="24" presetClass="entr" presetSubtype="0" fill="hold" grpId="0" nodeType="clickEffect">
                                  <p:stCondLst>
                                    <p:cond delay="0"/>
                                  </p:stCondLst>
                                  <p:childTnLst>
                                    <p:set>
                                      <p:cBhvr>
                                        <p:cTn id="36" dur="1" fill="hold">
                                          <p:stCondLst>
                                            <p:cond delay="0"/>
                                          </p:stCondLst>
                                        </p:cTn>
                                        <p:tgtEl>
                                          <p:spTgt spid="9"/>
                                        </p:tgtEl>
                                        <p:attrNameLst>
                                          <p:attrName>style.visibility</p:attrName>
                                        </p:attrNameLst>
                                      </p:cBhvr>
                                      <p:to>
                                        <p:strVal val="visible"/>
                                      </p:to>
                                    </p:set>
                                    <p:anim to="" calcmode="lin" valueType="num">
                                      <p:cBhvr>
                                        <p:cTn id="37" dur="1" fill="hold"/>
                                        <p:tgtEl>
                                          <p:spTgt spid="9"/>
                                        </p:tgtEl>
                                        <p:attrNameLst>
                                          <p:attrName/>
                                        </p:attrNameLst>
                                      </p:cBhvr>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8" grpId="0"/>
      <p:bldP spid="9" grpId="0"/>
      <p:bldP spid="10"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logo.jpg"/>
          <p:cNvPicPr>
            <a:picLocks noChangeAspect="1"/>
          </p:cNvPicPr>
          <p:nvPr/>
        </p:nvPicPr>
        <p:blipFill>
          <a:blip r:embed="rId2" cstate="print"/>
          <a:stretch>
            <a:fillRect/>
          </a:stretch>
        </p:blipFill>
        <p:spPr>
          <a:xfrm>
            <a:off x="7236296" y="476673"/>
            <a:ext cx="1363088" cy="945257"/>
          </a:xfrm>
          <a:prstGeom prst="rect">
            <a:avLst/>
          </a:prstGeom>
        </p:spPr>
      </p:pic>
      <p:sp>
        <p:nvSpPr>
          <p:cNvPr id="3" name="ZoneTexte 2"/>
          <p:cNvSpPr txBox="1"/>
          <p:nvPr/>
        </p:nvSpPr>
        <p:spPr>
          <a:xfrm>
            <a:off x="1259632" y="332656"/>
            <a:ext cx="5328592" cy="523220"/>
          </a:xfrm>
          <a:prstGeom prst="rect">
            <a:avLst/>
          </a:prstGeom>
          <a:noFill/>
        </p:spPr>
        <p:txBody>
          <a:bodyPr wrap="square" rtlCol="0">
            <a:spAutoFit/>
          </a:bodyPr>
          <a:lstStyle/>
          <a:p>
            <a:r>
              <a:rPr lang="fr-FR" sz="2800" u="sng" dirty="0" smtClean="0">
                <a:solidFill>
                  <a:srgbClr val="FF0000"/>
                </a:solidFill>
                <a:latin typeface="Arial" pitchFamily="34" charset="0"/>
                <a:cs typeface="Arial" pitchFamily="34" charset="0"/>
              </a:rPr>
              <a:t>Mise en œuvre du multicouche</a:t>
            </a:r>
            <a:endParaRPr lang="fr-FR" sz="2800" u="sng" dirty="0">
              <a:solidFill>
                <a:srgbClr val="FF0000"/>
              </a:solidFill>
              <a:latin typeface="Arial" pitchFamily="34" charset="0"/>
              <a:cs typeface="Arial" pitchFamily="34" charset="0"/>
            </a:endParaRPr>
          </a:p>
        </p:txBody>
      </p:sp>
      <p:pic>
        <p:nvPicPr>
          <p:cNvPr id="4" name="Image 3" descr="ecran_video1.jpg"/>
          <p:cNvPicPr>
            <a:picLocks noChangeAspect="1"/>
          </p:cNvPicPr>
          <p:nvPr/>
        </p:nvPicPr>
        <p:blipFill>
          <a:blip r:embed="rId3" cstate="print"/>
          <a:stretch>
            <a:fillRect/>
          </a:stretch>
        </p:blipFill>
        <p:spPr>
          <a:xfrm>
            <a:off x="899592" y="980728"/>
            <a:ext cx="2016000" cy="1440000"/>
          </a:xfrm>
          <a:prstGeom prst="rect">
            <a:avLst/>
          </a:prstGeom>
        </p:spPr>
      </p:pic>
      <p:pic>
        <p:nvPicPr>
          <p:cNvPr id="5" name="Image 4" descr="ecran_video2.jpg"/>
          <p:cNvPicPr>
            <a:picLocks noChangeAspect="1"/>
          </p:cNvPicPr>
          <p:nvPr/>
        </p:nvPicPr>
        <p:blipFill>
          <a:blip r:embed="rId4" cstate="print"/>
          <a:stretch>
            <a:fillRect/>
          </a:stretch>
        </p:blipFill>
        <p:spPr>
          <a:xfrm>
            <a:off x="4427984" y="980728"/>
            <a:ext cx="2016000" cy="1440000"/>
          </a:xfrm>
          <a:prstGeom prst="rect">
            <a:avLst/>
          </a:prstGeom>
        </p:spPr>
      </p:pic>
      <p:pic>
        <p:nvPicPr>
          <p:cNvPr id="6" name="Image 5" descr="ecran_video3.jpg"/>
          <p:cNvPicPr>
            <a:picLocks noChangeAspect="1"/>
          </p:cNvPicPr>
          <p:nvPr/>
        </p:nvPicPr>
        <p:blipFill>
          <a:blip r:embed="rId5" cstate="print"/>
          <a:stretch>
            <a:fillRect/>
          </a:stretch>
        </p:blipFill>
        <p:spPr>
          <a:xfrm>
            <a:off x="827584" y="4653136"/>
            <a:ext cx="2016000" cy="1440000"/>
          </a:xfrm>
          <a:prstGeom prst="rect">
            <a:avLst/>
          </a:prstGeom>
        </p:spPr>
      </p:pic>
      <p:pic>
        <p:nvPicPr>
          <p:cNvPr id="7" name="Image 6" descr="ecran_video4.jpg"/>
          <p:cNvPicPr>
            <a:picLocks noChangeAspect="1"/>
          </p:cNvPicPr>
          <p:nvPr/>
        </p:nvPicPr>
        <p:blipFill>
          <a:blip r:embed="rId6" cstate="print"/>
          <a:stretch>
            <a:fillRect/>
          </a:stretch>
        </p:blipFill>
        <p:spPr>
          <a:xfrm>
            <a:off x="4355976" y="4653136"/>
            <a:ext cx="2016000" cy="1440000"/>
          </a:xfrm>
          <a:prstGeom prst="rect">
            <a:avLst/>
          </a:prstGeom>
        </p:spPr>
      </p:pic>
      <p:sp>
        <p:nvSpPr>
          <p:cNvPr id="8" name="ZoneTexte 7"/>
          <p:cNvSpPr txBox="1"/>
          <p:nvPr/>
        </p:nvSpPr>
        <p:spPr>
          <a:xfrm>
            <a:off x="1547664" y="2420888"/>
            <a:ext cx="360040" cy="369332"/>
          </a:xfrm>
          <a:prstGeom prst="rect">
            <a:avLst/>
          </a:prstGeom>
          <a:noFill/>
        </p:spPr>
        <p:txBody>
          <a:bodyPr wrap="square" rtlCol="0">
            <a:spAutoFit/>
          </a:bodyPr>
          <a:lstStyle/>
          <a:p>
            <a:r>
              <a:rPr lang="fr-FR" dirty="0" smtClean="0"/>
              <a:t>1</a:t>
            </a:r>
            <a:endParaRPr lang="fr-FR" dirty="0"/>
          </a:p>
        </p:txBody>
      </p:sp>
      <p:sp>
        <p:nvSpPr>
          <p:cNvPr id="9" name="ZoneTexte 8"/>
          <p:cNvSpPr txBox="1"/>
          <p:nvPr/>
        </p:nvSpPr>
        <p:spPr>
          <a:xfrm>
            <a:off x="5148064" y="2420888"/>
            <a:ext cx="432048" cy="369332"/>
          </a:xfrm>
          <a:prstGeom prst="rect">
            <a:avLst/>
          </a:prstGeom>
          <a:noFill/>
        </p:spPr>
        <p:txBody>
          <a:bodyPr wrap="square" rtlCol="0">
            <a:spAutoFit/>
          </a:bodyPr>
          <a:lstStyle/>
          <a:p>
            <a:r>
              <a:rPr lang="fr-FR" dirty="0" smtClean="0"/>
              <a:t>2</a:t>
            </a:r>
            <a:endParaRPr lang="fr-FR" dirty="0"/>
          </a:p>
        </p:txBody>
      </p:sp>
      <p:sp>
        <p:nvSpPr>
          <p:cNvPr id="10" name="ZoneTexte 9"/>
          <p:cNvSpPr txBox="1"/>
          <p:nvPr/>
        </p:nvSpPr>
        <p:spPr>
          <a:xfrm>
            <a:off x="1619672" y="6165304"/>
            <a:ext cx="360040" cy="369332"/>
          </a:xfrm>
          <a:prstGeom prst="rect">
            <a:avLst/>
          </a:prstGeom>
          <a:noFill/>
        </p:spPr>
        <p:txBody>
          <a:bodyPr wrap="square" rtlCol="0">
            <a:spAutoFit/>
          </a:bodyPr>
          <a:lstStyle/>
          <a:p>
            <a:r>
              <a:rPr lang="fr-FR" dirty="0" smtClean="0"/>
              <a:t>3</a:t>
            </a:r>
            <a:endParaRPr lang="fr-FR" dirty="0"/>
          </a:p>
        </p:txBody>
      </p:sp>
      <p:sp>
        <p:nvSpPr>
          <p:cNvPr id="11" name="ZoneTexte 10"/>
          <p:cNvSpPr txBox="1"/>
          <p:nvPr/>
        </p:nvSpPr>
        <p:spPr>
          <a:xfrm>
            <a:off x="5148064" y="6165304"/>
            <a:ext cx="360040" cy="369332"/>
          </a:xfrm>
          <a:prstGeom prst="rect">
            <a:avLst/>
          </a:prstGeom>
          <a:noFill/>
        </p:spPr>
        <p:txBody>
          <a:bodyPr wrap="square" rtlCol="0">
            <a:spAutoFit/>
          </a:bodyPr>
          <a:lstStyle/>
          <a:p>
            <a:r>
              <a:rPr lang="fr-FR" dirty="0" smtClean="0"/>
              <a:t>4</a:t>
            </a:r>
            <a:endParaRPr lang="fr-FR" dirty="0"/>
          </a:p>
        </p:txBody>
      </p:sp>
      <p:sp>
        <p:nvSpPr>
          <p:cNvPr id="12" name="ZoneTexte 11"/>
          <p:cNvSpPr txBox="1"/>
          <p:nvPr/>
        </p:nvSpPr>
        <p:spPr>
          <a:xfrm>
            <a:off x="1619672" y="2924945"/>
            <a:ext cx="4464496" cy="1323439"/>
          </a:xfrm>
          <a:prstGeom prst="rect">
            <a:avLst/>
          </a:prstGeom>
          <a:noFill/>
        </p:spPr>
        <p:txBody>
          <a:bodyPr wrap="square" rtlCol="0">
            <a:spAutoFit/>
          </a:bodyPr>
          <a:lstStyle/>
          <a:p>
            <a:pPr marL="342900" indent="-342900">
              <a:buFont typeface="+mj-lt"/>
              <a:buAutoNum type="arabicPeriod"/>
            </a:pPr>
            <a:r>
              <a:rPr lang="fr-FR" sz="2000" dirty="0" smtClean="0">
                <a:latin typeface="Arial" pitchFamily="34" charset="0"/>
                <a:cs typeface="Arial" pitchFamily="34" charset="0"/>
              </a:rPr>
              <a:t>Coupe du tube à la pince</a:t>
            </a:r>
          </a:p>
          <a:p>
            <a:pPr marL="342900" indent="-342900">
              <a:buFont typeface="+mj-lt"/>
              <a:buAutoNum type="arabicPeriod"/>
            </a:pPr>
            <a:r>
              <a:rPr lang="fr-FR" sz="2000" dirty="0" smtClean="0">
                <a:latin typeface="Arial" pitchFamily="34" charset="0"/>
                <a:cs typeface="Arial" pitchFamily="34" charset="0"/>
              </a:rPr>
              <a:t>Ébavurage</a:t>
            </a:r>
          </a:p>
          <a:p>
            <a:pPr marL="342900" indent="-342900">
              <a:buFont typeface="+mj-lt"/>
              <a:buAutoNum type="arabicPeriod"/>
            </a:pPr>
            <a:r>
              <a:rPr lang="fr-FR" sz="2000" dirty="0" smtClean="0">
                <a:latin typeface="Arial" pitchFamily="34" charset="0"/>
                <a:cs typeface="Arial" pitchFamily="34" charset="0"/>
              </a:rPr>
              <a:t>Positionner le raccord</a:t>
            </a:r>
          </a:p>
          <a:p>
            <a:pPr marL="342900" indent="-342900">
              <a:buFont typeface="+mj-lt"/>
              <a:buAutoNum type="arabicPeriod"/>
            </a:pPr>
            <a:r>
              <a:rPr lang="fr-FR" sz="2000" dirty="0" smtClean="0">
                <a:latin typeface="Arial" pitchFamily="34" charset="0"/>
                <a:cs typeface="Arial" pitchFamily="34" charset="0"/>
              </a:rPr>
              <a:t>Sertissage du raccord</a:t>
            </a:r>
            <a:endParaRPr lang="fr-FR" sz="2000" dirty="0">
              <a:latin typeface="Arial" pitchFamily="34" charset="0"/>
              <a:cs typeface="Arial" pitchFamily="34" charset="0"/>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4" presetClass="entr" presetSubtype="0" fill="hold" grpId="0" nodeType="clickEffect">
                                  <p:stCondLst>
                                    <p:cond delay="0"/>
                                  </p:stCondLst>
                                  <p:childTnLst>
                                    <p:set>
                                      <p:cBhvr>
                                        <p:cTn id="6" dur="1" fill="hold">
                                          <p:stCondLst>
                                            <p:cond delay="0"/>
                                          </p:stCondLst>
                                        </p:cTn>
                                        <p:tgtEl>
                                          <p:spTgt spid="12"/>
                                        </p:tgtEl>
                                        <p:attrNameLst>
                                          <p:attrName>style.visibility</p:attrName>
                                        </p:attrNameLst>
                                      </p:cBhvr>
                                      <p:to>
                                        <p:strVal val="visible"/>
                                      </p:to>
                                    </p:set>
                                    <p:anim to="" calcmode="lin" valueType="num">
                                      <p:cBhvr>
                                        <p:cTn id="7" dur="1" fill="hold"/>
                                        <p:tgtEl>
                                          <p:spTgt spid="12"/>
                                        </p:tgtEl>
                                        <p:attrNameLst>
                                          <p:attrName/>
                                        </p:attrNameLst>
                                      </p:cBhvr>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oneTexte 1"/>
          <p:cNvSpPr txBox="1"/>
          <p:nvPr/>
        </p:nvSpPr>
        <p:spPr>
          <a:xfrm>
            <a:off x="2771800" y="548680"/>
            <a:ext cx="1800200" cy="523220"/>
          </a:xfrm>
          <a:prstGeom prst="rect">
            <a:avLst/>
          </a:prstGeom>
          <a:noFill/>
        </p:spPr>
        <p:txBody>
          <a:bodyPr wrap="square" rtlCol="0">
            <a:spAutoFit/>
          </a:bodyPr>
          <a:lstStyle/>
          <a:p>
            <a:r>
              <a:rPr lang="fr-FR" sz="2800" u="sng" dirty="0" smtClean="0">
                <a:solidFill>
                  <a:srgbClr val="FF0000"/>
                </a:solidFill>
                <a:latin typeface="Arial" pitchFamily="34" charset="0"/>
                <a:cs typeface="Arial" pitchFamily="34" charset="0"/>
              </a:rPr>
              <a:t>synthèse</a:t>
            </a:r>
            <a:endParaRPr lang="fr-FR" sz="2800" u="sng" dirty="0">
              <a:solidFill>
                <a:srgbClr val="FF0000"/>
              </a:solidFill>
              <a:latin typeface="Arial" pitchFamily="34" charset="0"/>
              <a:cs typeface="Arial" pitchFamily="34" charset="0"/>
            </a:endParaRPr>
          </a:p>
        </p:txBody>
      </p:sp>
      <p:pic>
        <p:nvPicPr>
          <p:cNvPr id="3" name="Image 2" descr="logo.jpg"/>
          <p:cNvPicPr>
            <a:picLocks noChangeAspect="1"/>
          </p:cNvPicPr>
          <p:nvPr/>
        </p:nvPicPr>
        <p:blipFill>
          <a:blip r:embed="rId2" cstate="print"/>
          <a:stretch>
            <a:fillRect/>
          </a:stretch>
        </p:blipFill>
        <p:spPr>
          <a:xfrm>
            <a:off x="7236296" y="476673"/>
            <a:ext cx="1363088" cy="945257"/>
          </a:xfrm>
          <a:prstGeom prst="rect">
            <a:avLst/>
          </a:prstGeom>
        </p:spPr>
      </p:pic>
      <p:sp>
        <p:nvSpPr>
          <p:cNvPr id="4" name="ZoneTexte 3"/>
          <p:cNvSpPr txBox="1"/>
          <p:nvPr/>
        </p:nvSpPr>
        <p:spPr>
          <a:xfrm>
            <a:off x="683568" y="1412776"/>
            <a:ext cx="6480720" cy="3970318"/>
          </a:xfrm>
          <a:prstGeom prst="rect">
            <a:avLst/>
          </a:prstGeom>
          <a:noFill/>
        </p:spPr>
        <p:txBody>
          <a:bodyPr wrap="square" rtlCol="0">
            <a:spAutoFit/>
          </a:bodyPr>
          <a:lstStyle/>
          <a:p>
            <a:pPr marL="342900" indent="-342900">
              <a:buFont typeface="+mj-lt"/>
              <a:buAutoNum type="arabicPeriod"/>
            </a:pPr>
            <a:r>
              <a:rPr lang="fr-FR" dirty="0" smtClean="0"/>
              <a:t>Que peut on alimenter en tube cuivre ?</a:t>
            </a:r>
          </a:p>
          <a:p>
            <a:pPr marL="342900" indent="-342900">
              <a:buFont typeface="+mj-lt"/>
              <a:buAutoNum type="arabicPeriod"/>
            </a:pPr>
            <a:endParaRPr lang="fr-FR" dirty="0" smtClean="0"/>
          </a:p>
          <a:p>
            <a:pPr marL="342900" indent="-342900">
              <a:buFont typeface="+mj-lt"/>
              <a:buAutoNum type="arabicPeriod"/>
            </a:pPr>
            <a:endParaRPr lang="fr-FR" dirty="0" smtClean="0"/>
          </a:p>
          <a:p>
            <a:pPr marL="342900" indent="-342900">
              <a:buFont typeface="+mj-lt"/>
              <a:buAutoNum type="arabicPeriod"/>
            </a:pPr>
            <a:endParaRPr lang="fr-FR" dirty="0" smtClean="0"/>
          </a:p>
          <a:p>
            <a:pPr marL="342900" indent="-342900">
              <a:buFont typeface="+mj-lt"/>
              <a:buAutoNum type="arabicPeriod"/>
            </a:pPr>
            <a:r>
              <a:rPr lang="fr-FR" dirty="0" smtClean="0"/>
              <a:t>Qu’est ce qu’un tube cuivre recuit ?</a:t>
            </a:r>
          </a:p>
          <a:p>
            <a:pPr marL="342900" indent="-342900">
              <a:buFont typeface="+mj-lt"/>
              <a:buAutoNum type="arabicPeriod"/>
            </a:pPr>
            <a:endParaRPr lang="fr-FR" dirty="0" smtClean="0"/>
          </a:p>
          <a:p>
            <a:pPr marL="342900" indent="-342900">
              <a:buFont typeface="+mj-lt"/>
              <a:buAutoNum type="arabicPeriod"/>
            </a:pPr>
            <a:endParaRPr lang="fr-FR" dirty="0" smtClean="0"/>
          </a:p>
          <a:p>
            <a:pPr marL="342900" indent="-342900">
              <a:buFont typeface="+mj-lt"/>
              <a:buAutoNum type="arabicPeriod"/>
            </a:pPr>
            <a:endParaRPr lang="fr-FR" dirty="0" smtClean="0"/>
          </a:p>
          <a:p>
            <a:pPr marL="342900" indent="-342900">
              <a:buFont typeface="+mj-lt"/>
              <a:buAutoNum type="arabicPeriod"/>
            </a:pPr>
            <a:r>
              <a:rPr lang="fr-FR" dirty="0" smtClean="0"/>
              <a:t>À quelle température fond le cuivre ?</a:t>
            </a:r>
          </a:p>
          <a:p>
            <a:pPr marL="342900" indent="-342900">
              <a:buFont typeface="+mj-lt"/>
              <a:buAutoNum type="arabicPeriod"/>
            </a:pPr>
            <a:endParaRPr lang="fr-FR" dirty="0" smtClean="0"/>
          </a:p>
          <a:p>
            <a:pPr marL="342900" indent="-342900">
              <a:buFont typeface="+mj-lt"/>
              <a:buAutoNum type="arabicPeriod"/>
            </a:pPr>
            <a:endParaRPr lang="fr-FR" dirty="0" smtClean="0"/>
          </a:p>
          <a:p>
            <a:pPr marL="342900" indent="-342900">
              <a:buFont typeface="+mj-lt"/>
              <a:buAutoNum type="arabicPeriod"/>
            </a:pPr>
            <a:endParaRPr lang="fr-FR" dirty="0" smtClean="0"/>
          </a:p>
          <a:p>
            <a:pPr marL="342900" indent="-342900">
              <a:buFont typeface="+mj-lt"/>
              <a:buAutoNum type="arabicPeriod"/>
            </a:pPr>
            <a:r>
              <a:rPr lang="fr-FR" dirty="0" smtClean="0"/>
              <a:t>Nommer les raccords</a:t>
            </a:r>
          </a:p>
          <a:p>
            <a:pPr marL="342900" indent="-342900"/>
            <a:endParaRPr lang="fr-FR" dirty="0"/>
          </a:p>
        </p:txBody>
      </p:sp>
      <p:cxnSp>
        <p:nvCxnSpPr>
          <p:cNvPr id="6" name="Connecteur droit 5"/>
          <p:cNvCxnSpPr/>
          <p:nvPr/>
        </p:nvCxnSpPr>
        <p:spPr>
          <a:xfrm>
            <a:off x="1331640" y="2060848"/>
            <a:ext cx="6480720" cy="0"/>
          </a:xfrm>
          <a:prstGeom prst="line">
            <a:avLst/>
          </a:prstGeom>
          <a:ln w="15875">
            <a:solidFill>
              <a:schemeClr val="tx1"/>
            </a:solidFill>
          </a:ln>
        </p:spPr>
        <p:style>
          <a:lnRef idx="1">
            <a:schemeClr val="accent1"/>
          </a:lnRef>
          <a:fillRef idx="0">
            <a:schemeClr val="accent1"/>
          </a:fillRef>
          <a:effectRef idx="0">
            <a:schemeClr val="accent1"/>
          </a:effectRef>
          <a:fontRef idx="minor">
            <a:schemeClr val="tx1"/>
          </a:fontRef>
        </p:style>
      </p:cxnSp>
      <p:cxnSp>
        <p:nvCxnSpPr>
          <p:cNvPr id="8" name="Connecteur droit 7"/>
          <p:cNvCxnSpPr/>
          <p:nvPr/>
        </p:nvCxnSpPr>
        <p:spPr>
          <a:xfrm>
            <a:off x="1331640" y="2420888"/>
            <a:ext cx="6480720" cy="0"/>
          </a:xfrm>
          <a:prstGeom prst="line">
            <a:avLst/>
          </a:prstGeom>
          <a:ln w="15875">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0" name="Connecteur droit 9"/>
          <p:cNvCxnSpPr/>
          <p:nvPr/>
        </p:nvCxnSpPr>
        <p:spPr>
          <a:xfrm>
            <a:off x="1331640" y="3140968"/>
            <a:ext cx="6480720" cy="0"/>
          </a:xfrm>
          <a:prstGeom prst="line">
            <a:avLst/>
          </a:prstGeom>
          <a:ln w="15875">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1" name="Connecteur droit 10"/>
          <p:cNvCxnSpPr/>
          <p:nvPr/>
        </p:nvCxnSpPr>
        <p:spPr>
          <a:xfrm>
            <a:off x="1331640" y="3573016"/>
            <a:ext cx="6480720" cy="0"/>
          </a:xfrm>
          <a:prstGeom prst="line">
            <a:avLst/>
          </a:prstGeom>
          <a:ln w="15875">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2" name="Connecteur droit 11"/>
          <p:cNvCxnSpPr/>
          <p:nvPr/>
        </p:nvCxnSpPr>
        <p:spPr>
          <a:xfrm>
            <a:off x="1331640" y="4221088"/>
            <a:ext cx="6480720" cy="0"/>
          </a:xfrm>
          <a:prstGeom prst="line">
            <a:avLst/>
          </a:prstGeom>
          <a:ln w="15875">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3" name="Connecteur droit 12"/>
          <p:cNvCxnSpPr/>
          <p:nvPr/>
        </p:nvCxnSpPr>
        <p:spPr>
          <a:xfrm>
            <a:off x="1331640" y="4653136"/>
            <a:ext cx="6480720" cy="0"/>
          </a:xfrm>
          <a:prstGeom prst="line">
            <a:avLst/>
          </a:prstGeom>
          <a:ln w="15875">
            <a:solidFill>
              <a:schemeClr val="tx1"/>
            </a:solidFill>
          </a:ln>
        </p:spPr>
        <p:style>
          <a:lnRef idx="1">
            <a:schemeClr val="accent1"/>
          </a:lnRef>
          <a:fillRef idx="0">
            <a:schemeClr val="accent1"/>
          </a:fillRef>
          <a:effectRef idx="0">
            <a:schemeClr val="accent1"/>
          </a:effectRef>
          <a:fontRef idx="minor">
            <a:schemeClr val="tx1"/>
          </a:fontRef>
        </p:style>
      </p:cxnSp>
      <p:pic>
        <p:nvPicPr>
          <p:cNvPr id="14" name="Image 13" descr="té.jpg"/>
          <p:cNvPicPr>
            <a:picLocks noChangeAspect="1"/>
          </p:cNvPicPr>
          <p:nvPr/>
        </p:nvPicPr>
        <p:blipFill>
          <a:blip r:embed="rId3" cstate="print"/>
          <a:stretch>
            <a:fillRect/>
          </a:stretch>
        </p:blipFill>
        <p:spPr>
          <a:xfrm>
            <a:off x="683568" y="5157192"/>
            <a:ext cx="977655" cy="1310258"/>
          </a:xfrm>
          <a:prstGeom prst="rect">
            <a:avLst/>
          </a:prstGeom>
        </p:spPr>
      </p:pic>
      <p:pic>
        <p:nvPicPr>
          <p:cNvPr id="15" name="Image 14" descr="reduction.jpg"/>
          <p:cNvPicPr>
            <a:picLocks noChangeAspect="1"/>
          </p:cNvPicPr>
          <p:nvPr/>
        </p:nvPicPr>
        <p:blipFill>
          <a:blip r:embed="rId4" cstate="print"/>
          <a:stretch>
            <a:fillRect/>
          </a:stretch>
        </p:blipFill>
        <p:spPr>
          <a:xfrm>
            <a:off x="3419872" y="5157192"/>
            <a:ext cx="1323207" cy="1323206"/>
          </a:xfrm>
          <a:prstGeom prst="rect">
            <a:avLst/>
          </a:prstGeom>
        </p:spPr>
      </p:pic>
      <p:pic>
        <p:nvPicPr>
          <p:cNvPr id="16" name="Image 15" descr="sertir.jpg"/>
          <p:cNvPicPr>
            <a:picLocks noChangeAspect="1"/>
          </p:cNvPicPr>
          <p:nvPr/>
        </p:nvPicPr>
        <p:blipFill>
          <a:blip r:embed="rId5" cstate="print"/>
          <a:stretch>
            <a:fillRect/>
          </a:stretch>
        </p:blipFill>
        <p:spPr>
          <a:xfrm>
            <a:off x="6228184" y="4869160"/>
            <a:ext cx="1892248" cy="1327398"/>
          </a:xfrm>
          <a:prstGeom prst="rect">
            <a:avLst/>
          </a:prstGeom>
        </p:spPr>
      </p:pic>
      <p:cxnSp>
        <p:nvCxnSpPr>
          <p:cNvPr id="18" name="Connecteur droit 17"/>
          <p:cNvCxnSpPr/>
          <p:nvPr/>
        </p:nvCxnSpPr>
        <p:spPr>
          <a:xfrm>
            <a:off x="1763688" y="5877272"/>
            <a:ext cx="1440160" cy="0"/>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9" name="Connecteur droit 18"/>
          <p:cNvCxnSpPr/>
          <p:nvPr/>
        </p:nvCxnSpPr>
        <p:spPr>
          <a:xfrm>
            <a:off x="4572000" y="5877272"/>
            <a:ext cx="1440160" cy="0"/>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20" name="Connecteur droit 19"/>
          <p:cNvCxnSpPr/>
          <p:nvPr/>
        </p:nvCxnSpPr>
        <p:spPr>
          <a:xfrm>
            <a:off x="6156176" y="6453336"/>
            <a:ext cx="2304256" cy="0"/>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spTree>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logo.jpg"/>
          <p:cNvPicPr>
            <a:picLocks noChangeAspect="1"/>
          </p:cNvPicPr>
          <p:nvPr/>
        </p:nvPicPr>
        <p:blipFill>
          <a:blip r:embed="rId2" cstate="print"/>
          <a:stretch>
            <a:fillRect/>
          </a:stretch>
        </p:blipFill>
        <p:spPr>
          <a:xfrm>
            <a:off x="7236296" y="476673"/>
            <a:ext cx="1363088" cy="945257"/>
          </a:xfrm>
          <a:prstGeom prst="rect">
            <a:avLst/>
          </a:prstGeom>
        </p:spPr>
      </p:pic>
      <p:sp>
        <p:nvSpPr>
          <p:cNvPr id="3" name="ZoneTexte 2"/>
          <p:cNvSpPr txBox="1"/>
          <p:nvPr/>
        </p:nvSpPr>
        <p:spPr>
          <a:xfrm>
            <a:off x="2771800" y="548680"/>
            <a:ext cx="1800200" cy="523220"/>
          </a:xfrm>
          <a:prstGeom prst="rect">
            <a:avLst/>
          </a:prstGeom>
          <a:noFill/>
        </p:spPr>
        <p:txBody>
          <a:bodyPr wrap="square" rtlCol="0">
            <a:spAutoFit/>
          </a:bodyPr>
          <a:lstStyle/>
          <a:p>
            <a:r>
              <a:rPr lang="fr-FR" sz="2800" u="sng" dirty="0" smtClean="0">
                <a:solidFill>
                  <a:srgbClr val="FF0000"/>
                </a:solidFill>
                <a:latin typeface="Arial" pitchFamily="34" charset="0"/>
                <a:cs typeface="Arial" pitchFamily="34" charset="0"/>
              </a:rPr>
              <a:t>synthèse</a:t>
            </a:r>
            <a:endParaRPr lang="fr-FR" sz="2800" u="sng" dirty="0">
              <a:solidFill>
                <a:srgbClr val="FF0000"/>
              </a:solidFill>
              <a:latin typeface="Arial" pitchFamily="34" charset="0"/>
              <a:cs typeface="Arial" pitchFamily="34" charset="0"/>
            </a:endParaRPr>
          </a:p>
        </p:txBody>
      </p:sp>
      <p:sp>
        <p:nvSpPr>
          <p:cNvPr id="4" name="ZoneTexte 3"/>
          <p:cNvSpPr txBox="1"/>
          <p:nvPr/>
        </p:nvSpPr>
        <p:spPr>
          <a:xfrm>
            <a:off x="683568" y="1412776"/>
            <a:ext cx="6480720" cy="646331"/>
          </a:xfrm>
          <a:prstGeom prst="rect">
            <a:avLst/>
          </a:prstGeom>
          <a:noFill/>
        </p:spPr>
        <p:txBody>
          <a:bodyPr wrap="square" rtlCol="0">
            <a:spAutoFit/>
          </a:bodyPr>
          <a:lstStyle/>
          <a:p>
            <a:pPr marL="342900" indent="-342900">
              <a:buAutoNum type="arabicPeriod" startAt="5"/>
            </a:pPr>
            <a:r>
              <a:rPr lang="fr-FR" dirty="0" smtClean="0"/>
              <a:t>Remplir les tableaux ci-dessous </a:t>
            </a:r>
          </a:p>
          <a:p>
            <a:pPr marL="342900" indent="-342900"/>
            <a:endParaRPr lang="fr-FR" dirty="0" smtClean="0"/>
          </a:p>
        </p:txBody>
      </p:sp>
      <p:sp>
        <p:nvSpPr>
          <p:cNvPr id="11" name="ZoneTexte 10"/>
          <p:cNvSpPr txBox="1"/>
          <p:nvPr/>
        </p:nvSpPr>
        <p:spPr>
          <a:xfrm>
            <a:off x="3419872" y="1772816"/>
            <a:ext cx="1152128" cy="369332"/>
          </a:xfrm>
          <a:prstGeom prst="rect">
            <a:avLst/>
          </a:prstGeom>
          <a:noFill/>
        </p:spPr>
        <p:txBody>
          <a:bodyPr wrap="square" rtlCol="0">
            <a:spAutoFit/>
          </a:bodyPr>
          <a:lstStyle/>
          <a:p>
            <a:r>
              <a:rPr lang="fr-FR" dirty="0" smtClean="0">
                <a:latin typeface="Arial" pitchFamily="34" charset="0"/>
                <a:cs typeface="Arial" pitchFamily="34" charset="0"/>
              </a:rPr>
              <a:t>Ø cuivre</a:t>
            </a:r>
            <a:endParaRPr lang="fr-FR" dirty="0">
              <a:latin typeface="Arial" pitchFamily="34" charset="0"/>
              <a:cs typeface="Arial" pitchFamily="34" charset="0"/>
            </a:endParaRPr>
          </a:p>
        </p:txBody>
      </p:sp>
      <p:graphicFrame>
        <p:nvGraphicFramePr>
          <p:cNvPr id="12" name="Tableau 11"/>
          <p:cNvGraphicFramePr>
            <a:graphicFrameLocks noGrp="1"/>
          </p:cNvGraphicFramePr>
          <p:nvPr/>
        </p:nvGraphicFramePr>
        <p:xfrm>
          <a:off x="1115616" y="2204864"/>
          <a:ext cx="6096000" cy="1483360"/>
        </p:xfrm>
        <a:graphic>
          <a:graphicData uri="http://schemas.openxmlformats.org/drawingml/2006/table">
            <a:tbl>
              <a:tblPr firstRow="1" bandRow="1">
                <a:tableStyleId>{5C22544A-7EE6-4342-B048-85BDC9FD1C3A}</a:tableStyleId>
              </a:tblPr>
              <a:tblGrid>
                <a:gridCol w="3048000"/>
                <a:gridCol w="3048000"/>
              </a:tblGrid>
              <a:tr h="370840">
                <a:tc>
                  <a:txBody>
                    <a:bodyPr/>
                    <a:lstStyle/>
                    <a:p>
                      <a:pPr algn="ctr"/>
                      <a:r>
                        <a:rPr lang="fr-FR" dirty="0" smtClean="0">
                          <a:solidFill>
                            <a:schemeClr val="tx1"/>
                          </a:solidFill>
                        </a:rPr>
                        <a:t>Ancienne appellation</a:t>
                      </a:r>
                      <a:endParaRPr lang="fr-FR" dirty="0">
                        <a:solidFill>
                          <a:schemeClr val="tx1"/>
                        </a:solidFill>
                      </a:endParaRPr>
                    </a:p>
                  </a:txBody>
                  <a:tcPr>
                    <a:noFill/>
                  </a:tcPr>
                </a:tc>
                <a:tc>
                  <a:txBody>
                    <a:bodyPr/>
                    <a:lstStyle/>
                    <a:p>
                      <a:pPr algn="ctr"/>
                      <a:r>
                        <a:rPr lang="fr-FR" dirty="0" smtClean="0">
                          <a:solidFill>
                            <a:schemeClr val="tx1"/>
                          </a:solidFill>
                        </a:rPr>
                        <a:t>Nouvelle appellation</a:t>
                      </a:r>
                      <a:endParaRPr lang="fr-FR" dirty="0">
                        <a:solidFill>
                          <a:schemeClr val="tx1"/>
                        </a:solidFill>
                      </a:endParaRPr>
                    </a:p>
                  </a:txBody>
                  <a:tcPr>
                    <a:noFill/>
                  </a:tcPr>
                </a:tc>
              </a:tr>
              <a:tr h="370840">
                <a:tc>
                  <a:txBody>
                    <a:bodyPr/>
                    <a:lstStyle/>
                    <a:p>
                      <a:pPr algn="ctr"/>
                      <a:r>
                        <a:rPr lang="fr-FR" dirty="0" smtClean="0"/>
                        <a:t>10/12</a:t>
                      </a:r>
                      <a:endParaRPr lang="fr-FR" dirty="0"/>
                    </a:p>
                  </a:txBody>
                  <a:tcPr/>
                </a:tc>
                <a:tc>
                  <a:txBody>
                    <a:bodyPr/>
                    <a:lstStyle/>
                    <a:p>
                      <a:endParaRPr lang="fr-FR"/>
                    </a:p>
                  </a:txBody>
                  <a:tcPr/>
                </a:tc>
              </a:tr>
              <a:tr h="370840">
                <a:tc>
                  <a:txBody>
                    <a:bodyPr/>
                    <a:lstStyle/>
                    <a:p>
                      <a:endParaRPr lang="fr-FR" dirty="0"/>
                    </a:p>
                  </a:txBody>
                  <a:tcPr/>
                </a:tc>
                <a:tc>
                  <a:txBody>
                    <a:bodyPr/>
                    <a:lstStyle/>
                    <a:p>
                      <a:pPr algn="ctr"/>
                      <a:r>
                        <a:rPr lang="fr-FR" dirty="0" smtClean="0"/>
                        <a:t>18*1</a:t>
                      </a:r>
                      <a:endParaRPr lang="fr-FR" dirty="0"/>
                    </a:p>
                  </a:txBody>
                  <a:tcPr/>
                </a:tc>
              </a:tr>
              <a:tr h="370840">
                <a:tc>
                  <a:txBody>
                    <a:bodyPr/>
                    <a:lstStyle/>
                    <a:p>
                      <a:pPr algn="ctr"/>
                      <a:r>
                        <a:rPr lang="fr-FR" dirty="0" smtClean="0"/>
                        <a:t>12/14</a:t>
                      </a:r>
                      <a:endParaRPr lang="fr-FR" dirty="0"/>
                    </a:p>
                  </a:txBody>
                  <a:tcPr/>
                </a:tc>
                <a:tc>
                  <a:txBody>
                    <a:bodyPr/>
                    <a:lstStyle/>
                    <a:p>
                      <a:endParaRPr lang="fr-FR" dirty="0"/>
                    </a:p>
                  </a:txBody>
                  <a:tcPr/>
                </a:tc>
              </a:tr>
            </a:tbl>
          </a:graphicData>
        </a:graphic>
      </p:graphicFrame>
      <p:sp>
        <p:nvSpPr>
          <p:cNvPr id="14" name="ZoneTexte 13"/>
          <p:cNvSpPr txBox="1"/>
          <p:nvPr/>
        </p:nvSpPr>
        <p:spPr>
          <a:xfrm>
            <a:off x="3419872" y="3861048"/>
            <a:ext cx="1152128" cy="369332"/>
          </a:xfrm>
          <a:prstGeom prst="rect">
            <a:avLst/>
          </a:prstGeom>
          <a:noFill/>
        </p:spPr>
        <p:txBody>
          <a:bodyPr wrap="square" rtlCol="0">
            <a:spAutoFit/>
          </a:bodyPr>
          <a:lstStyle/>
          <a:p>
            <a:r>
              <a:rPr lang="fr-FR" dirty="0" smtClean="0">
                <a:latin typeface="Arial" pitchFamily="34" charset="0"/>
                <a:cs typeface="Arial" pitchFamily="34" charset="0"/>
              </a:rPr>
              <a:t>Ø acier</a:t>
            </a:r>
            <a:endParaRPr lang="fr-FR" dirty="0">
              <a:latin typeface="Arial" pitchFamily="34" charset="0"/>
              <a:cs typeface="Arial" pitchFamily="34" charset="0"/>
            </a:endParaRPr>
          </a:p>
        </p:txBody>
      </p:sp>
      <p:graphicFrame>
        <p:nvGraphicFramePr>
          <p:cNvPr id="15" name="Tableau 14"/>
          <p:cNvGraphicFramePr>
            <a:graphicFrameLocks noGrp="1"/>
          </p:cNvGraphicFramePr>
          <p:nvPr/>
        </p:nvGraphicFramePr>
        <p:xfrm>
          <a:off x="539553" y="4293096"/>
          <a:ext cx="8136903" cy="1854200"/>
        </p:xfrm>
        <a:graphic>
          <a:graphicData uri="http://schemas.openxmlformats.org/drawingml/2006/table">
            <a:tbl>
              <a:tblPr firstRow="1" bandRow="1">
                <a:tableStyleId>{5C22544A-7EE6-4342-B048-85BDC9FD1C3A}</a:tableStyleId>
              </a:tblPr>
              <a:tblGrid>
                <a:gridCol w="2712301"/>
                <a:gridCol w="2712301"/>
                <a:gridCol w="2712301"/>
              </a:tblGrid>
              <a:tr h="370840">
                <a:tc>
                  <a:txBody>
                    <a:bodyPr/>
                    <a:lstStyle/>
                    <a:p>
                      <a:pPr algn="ctr"/>
                      <a:r>
                        <a:rPr lang="fr-FR" dirty="0" smtClean="0">
                          <a:solidFill>
                            <a:schemeClr val="tx1"/>
                          </a:solidFill>
                          <a:latin typeface="Arial" pitchFamily="34" charset="0"/>
                          <a:cs typeface="Arial" pitchFamily="34" charset="0"/>
                        </a:rPr>
                        <a:t>pouce</a:t>
                      </a:r>
                      <a:endParaRPr lang="fr-FR" dirty="0">
                        <a:solidFill>
                          <a:schemeClr val="tx1"/>
                        </a:solidFill>
                        <a:latin typeface="Arial" pitchFamily="34" charset="0"/>
                        <a:cs typeface="Arial" pitchFamily="34" charset="0"/>
                      </a:endParaRPr>
                    </a:p>
                  </a:txBody>
                  <a:tcPr>
                    <a:noFill/>
                  </a:tcPr>
                </a:tc>
                <a:tc>
                  <a:txBody>
                    <a:bodyPr/>
                    <a:lstStyle/>
                    <a:p>
                      <a:pPr algn="ctr"/>
                      <a:r>
                        <a:rPr lang="fr-FR" dirty="0" smtClean="0">
                          <a:solidFill>
                            <a:schemeClr val="tx1"/>
                          </a:solidFill>
                          <a:latin typeface="Arial" pitchFamily="34" charset="0"/>
                          <a:cs typeface="Arial" pitchFamily="34" charset="0"/>
                        </a:rPr>
                        <a:t>mm</a:t>
                      </a:r>
                      <a:endParaRPr lang="fr-FR" dirty="0">
                        <a:solidFill>
                          <a:schemeClr val="tx1"/>
                        </a:solidFill>
                        <a:latin typeface="Arial" pitchFamily="34" charset="0"/>
                        <a:cs typeface="Arial" pitchFamily="34" charset="0"/>
                      </a:endParaRPr>
                    </a:p>
                  </a:txBody>
                  <a:tcPr>
                    <a:noFill/>
                  </a:tcPr>
                </a:tc>
                <a:tc>
                  <a:txBody>
                    <a:bodyPr/>
                    <a:lstStyle/>
                    <a:p>
                      <a:pPr algn="ctr"/>
                      <a:r>
                        <a:rPr lang="fr-FR" dirty="0" smtClean="0">
                          <a:solidFill>
                            <a:schemeClr val="tx1"/>
                          </a:solidFill>
                          <a:latin typeface="Arial" pitchFamily="34" charset="0"/>
                          <a:cs typeface="Arial" pitchFamily="34" charset="0"/>
                        </a:rPr>
                        <a:t>Ø extérieur / épaisseur</a:t>
                      </a:r>
                      <a:endParaRPr lang="fr-FR" dirty="0">
                        <a:solidFill>
                          <a:schemeClr val="tx1"/>
                        </a:solidFill>
                        <a:latin typeface="Arial" pitchFamily="34" charset="0"/>
                        <a:cs typeface="Arial" pitchFamily="34" charset="0"/>
                      </a:endParaRPr>
                    </a:p>
                  </a:txBody>
                  <a:tcPr>
                    <a:noFill/>
                  </a:tcPr>
                </a:tc>
              </a:tr>
              <a:tr h="370840">
                <a:tc>
                  <a:txBody>
                    <a:bodyPr/>
                    <a:lstStyle/>
                    <a:p>
                      <a:pPr algn="ctr"/>
                      <a:r>
                        <a:rPr lang="fr-FR" dirty="0" smtClean="0"/>
                        <a:t>1/2 ‘’</a:t>
                      </a:r>
                      <a:endParaRPr lang="fr-FR" dirty="0"/>
                    </a:p>
                  </a:txBody>
                  <a:tcPr/>
                </a:tc>
                <a:tc>
                  <a:txBody>
                    <a:bodyPr/>
                    <a:lstStyle/>
                    <a:p>
                      <a:pPr algn="ctr"/>
                      <a:endParaRPr lang="fr-FR" dirty="0"/>
                    </a:p>
                  </a:txBody>
                  <a:tcPr/>
                </a:tc>
                <a:tc>
                  <a:txBody>
                    <a:bodyPr/>
                    <a:lstStyle/>
                    <a:p>
                      <a:pPr algn="ctr"/>
                      <a:endParaRPr lang="fr-FR" dirty="0"/>
                    </a:p>
                  </a:txBody>
                  <a:tcPr/>
                </a:tc>
              </a:tr>
              <a:tr h="370840">
                <a:tc>
                  <a:txBody>
                    <a:bodyPr/>
                    <a:lstStyle/>
                    <a:p>
                      <a:pPr algn="ctr"/>
                      <a:endParaRPr lang="fr-FR"/>
                    </a:p>
                  </a:txBody>
                  <a:tcPr/>
                </a:tc>
                <a:tc>
                  <a:txBody>
                    <a:bodyPr/>
                    <a:lstStyle/>
                    <a:p>
                      <a:pPr algn="ctr"/>
                      <a:endParaRPr lang="fr-FR"/>
                    </a:p>
                  </a:txBody>
                  <a:tcPr/>
                </a:tc>
                <a:tc>
                  <a:txBody>
                    <a:bodyPr/>
                    <a:lstStyle/>
                    <a:p>
                      <a:pPr algn="ctr"/>
                      <a:r>
                        <a:rPr lang="fr-FR" dirty="0" smtClean="0"/>
                        <a:t>26.9*2.3</a:t>
                      </a:r>
                      <a:endParaRPr lang="fr-FR" dirty="0"/>
                    </a:p>
                  </a:txBody>
                  <a:tcPr/>
                </a:tc>
              </a:tr>
              <a:tr h="370840">
                <a:tc>
                  <a:txBody>
                    <a:bodyPr/>
                    <a:lstStyle/>
                    <a:p>
                      <a:pPr algn="ctr"/>
                      <a:r>
                        <a:rPr lang="fr-FR" dirty="0" smtClean="0"/>
                        <a:t>3/8 ‘’</a:t>
                      </a:r>
                      <a:endParaRPr lang="fr-FR" dirty="0"/>
                    </a:p>
                  </a:txBody>
                  <a:tcPr/>
                </a:tc>
                <a:tc>
                  <a:txBody>
                    <a:bodyPr/>
                    <a:lstStyle/>
                    <a:p>
                      <a:pPr algn="ctr"/>
                      <a:endParaRPr lang="fr-FR"/>
                    </a:p>
                  </a:txBody>
                  <a:tcPr/>
                </a:tc>
                <a:tc>
                  <a:txBody>
                    <a:bodyPr/>
                    <a:lstStyle/>
                    <a:p>
                      <a:pPr algn="ctr"/>
                      <a:endParaRPr lang="fr-FR" dirty="0"/>
                    </a:p>
                  </a:txBody>
                  <a:tcPr/>
                </a:tc>
              </a:tr>
              <a:tr h="370840">
                <a:tc>
                  <a:txBody>
                    <a:bodyPr/>
                    <a:lstStyle/>
                    <a:p>
                      <a:pPr algn="ctr"/>
                      <a:endParaRPr lang="fr-FR" dirty="0"/>
                    </a:p>
                  </a:txBody>
                  <a:tcPr/>
                </a:tc>
                <a:tc>
                  <a:txBody>
                    <a:bodyPr/>
                    <a:lstStyle/>
                    <a:p>
                      <a:pPr algn="ctr"/>
                      <a:r>
                        <a:rPr lang="fr-FR" dirty="0" smtClean="0"/>
                        <a:t>26/34</a:t>
                      </a:r>
                      <a:endParaRPr lang="fr-FR" dirty="0"/>
                    </a:p>
                  </a:txBody>
                  <a:tcPr/>
                </a:tc>
                <a:tc>
                  <a:txBody>
                    <a:bodyPr/>
                    <a:lstStyle/>
                    <a:p>
                      <a:pPr algn="ctr"/>
                      <a:endParaRPr lang="fr-FR" dirty="0"/>
                    </a:p>
                  </a:txBody>
                  <a:tcPr/>
                </a:tc>
              </a:tr>
            </a:tbl>
          </a:graphicData>
        </a:graphic>
      </p:graphicFrame>
    </p:spTree>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logo.jpg"/>
          <p:cNvPicPr>
            <a:picLocks noChangeAspect="1"/>
          </p:cNvPicPr>
          <p:nvPr/>
        </p:nvPicPr>
        <p:blipFill>
          <a:blip r:embed="rId2" cstate="print"/>
          <a:stretch>
            <a:fillRect/>
          </a:stretch>
        </p:blipFill>
        <p:spPr>
          <a:xfrm>
            <a:off x="7236296" y="476673"/>
            <a:ext cx="1363088" cy="945257"/>
          </a:xfrm>
          <a:prstGeom prst="rect">
            <a:avLst/>
          </a:prstGeom>
        </p:spPr>
      </p:pic>
      <p:sp>
        <p:nvSpPr>
          <p:cNvPr id="3" name="ZoneTexte 2"/>
          <p:cNvSpPr txBox="1"/>
          <p:nvPr/>
        </p:nvSpPr>
        <p:spPr>
          <a:xfrm>
            <a:off x="2771800" y="548680"/>
            <a:ext cx="1800200" cy="523220"/>
          </a:xfrm>
          <a:prstGeom prst="rect">
            <a:avLst/>
          </a:prstGeom>
          <a:noFill/>
        </p:spPr>
        <p:txBody>
          <a:bodyPr wrap="square" rtlCol="0">
            <a:spAutoFit/>
          </a:bodyPr>
          <a:lstStyle/>
          <a:p>
            <a:r>
              <a:rPr lang="fr-FR" sz="2800" u="sng" dirty="0" smtClean="0">
                <a:solidFill>
                  <a:srgbClr val="FF0000"/>
                </a:solidFill>
                <a:latin typeface="Arial" pitchFamily="34" charset="0"/>
                <a:cs typeface="Arial" pitchFamily="34" charset="0"/>
              </a:rPr>
              <a:t>synthèse</a:t>
            </a:r>
            <a:endParaRPr lang="fr-FR" sz="2800" u="sng" dirty="0">
              <a:solidFill>
                <a:srgbClr val="FF0000"/>
              </a:solidFill>
              <a:latin typeface="Arial" pitchFamily="34" charset="0"/>
              <a:cs typeface="Arial" pitchFamily="34" charset="0"/>
            </a:endParaRPr>
          </a:p>
        </p:txBody>
      </p:sp>
      <p:sp>
        <p:nvSpPr>
          <p:cNvPr id="4" name="ZoneTexte 3"/>
          <p:cNvSpPr txBox="1"/>
          <p:nvPr/>
        </p:nvSpPr>
        <p:spPr>
          <a:xfrm>
            <a:off x="755576" y="1556793"/>
            <a:ext cx="7128792" cy="1200329"/>
          </a:xfrm>
          <a:prstGeom prst="rect">
            <a:avLst/>
          </a:prstGeom>
          <a:noFill/>
        </p:spPr>
        <p:txBody>
          <a:bodyPr wrap="square" rtlCol="0">
            <a:spAutoFit/>
          </a:bodyPr>
          <a:lstStyle/>
          <a:p>
            <a:pPr marL="342900" indent="-342900">
              <a:buFont typeface="+mj-lt"/>
              <a:buAutoNum type="arabicPeriod" startAt="6"/>
            </a:pPr>
            <a:r>
              <a:rPr lang="fr-FR" dirty="0" smtClean="0"/>
              <a:t>Que veut dire:</a:t>
            </a:r>
          </a:p>
          <a:p>
            <a:pPr marL="1257300" lvl="2" indent="-342900">
              <a:buFont typeface="Arial" pitchFamily="34" charset="0"/>
              <a:buChar char="•"/>
            </a:pPr>
            <a:r>
              <a:rPr lang="fr-FR" dirty="0" smtClean="0"/>
              <a:t>EU </a:t>
            </a:r>
          </a:p>
          <a:p>
            <a:pPr marL="1257300" lvl="2" indent="-342900">
              <a:buFont typeface="Arial" pitchFamily="34" charset="0"/>
              <a:buChar char="•"/>
            </a:pPr>
            <a:r>
              <a:rPr lang="fr-FR" dirty="0" smtClean="0"/>
              <a:t>EP</a:t>
            </a:r>
          </a:p>
          <a:p>
            <a:pPr marL="1257300" lvl="2" indent="-342900"/>
            <a:endParaRPr lang="fr-FR" dirty="0" smtClean="0"/>
          </a:p>
        </p:txBody>
      </p:sp>
      <p:cxnSp>
        <p:nvCxnSpPr>
          <p:cNvPr id="6" name="Connecteur droit 5"/>
          <p:cNvCxnSpPr/>
          <p:nvPr/>
        </p:nvCxnSpPr>
        <p:spPr>
          <a:xfrm>
            <a:off x="2771800" y="2060848"/>
            <a:ext cx="4032448" cy="0"/>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8" name="Connecteur droit 7"/>
          <p:cNvCxnSpPr/>
          <p:nvPr/>
        </p:nvCxnSpPr>
        <p:spPr>
          <a:xfrm>
            <a:off x="2771800" y="2348880"/>
            <a:ext cx="4032448" cy="0"/>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sp>
        <p:nvSpPr>
          <p:cNvPr id="9" name="ZoneTexte 8"/>
          <p:cNvSpPr txBox="1"/>
          <p:nvPr/>
        </p:nvSpPr>
        <p:spPr>
          <a:xfrm>
            <a:off x="755576" y="2492896"/>
            <a:ext cx="7128792" cy="4801314"/>
          </a:xfrm>
          <a:prstGeom prst="rect">
            <a:avLst/>
          </a:prstGeom>
          <a:noFill/>
        </p:spPr>
        <p:txBody>
          <a:bodyPr wrap="square" rtlCol="0">
            <a:spAutoFit/>
          </a:bodyPr>
          <a:lstStyle/>
          <a:p>
            <a:pPr marL="342900" indent="-342900">
              <a:buFont typeface="+mj-lt"/>
              <a:buAutoNum type="arabicPeriod" startAt="7"/>
            </a:pPr>
            <a:r>
              <a:rPr lang="fr-FR" dirty="0" smtClean="0"/>
              <a:t>Pour quel fluide utilise t on le PE ?</a:t>
            </a:r>
          </a:p>
          <a:p>
            <a:pPr marL="342900" indent="-342900">
              <a:buFont typeface="+mj-lt"/>
              <a:buAutoNum type="arabicPeriod" startAt="7"/>
            </a:pPr>
            <a:endParaRPr lang="fr-FR" dirty="0" smtClean="0"/>
          </a:p>
          <a:p>
            <a:pPr marL="342900" indent="-342900">
              <a:buFont typeface="+mj-lt"/>
              <a:buAutoNum type="arabicPeriod" startAt="7"/>
            </a:pPr>
            <a:endParaRPr lang="fr-FR" dirty="0" smtClean="0"/>
          </a:p>
          <a:p>
            <a:pPr marL="342900" indent="-342900">
              <a:buFont typeface="+mj-lt"/>
              <a:buAutoNum type="arabicPeriod" startAt="7"/>
            </a:pPr>
            <a:endParaRPr lang="fr-FR" dirty="0" smtClean="0"/>
          </a:p>
          <a:p>
            <a:pPr marL="342900" indent="-342900">
              <a:buFont typeface="+mj-lt"/>
              <a:buAutoNum type="arabicPeriod" startAt="7"/>
            </a:pPr>
            <a:r>
              <a:rPr lang="fr-FR" dirty="0" smtClean="0"/>
              <a:t>Nommez les trois catégories d’utilisation du PE ainsi que leurs couleurs respective.</a:t>
            </a:r>
          </a:p>
          <a:p>
            <a:pPr marL="342900" indent="-342900">
              <a:buFont typeface="+mj-lt"/>
              <a:buAutoNum type="arabicPeriod" startAt="7"/>
            </a:pPr>
            <a:endParaRPr lang="fr-FR" dirty="0" smtClean="0"/>
          </a:p>
          <a:p>
            <a:pPr marL="342900" indent="-342900">
              <a:buFont typeface="+mj-lt"/>
              <a:buAutoNum type="arabicPeriod" startAt="7"/>
            </a:pPr>
            <a:endParaRPr lang="fr-FR" dirty="0" smtClean="0"/>
          </a:p>
          <a:p>
            <a:pPr marL="342900" indent="-342900">
              <a:buFont typeface="+mj-lt"/>
              <a:buAutoNum type="arabicPeriod" startAt="7"/>
            </a:pPr>
            <a:endParaRPr lang="fr-FR" dirty="0" smtClean="0"/>
          </a:p>
          <a:p>
            <a:pPr marL="342900" indent="-342900">
              <a:buFont typeface="+mj-lt"/>
              <a:buAutoNum type="arabicPeriod" startAt="7"/>
            </a:pPr>
            <a:r>
              <a:rPr lang="fr-FR" dirty="0" smtClean="0"/>
              <a:t>Comment appel t on les système avec du PER ?</a:t>
            </a:r>
          </a:p>
          <a:p>
            <a:pPr marL="342900" indent="-342900"/>
            <a:endParaRPr lang="fr-FR" dirty="0" smtClean="0"/>
          </a:p>
          <a:p>
            <a:pPr marL="342900" indent="-342900">
              <a:buFont typeface="+mj-lt"/>
              <a:buAutoNum type="arabicPeriod" startAt="7"/>
            </a:pPr>
            <a:endParaRPr lang="fr-FR" dirty="0" smtClean="0"/>
          </a:p>
          <a:p>
            <a:pPr marL="342900" indent="-342900">
              <a:buFont typeface="+mj-lt"/>
              <a:buAutoNum type="arabicPeriod" startAt="7"/>
            </a:pPr>
            <a:endParaRPr lang="fr-FR" dirty="0" smtClean="0"/>
          </a:p>
          <a:p>
            <a:pPr marL="342900" indent="-342900">
              <a:buFont typeface="+mj-lt"/>
              <a:buAutoNum type="arabicPeriod" startAt="7"/>
            </a:pPr>
            <a:endParaRPr lang="fr-FR" dirty="0" smtClean="0"/>
          </a:p>
          <a:p>
            <a:pPr marL="342900" indent="-342900">
              <a:buFont typeface="+mj-lt"/>
              <a:buAutoNum type="arabicPeriod" startAt="7"/>
            </a:pPr>
            <a:endParaRPr lang="fr-FR" dirty="0" smtClean="0"/>
          </a:p>
          <a:p>
            <a:pPr marL="342900" indent="-342900"/>
            <a:endParaRPr lang="fr-FR" dirty="0" smtClean="0"/>
          </a:p>
          <a:p>
            <a:pPr marL="342900" indent="-342900"/>
            <a:endParaRPr lang="fr-FR" dirty="0"/>
          </a:p>
        </p:txBody>
      </p:sp>
      <p:cxnSp>
        <p:nvCxnSpPr>
          <p:cNvPr id="11" name="Connecteur droit 10"/>
          <p:cNvCxnSpPr/>
          <p:nvPr/>
        </p:nvCxnSpPr>
        <p:spPr>
          <a:xfrm>
            <a:off x="971600" y="3068960"/>
            <a:ext cx="6408712" cy="0"/>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2" name="Connecteur droit 11"/>
          <p:cNvCxnSpPr/>
          <p:nvPr/>
        </p:nvCxnSpPr>
        <p:spPr>
          <a:xfrm>
            <a:off x="971600" y="3429000"/>
            <a:ext cx="6408712" cy="0"/>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4" name="Connecteur droit 13"/>
          <p:cNvCxnSpPr/>
          <p:nvPr/>
        </p:nvCxnSpPr>
        <p:spPr>
          <a:xfrm>
            <a:off x="971600" y="4437112"/>
            <a:ext cx="6336704" cy="0"/>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6" name="Connecteur droit 15"/>
          <p:cNvCxnSpPr/>
          <p:nvPr/>
        </p:nvCxnSpPr>
        <p:spPr>
          <a:xfrm>
            <a:off x="971600" y="4797152"/>
            <a:ext cx="6336704" cy="0"/>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8" name="Connecteur droit 17"/>
          <p:cNvCxnSpPr/>
          <p:nvPr/>
        </p:nvCxnSpPr>
        <p:spPr>
          <a:xfrm>
            <a:off x="1043608" y="5589240"/>
            <a:ext cx="6264696" cy="0"/>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9" name="Connecteur droit 18"/>
          <p:cNvCxnSpPr/>
          <p:nvPr/>
        </p:nvCxnSpPr>
        <p:spPr>
          <a:xfrm>
            <a:off x="1043608" y="5949280"/>
            <a:ext cx="6264696" cy="0"/>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spTree>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oneTexte 1"/>
          <p:cNvSpPr txBox="1"/>
          <p:nvPr/>
        </p:nvSpPr>
        <p:spPr>
          <a:xfrm>
            <a:off x="2771800" y="548680"/>
            <a:ext cx="1800200" cy="523220"/>
          </a:xfrm>
          <a:prstGeom prst="rect">
            <a:avLst/>
          </a:prstGeom>
          <a:noFill/>
        </p:spPr>
        <p:txBody>
          <a:bodyPr wrap="square" rtlCol="0">
            <a:spAutoFit/>
          </a:bodyPr>
          <a:lstStyle/>
          <a:p>
            <a:r>
              <a:rPr lang="fr-FR" sz="2800" u="sng" dirty="0" smtClean="0">
                <a:solidFill>
                  <a:srgbClr val="FF0000"/>
                </a:solidFill>
                <a:latin typeface="Arial" pitchFamily="34" charset="0"/>
                <a:cs typeface="Arial" pitchFamily="34" charset="0"/>
              </a:rPr>
              <a:t>synthèse</a:t>
            </a:r>
            <a:endParaRPr lang="fr-FR" sz="2800" u="sng" dirty="0">
              <a:solidFill>
                <a:srgbClr val="FF0000"/>
              </a:solidFill>
              <a:latin typeface="Arial" pitchFamily="34" charset="0"/>
              <a:cs typeface="Arial" pitchFamily="34" charset="0"/>
            </a:endParaRPr>
          </a:p>
        </p:txBody>
      </p:sp>
      <p:pic>
        <p:nvPicPr>
          <p:cNvPr id="3" name="Image 2" descr="logo.jpg"/>
          <p:cNvPicPr>
            <a:picLocks noChangeAspect="1"/>
          </p:cNvPicPr>
          <p:nvPr/>
        </p:nvPicPr>
        <p:blipFill>
          <a:blip r:embed="rId2" cstate="print"/>
          <a:stretch>
            <a:fillRect/>
          </a:stretch>
        </p:blipFill>
        <p:spPr>
          <a:xfrm>
            <a:off x="7236296" y="476673"/>
            <a:ext cx="1363088" cy="945257"/>
          </a:xfrm>
          <a:prstGeom prst="rect">
            <a:avLst/>
          </a:prstGeom>
        </p:spPr>
      </p:pic>
      <p:sp>
        <p:nvSpPr>
          <p:cNvPr id="4" name="ZoneTexte 3"/>
          <p:cNvSpPr txBox="1"/>
          <p:nvPr/>
        </p:nvSpPr>
        <p:spPr>
          <a:xfrm>
            <a:off x="683568" y="1412776"/>
            <a:ext cx="6480720" cy="3970318"/>
          </a:xfrm>
          <a:prstGeom prst="rect">
            <a:avLst/>
          </a:prstGeom>
          <a:noFill/>
        </p:spPr>
        <p:txBody>
          <a:bodyPr wrap="square" rtlCol="0">
            <a:spAutoFit/>
          </a:bodyPr>
          <a:lstStyle/>
          <a:p>
            <a:pPr marL="342900" indent="-342900">
              <a:buFont typeface="+mj-lt"/>
              <a:buAutoNum type="arabicPeriod"/>
            </a:pPr>
            <a:r>
              <a:rPr lang="fr-FR" dirty="0" smtClean="0"/>
              <a:t>Que peut on alimenter en tube cuivre ?</a:t>
            </a:r>
          </a:p>
          <a:p>
            <a:pPr marL="342900" indent="-342900">
              <a:buFont typeface="+mj-lt"/>
              <a:buAutoNum type="arabicPeriod"/>
            </a:pPr>
            <a:endParaRPr lang="fr-FR" dirty="0" smtClean="0"/>
          </a:p>
          <a:p>
            <a:pPr marL="342900" indent="-342900">
              <a:buFont typeface="+mj-lt"/>
              <a:buAutoNum type="arabicPeriod"/>
            </a:pPr>
            <a:endParaRPr lang="fr-FR" dirty="0" smtClean="0"/>
          </a:p>
          <a:p>
            <a:pPr marL="342900" indent="-342900">
              <a:buFont typeface="+mj-lt"/>
              <a:buAutoNum type="arabicPeriod"/>
            </a:pPr>
            <a:endParaRPr lang="fr-FR" dirty="0" smtClean="0"/>
          </a:p>
          <a:p>
            <a:pPr marL="342900" indent="-342900">
              <a:buFont typeface="+mj-lt"/>
              <a:buAutoNum type="arabicPeriod"/>
            </a:pPr>
            <a:r>
              <a:rPr lang="fr-FR" dirty="0" smtClean="0"/>
              <a:t>Qu’est ce qu’un tube cuivre recuit ?</a:t>
            </a:r>
          </a:p>
          <a:p>
            <a:pPr marL="342900" indent="-342900">
              <a:buFont typeface="+mj-lt"/>
              <a:buAutoNum type="arabicPeriod"/>
            </a:pPr>
            <a:endParaRPr lang="fr-FR" dirty="0" smtClean="0"/>
          </a:p>
          <a:p>
            <a:pPr marL="342900" indent="-342900">
              <a:buFont typeface="+mj-lt"/>
              <a:buAutoNum type="arabicPeriod"/>
            </a:pPr>
            <a:endParaRPr lang="fr-FR" dirty="0" smtClean="0"/>
          </a:p>
          <a:p>
            <a:pPr marL="342900" indent="-342900">
              <a:buFont typeface="+mj-lt"/>
              <a:buAutoNum type="arabicPeriod"/>
            </a:pPr>
            <a:endParaRPr lang="fr-FR" dirty="0" smtClean="0"/>
          </a:p>
          <a:p>
            <a:pPr marL="342900" indent="-342900">
              <a:buFont typeface="+mj-lt"/>
              <a:buAutoNum type="arabicPeriod"/>
            </a:pPr>
            <a:r>
              <a:rPr lang="fr-FR" dirty="0" smtClean="0"/>
              <a:t>À quelle température fond le cuivre ?</a:t>
            </a:r>
          </a:p>
          <a:p>
            <a:pPr marL="342900" indent="-342900">
              <a:buFont typeface="+mj-lt"/>
              <a:buAutoNum type="arabicPeriod"/>
            </a:pPr>
            <a:endParaRPr lang="fr-FR" dirty="0" smtClean="0"/>
          </a:p>
          <a:p>
            <a:pPr marL="342900" indent="-342900">
              <a:buFont typeface="+mj-lt"/>
              <a:buAutoNum type="arabicPeriod"/>
            </a:pPr>
            <a:endParaRPr lang="fr-FR" dirty="0" smtClean="0"/>
          </a:p>
          <a:p>
            <a:pPr marL="342900" indent="-342900">
              <a:buFont typeface="+mj-lt"/>
              <a:buAutoNum type="arabicPeriod"/>
            </a:pPr>
            <a:endParaRPr lang="fr-FR" dirty="0" smtClean="0"/>
          </a:p>
          <a:p>
            <a:pPr marL="342900" indent="-342900">
              <a:buFont typeface="+mj-lt"/>
              <a:buAutoNum type="arabicPeriod"/>
            </a:pPr>
            <a:r>
              <a:rPr lang="fr-FR" dirty="0" smtClean="0"/>
              <a:t>Nommer les raccords</a:t>
            </a:r>
          </a:p>
          <a:p>
            <a:pPr marL="342900" indent="-342900"/>
            <a:endParaRPr lang="fr-FR" dirty="0"/>
          </a:p>
        </p:txBody>
      </p:sp>
      <p:cxnSp>
        <p:nvCxnSpPr>
          <p:cNvPr id="6" name="Connecteur droit 5"/>
          <p:cNvCxnSpPr/>
          <p:nvPr/>
        </p:nvCxnSpPr>
        <p:spPr>
          <a:xfrm>
            <a:off x="1331640" y="2060848"/>
            <a:ext cx="6480720" cy="0"/>
          </a:xfrm>
          <a:prstGeom prst="line">
            <a:avLst/>
          </a:prstGeom>
          <a:ln w="15875">
            <a:solidFill>
              <a:schemeClr val="tx1"/>
            </a:solidFill>
          </a:ln>
        </p:spPr>
        <p:style>
          <a:lnRef idx="1">
            <a:schemeClr val="accent1"/>
          </a:lnRef>
          <a:fillRef idx="0">
            <a:schemeClr val="accent1"/>
          </a:fillRef>
          <a:effectRef idx="0">
            <a:schemeClr val="accent1"/>
          </a:effectRef>
          <a:fontRef idx="minor">
            <a:schemeClr val="tx1"/>
          </a:fontRef>
        </p:style>
      </p:cxnSp>
      <p:cxnSp>
        <p:nvCxnSpPr>
          <p:cNvPr id="8" name="Connecteur droit 7"/>
          <p:cNvCxnSpPr/>
          <p:nvPr/>
        </p:nvCxnSpPr>
        <p:spPr>
          <a:xfrm>
            <a:off x="1331640" y="2420888"/>
            <a:ext cx="6480720" cy="0"/>
          </a:xfrm>
          <a:prstGeom prst="line">
            <a:avLst/>
          </a:prstGeom>
          <a:ln w="15875">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0" name="Connecteur droit 9"/>
          <p:cNvCxnSpPr/>
          <p:nvPr/>
        </p:nvCxnSpPr>
        <p:spPr>
          <a:xfrm>
            <a:off x="1331640" y="3140968"/>
            <a:ext cx="6480720" cy="0"/>
          </a:xfrm>
          <a:prstGeom prst="line">
            <a:avLst/>
          </a:prstGeom>
          <a:ln w="15875">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1" name="Connecteur droit 10"/>
          <p:cNvCxnSpPr/>
          <p:nvPr/>
        </p:nvCxnSpPr>
        <p:spPr>
          <a:xfrm>
            <a:off x="1331640" y="3573016"/>
            <a:ext cx="6480720" cy="0"/>
          </a:xfrm>
          <a:prstGeom prst="line">
            <a:avLst/>
          </a:prstGeom>
          <a:ln w="15875">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2" name="Connecteur droit 11"/>
          <p:cNvCxnSpPr/>
          <p:nvPr/>
        </p:nvCxnSpPr>
        <p:spPr>
          <a:xfrm>
            <a:off x="1331640" y="4221088"/>
            <a:ext cx="6480720" cy="0"/>
          </a:xfrm>
          <a:prstGeom prst="line">
            <a:avLst/>
          </a:prstGeom>
          <a:ln w="15875">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3" name="Connecteur droit 12"/>
          <p:cNvCxnSpPr/>
          <p:nvPr/>
        </p:nvCxnSpPr>
        <p:spPr>
          <a:xfrm>
            <a:off x="1331640" y="4653136"/>
            <a:ext cx="6480720" cy="0"/>
          </a:xfrm>
          <a:prstGeom prst="line">
            <a:avLst/>
          </a:prstGeom>
          <a:ln w="15875">
            <a:solidFill>
              <a:schemeClr val="tx1"/>
            </a:solidFill>
          </a:ln>
        </p:spPr>
        <p:style>
          <a:lnRef idx="1">
            <a:schemeClr val="accent1"/>
          </a:lnRef>
          <a:fillRef idx="0">
            <a:schemeClr val="accent1"/>
          </a:fillRef>
          <a:effectRef idx="0">
            <a:schemeClr val="accent1"/>
          </a:effectRef>
          <a:fontRef idx="minor">
            <a:schemeClr val="tx1"/>
          </a:fontRef>
        </p:style>
      </p:cxnSp>
      <p:pic>
        <p:nvPicPr>
          <p:cNvPr id="14" name="Image 13" descr="té.jpg"/>
          <p:cNvPicPr>
            <a:picLocks noChangeAspect="1"/>
          </p:cNvPicPr>
          <p:nvPr/>
        </p:nvPicPr>
        <p:blipFill>
          <a:blip r:embed="rId3" cstate="print"/>
          <a:stretch>
            <a:fillRect/>
          </a:stretch>
        </p:blipFill>
        <p:spPr>
          <a:xfrm>
            <a:off x="683568" y="5157192"/>
            <a:ext cx="977655" cy="1310258"/>
          </a:xfrm>
          <a:prstGeom prst="rect">
            <a:avLst/>
          </a:prstGeom>
        </p:spPr>
      </p:pic>
      <p:pic>
        <p:nvPicPr>
          <p:cNvPr id="15" name="Image 14" descr="reduction.jpg"/>
          <p:cNvPicPr>
            <a:picLocks noChangeAspect="1"/>
          </p:cNvPicPr>
          <p:nvPr/>
        </p:nvPicPr>
        <p:blipFill>
          <a:blip r:embed="rId4" cstate="print"/>
          <a:stretch>
            <a:fillRect/>
          </a:stretch>
        </p:blipFill>
        <p:spPr>
          <a:xfrm>
            <a:off x="3419872" y="5157192"/>
            <a:ext cx="1323207" cy="1323206"/>
          </a:xfrm>
          <a:prstGeom prst="rect">
            <a:avLst/>
          </a:prstGeom>
        </p:spPr>
      </p:pic>
      <p:pic>
        <p:nvPicPr>
          <p:cNvPr id="16" name="Image 15" descr="sertir.jpg"/>
          <p:cNvPicPr>
            <a:picLocks noChangeAspect="1"/>
          </p:cNvPicPr>
          <p:nvPr/>
        </p:nvPicPr>
        <p:blipFill>
          <a:blip r:embed="rId5" cstate="print"/>
          <a:stretch>
            <a:fillRect/>
          </a:stretch>
        </p:blipFill>
        <p:spPr>
          <a:xfrm>
            <a:off x="6228184" y="4869160"/>
            <a:ext cx="1892248" cy="1327398"/>
          </a:xfrm>
          <a:prstGeom prst="rect">
            <a:avLst/>
          </a:prstGeom>
        </p:spPr>
      </p:pic>
      <p:cxnSp>
        <p:nvCxnSpPr>
          <p:cNvPr id="18" name="Connecteur droit 17"/>
          <p:cNvCxnSpPr/>
          <p:nvPr/>
        </p:nvCxnSpPr>
        <p:spPr>
          <a:xfrm>
            <a:off x="1763688" y="5877272"/>
            <a:ext cx="1440160" cy="0"/>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9" name="Connecteur droit 18"/>
          <p:cNvCxnSpPr/>
          <p:nvPr/>
        </p:nvCxnSpPr>
        <p:spPr>
          <a:xfrm>
            <a:off x="4572000" y="5877272"/>
            <a:ext cx="1440160" cy="0"/>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20" name="Connecteur droit 19"/>
          <p:cNvCxnSpPr/>
          <p:nvPr/>
        </p:nvCxnSpPr>
        <p:spPr>
          <a:xfrm>
            <a:off x="6156176" y="6453336"/>
            <a:ext cx="2304256" cy="0"/>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sp>
        <p:nvSpPr>
          <p:cNvPr id="17" name="ZoneTexte 16"/>
          <p:cNvSpPr txBox="1"/>
          <p:nvPr/>
        </p:nvSpPr>
        <p:spPr>
          <a:xfrm>
            <a:off x="2483768" y="1700808"/>
            <a:ext cx="3456384" cy="369332"/>
          </a:xfrm>
          <a:prstGeom prst="rect">
            <a:avLst/>
          </a:prstGeom>
          <a:noFill/>
        </p:spPr>
        <p:txBody>
          <a:bodyPr wrap="square" rtlCol="0">
            <a:spAutoFit/>
          </a:bodyPr>
          <a:lstStyle/>
          <a:p>
            <a:r>
              <a:rPr lang="fr-FR" dirty="0" smtClean="0">
                <a:solidFill>
                  <a:srgbClr val="FF0000"/>
                </a:solidFill>
              </a:rPr>
              <a:t>L’eau froide, l’eau chaude et le gaz</a:t>
            </a:r>
            <a:endParaRPr lang="fr-FR" dirty="0">
              <a:solidFill>
                <a:srgbClr val="FF0000"/>
              </a:solidFill>
            </a:endParaRPr>
          </a:p>
        </p:txBody>
      </p:sp>
      <p:sp>
        <p:nvSpPr>
          <p:cNvPr id="21" name="ZoneTexte 20"/>
          <p:cNvSpPr txBox="1"/>
          <p:nvPr/>
        </p:nvSpPr>
        <p:spPr>
          <a:xfrm>
            <a:off x="2267744" y="2780928"/>
            <a:ext cx="4968552" cy="830997"/>
          </a:xfrm>
          <a:prstGeom prst="rect">
            <a:avLst/>
          </a:prstGeom>
          <a:noFill/>
        </p:spPr>
        <p:txBody>
          <a:bodyPr wrap="square" rtlCol="0">
            <a:spAutoFit/>
          </a:bodyPr>
          <a:lstStyle/>
          <a:p>
            <a:r>
              <a:rPr lang="fr-FR" sz="1600" dirty="0" smtClean="0">
                <a:solidFill>
                  <a:srgbClr val="FF0000"/>
                </a:solidFill>
                <a:latin typeface="Arial" pitchFamily="34" charset="0"/>
                <a:cs typeface="Arial" pitchFamily="34" charset="0"/>
              </a:rPr>
              <a:t>C’est un tube cuivre que l’on a chauffer à rouge et</a:t>
            </a:r>
          </a:p>
          <a:p>
            <a:endParaRPr lang="fr-FR" sz="1600" dirty="0" smtClean="0">
              <a:solidFill>
                <a:srgbClr val="FF0000"/>
              </a:solidFill>
              <a:latin typeface="Arial" pitchFamily="34" charset="0"/>
              <a:cs typeface="Arial" pitchFamily="34" charset="0"/>
            </a:endParaRPr>
          </a:p>
          <a:p>
            <a:r>
              <a:rPr lang="fr-FR" sz="1600" dirty="0" smtClean="0">
                <a:solidFill>
                  <a:srgbClr val="FF0000"/>
                </a:solidFill>
                <a:latin typeface="Arial" pitchFamily="34" charset="0"/>
                <a:cs typeface="Arial" pitchFamily="34" charset="0"/>
              </a:rPr>
              <a:t> qui peut se travailler, il est dit « malléable »</a:t>
            </a:r>
            <a:endParaRPr lang="fr-FR" sz="1600" dirty="0">
              <a:solidFill>
                <a:srgbClr val="FF0000"/>
              </a:solidFill>
              <a:latin typeface="Arial" pitchFamily="34" charset="0"/>
              <a:cs typeface="Arial" pitchFamily="34" charset="0"/>
            </a:endParaRPr>
          </a:p>
        </p:txBody>
      </p:sp>
      <p:sp>
        <p:nvSpPr>
          <p:cNvPr id="22" name="ZoneTexte 21"/>
          <p:cNvSpPr txBox="1"/>
          <p:nvPr/>
        </p:nvSpPr>
        <p:spPr>
          <a:xfrm>
            <a:off x="2339752" y="3933056"/>
            <a:ext cx="4320480" cy="338554"/>
          </a:xfrm>
          <a:prstGeom prst="rect">
            <a:avLst/>
          </a:prstGeom>
          <a:noFill/>
        </p:spPr>
        <p:txBody>
          <a:bodyPr wrap="square" rtlCol="0">
            <a:spAutoFit/>
          </a:bodyPr>
          <a:lstStyle/>
          <a:p>
            <a:r>
              <a:rPr lang="fr-FR" sz="1600" dirty="0" smtClean="0">
                <a:solidFill>
                  <a:srgbClr val="FF0000"/>
                </a:solidFill>
                <a:latin typeface="Arial" pitchFamily="34" charset="0"/>
                <a:cs typeface="Arial" pitchFamily="34" charset="0"/>
              </a:rPr>
              <a:t>Il fond à 1100 c°</a:t>
            </a:r>
            <a:endParaRPr lang="fr-FR" sz="1600" dirty="0">
              <a:solidFill>
                <a:srgbClr val="FF0000"/>
              </a:solidFill>
              <a:latin typeface="Arial" pitchFamily="34" charset="0"/>
              <a:cs typeface="Arial" pitchFamily="34" charset="0"/>
            </a:endParaRPr>
          </a:p>
        </p:txBody>
      </p:sp>
      <p:sp>
        <p:nvSpPr>
          <p:cNvPr id="23" name="ZoneTexte 22"/>
          <p:cNvSpPr txBox="1"/>
          <p:nvPr/>
        </p:nvSpPr>
        <p:spPr>
          <a:xfrm>
            <a:off x="1835696" y="5517232"/>
            <a:ext cx="1080120" cy="338554"/>
          </a:xfrm>
          <a:prstGeom prst="rect">
            <a:avLst/>
          </a:prstGeom>
          <a:noFill/>
        </p:spPr>
        <p:txBody>
          <a:bodyPr wrap="square" rtlCol="0">
            <a:spAutoFit/>
          </a:bodyPr>
          <a:lstStyle/>
          <a:p>
            <a:r>
              <a:rPr lang="fr-FR" sz="1600" dirty="0" smtClean="0">
                <a:solidFill>
                  <a:srgbClr val="FF0000"/>
                </a:solidFill>
                <a:latin typeface="Arial" pitchFamily="34" charset="0"/>
                <a:cs typeface="Arial" pitchFamily="34" charset="0"/>
              </a:rPr>
              <a:t>Té égal</a:t>
            </a:r>
            <a:endParaRPr lang="fr-FR" sz="1600" dirty="0">
              <a:solidFill>
                <a:srgbClr val="FF0000"/>
              </a:solidFill>
              <a:latin typeface="Arial" pitchFamily="34" charset="0"/>
              <a:cs typeface="Arial" pitchFamily="34" charset="0"/>
            </a:endParaRPr>
          </a:p>
        </p:txBody>
      </p:sp>
      <p:sp>
        <p:nvSpPr>
          <p:cNvPr id="24" name="ZoneTexte 23"/>
          <p:cNvSpPr txBox="1"/>
          <p:nvPr/>
        </p:nvSpPr>
        <p:spPr>
          <a:xfrm>
            <a:off x="4716016" y="5517232"/>
            <a:ext cx="1296144" cy="338554"/>
          </a:xfrm>
          <a:prstGeom prst="rect">
            <a:avLst/>
          </a:prstGeom>
          <a:noFill/>
        </p:spPr>
        <p:txBody>
          <a:bodyPr wrap="square" rtlCol="0">
            <a:spAutoFit/>
          </a:bodyPr>
          <a:lstStyle/>
          <a:p>
            <a:r>
              <a:rPr lang="fr-FR" sz="1600" dirty="0" smtClean="0">
                <a:solidFill>
                  <a:srgbClr val="FF0000"/>
                </a:solidFill>
                <a:latin typeface="Arial" pitchFamily="34" charset="0"/>
                <a:cs typeface="Arial" pitchFamily="34" charset="0"/>
              </a:rPr>
              <a:t>réduction</a:t>
            </a:r>
            <a:endParaRPr lang="fr-FR" sz="1600" dirty="0">
              <a:solidFill>
                <a:srgbClr val="FF0000"/>
              </a:solidFill>
              <a:latin typeface="Arial" pitchFamily="34" charset="0"/>
              <a:cs typeface="Arial" pitchFamily="34" charset="0"/>
            </a:endParaRPr>
          </a:p>
        </p:txBody>
      </p:sp>
      <p:sp>
        <p:nvSpPr>
          <p:cNvPr id="25" name="ZoneTexte 24"/>
          <p:cNvSpPr txBox="1"/>
          <p:nvPr/>
        </p:nvSpPr>
        <p:spPr>
          <a:xfrm>
            <a:off x="6084168" y="6093296"/>
            <a:ext cx="2016224" cy="338554"/>
          </a:xfrm>
          <a:prstGeom prst="rect">
            <a:avLst/>
          </a:prstGeom>
          <a:noFill/>
        </p:spPr>
        <p:txBody>
          <a:bodyPr wrap="square" rtlCol="0">
            <a:spAutoFit/>
          </a:bodyPr>
          <a:lstStyle/>
          <a:p>
            <a:r>
              <a:rPr lang="fr-FR" sz="1600" dirty="0" smtClean="0">
                <a:solidFill>
                  <a:srgbClr val="FF0000"/>
                </a:solidFill>
                <a:latin typeface="Arial" pitchFamily="34" charset="0"/>
                <a:cs typeface="Arial" pitchFamily="34" charset="0"/>
              </a:rPr>
              <a:t>Manchon à sertir</a:t>
            </a:r>
            <a:endParaRPr lang="fr-FR" sz="1600" dirty="0">
              <a:solidFill>
                <a:srgbClr val="FF0000"/>
              </a:solidFill>
              <a:latin typeface="Arial" pitchFamily="34" charset="0"/>
              <a:cs typeface="Arial" pitchFamily="34" charset="0"/>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4" presetClass="entr" presetSubtype="0" fill="hold" grpId="0" nodeType="clickEffect">
                                  <p:stCondLst>
                                    <p:cond delay="0"/>
                                  </p:stCondLst>
                                  <p:childTnLst>
                                    <p:set>
                                      <p:cBhvr>
                                        <p:cTn id="6" dur="1" fill="hold">
                                          <p:stCondLst>
                                            <p:cond delay="0"/>
                                          </p:stCondLst>
                                        </p:cTn>
                                        <p:tgtEl>
                                          <p:spTgt spid="17"/>
                                        </p:tgtEl>
                                        <p:attrNameLst>
                                          <p:attrName>style.visibility</p:attrName>
                                        </p:attrNameLst>
                                      </p:cBhvr>
                                      <p:to>
                                        <p:strVal val="visible"/>
                                      </p:to>
                                    </p:set>
                                    <p:anim to="" calcmode="lin" valueType="num">
                                      <p:cBhvr>
                                        <p:cTn id="7" dur="1" fill="hold"/>
                                        <p:tgtEl>
                                          <p:spTgt spid="17"/>
                                        </p:tgtEl>
                                        <p:attrNameLst>
                                          <p:attrName/>
                                        </p:attrNameLst>
                                      </p:cBhvr>
                                    </p:anim>
                                  </p:childTnLst>
                                </p:cTn>
                              </p:par>
                            </p:childTnLst>
                          </p:cTn>
                        </p:par>
                      </p:childTnLst>
                    </p:cTn>
                  </p:par>
                  <p:par>
                    <p:cTn id="8" fill="hold">
                      <p:stCondLst>
                        <p:cond delay="indefinite"/>
                      </p:stCondLst>
                      <p:childTnLst>
                        <p:par>
                          <p:cTn id="9" fill="hold">
                            <p:stCondLst>
                              <p:cond delay="0"/>
                            </p:stCondLst>
                            <p:childTnLst>
                              <p:par>
                                <p:cTn id="10" presetID="24" presetClass="entr" presetSubtype="0" fill="hold" grpId="0" nodeType="clickEffect">
                                  <p:stCondLst>
                                    <p:cond delay="0"/>
                                  </p:stCondLst>
                                  <p:childTnLst>
                                    <p:set>
                                      <p:cBhvr>
                                        <p:cTn id="11" dur="1" fill="hold">
                                          <p:stCondLst>
                                            <p:cond delay="0"/>
                                          </p:stCondLst>
                                        </p:cTn>
                                        <p:tgtEl>
                                          <p:spTgt spid="21"/>
                                        </p:tgtEl>
                                        <p:attrNameLst>
                                          <p:attrName>style.visibility</p:attrName>
                                        </p:attrNameLst>
                                      </p:cBhvr>
                                      <p:to>
                                        <p:strVal val="visible"/>
                                      </p:to>
                                    </p:set>
                                    <p:anim to="" calcmode="lin" valueType="num">
                                      <p:cBhvr>
                                        <p:cTn id="12" dur="1" fill="hold"/>
                                        <p:tgtEl>
                                          <p:spTgt spid="21"/>
                                        </p:tgtEl>
                                        <p:attrNameLst>
                                          <p:attrName/>
                                        </p:attrNameLst>
                                      </p:cBhvr>
                                    </p:anim>
                                  </p:childTnLst>
                                </p:cTn>
                              </p:par>
                            </p:childTnLst>
                          </p:cTn>
                        </p:par>
                      </p:childTnLst>
                    </p:cTn>
                  </p:par>
                  <p:par>
                    <p:cTn id="13" fill="hold">
                      <p:stCondLst>
                        <p:cond delay="indefinite"/>
                      </p:stCondLst>
                      <p:childTnLst>
                        <p:par>
                          <p:cTn id="14" fill="hold">
                            <p:stCondLst>
                              <p:cond delay="0"/>
                            </p:stCondLst>
                            <p:childTnLst>
                              <p:par>
                                <p:cTn id="15" presetID="24" presetClass="entr" presetSubtype="0" fill="hold" grpId="0" nodeType="clickEffect">
                                  <p:stCondLst>
                                    <p:cond delay="0"/>
                                  </p:stCondLst>
                                  <p:childTnLst>
                                    <p:set>
                                      <p:cBhvr>
                                        <p:cTn id="16" dur="1" fill="hold">
                                          <p:stCondLst>
                                            <p:cond delay="0"/>
                                          </p:stCondLst>
                                        </p:cTn>
                                        <p:tgtEl>
                                          <p:spTgt spid="22"/>
                                        </p:tgtEl>
                                        <p:attrNameLst>
                                          <p:attrName>style.visibility</p:attrName>
                                        </p:attrNameLst>
                                      </p:cBhvr>
                                      <p:to>
                                        <p:strVal val="visible"/>
                                      </p:to>
                                    </p:set>
                                    <p:anim to="" calcmode="lin" valueType="num">
                                      <p:cBhvr>
                                        <p:cTn id="17" dur="1" fill="hold"/>
                                        <p:tgtEl>
                                          <p:spTgt spid="22"/>
                                        </p:tgtEl>
                                        <p:attrNameLst>
                                          <p:attrName/>
                                        </p:attrNameLst>
                                      </p:cBhvr>
                                    </p:anim>
                                  </p:childTnLst>
                                </p:cTn>
                              </p:par>
                            </p:childTnLst>
                          </p:cTn>
                        </p:par>
                      </p:childTnLst>
                    </p:cTn>
                  </p:par>
                  <p:par>
                    <p:cTn id="18" fill="hold">
                      <p:stCondLst>
                        <p:cond delay="indefinite"/>
                      </p:stCondLst>
                      <p:childTnLst>
                        <p:par>
                          <p:cTn id="19" fill="hold">
                            <p:stCondLst>
                              <p:cond delay="0"/>
                            </p:stCondLst>
                            <p:childTnLst>
                              <p:par>
                                <p:cTn id="20" presetID="24" presetClass="entr" presetSubtype="0" fill="hold" nodeType="clickEffect">
                                  <p:stCondLst>
                                    <p:cond delay="0"/>
                                  </p:stCondLst>
                                  <p:childTnLst>
                                    <p:set>
                                      <p:cBhvr>
                                        <p:cTn id="21" dur="1" fill="hold">
                                          <p:stCondLst>
                                            <p:cond delay="0"/>
                                          </p:stCondLst>
                                        </p:cTn>
                                        <p:tgtEl>
                                          <p:spTgt spid="23">
                                            <p:txEl>
                                              <p:pRg st="0" end="0"/>
                                            </p:txEl>
                                          </p:spTgt>
                                        </p:tgtEl>
                                        <p:attrNameLst>
                                          <p:attrName>style.visibility</p:attrName>
                                        </p:attrNameLst>
                                      </p:cBhvr>
                                      <p:to>
                                        <p:strVal val="visible"/>
                                      </p:to>
                                    </p:set>
                                    <p:anim to="" calcmode="lin" valueType="num">
                                      <p:cBhvr>
                                        <p:cTn id="22" dur="1" fill="hold"/>
                                        <p:tgtEl>
                                          <p:spTgt spid="23">
                                            <p:txEl>
                                              <p:pRg st="0" end="0"/>
                                            </p:txEl>
                                          </p:spTgt>
                                        </p:tgtEl>
                                        <p:attrNameLst>
                                          <p:attrName/>
                                        </p:attrNameLst>
                                      </p:cBhvr>
                                    </p:anim>
                                  </p:childTnLst>
                                </p:cTn>
                              </p:par>
                            </p:childTnLst>
                          </p:cTn>
                        </p:par>
                      </p:childTnLst>
                    </p:cTn>
                  </p:par>
                  <p:par>
                    <p:cTn id="23" fill="hold">
                      <p:stCondLst>
                        <p:cond delay="indefinite"/>
                      </p:stCondLst>
                      <p:childTnLst>
                        <p:par>
                          <p:cTn id="24" fill="hold">
                            <p:stCondLst>
                              <p:cond delay="0"/>
                            </p:stCondLst>
                            <p:childTnLst>
                              <p:par>
                                <p:cTn id="25" presetID="24" presetClass="entr" presetSubtype="0" fill="hold" nodeType="clickEffect">
                                  <p:stCondLst>
                                    <p:cond delay="0"/>
                                  </p:stCondLst>
                                  <p:childTnLst>
                                    <p:set>
                                      <p:cBhvr>
                                        <p:cTn id="26" dur="1" fill="hold">
                                          <p:stCondLst>
                                            <p:cond delay="0"/>
                                          </p:stCondLst>
                                        </p:cTn>
                                        <p:tgtEl>
                                          <p:spTgt spid="24">
                                            <p:txEl>
                                              <p:pRg st="0" end="0"/>
                                            </p:txEl>
                                          </p:spTgt>
                                        </p:tgtEl>
                                        <p:attrNameLst>
                                          <p:attrName>style.visibility</p:attrName>
                                        </p:attrNameLst>
                                      </p:cBhvr>
                                      <p:to>
                                        <p:strVal val="visible"/>
                                      </p:to>
                                    </p:set>
                                    <p:anim to="" calcmode="lin" valueType="num">
                                      <p:cBhvr>
                                        <p:cTn id="27" dur="1" fill="hold"/>
                                        <p:tgtEl>
                                          <p:spTgt spid="24">
                                            <p:txEl>
                                              <p:pRg st="0" end="0"/>
                                            </p:txEl>
                                          </p:spTgt>
                                        </p:tgtEl>
                                        <p:attrNameLst>
                                          <p:attrName/>
                                        </p:attrNameLst>
                                      </p:cBhvr>
                                    </p:anim>
                                  </p:childTnLst>
                                </p:cTn>
                              </p:par>
                            </p:childTnLst>
                          </p:cTn>
                        </p:par>
                      </p:childTnLst>
                    </p:cTn>
                  </p:par>
                  <p:par>
                    <p:cTn id="28" fill="hold">
                      <p:stCondLst>
                        <p:cond delay="indefinite"/>
                      </p:stCondLst>
                      <p:childTnLst>
                        <p:par>
                          <p:cTn id="29" fill="hold">
                            <p:stCondLst>
                              <p:cond delay="0"/>
                            </p:stCondLst>
                            <p:childTnLst>
                              <p:par>
                                <p:cTn id="30" presetID="24" presetClass="entr" presetSubtype="0" fill="hold" grpId="0" nodeType="clickEffect">
                                  <p:stCondLst>
                                    <p:cond delay="0"/>
                                  </p:stCondLst>
                                  <p:childTnLst>
                                    <p:set>
                                      <p:cBhvr>
                                        <p:cTn id="31" dur="1" fill="hold">
                                          <p:stCondLst>
                                            <p:cond delay="0"/>
                                          </p:stCondLst>
                                        </p:cTn>
                                        <p:tgtEl>
                                          <p:spTgt spid="25"/>
                                        </p:tgtEl>
                                        <p:attrNameLst>
                                          <p:attrName>style.visibility</p:attrName>
                                        </p:attrNameLst>
                                      </p:cBhvr>
                                      <p:to>
                                        <p:strVal val="visible"/>
                                      </p:to>
                                    </p:set>
                                    <p:anim to="" calcmode="lin" valueType="num">
                                      <p:cBhvr>
                                        <p:cTn id="32" dur="1" fill="hold"/>
                                        <p:tgtEl>
                                          <p:spTgt spid="25"/>
                                        </p:tgtEl>
                                        <p:attrNameLst>
                                          <p:attrName/>
                                        </p:attrNameLst>
                                      </p:cBhvr>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 grpId="0"/>
      <p:bldP spid="21" grpId="0"/>
      <p:bldP spid="22" grpId="0"/>
      <p:bldP spid="25"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logo.jpg"/>
          <p:cNvPicPr>
            <a:picLocks noChangeAspect="1"/>
          </p:cNvPicPr>
          <p:nvPr/>
        </p:nvPicPr>
        <p:blipFill>
          <a:blip r:embed="rId2" cstate="print"/>
          <a:stretch>
            <a:fillRect/>
          </a:stretch>
        </p:blipFill>
        <p:spPr>
          <a:xfrm>
            <a:off x="7236296" y="476673"/>
            <a:ext cx="1363088" cy="945257"/>
          </a:xfrm>
          <a:prstGeom prst="rect">
            <a:avLst/>
          </a:prstGeom>
        </p:spPr>
      </p:pic>
      <p:sp>
        <p:nvSpPr>
          <p:cNvPr id="3" name="ZoneTexte 2"/>
          <p:cNvSpPr txBox="1"/>
          <p:nvPr/>
        </p:nvSpPr>
        <p:spPr>
          <a:xfrm>
            <a:off x="2771800" y="548680"/>
            <a:ext cx="1800200" cy="523220"/>
          </a:xfrm>
          <a:prstGeom prst="rect">
            <a:avLst/>
          </a:prstGeom>
          <a:noFill/>
        </p:spPr>
        <p:txBody>
          <a:bodyPr wrap="square" rtlCol="0">
            <a:spAutoFit/>
          </a:bodyPr>
          <a:lstStyle/>
          <a:p>
            <a:r>
              <a:rPr lang="fr-FR" sz="2800" u="sng" dirty="0" smtClean="0">
                <a:solidFill>
                  <a:srgbClr val="FF0000"/>
                </a:solidFill>
                <a:latin typeface="Arial" pitchFamily="34" charset="0"/>
                <a:cs typeface="Arial" pitchFamily="34" charset="0"/>
              </a:rPr>
              <a:t>synthèse</a:t>
            </a:r>
            <a:endParaRPr lang="fr-FR" sz="2800" u="sng" dirty="0">
              <a:solidFill>
                <a:srgbClr val="FF0000"/>
              </a:solidFill>
              <a:latin typeface="Arial" pitchFamily="34" charset="0"/>
              <a:cs typeface="Arial" pitchFamily="34" charset="0"/>
            </a:endParaRPr>
          </a:p>
        </p:txBody>
      </p:sp>
      <p:sp>
        <p:nvSpPr>
          <p:cNvPr id="4" name="ZoneTexte 3"/>
          <p:cNvSpPr txBox="1"/>
          <p:nvPr/>
        </p:nvSpPr>
        <p:spPr>
          <a:xfrm>
            <a:off x="683568" y="1412776"/>
            <a:ext cx="6480720" cy="646331"/>
          </a:xfrm>
          <a:prstGeom prst="rect">
            <a:avLst/>
          </a:prstGeom>
          <a:noFill/>
        </p:spPr>
        <p:txBody>
          <a:bodyPr wrap="square" rtlCol="0">
            <a:spAutoFit/>
          </a:bodyPr>
          <a:lstStyle/>
          <a:p>
            <a:pPr marL="342900" indent="-342900">
              <a:buAutoNum type="arabicPeriod" startAt="5"/>
            </a:pPr>
            <a:r>
              <a:rPr lang="fr-FR" dirty="0" smtClean="0"/>
              <a:t>Remplir les tableaux ci-dessous </a:t>
            </a:r>
          </a:p>
          <a:p>
            <a:pPr marL="342900" indent="-342900"/>
            <a:endParaRPr lang="fr-FR" dirty="0" smtClean="0"/>
          </a:p>
        </p:txBody>
      </p:sp>
      <p:sp>
        <p:nvSpPr>
          <p:cNvPr id="11" name="ZoneTexte 10"/>
          <p:cNvSpPr txBox="1"/>
          <p:nvPr/>
        </p:nvSpPr>
        <p:spPr>
          <a:xfrm>
            <a:off x="3419872" y="1772816"/>
            <a:ext cx="1152128" cy="369332"/>
          </a:xfrm>
          <a:prstGeom prst="rect">
            <a:avLst/>
          </a:prstGeom>
          <a:noFill/>
        </p:spPr>
        <p:txBody>
          <a:bodyPr wrap="square" rtlCol="0">
            <a:spAutoFit/>
          </a:bodyPr>
          <a:lstStyle/>
          <a:p>
            <a:r>
              <a:rPr lang="fr-FR" dirty="0" smtClean="0">
                <a:latin typeface="Arial" pitchFamily="34" charset="0"/>
                <a:cs typeface="Arial" pitchFamily="34" charset="0"/>
              </a:rPr>
              <a:t>Ø cuivre</a:t>
            </a:r>
            <a:endParaRPr lang="fr-FR" dirty="0">
              <a:latin typeface="Arial" pitchFamily="34" charset="0"/>
              <a:cs typeface="Arial" pitchFamily="34" charset="0"/>
            </a:endParaRPr>
          </a:p>
        </p:txBody>
      </p:sp>
      <p:graphicFrame>
        <p:nvGraphicFramePr>
          <p:cNvPr id="12" name="Tableau 11"/>
          <p:cNvGraphicFramePr>
            <a:graphicFrameLocks noGrp="1"/>
          </p:cNvGraphicFramePr>
          <p:nvPr/>
        </p:nvGraphicFramePr>
        <p:xfrm>
          <a:off x="1115616" y="2204864"/>
          <a:ext cx="6096000" cy="1483360"/>
        </p:xfrm>
        <a:graphic>
          <a:graphicData uri="http://schemas.openxmlformats.org/drawingml/2006/table">
            <a:tbl>
              <a:tblPr firstRow="1" bandRow="1">
                <a:tableStyleId>{5C22544A-7EE6-4342-B048-85BDC9FD1C3A}</a:tableStyleId>
              </a:tblPr>
              <a:tblGrid>
                <a:gridCol w="3048000"/>
                <a:gridCol w="3048000"/>
              </a:tblGrid>
              <a:tr h="370840">
                <a:tc>
                  <a:txBody>
                    <a:bodyPr/>
                    <a:lstStyle/>
                    <a:p>
                      <a:pPr algn="ctr"/>
                      <a:r>
                        <a:rPr lang="fr-FR" dirty="0" smtClean="0">
                          <a:solidFill>
                            <a:schemeClr val="tx1"/>
                          </a:solidFill>
                        </a:rPr>
                        <a:t>Ancienne appellation</a:t>
                      </a:r>
                      <a:endParaRPr lang="fr-FR" dirty="0">
                        <a:solidFill>
                          <a:schemeClr val="tx1"/>
                        </a:solidFill>
                      </a:endParaRPr>
                    </a:p>
                  </a:txBody>
                  <a:tcPr>
                    <a:noFill/>
                  </a:tcPr>
                </a:tc>
                <a:tc>
                  <a:txBody>
                    <a:bodyPr/>
                    <a:lstStyle/>
                    <a:p>
                      <a:pPr algn="ctr"/>
                      <a:r>
                        <a:rPr lang="fr-FR" dirty="0" smtClean="0">
                          <a:solidFill>
                            <a:schemeClr val="tx1"/>
                          </a:solidFill>
                        </a:rPr>
                        <a:t>Nouvelle appellation</a:t>
                      </a:r>
                      <a:endParaRPr lang="fr-FR" dirty="0">
                        <a:solidFill>
                          <a:schemeClr val="tx1"/>
                        </a:solidFill>
                      </a:endParaRPr>
                    </a:p>
                  </a:txBody>
                  <a:tcPr>
                    <a:noFill/>
                  </a:tcPr>
                </a:tc>
              </a:tr>
              <a:tr h="370840">
                <a:tc>
                  <a:txBody>
                    <a:bodyPr/>
                    <a:lstStyle/>
                    <a:p>
                      <a:pPr algn="ctr"/>
                      <a:r>
                        <a:rPr lang="fr-FR" dirty="0" smtClean="0"/>
                        <a:t>10/12</a:t>
                      </a:r>
                      <a:endParaRPr lang="fr-FR" dirty="0"/>
                    </a:p>
                  </a:txBody>
                  <a:tcPr/>
                </a:tc>
                <a:tc>
                  <a:txBody>
                    <a:bodyPr/>
                    <a:lstStyle/>
                    <a:p>
                      <a:endParaRPr lang="fr-FR" dirty="0"/>
                    </a:p>
                  </a:txBody>
                  <a:tcPr/>
                </a:tc>
              </a:tr>
              <a:tr h="370840">
                <a:tc>
                  <a:txBody>
                    <a:bodyPr/>
                    <a:lstStyle/>
                    <a:p>
                      <a:endParaRPr lang="fr-FR" dirty="0"/>
                    </a:p>
                  </a:txBody>
                  <a:tcPr/>
                </a:tc>
                <a:tc>
                  <a:txBody>
                    <a:bodyPr/>
                    <a:lstStyle/>
                    <a:p>
                      <a:pPr algn="ctr"/>
                      <a:r>
                        <a:rPr lang="fr-FR" dirty="0" smtClean="0"/>
                        <a:t>18*1</a:t>
                      </a:r>
                      <a:endParaRPr lang="fr-FR" dirty="0"/>
                    </a:p>
                  </a:txBody>
                  <a:tcPr/>
                </a:tc>
              </a:tr>
              <a:tr h="370840">
                <a:tc>
                  <a:txBody>
                    <a:bodyPr/>
                    <a:lstStyle/>
                    <a:p>
                      <a:pPr algn="ctr"/>
                      <a:r>
                        <a:rPr lang="fr-FR" dirty="0" smtClean="0"/>
                        <a:t>12/14</a:t>
                      </a:r>
                      <a:endParaRPr lang="fr-FR" dirty="0"/>
                    </a:p>
                  </a:txBody>
                  <a:tcPr/>
                </a:tc>
                <a:tc>
                  <a:txBody>
                    <a:bodyPr/>
                    <a:lstStyle/>
                    <a:p>
                      <a:endParaRPr lang="fr-FR" dirty="0"/>
                    </a:p>
                  </a:txBody>
                  <a:tcPr/>
                </a:tc>
              </a:tr>
            </a:tbl>
          </a:graphicData>
        </a:graphic>
      </p:graphicFrame>
      <p:sp>
        <p:nvSpPr>
          <p:cNvPr id="14" name="ZoneTexte 13"/>
          <p:cNvSpPr txBox="1"/>
          <p:nvPr/>
        </p:nvSpPr>
        <p:spPr>
          <a:xfrm>
            <a:off x="3419872" y="3861048"/>
            <a:ext cx="1152128" cy="369332"/>
          </a:xfrm>
          <a:prstGeom prst="rect">
            <a:avLst/>
          </a:prstGeom>
          <a:noFill/>
        </p:spPr>
        <p:txBody>
          <a:bodyPr wrap="square" rtlCol="0">
            <a:spAutoFit/>
          </a:bodyPr>
          <a:lstStyle/>
          <a:p>
            <a:r>
              <a:rPr lang="fr-FR" dirty="0" smtClean="0">
                <a:latin typeface="Arial" pitchFamily="34" charset="0"/>
                <a:cs typeface="Arial" pitchFamily="34" charset="0"/>
              </a:rPr>
              <a:t>Ø acier</a:t>
            </a:r>
            <a:endParaRPr lang="fr-FR" dirty="0">
              <a:latin typeface="Arial" pitchFamily="34" charset="0"/>
              <a:cs typeface="Arial" pitchFamily="34" charset="0"/>
            </a:endParaRPr>
          </a:p>
        </p:txBody>
      </p:sp>
      <p:graphicFrame>
        <p:nvGraphicFramePr>
          <p:cNvPr id="15" name="Tableau 14"/>
          <p:cNvGraphicFramePr>
            <a:graphicFrameLocks noGrp="1"/>
          </p:cNvGraphicFramePr>
          <p:nvPr/>
        </p:nvGraphicFramePr>
        <p:xfrm>
          <a:off x="539553" y="4293096"/>
          <a:ext cx="8136903" cy="1854200"/>
        </p:xfrm>
        <a:graphic>
          <a:graphicData uri="http://schemas.openxmlformats.org/drawingml/2006/table">
            <a:tbl>
              <a:tblPr firstRow="1" bandRow="1">
                <a:tableStyleId>{5C22544A-7EE6-4342-B048-85BDC9FD1C3A}</a:tableStyleId>
              </a:tblPr>
              <a:tblGrid>
                <a:gridCol w="2712301"/>
                <a:gridCol w="2712301"/>
                <a:gridCol w="2712301"/>
              </a:tblGrid>
              <a:tr h="370840">
                <a:tc>
                  <a:txBody>
                    <a:bodyPr/>
                    <a:lstStyle/>
                    <a:p>
                      <a:pPr algn="ctr"/>
                      <a:r>
                        <a:rPr lang="fr-FR" dirty="0" smtClean="0">
                          <a:solidFill>
                            <a:schemeClr val="tx1"/>
                          </a:solidFill>
                          <a:latin typeface="Arial" pitchFamily="34" charset="0"/>
                          <a:cs typeface="Arial" pitchFamily="34" charset="0"/>
                        </a:rPr>
                        <a:t>pouce</a:t>
                      </a:r>
                      <a:endParaRPr lang="fr-FR" dirty="0">
                        <a:solidFill>
                          <a:schemeClr val="tx1"/>
                        </a:solidFill>
                        <a:latin typeface="Arial" pitchFamily="34" charset="0"/>
                        <a:cs typeface="Arial" pitchFamily="34" charset="0"/>
                      </a:endParaRPr>
                    </a:p>
                  </a:txBody>
                  <a:tcPr>
                    <a:noFill/>
                  </a:tcPr>
                </a:tc>
                <a:tc>
                  <a:txBody>
                    <a:bodyPr/>
                    <a:lstStyle/>
                    <a:p>
                      <a:pPr algn="ctr"/>
                      <a:r>
                        <a:rPr lang="fr-FR" dirty="0" smtClean="0">
                          <a:solidFill>
                            <a:schemeClr val="tx1"/>
                          </a:solidFill>
                          <a:latin typeface="Arial" pitchFamily="34" charset="0"/>
                          <a:cs typeface="Arial" pitchFamily="34" charset="0"/>
                        </a:rPr>
                        <a:t>mm</a:t>
                      </a:r>
                      <a:endParaRPr lang="fr-FR" dirty="0">
                        <a:solidFill>
                          <a:schemeClr val="tx1"/>
                        </a:solidFill>
                        <a:latin typeface="Arial" pitchFamily="34" charset="0"/>
                        <a:cs typeface="Arial" pitchFamily="34" charset="0"/>
                      </a:endParaRPr>
                    </a:p>
                  </a:txBody>
                  <a:tcPr>
                    <a:noFill/>
                  </a:tcPr>
                </a:tc>
                <a:tc>
                  <a:txBody>
                    <a:bodyPr/>
                    <a:lstStyle/>
                    <a:p>
                      <a:pPr algn="ctr"/>
                      <a:r>
                        <a:rPr lang="fr-FR" dirty="0" smtClean="0">
                          <a:solidFill>
                            <a:schemeClr val="tx1"/>
                          </a:solidFill>
                          <a:latin typeface="Arial" pitchFamily="34" charset="0"/>
                          <a:cs typeface="Arial" pitchFamily="34" charset="0"/>
                        </a:rPr>
                        <a:t>Ø extérieur / épaisseur</a:t>
                      </a:r>
                      <a:endParaRPr lang="fr-FR" dirty="0">
                        <a:solidFill>
                          <a:schemeClr val="tx1"/>
                        </a:solidFill>
                        <a:latin typeface="Arial" pitchFamily="34" charset="0"/>
                        <a:cs typeface="Arial" pitchFamily="34" charset="0"/>
                      </a:endParaRPr>
                    </a:p>
                  </a:txBody>
                  <a:tcPr>
                    <a:noFill/>
                  </a:tcPr>
                </a:tc>
              </a:tr>
              <a:tr h="370840">
                <a:tc>
                  <a:txBody>
                    <a:bodyPr/>
                    <a:lstStyle/>
                    <a:p>
                      <a:pPr algn="ctr"/>
                      <a:r>
                        <a:rPr lang="fr-FR" dirty="0" smtClean="0"/>
                        <a:t>1/2 ‘’</a:t>
                      </a:r>
                      <a:endParaRPr lang="fr-FR" dirty="0"/>
                    </a:p>
                  </a:txBody>
                  <a:tcPr/>
                </a:tc>
                <a:tc>
                  <a:txBody>
                    <a:bodyPr/>
                    <a:lstStyle/>
                    <a:p>
                      <a:pPr algn="ctr"/>
                      <a:endParaRPr lang="fr-FR" dirty="0"/>
                    </a:p>
                  </a:txBody>
                  <a:tcPr/>
                </a:tc>
                <a:tc>
                  <a:txBody>
                    <a:bodyPr/>
                    <a:lstStyle/>
                    <a:p>
                      <a:pPr algn="ctr"/>
                      <a:endParaRPr lang="fr-FR" dirty="0"/>
                    </a:p>
                  </a:txBody>
                  <a:tcPr/>
                </a:tc>
              </a:tr>
              <a:tr h="370840">
                <a:tc>
                  <a:txBody>
                    <a:bodyPr/>
                    <a:lstStyle/>
                    <a:p>
                      <a:pPr algn="ctr"/>
                      <a:endParaRPr lang="fr-FR"/>
                    </a:p>
                  </a:txBody>
                  <a:tcPr/>
                </a:tc>
                <a:tc>
                  <a:txBody>
                    <a:bodyPr/>
                    <a:lstStyle/>
                    <a:p>
                      <a:pPr algn="ctr"/>
                      <a:endParaRPr lang="fr-FR"/>
                    </a:p>
                  </a:txBody>
                  <a:tcPr/>
                </a:tc>
                <a:tc>
                  <a:txBody>
                    <a:bodyPr/>
                    <a:lstStyle/>
                    <a:p>
                      <a:pPr algn="ctr"/>
                      <a:r>
                        <a:rPr lang="fr-FR" dirty="0" smtClean="0"/>
                        <a:t>26.9*2.3</a:t>
                      </a:r>
                      <a:endParaRPr lang="fr-FR" dirty="0"/>
                    </a:p>
                  </a:txBody>
                  <a:tcPr/>
                </a:tc>
              </a:tr>
              <a:tr h="370840">
                <a:tc>
                  <a:txBody>
                    <a:bodyPr/>
                    <a:lstStyle/>
                    <a:p>
                      <a:pPr algn="ctr"/>
                      <a:r>
                        <a:rPr lang="fr-FR" dirty="0" smtClean="0"/>
                        <a:t>3/8 ‘’</a:t>
                      </a:r>
                      <a:endParaRPr lang="fr-FR" dirty="0"/>
                    </a:p>
                  </a:txBody>
                  <a:tcPr/>
                </a:tc>
                <a:tc>
                  <a:txBody>
                    <a:bodyPr/>
                    <a:lstStyle/>
                    <a:p>
                      <a:pPr algn="ctr"/>
                      <a:endParaRPr lang="fr-FR"/>
                    </a:p>
                  </a:txBody>
                  <a:tcPr/>
                </a:tc>
                <a:tc>
                  <a:txBody>
                    <a:bodyPr/>
                    <a:lstStyle/>
                    <a:p>
                      <a:pPr algn="ctr"/>
                      <a:endParaRPr lang="fr-FR" dirty="0"/>
                    </a:p>
                  </a:txBody>
                  <a:tcPr/>
                </a:tc>
              </a:tr>
              <a:tr h="370840">
                <a:tc>
                  <a:txBody>
                    <a:bodyPr/>
                    <a:lstStyle/>
                    <a:p>
                      <a:pPr algn="ctr"/>
                      <a:endParaRPr lang="fr-FR" dirty="0"/>
                    </a:p>
                  </a:txBody>
                  <a:tcPr/>
                </a:tc>
                <a:tc>
                  <a:txBody>
                    <a:bodyPr/>
                    <a:lstStyle/>
                    <a:p>
                      <a:pPr algn="ctr"/>
                      <a:r>
                        <a:rPr lang="fr-FR" dirty="0" smtClean="0"/>
                        <a:t>26/34</a:t>
                      </a:r>
                      <a:endParaRPr lang="fr-FR" dirty="0"/>
                    </a:p>
                  </a:txBody>
                  <a:tcPr/>
                </a:tc>
                <a:tc>
                  <a:txBody>
                    <a:bodyPr/>
                    <a:lstStyle/>
                    <a:p>
                      <a:pPr algn="ctr"/>
                      <a:endParaRPr lang="fr-FR" dirty="0"/>
                    </a:p>
                  </a:txBody>
                  <a:tcPr/>
                </a:tc>
              </a:tr>
            </a:tbl>
          </a:graphicData>
        </a:graphic>
      </p:graphicFrame>
      <p:sp>
        <p:nvSpPr>
          <p:cNvPr id="9" name="ZoneTexte 8"/>
          <p:cNvSpPr txBox="1"/>
          <p:nvPr/>
        </p:nvSpPr>
        <p:spPr>
          <a:xfrm>
            <a:off x="5364088" y="2564904"/>
            <a:ext cx="720080" cy="338554"/>
          </a:xfrm>
          <a:prstGeom prst="rect">
            <a:avLst/>
          </a:prstGeom>
          <a:noFill/>
        </p:spPr>
        <p:txBody>
          <a:bodyPr wrap="square" rtlCol="0">
            <a:spAutoFit/>
          </a:bodyPr>
          <a:lstStyle/>
          <a:p>
            <a:r>
              <a:rPr lang="fr-FR" sz="1600" dirty="0" smtClean="0">
                <a:solidFill>
                  <a:srgbClr val="FF0000"/>
                </a:solidFill>
                <a:latin typeface="Arial" pitchFamily="34" charset="0"/>
                <a:cs typeface="Arial" pitchFamily="34" charset="0"/>
              </a:rPr>
              <a:t>12*1</a:t>
            </a:r>
            <a:endParaRPr lang="fr-FR" sz="1600" dirty="0">
              <a:solidFill>
                <a:srgbClr val="FF0000"/>
              </a:solidFill>
              <a:latin typeface="Arial" pitchFamily="34" charset="0"/>
              <a:cs typeface="Arial" pitchFamily="34" charset="0"/>
            </a:endParaRPr>
          </a:p>
        </p:txBody>
      </p:sp>
      <p:sp>
        <p:nvSpPr>
          <p:cNvPr id="10" name="ZoneTexte 9"/>
          <p:cNvSpPr txBox="1"/>
          <p:nvPr/>
        </p:nvSpPr>
        <p:spPr>
          <a:xfrm>
            <a:off x="2267744" y="2996952"/>
            <a:ext cx="720080" cy="338554"/>
          </a:xfrm>
          <a:prstGeom prst="rect">
            <a:avLst/>
          </a:prstGeom>
          <a:noFill/>
        </p:spPr>
        <p:txBody>
          <a:bodyPr wrap="square" rtlCol="0">
            <a:spAutoFit/>
          </a:bodyPr>
          <a:lstStyle/>
          <a:p>
            <a:r>
              <a:rPr lang="fr-FR" sz="1600" dirty="0" smtClean="0">
                <a:solidFill>
                  <a:srgbClr val="FF0000"/>
                </a:solidFill>
                <a:latin typeface="Arial" pitchFamily="34" charset="0"/>
                <a:cs typeface="Arial" pitchFamily="34" charset="0"/>
              </a:rPr>
              <a:t>16/18</a:t>
            </a:r>
            <a:endParaRPr lang="fr-FR" sz="1600" dirty="0">
              <a:solidFill>
                <a:srgbClr val="FF0000"/>
              </a:solidFill>
              <a:latin typeface="Arial" pitchFamily="34" charset="0"/>
              <a:cs typeface="Arial" pitchFamily="34" charset="0"/>
            </a:endParaRPr>
          </a:p>
        </p:txBody>
      </p:sp>
      <p:sp>
        <p:nvSpPr>
          <p:cNvPr id="16" name="ZoneTexte 15"/>
          <p:cNvSpPr txBox="1"/>
          <p:nvPr/>
        </p:nvSpPr>
        <p:spPr>
          <a:xfrm>
            <a:off x="5364088" y="3356992"/>
            <a:ext cx="648072" cy="369332"/>
          </a:xfrm>
          <a:prstGeom prst="rect">
            <a:avLst/>
          </a:prstGeom>
          <a:noFill/>
        </p:spPr>
        <p:txBody>
          <a:bodyPr wrap="square" rtlCol="0">
            <a:spAutoFit/>
          </a:bodyPr>
          <a:lstStyle/>
          <a:p>
            <a:r>
              <a:rPr lang="fr-FR" dirty="0" smtClean="0">
                <a:solidFill>
                  <a:srgbClr val="FF0000"/>
                </a:solidFill>
              </a:rPr>
              <a:t>14*1</a:t>
            </a:r>
            <a:endParaRPr lang="fr-FR" dirty="0">
              <a:solidFill>
                <a:srgbClr val="FF0000"/>
              </a:solidFill>
            </a:endParaRPr>
          </a:p>
        </p:txBody>
      </p:sp>
      <p:sp>
        <p:nvSpPr>
          <p:cNvPr id="17" name="ZoneTexte 16"/>
          <p:cNvSpPr txBox="1"/>
          <p:nvPr/>
        </p:nvSpPr>
        <p:spPr>
          <a:xfrm>
            <a:off x="4283968" y="4653136"/>
            <a:ext cx="864096" cy="338554"/>
          </a:xfrm>
          <a:prstGeom prst="rect">
            <a:avLst/>
          </a:prstGeom>
          <a:noFill/>
        </p:spPr>
        <p:txBody>
          <a:bodyPr wrap="square" rtlCol="0">
            <a:spAutoFit/>
          </a:bodyPr>
          <a:lstStyle/>
          <a:p>
            <a:r>
              <a:rPr lang="fr-FR" sz="1600" dirty="0" smtClean="0">
                <a:solidFill>
                  <a:srgbClr val="FF0000"/>
                </a:solidFill>
                <a:latin typeface="Arial" pitchFamily="34" charset="0"/>
                <a:cs typeface="Arial" pitchFamily="34" charset="0"/>
              </a:rPr>
              <a:t>15/21</a:t>
            </a:r>
            <a:endParaRPr lang="fr-FR" sz="1600" dirty="0">
              <a:solidFill>
                <a:srgbClr val="FF0000"/>
              </a:solidFill>
              <a:latin typeface="Arial" pitchFamily="34" charset="0"/>
              <a:cs typeface="Arial" pitchFamily="34" charset="0"/>
            </a:endParaRPr>
          </a:p>
        </p:txBody>
      </p:sp>
      <p:sp>
        <p:nvSpPr>
          <p:cNvPr id="18" name="ZoneTexte 17"/>
          <p:cNvSpPr txBox="1"/>
          <p:nvPr/>
        </p:nvSpPr>
        <p:spPr>
          <a:xfrm>
            <a:off x="6804248" y="4653136"/>
            <a:ext cx="1008112" cy="338554"/>
          </a:xfrm>
          <a:prstGeom prst="rect">
            <a:avLst/>
          </a:prstGeom>
          <a:noFill/>
        </p:spPr>
        <p:txBody>
          <a:bodyPr wrap="square" rtlCol="0">
            <a:spAutoFit/>
          </a:bodyPr>
          <a:lstStyle/>
          <a:p>
            <a:r>
              <a:rPr lang="fr-FR" sz="1600" dirty="0" smtClean="0">
                <a:solidFill>
                  <a:srgbClr val="FF0000"/>
                </a:solidFill>
                <a:latin typeface="Arial" pitchFamily="34" charset="0"/>
                <a:cs typeface="Arial" pitchFamily="34" charset="0"/>
              </a:rPr>
              <a:t>21.3*2.3</a:t>
            </a:r>
            <a:endParaRPr lang="fr-FR" sz="1600" dirty="0">
              <a:solidFill>
                <a:srgbClr val="FF0000"/>
              </a:solidFill>
              <a:latin typeface="Arial" pitchFamily="34" charset="0"/>
              <a:cs typeface="Arial" pitchFamily="34" charset="0"/>
            </a:endParaRPr>
          </a:p>
        </p:txBody>
      </p:sp>
      <p:sp>
        <p:nvSpPr>
          <p:cNvPr id="19" name="ZoneTexte 18"/>
          <p:cNvSpPr txBox="1"/>
          <p:nvPr/>
        </p:nvSpPr>
        <p:spPr>
          <a:xfrm>
            <a:off x="1547664" y="5085184"/>
            <a:ext cx="720080" cy="338554"/>
          </a:xfrm>
          <a:prstGeom prst="rect">
            <a:avLst/>
          </a:prstGeom>
          <a:noFill/>
        </p:spPr>
        <p:txBody>
          <a:bodyPr wrap="square" rtlCol="0">
            <a:spAutoFit/>
          </a:bodyPr>
          <a:lstStyle/>
          <a:p>
            <a:r>
              <a:rPr lang="fr-FR" sz="1600" dirty="0" smtClean="0">
                <a:solidFill>
                  <a:srgbClr val="FF0000"/>
                </a:solidFill>
                <a:latin typeface="Arial" pitchFamily="34" charset="0"/>
                <a:cs typeface="Arial" pitchFamily="34" charset="0"/>
              </a:rPr>
              <a:t>3/4 ‘’</a:t>
            </a:r>
            <a:endParaRPr lang="fr-FR" sz="1600" dirty="0">
              <a:solidFill>
                <a:srgbClr val="FF0000"/>
              </a:solidFill>
              <a:latin typeface="Arial" pitchFamily="34" charset="0"/>
              <a:cs typeface="Arial" pitchFamily="34" charset="0"/>
            </a:endParaRPr>
          </a:p>
        </p:txBody>
      </p:sp>
      <p:sp>
        <p:nvSpPr>
          <p:cNvPr id="20" name="ZoneTexte 19"/>
          <p:cNvSpPr txBox="1"/>
          <p:nvPr/>
        </p:nvSpPr>
        <p:spPr>
          <a:xfrm>
            <a:off x="4355976" y="5085184"/>
            <a:ext cx="792088" cy="338554"/>
          </a:xfrm>
          <a:prstGeom prst="rect">
            <a:avLst/>
          </a:prstGeom>
          <a:noFill/>
        </p:spPr>
        <p:txBody>
          <a:bodyPr wrap="square" rtlCol="0">
            <a:spAutoFit/>
          </a:bodyPr>
          <a:lstStyle/>
          <a:p>
            <a:r>
              <a:rPr lang="fr-FR" sz="1600" dirty="0" smtClean="0">
                <a:solidFill>
                  <a:srgbClr val="FF0000"/>
                </a:solidFill>
                <a:latin typeface="Arial" pitchFamily="34" charset="0"/>
                <a:cs typeface="Arial" pitchFamily="34" charset="0"/>
              </a:rPr>
              <a:t>20/27</a:t>
            </a:r>
            <a:endParaRPr lang="fr-FR" sz="1600" dirty="0">
              <a:solidFill>
                <a:srgbClr val="FF0000"/>
              </a:solidFill>
              <a:latin typeface="Arial" pitchFamily="34" charset="0"/>
              <a:cs typeface="Arial" pitchFamily="34" charset="0"/>
            </a:endParaRPr>
          </a:p>
        </p:txBody>
      </p:sp>
      <p:sp>
        <p:nvSpPr>
          <p:cNvPr id="21" name="ZoneTexte 20"/>
          <p:cNvSpPr txBox="1"/>
          <p:nvPr/>
        </p:nvSpPr>
        <p:spPr>
          <a:xfrm>
            <a:off x="4355976" y="5445224"/>
            <a:ext cx="720080" cy="338554"/>
          </a:xfrm>
          <a:prstGeom prst="rect">
            <a:avLst/>
          </a:prstGeom>
          <a:noFill/>
        </p:spPr>
        <p:txBody>
          <a:bodyPr wrap="square" rtlCol="0">
            <a:spAutoFit/>
          </a:bodyPr>
          <a:lstStyle/>
          <a:p>
            <a:r>
              <a:rPr lang="fr-FR" sz="1600" dirty="0" smtClean="0">
                <a:solidFill>
                  <a:srgbClr val="FF0000"/>
                </a:solidFill>
                <a:latin typeface="Arial" pitchFamily="34" charset="0"/>
                <a:cs typeface="Arial" pitchFamily="34" charset="0"/>
              </a:rPr>
              <a:t>12/17</a:t>
            </a:r>
            <a:endParaRPr lang="fr-FR" sz="1600" dirty="0">
              <a:solidFill>
                <a:srgbClr val="FF0000"/>
              </a:solidFill>
              <a:latin typeface="Arial" pitchFamily="34" charset="0"/>
              <a:cs typeface="Arial" pitchFamily="34" charset="0"/>
            </a:endParaRPr>
          </a:p>
        </p:txBody>
      </p:sp>
      <p:sp>
        <p:nvSpPr>
          <p:cNvPr id="23" name="ZoneTexte 22"/>
          <p:cNvSpPr txBox="1"/>
          <p:nvPr/>
        </p:nvSpPr>
        <p:spPr>
          <a:xfrm>
            <a:off x="6804248" y="5445224"/>
            <a:ext cx="1152128" cy="338554"/>
          </a:xfrm>
          <a:prstGeom prst="rect">
            <a:avLst/>
          </a:prstGeom>
          <a:noFill/>
        </p:spPr>
        <p:txBody>
          <a:bodyPr wrap="square" rtlCol="0">
            <a:spAutoFit/>
          </a:bodyPr>
          <a:lstStyle/>
          <a:p>
            <a:r>
              <a:rPr lang="fr-FR" sz="1600" dirty="0" smtClean="0">
                <a:solidFill>
                  <a:srgbClr val="FF0000"/>
                </a:solidFill>
                <a:latin typeface="Arial" pitchFamily="34" charset="0"/>
                <a:cs typeface="Arial" pitchFamily="34" charset="0"/>
              </a:rPr>
              <a:t>17.2*2.3</a:t>
            </a:r>
            <a:endParaRPr lang="fr-FR" sz="1600" dirty="0">
              <a:solidFill>
                <a:srgbClr val="FF0000"/>
              </a:solidFill>
              <a:latin typeface="Arial" pitchFamily="34" charset="0"/>
              <a:cs typeface="Arial" pitchFamily="34" charset="0"/>
            </a:endParaRPr>
          </a:p>
        </p:txBody>
      </p:sp>
      <p:sp>
        <p:nvSpPr>
          <p:cNvPr id="24" name="ZoneTexte 23"/>
          <p:cNvSpPr txBox="1"/>
          <p:nvPr/>
        </p:nvSpPr>
        <p:spPr>
          <a:xfrm>
            <a:off x="1547664" y="5805264"/>
            <a:ext cx="576064" cy="338554"/>
          </a:xfrm>
          <a:prstGeom prst="rect">
            <a:avLst/>
          </a:prstGeom>
          <a:noFill/>
        </p:spPr>
        <p:txBody>
          <a:bodyPr wrap="square" rtlCol="0">
            <a:spAutoFit/>
          </a:bodyPr>
          <a:lstStyle/>
          <a:p>
            <a:r>
              <a:rPr lang="fr-FR" sz="1600" dirty="0" smtClean="0">
                <a:solidFill>
                  <a:srgbClr val="FF0000"/>
                </a:solidFill>
                <a:latin typeface="Arial" pitchFamily="34" charset="0"/>
                <a:cs typeface="Arial" pitchFamily="34" charset="0"/>
              </a:rPr>
              <a:t>1 ‘’</a:t>
            </a:r>
            <a:endParaRPr lang="fr-FR" sz="1600" dirty="0">
              <a:solidFill>
                <a:srgbClr val="FF0000"/>
              </a:solidFill>
              <a:latin typeface="Arial" pitchFamily="34" charset="0"/>
              <a:cs typeface="Arial" pitchFamily="34" charset="0"/>
            </a:endParaRPr>
          </a:p>
        </p:txBody>
      </p:sp>
      <p:sp>
        <p:nvSpPr>
          <p:cNvPr id="26" name="ZoneTexte 25"/>
          <p:cNvSpPr txBox="1"/>
          <p:nvPr/>
        </p:nvSpPr>
        <p:spPr>
          <a:xfrm>
            <a:off x="6804248" y="5805264"/>
            <a:ext cx="1008112" cy="338554"/>
          </a:xfrm>
          <a:prstGeom prst="rect">
            <a:avLst/>
          </a:prstGeom>
          <a:noFill/>
        </p:spPr>
        <p:txBody>
          <a:bodyPr wrap="square" rtlCol="0">
            <a:spAutoFit/>
          </a:bodyPr>
          <a:lstStyle/>
          <a:p>
            <a:r>
              <a:rPr lang="fr-FR" sz="1600" dirty="0" smtClean="0">
                <a:solidFill>
                  <a:srgbClr val="FF0000"/>
                </a:solidFill>
                <a:latin typeface="Arial" pitchFamily="34" charset="0"/>
                <a:cs typeface="Arial" pitchFamily="34" charset="0"/>
              </a:rPr>
              <a:t>33.7*2.9</a:t>
            </a:r>
            <a:endParaRPr lang="fr-FR" sz="1600" dirty="0">
              <a:solidFill>
                <a:srgbClr val="FF0000"/>
              </a:solidFill>
              <a:latin typeface="Arial" pitchFamily="34" charset="0"/>
              <a:cs typeface="Arial" pitchFamily="34" charset="0"/>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4" presetClass="entr" presetSubtype="0" fill="hold" nodeType="clickEffect">
                                  <p:stCondLst>
                                    <p:cond delay="0"/>
                                  </p:stCondLst>
                                  <p:childTnLst>
                                    <p:set>
                                      <p:cBhvr>
                                        <p:cTn id="6" dur="1" fill="hold">
                                          <p:stCondLst>
                                            <p:cond delay="0"/>
                                          </p:stCondLst>
                                        </p:cTn>
                                        <p:tgtEl>
                                          <p:spTgt spid="9">
                                            <p:txEl>
                                              <p:pRg st="0" end="0"/>
                                            </p:txEl>
                                          </p:spTgt>
                                        </p:tgtEl>
                                        <p:attrNameLst>
                                          <p:attrName>style.visibility</p:attrName>
                                        </p:attrNameLst>
                                      </p:cBhvr>
                                      <p:to>
                                        <p:strVal val="visible"/>
                                      </p:to>
                                    </p:set>
                                    <p:anim to="" calcmode="lin" valueType="num">
                                      <p:cBhvr>
                                        <p:cTn id="7" dur="1" fill="hold"/>
                                        <p:tgtEl>
                                          <p:spTgt spid="9">
                                            <p:txEl>
                                              <p:pRg st="0" end="0"/>
                                            </p:txEl>
                                          </p:spTgt>
                                        </p:tgtEl>
                                        <p:attrNameLst>
                                          <p:attrName/>
                                        </p:attrNameLst>
                                      </p:cBhvr>
                                    </p:anim>
                                  </p:childTnLst>
                                </p:cTn>
                              </p:par>
                            </p:childTnLst>
                          </p:cTn>
                        </p:par>
                      </p:childTnLst>
                    </p:cTn>
                  </p:par>
                  <p:par>
                    <p:cTn id="8" fill="hold">
                      <p:stCondLst>
                        <p:cond delay="indefinite"/>
                      </p:stCondLst>
                      <p:childTnLst>
                        <p:par>
                          <p:cTn id="9" fill="hold">
                            <p:stCondLst>
                              <p:cond delay="0"/>
                            </p:stCondLst>
                            <p:childTnLst>
                              <p:par>
                                <p:cTn id="10" presetID="24" presetClass="entr" presetSubtype="0" fill="hold" nodeType="clickEffect">
                                  <p:stCondLst>
                                    <p:cond delay="0"/>
                                  </p:stCondLst>
                                  <p:childTnLst>
                                    <p:set>
                                      <p:cBhvr>
                                        <p:cTn id="11" dur="1" fill="hold">
                                          <p:stCondLst>
                                            <p:cond delay="0"/>
                                          </p:stCondLst>
                                        </p:cTn>
                                        <p:tgtEl>
                                          <p:spTgt spid="10">
                                            <p:txEl>
                                              <p:pRg st="0" end="0"/>
                                            </p:txEl>
                                          </p:spTgt>
                                        </p:tgtEl>
                                        <p:attrNameLst>
                                          <p:attrName>style.visibility</p:attrName>
                                        </p:attrNameLst>
                                      </p:cBhvr>
                                      <p:to>
                                        <p:strVal val="visible"/>
                                      </p:to>
                                    </p:set>
                                    <p:anim to="" calcmode="lin" valueType="num">
                                      <p:cBhvr>
                                        <p:cTn id="12" dur="1" fill="hold"/>
                                        <p:tgtEl>
                                          <p:spTgt spid="10">
                                            <p:txEl>
                                              <p:pRg st="0" end="0"/>
                                            </p:txEl>
                                          </p:spTgt>
                                        </p:tgtEl>
                                        <p:attrNameLst>
                                          <p:attrName/>
                                        </p:attrNameLst>
                                      </p:cBhvr>
                                    </p:anim>
                                  </p:childTnLst>
                                </p:cTn>
                              </p:par>
                            </p:childTnLst>
                          </p:cTn>
                        </p:par>
                      </p:childTnLst>
                    </p:cTn>
                  </p:par>
                  <p:par>
                    <p:cTn id="13" fill="hold">
                      <p:stCondLst>
                        <p:cond delay="indefinite"/>
                      </p:stCondLst>
                      <p:childTnLst>
                        <p:par>
                          <p:cTn id="14" fill="hold">
                            <p:stCondLst>
                              <p:cond delay="0"/>
                            </p:stCondLst>
                            <p:childTnLst>
                              <p:par>
                                <p:cTn id="15" presetID="24" presetClass="entr" presetSubtype="0" fill="hold" grpId="0" nodeType="clickEffect">
                                  <p:stCondLst>
                                    <p:cond delay="0"/>
                                  </p:stCondLst>
                                  <p:childTnLst>
                                    <p:set>
                                      <p:cBhvr>
                                        <p:cTn id="16" dur="1" fill="hold">
                                          <p:stCondLst>
                                            <p:cond delay="0"/>
                                          </p:stCondLst>
                                        </p:cTn>
                                        <p:tgtEl>
                                          <p:spTgt spid="16"/>
                                        </p:tgtEl>
                                        <p:attrNameLst>
                                          <p:attrName>style.visibility</p:attrName>
                                        </p:attrNameLst>
                                      </p:cBhvr>
                                      <p:to>
                                        <p:strVal val="visible"/>
                                      </p:to>
                                    </p:set>
                                    <p:anim to="" calcmode="lin" valueType="num">
                                      <p:cBhvr>
                                        <p:cTn id="17" dur="1" fill="hold"/>
                                        <p:tgtEl>
                                          <p:spTgt spid="16"/>
                                        </p:tgtEl>
                                        <p:attrNameLst>
                                          <p:attrName/>
                                        </p:attrNameLst>
                                      </p:cBhvr>
                                    </p:anim>
                                  </p:childTnLst>
                                </p:cTn>
                              </p:par>
                            </p:childTnLst>
                          </p:cTn>
                        </p:par>
                      </p:childTnLst>
                    </p:cTn>
                  </p:par>
                  <p:par>
                    <p:cTn id="18" fill="hold">
                      <p:stCondLst>
                        <p:cond delay="indefinite"/>
                      </p:stCondLst>
                      <p:childTnLst>
                        <p:par>
                          <p:cTn id="19" fill="hold">
                            <p:stCondLst>
                              <p:cond delay="0"/>
                            </p:stCondLst>
                            <p:childTnLst>
                              <p:par>
                                <p:cTn id="20" presetID="24" presetClass="entr" presetSubtype="0" fill="hold" grpId="0" nodeType="clickEffect">
                                  <p:stCondLst>
                                    <p:cond delay="0"/>
                                  </p:stCondLst>
                                  <p:childTnLst>
                                    <p:set>
                                      <p:cBhvr>
                                        <p:cTn id="21" dur="1" fill="hold">
                                          <p:stCondLst>
                                            <p:cond delay="0"/>
                                          </p:stCondLst>
                                        </p:cTn>
                                        <p:tgtEl>
                                          <p:spTgt spid="17"/>
                                        </p:tgtEl>
                                        <p:attrNameLst>
                                          <p:attrName>style.visibility</p:attrName>
                                        </p:attrNameLst>
                                      </p:cBhvr>
                                      <p:to>
                                        <p:strVal val="visible"/>
                                      </p:to>
                                    </p:set>
                                    <p:anim to="" calcmode="lin" valueType="num">
                                      <p:cBhvr>
                                        <p:cTn id="22" dur="1" fill="hold"/>
                                        <p:tgtEl>
                                          <p:spTgt spid="17"/>
                                        </p:tgtEl>
                                        <p:attrNameLst>
                                          <p:attrName/>
                                        </p:attrNameLst>
                                      </p:cBhvr>
                                    </p:anim>
                                  </p:childTnLst>
                                </p:cTn>
                              </p:par>
                            </p:childTnLst>
                          </p:cTn>
                        </p:par>
                      </p:childTnLst>
                    </p:cTn>
                  </p:par>
                  <p:par>
                    <p:cTn id="23" fill="hold">
                      <p:stCondLst>
                        <p:cond delay="indefinite"/>
                      </p:stCondLst>
                      <p:childTnLst>
                        <p:par>
                          <p:cTn id="24" fill="hold">
                            <p:stCondLst>
                              <p:cond delay="0"/>
                            </p:stCondLst>
                            <p:childTnLst>
                              <p:par>
                                <p:cTn id="25" presetID="24" presetClass="entr" presetSubtype="0" fill="hold" nodeType="clickEffect">
                                  <p:stCondLst>
                                    <p:cond delay="0"/>
                                  </p:stCondLst>
                                  <p:childTnLst>
                                    <p:set>
                                      <p:cBhvr>
                                        <p:cTn id="26" dur="1" fill="hold">
                                          <p:stCondLst>
                                            <p:cond delay="0"/>
                                          </p:stCondLst>
                                        </p:cTn>
                                        <p:tgtEl>
                                          <p:spTgt spid="18">
                                            <p:txEl>
                                              <p:pRg st="0" end="0"/>
                                            </p:txEl>
                                          </p:spTgt>
                                        </p:tgtEl>
                                        <p:attrNameLst>
                                          <p:attrName>style.visibility</p:attrName>
                                        </p:attrNameLst>
                                      </p:cBhvr>
                                      <p:to>
                                        <p:strVal val="visible"/>
                                      </p:to>
                                    </p:set>
                                    <p:anim to="" calcmode="lin" valueType="num">
                                      <p:cBhvr>
                                        <p:cTn id="27" dur="1" fill="hold"/>
                                        <p:tgtEl>
                                          <p:spTgt spid="18">
                                            <p:txEl>
                                              <p:pRg st="0" end="0"/>
                                            </p:txEl>
                                          </p:spTgt>
                                        </p:tgtEl>
                                        <p:attrNameLst>
                                          <p:attrName/>
                                        </p:attrNameLst>
                                      </p:cBhvr>
                                    </p:anim>
                                  </p:childTnLst>
                                </p:cTn>
                              </p:par>
                            </p:childTnLst>
                          </p:cTn>
                        </p:par>
                      </p:childTnLst>
                    </p:cTn>
                  </p:par>
                  <p:par>
                    <p:cTn id="28" fill="hold">
                      <p:stCondLst>
                        <p:cond delay="indefinite"/>
                      </p:stCondLst>
                      <p:childTnLst>
                        <p:par>
                          <p:cTn id="29" fill="hold">
                            <p:stCondLst>
                              <p:cond delay="0"/>
                            </p:stCondLst>
                            <p:childTnLst>
                              <p:par>
                                <p:cTn id="30" presetID="24" presetClass="entr" presetSubtype="0" fill="hold" nodeType="clickEffect">
                                  <p:stCondLst>
                                    <p:cond delay="0"/>
                                  </p:stCondLst>
                                  <p:childTnLst>
                                    <p:set>
                                      <p:cBhvr>
                                        <p:cTn id="31" dur="1" fill="hold">
                                          <p:stCondLst>
                                            <p:cond delay="0"/>
                                          </p:stCondLst>
                                        </p:cTn>
                                        <p:tgtEl>
                                          <p:spTgt spid="19">
                                            <p:txEl>
                                              <p:pRg st="0" end="0"/>
                                            </p:txEl>
                                          </p:spTgt>
                                        </p:tgtEl>
                                        <p:attrNameLst>
                                          <p:attrName>style.visibility</p:attrName>
                                        </p:attrNameLst>
                                      </p:cBhvr>
                                      <p:to>
                                        <p:strVal val="visible"/>
                                      </p:to>
                                    </p:set>
                                    <p:anim to="" calcmode="lin" valueType="num">
                                      <p:cBhvr>
                                        <p:cTn id="32" dur="1" fill="hold"/>
                                        <p:tgtEl>
                                          <p:spTgt spid="19">
                                            <p:txEl>
                                              <p:pRg st="0" end="0"/>
                                            </p:txEl>
                                          </p:spTgt>
                                        </p:tgtEl>
                                        <p:attrNameLst>
                                          <p:attrName/>
                                        </p:attrNameLst>
                                      </p:cBhvr>
                                    </p:anim>
                                  </p:childTnLst>
                                </p:cTn>
                              </p:par>
                            </p:childTnLst>
                          </p:cTn>
                        </p:par>
                      </p:childTnLst>
                    </p:cTn>
                  </p:par>
                  <p:par>
                    <p:cTn id="33" fill="hold">
                      <p:stCondLst>
                        <p:cond delay="indefinite"/>
                      </p:stCondLst>
                      <p:childTnLst>
                        <p:par>
                          <p:cTn id="34" fill="hold">
                            <p:stCondLst>
                              <p:cond delay="0"/>
                            </p:stCondLst>
                            <p:childTnLst>
                              <p:par>
                                <p:cTn id="35" presetID="24" presetClass="entr" presetSubtype="0" fill="hold" nodeType="clickEffect">
                                  <p:stCondLst>
                                    <p:cond delay="0"/>
                                  </p:stCondLst>
                                  <p:childTnLst>
                                    <p:set>
                                      <p:cBhvr>
                                        <p:cTn id="36" dur="1" fill="hold">
                                          <p:stCondLst>
                                            <p:cond delay="0"/>
                                          </p:stCondLst>
                                        </p:cTn>
                                        <p:tgtEl>
                                          <p:spTgt spid="20">
                                            <p:txEl>
                                              <p:pRg st="0" end="0"/>
                                            </p:txEl>
                                          </p:spTgt>
                                        </p:tgtEl>
                                        <p:attrNameLst>
                                          <p:attrName>style.visibility</p:attrName>
                                        </p:attrNameLst>
                                      </p:cBhvr>
                                      <p:to>
                                        <p:strVal val="visible"/>
                                      </p:to>
                                    </p:set>
                                    <p:anim to="" calcmode="lin" valueType="num">
                                      <p:cBhvr>
                                        <p:cTn id="37" dur="1" fill="hold"/>
                                        <p:tgtEl>
                                          <p:spTgt spid="20">
                                            <p:txEl>
                                              <p:pRg st="0" end="0"/>
                                            </p:txEl>
                                          </p:spTgt>
                                        </p:tgtEl>
                                        <p:attrNameLst>
                                          <p:attrName/>
                                        </p:attrNameLst>
                                      </p:cBhvr>
                                    </p:anim>
                                  </p:childTnLst>
                                </p:cTn>
                              </p:par>
                            </p:childTnLst>
                          </p:cTn>
                        </p:par>
                      </p:childTnLst>
                    </p:cTn>
                  </p:par>
                  <p:par>
                    <p:cTn id="38" fill="hold">
                      <p:stCondLst>
                        <p:cond delay="indefinite"/>
                      </p:stCondLst>
                      <p:childTnLst>
                        <p:par>
                          <p:cTn id="39" fill="hold">
                            <p:stCondLst>
                              <p:cond delay="0"/>
                            </p:stCondLst>
                            <p:childTnLst>
                              <p:par>
                                <p:cTn id="40" presetID="24" presetClass="entr" presetSubtype="0" fill="hold" grpId="0" nodeType="clickEffect">
                                  <p:stCondLst>
                                    <p:cond delay="0"/>
                                  </p:stCondLst>
                                  <p:childTnLst>
                                    <p:set>
                                      <p:cBhvr>
                                        <p:cTn id="41" dur="1" fill="hold">
                                          <p:stCondLst>
                                            <p:cond delay="0"/>
                                          </p:stCondLst>
                                        </p:cTn>
                                        <p:tgtEl>
                                          <p:spTgt spid="21"/>
                                        </p:tgtEl>
                                        <p:attrNameLst>
                                          <p:attrName>style.visibility</p:attrName>
                                        </p:attrNameLst>
                                      </p:cBhvr>
                                      <p:to>
                                        <p:strVal val="visible"/>
                                      </p:to>
                                    </p:set>
                                    <p:anim to="" calcmode="lin" valueType="num">
                                      <p:cBhvr>
                                        <p:cTn id="42" dur="1" fill="hold"/>
                                        <p:tgtEl>
                                          <p:spTgt spid="21"/>
                                        </p:tgtEl>
                                        <p:attrNameLst>
                                          <p:attrName/>
                                        </p:attrNameLst>
                                      </p:cBhvr>
                                    </p:anim>
                                  </p:childTnLst>
                                </p:cTn>
                              </p:par>
                            </p:childTnLst>
                          </p:cTn>
                        </p:par>
                      </p:childTnLst>
                    </p:cTn>
                  </p:par>
                  <p:par>
                    <p:cTn id="43" fill="hold">
                      <p:stCondLst>
                        <p:cond delay="indefinite"/>
                      </p:stCondLst>
                      <p:childTnLst>
                        <p:par>
                          <p:cTn id="44" fill="hold">
                            <p:stCondLst>
                              <p:cond delay="0"/>
                            </p:stCondLst>
                            <p:childTnLst>
                              <p:par>
                                <p:cTn id="45" presetID="24" presetClass="entr" presetSubtype="0" fill="hold" grpId="0" nodeType="clickEffect">
                                  <p:stCondLst>
                                    <p:cond delay="0"/>
                                  </p:stCondLst>
                                  <p:childTnLst>
                                    <p:set>
                                      <p:cBhvr>
                                        <p:cTn id="46" dur="1" fill="hold">
                                          <p:stCondLst>
                                            <p:cond delay="0"/>
                                          </p:stCondLst>
                                        </p:cTn>
                                        <p:tgtEl>
                                          <p:spTgt spid="23"/>
                                        </p:tgtEl>
                                        <p:attrNameLst>
                                          <p:attrName>style.visibility</p:attrName>
                                        </p:attrNameLst>
                                      </p:cBhvr>
                                      <p:to>
                                        <p:strVal val="visible"/>
                                      </p:to>
                                    </p:set>
                                    <p:anim to="" calcmode="lin" valueType="num">
                                      <p:cBhvr>
                                        <p:cTn id="47" dur="1" fill="hold"/>
                                        <p:tgtEl>
                                          <p:spTgt spid="23"/>
                                        </p:tgtEl>
                                        <p:attrNameLst>
                                          <p:attrName/>
                                        </p:attrNameLst>
                                      </p:cBhvr>
                                    </p:anim>
                                  </p:childTnLst>
                                </p:cTn>
                              </p:par>
                            </p:childTnLst>
                          </p:cTn>
                        </p:par>
                      </p:childTnLst>
                    </p:cTn>
                  </p:par>
                  <p:par>
                    <p:cTn id="48" fill="hold">
                      <p:stCondLst>
                        <p:cond delay="indefinite"/>
                      </p:stCondLst>
                      <p:childTnLst>
                        <p:par>
                          <p:cTn id="49" fill="hold">
                            <p:stCondLst>
                              <p:cond delay="0"/>
                            </p:stCondLst>
                            <p:childTnLst>
                              <p:par>
                                <p:cTn id="50" presetID="24" presetClass="entr" presetSubtype="0" fill="hold" grpId="0" nodeType="clickEffect">
                                  <p:stCondLst>
                                    <p:cond delay="0"/>
                                  </p:stCondLst>
                                  <p:childTnLst>
                                    <p:set>
                                      <p:cBhvr>
                                        <p:cTn id="51" dur="1" fill="hold">
                                          <p:stCondLst>
                                            <p:cond delay="0"/>
                                          </p:stCondLst>
                                        </p:cTn>
                                        <p:tgtEl>
                                          <p:spTgt spid="24"/>
                                        </p:tgtEl>
                                        <p:attrNameLst>
                                          <p:attrName>style.visibility</p:attrName>
                                        </p:attrNameLst>
                                      </p:cBhvr>
                                      <p:to>
                                        <p:strVal val="visible"/>
                                      </p:to>
                                    </p:set>
                                    <p:anim to="" calcmode="lin" valueType="num">
                                      <p:cBhvr>
                                        <p:cTn id="52" dur="1" fill="hold"/>
                                        <p:tgtEl>
                                          <p:spTgt spid="24"/>
                                        </p:tgtEl>
                                        <p:attrNameLst>
                                          <p:attrName/>
                                        </p:attrNameLst>
                                      </p:cBhvr>
                                    </p:anim>
                                  </p:childTnLst>
                                </p:cTn>
                              </p:par>
                            </p:childTnLst>
                          </p:cTn>
                        </p:par>
                      </p:childTnLst>
                    </p:cTn>
                  </p:par>
                  <p:par>
                    <p:cTn id="53" fill="hold">
                      <p:stCondLst>
                        <p:cond delay="indefinite"/>
                      </p:stCondLst>
                      <p:childTnLst>
                        <p:par>
                          <p:cTn id="54" fill="hold">
                            <p:stCondLst>
                              <p:cond delay="0"/>
                            </p:stCondLst>
                            <p:childTnLst>
                              <p:par>
                                <p:cTn id="55" presetID="24" presetClass="entr" presetSubtype="0" fill="hold" nodeType="clickEffect">
                                  <p:stCondLst>
                                    <p:cond delay="0"/>
                                  </p:stCondLst>
                                  <p:childTnLst>
                                    <p:set>
                                      <p:cBhvr>
                                        <p:cTn id="56" dur="1" fill="hold">
                                          <p:stCondLst>
                                            <p:cond delay="0"/>
                                          </p:stCondLst>
                                        </p:cTn>
                                        <p:tgtEl>
                                          <p:spTgt spid="26">
                                            <p:txEl>
                                              <p:pRg st="0" end="0"/>
                                            </p:txEl>
                                          </p:spTgt>
                                        </p:tgtEl>
                                        <p:attrNameLst>
                                          <p:attrName>style.visibility</p:attrName>
                                        </p:attrNameLst>
                                      </p:cBhvr>
                                      <p:to>
                                        <p:strVal val="visible"/>
                                      </p:to>
                                    </p:set>
                                    <p:anim to="" calcmode="lin" valueType="num">
                                      <p:cBhvr>
                                        <p:cTn id="57" dur="1" fill="hold"/>
                                        <p:tgtEl>
                                          <p:spTgt spid="26">
                                            <p:txEl>
                                              <p:pRg st="0" end="0"/>
                                            </p:txEl>
                                          </p:spTgt>
                                        </p:tgtEl>
                                        <p:attrNameLst>
                                          <p:attrName/>
                                        </p:attrNameLst>
                                      </p:cBhvr>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 grpId="0"/>
      <p:bldP spid="17" grpId="0"/>
      <p:bldP spid="21" grpId="0"/>
      <p:bldP spid="23" grpId="0"/>
      <p:bldP spid="24"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logo.jpg"/>
          <p:cNvPicPr>
            <a:picLocks noChangeAspect="1"/>
          </p:cNvPicPr>
          <p:nvPr/>
        </p:nvPicPr>
        <p:blipFill>
          <a:blip r:embed="rId2" cstate="print"/>
          <a:stretch>
            <a:fillRect/>
          </a:stretch>
        </p:blipFill>
        <p:spPr>
          <a:xfrm>
            <a:off x="7236296" y="476673"/>
            <a:ext cx="1363088" cy="945257"/>
          </a:xfrm>
          <a:prstGeom prst="rect">
            <a:avLst/>
          </a:prstGeom>
        </p:spPr>
      </p:pic>
      <p:sp>
        <p:nvSpPr>
          <p:cNvPr id="3" name="ZoneTexte 2"/>
          <p:cNvSpPr txBox="1"/>
          <p:nvPr/>
        </p:nvSpPr>
        <p:spPr>
          <a:xfrm>
            <a:off x="2771800" y="548680"/>
            <a:ext cx="1800200" cy="523220"/>
          </a:xfrm>
          <a:prstGeom prst="rect">
            <a:avLst/>
          </a:prstGeom>
          <a:noFill/>
        </p:spPr>
        <p:txBody>
          <a:bodyPr wrap="square" rtlCol="0">
            <a:spAutoFit/>
          </a:bodyPr>
          <a:lstStyle/>
          <a:p>
            <a:r>
              <a:rPr lang="fr-FR" sz="2800" u="sng" dirty="0" smtClean="0">
                <a:solidFill>
                  <a:srgbClr val="FF0000"/>
                </a:solidFill>
                <a:latin typeface="Arial" pitchFamily="34" charset="0"/>
                <a:cs typeface="Arial" pitchFamily="34" charset="0"/>
              </a:rPr>
              <a:t>synthèse</a:t>
            </a:r>
            <a:endParaRPr lang="fr-FR" sz="2800" u="sng" dirty="0">
              <a:solidFill>
                <a:srgbClr val="FF0000"/>
              </a:solidFill>
              <a:latin typeface="Arial" pitchFamily="34" charset="0"/>
              <a:cs typeface="Arial" pitchFamily="34" charset="0"/>
            </a:endParaRPr>
          </a:p>
        </p:txBody>
      </p:sp>
      <p:sp>
        <p:nvSpPr>
          <p:cNvPr id="4" name="ZoneTexte 3"/>
          <p:cNvSpPr txBox="1"/>
          <p:nvPr/>
        </p:nvSpPr>
        <p:spPr>
          <a:xfrm>
            <a:off x="755576" y="1556793"/>
            <a:ext cx="7128792" cy="1200329"/>
          </a:xfrm>
          <a:prstGeom prst="rect">
            <a:avLst/>
          </a:prstGeom>
          <a:noFill/>
        </p:spPr>
        <p:txBody>
          <a:bodyPr wrap="square" rtlCol="0">
            <a:spAutoFit/>
          </a:bodyPr>
          <a:lstStyle/>
          <a:p>
            <a:pPr marL="342900" indent="-342900">
              <a:buFont typeface="+mj-lt"/>
              <a:buAutoNum type="arabicPeriod" startAt="6"/>
            </a:pPr>
            <a:r>
              <a:rPr lang="fr-FR" dirty="0" smtClean="0"/>
              <a:t>Que veut dire:</a:t>
            </a:r>
          </a:p>
          <a:p>
            <a:pPr marL="1257300" lvl="2" indent="-342900">
              <a:buFont typeface="Arial" pitchFamily="34" charset="0"/>
              <a:buChar char="•"/>
            </a:pPr>
            <a:r>
              <a:rPr lang="fr-FR" dirty="0" smtClean="0"/>
              <a:t>EU </a:t>
            </a:r>
          </a:p>
          <a:p>
            <a:pPr marL="1257300" lvl="2" indent="-342900">
              <a:buFont typeface="Arial" pitchFamily="34" charset="0"/>
              <a:buChar char="•"/>
            </a:pPr>
            <a:r>
              <a:rPr lang="fr-FR" dirty="0" smtClean="0"/>
              <a:t>EP</a:t>
            </a:r>
          </a:p>
          <a:p>
            <a:pPr marL="1257300" lvl="2" indent="-342900"/>
            <a:endParaRPr lang="fr-FR" dirty="0" smtClean="0"/>
          </a:p>
        </p:txBody>
      </p:sp>
      <p:cxnSp>
        <p:nvCxnSpPr>
          <p:cNvPr id="6" name="Connecteur droit 5"/>
          <p:cNvCxnSpPr/>
          <p:nvPr/>
        </p:nvCxnSpPr>
        <p:spPr>
          <a:xfrm>
            <a:off x="2771800" y="2060848"/>
            <a:ext cx="4032448" cy="0"/>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8" name="Connecteur droit 7"/>
          <p:cNvCxnSpPr/>
          <p:nvPr/>
        </p:nvCxnSpPr>
        <p:spPr>
          <a:xfrm>
            <a:off x="2771800" y="2348880"/>
            <a:ext cx="4032448" cy="0"/>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sp>
        <p:nvSpPr>
          <p:cNvPr id="9" name="ZoneTexte 8"/>
          <p:cNvSpPr txBox="1"/>
          <p:nvPr/>
        </p:nvSpPr>
        <p:spPr>
          <a:xfrm>
            <a:off x="755576" y="2492896"/>
            <a:ext cx="7128792" cy="4801314"/>
          </a:xfrm>
          <a:prstGeom prst="rect">
            <a:avLst/>
          </a:prstGeom>
          <a:noFill/>
        </p:spPr>
        <p:txBody>
          <a:bodyPr wrap="square" rtlCol="0">
            <a:spAutoFit/>
          </a:bodyPr>
          <a:lstStyle/>
          <a:p>
            <a:pPr marL="342900" indent="-342900">
              <a:buFont typeface="+mj-lt"/>
              <a:buAutoNum type="arabicPeriod" startAt="7"/>
            </a:pPr>
            <a:r>
              <a:rPr lang="fr-FR" dirty="0" smtClean="0"/>
              <a:t>Pour quel fluide utilise t on le PE ?</a:t>
            </a:r>
          </a:p>
          <a:p>
            <a:pPr marL="342900" indent="-342900">
              <a:buFont typeface="+mj-lt"/>
              <a:buAutoNum type="arabicPeriod" startAt="7"/>
            </a:pPr>
            <a:endParaRPr lang="fr-FR" dirty="0" smtClean="0"/>
          </a:p>
          <a:p>
            <a:pPr marL="342900" indent="-342900">
              <a:buFont typeface="+mj-lt"/>
              <a:buAutoNum type="arabicPeriod" startAt="7"/>
            </a:pPr>
            <a:endParaRPr lang="fr-FR" dirty="0" smtClean="0"/>
          </a:p>
          <a:p>
            <a:pPr marL="342900" indent="-342900">
              <a:buFont typeface="+mj-lt"/>
              <a:buAutoNum type="arabicPeriod" startAt="7"/>
            </a:pPr>
            <a:endParaRPr lang="fr-FR" dirty="0" smtClean="0"/>
          </a:p>
          <a:p>
            <a:pPr marL="342900" indent="-342900">
              <a:buFont typeface="+mj-lt"/>
              <a:buAutoNum type="arabicPeriod" startAt="7"/>
            </a:pPr>
            <a:r>
              <a:rPr lang="fr-FR" dirty="0" smtClean="0"/>
              <a:t>Nommez les trois catégories d’utilisation du PE ainsi que leurs couleurs respective.</a:t>
            </a:r>
          </a:p>
          <a:p>
            <a:pPr marL="342900" indent="-342900">
              <a:buFont typeface="+mj-lt"/>
              <a:buAutoNum type="arabicPeriod" startAt="7"/>
            </a:pPr>
            <a:endParaRPr lang="fr-FR" dirty="0" smtClean="0"/>
          </a:p>
          <a:p>
            <a:pPr marL="342900" indent="-342900">
              <a:buFont typeface="+mj-lt"/>
              <a:buAutoNum type="arabicPeriod" startAt="7"/>
            </a:pPr>
            <a:endParaRPr lang="fr-FR" dirty="0" smtClean="0"/>
          </a:p>
          <a:p>
            <a:pPr marL="342900" indent="-342900">
              <a:buFont typeface="+mj-lt"/>
              <a:buAutoNum type="arabicPeriod" startAt="7"/>
            </a:pPr>
            <a:endParaRPr lang="fr-FR" dirty="0" smtClean="0"/>
          </a:p>
          <a:p>
            <a:pPr marL="342900" indent="-342900">
              <a:buFont typeface="+mj-lt"/>
              <a:buAutoNum type="arabicPeriod" startAt="7"/>
            </a:pPr>
            <a:r>
              <a:rPr lang="fr-FR" dirty="0" smtClean="0"/>
              <a:t>Comment appel t on les système avec du PER ?</a:t>
            </a:r>
          </a:p>
          <a:p>
            <a:pPr marL="342900" indent="-342900"/>
            <a:endParaRPr lang="fr-FR" dirty="0" smtClean="0"/>
          </a:p>
          <a:p>
            <a:pPr marL="342900" indent="-342900">
              <a:buFont typeface="+mj-lt"/>
              <a:buAutoNum type="arabicPeriod" startAt="7"/>
            </a:pPr>
            <a:endParaRPr lang="fr-FR" dirty="0" smtClean="0"/>
          </a:p>
          <a:p>
            <a:pPr marL="342900" indent="-342900">
              <a:buFont typeface="+mj-lt"/>
              <a:buAutoNum type="arabicPeriod" startAt="7"/>
            </a:pPr>
            <a:endParaRPr lang="fr-FR" dirty="0" smtClean="0"/>
          </a:p>
          <a:p>
            <a:pPr marL="342900" indent="-342900">
              <a:buFont typeface="+mj-lt"/>
              <a:buAutoNum type="arabicPeriod" startAt="7"/>
            </a:pPr>
            <a:endParaRPr lang="fr-FR" dirty="0" smtClean="0"/>
          </a:p>
          <a:p>
            <a:pPr marL="342900" indent="-342900">
              <a:buFont typeface="+mj-lt"/>
              <a:buAutoNum type="arabicPeriod" startAt="7"/>
            </a:pPr>
            <a:endParaRPr lang="fr-FR" dirty="0" smtClean="0"/>
          </a:p>
          <a:p>
            <a:pPr marL="342900" indent="-342900"/>
            <a:endParaRPr lang="fr-FR" dirty="0" smtClean="0"/>
          </a:p>
          <a:p>
            <a:pPr marL="342900" indent="-342900"/>
            <a:endParaRPr lang="fr-FR" dirty="0"/>
          </a:p>
        </p:txBody>
      </p:sp>
      <p:cxnSp>
        <p:nvCxnSpPr>
          <p:cNvPr id="11" name="Connecteur droit 10"/>
          <p:cNvCxnSpPr/>
          <p:nvPr/>
        </p:nvCxnSpPr>
        <p:spPr>
          <a:xfrm>
            <a:off x="971600" y="3068960"/>
            <a:ext cx="6408712" cy="0"/>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2" name="Connecteur droit 11"/>
          <p:cNvCxnSpPr/>
          <p:nvPr/>
        </p:nvCxnSpPr>
        <p:spPr>
          <a:xfrm>
            <a:off x="971600" y="3429000"/>
            <a:ext cx="6408712" cy="0"/>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4" name="Connecteur droit 13"/>
          <p:cNvCxnSpPr/>
          <p:nvPr/>
        </p:nvCxnSpPr>
        <p:spPr>
          <a:xfrm>
            <a:off x="971600" y="4437112"/>
            <a:ext cx="6336704" cy="0"/>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6" name="Connecteur droit 15"/>
          <p:cNvCxnSpPr/>
          <p:nvPr/>
        </p:nvCxnSpPr>
        <p:spPr>
          <a:xfrm>
            <a:off x="971600" y="4797152"/>
            <a:ext cx="6336704" cy="0"/>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8" name="Connecteur droit 17"/>
          <p:cNvCxnSpPr/>
          <p:nvPr/>
        </p:nvCxnSpPr>
        <p:spPr>
          <a:xfrm>
            <a:off x="1043608" y="5589240"/>
            <a:ext cx="6264696" cy="0"/>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9" name="Connecteur droit 18"/>
          <p:cNvCxnSpPr/>
          <p:nvPr/>
        </p:nvCxnSpPr>
        <p:spPr>
          <a:xfrm>
            <a:off x="1043608" y="5949280"/>
            <a:ext cx="6264696" cy="0"/>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sp>
        <p:nvSpPr>
          <p:cNvPr id="15" name="ZoneTexte 14"/>
          <p:cNvSpPr txBox="1"/>
          <p:nvPr/>
        </p:nvSpPr>
        <p:spPr>
          <a:xfrm>
            <a:off x="3571868" y="2000240"/>
            <a:ext cx="1584176" cy="338554"/>
          </a:xfrm>
          <a:prstGeom prst="rect">
            <a:avLst/>
          </a:prstGeom>
          <a:noFill/>
        </p:spPr>
        <p:txBody>
          <a:bodyPr wrap="square" rtlCol="0">
            <a:spAutoFit/>
          </a:bodyPr>
          <a:lstStyle/>
          <a:p>
            <a:r>
              <a:rPr lang="fr-FR" sz="1600" dirty="0" smtClean="0">
                <a:solidFill>
                  <a:srgbClr val="FF0000"/>
                </a:solidFill>
                <a:latin typeface="Arial" pitchFamily="34" charset="0"/>
                <a:cs typeface="Arial" pitchFamily="34" charset="0"/>
              </a:rPr>
              <a:t>Eau Pluviale </a:t>
            </a:r>
            <a:endParaRPr lang="fr-FR" sz="1600" dirty="0">
              <a:solidFill>
                <a:srgbClr val="FF0000"/>
              </a:solidFill>
              <a:latin typeface="Arial" pitchFamily="34" charset="0"/>
              <a:cs typeface="Arial" pitchFamily="34" charset="0"/>
            </a:endParaRPr>
          </a:p>
        </p:txBody>
      </p:sp>
      <p:sp>
        <p:nvSpPr>
          <p:cNvPr id="17" name="ZoneTexte 16"/>
          <p:cNvSpPr txBox="1"/>
          <p:nvPr/>
        </p:nvSpPr>
        <p:spPr>
          <a:xfrm>
            <a:off x="3643306" y="1643050"/>
            <a:ext cx="1584176" cy="338554"/>
          </a:xfrm>
          <a:prstGeom prst="rect">
            <a:avLst/>
          </a:prstGeom>
          <a:noFill/>
        </p:spPr>
        <p:txBody>
          <a:bodyPr wrap="square" rtlCol="0">
            <a:spAutoFit/>
          </a:bodyPr>
          <a:lstStyle/>
          <a:p>
            <a:r>
              <a:rPr lang="fr-FR" sz="1600" dirty="0" smtClean="0">
                <a:solidFill>
                  <a:srgbClr val="FF0000"/>
                </a:solidFill>
                <a:latin typeface="Arial" pitchFamily="34" charset="0"/>
                <a:cs typeface="Arial" pitchFamily="34" charset="0"/>
              </a:rPr>
              <a:t>Eau Usée</a:t>
            </a:r>
            <a:endParaRPr lang="fr-FR" sz="1600" dirty="0">
              <a:solidFill>
                <a:srgbClr val="FF0000"/>
              </a:solidFill>
              <a:latin typeface="Arial" pitchFamily="34" charset="0"/>
              <a:cs typeface="Arial" pitchFamily="34" charset="0"/>
            </a:endParaRPr>
          </a:p>
        </p:txBody>
      </p:sp>
      <p:sp>
        <p:nvSpPr>
          <p:cNvPr id="20" name="ZoneTexte 19"/>
          <p:cNvSpPr txBox="1"/>
          <p:nvPr/>
        </p:nvSpPr>
        <p:spPr>
          <a:xfrm>
            <a:off x="2123728" y="2780928"/>
            <a:ext cx="3888432" cy="338554"/>
          </a:xfrm>
          <a:prstGeom prst="rect">
            <a:avLst/>
          </a:prstGeom>
          <a:noFill/>
        </p:spPr>
        <p:txBody>
          <a:bodyPr wrap="square" rtlCol="0">
            <a:spAutoFit/>
          </a:bodyPr>
          <a:lstStyle/>
          <a:p>
            <a:r>
              <a:rPr lang="fr-FR" sz="1600" dirty="0" smtClean="0">
                <a:solidFill>
                  <a:srgbClr val="FF0000"/>
                </a:solidFill>
                <a:latin typeface="Arial" pitchFamily="34" charset="0"/>
                <a:cs typeface="Arial" pitchFamily="34" charset="0"/>
              </a:rPr>
              <a:t>Il est utilisé pour l’eau froide jusqu’à 40°</a:t>
            </a:r>
            <a:endParaRPr lang="fr-FR" sz="1600" dirty="0">
              <a:solidFill>
                <a:srgbClr val="FF0000"/>
              </a:solidFill>
              <a:latin typeface="Arial" pitchFamily="34" charset="0"/>
              <a:cs typeface="Arial" pitchFamily="34" charset="0"/>
            </a:endParaRPr>
          </a:p>
        </p:txBody>
      </p:sp>
      <p:sp>
        <p:nvSpPr>
          <p:cNvPr id="21" name="ZoneTexte 20"/>
          <p:cNvSpPr txBox="1"/>
          <p:nvPr/>
        </p:nvSpPr>
        <p:spPr>
          <a:xfrm>
            <a:off x="827584" y="4149080"/>
            <a:ext cx="7488832" cy="338554"/>
          </a:xfrm>
          <a:prstGeom prst="rect">
            <a:avLst/>
          </a:prstGeom>
          <a:noFill/>
        </p:spPr>
        <p:txBody>
          <a:bodyPr wrap="square" rtlCol="0">
            <a:spAutoFit/>
          </a:bodyPr>
          <a:lstStyle/>
          <a:p>
            <a:r>
              <a:rPr lang="fr-FR" sz="1600" dirty="0" smtClean="0">
                <a:solidFill>
                  <a:srgbClr val="FF0000"/>
                </a:solidFill>
                <a:latin typeface="Arial" pitchFamily="34" charset="0"/>
                <a:cs typeface="Arial" pitchFamily="34" charset="0"/>
              </a:rPr>
              <a:t>Eau potable avec filet bleu, eau d’arrosage sans filet, gaz avec filet jaune</a:t>
            </a:r>
            <a:endParaRPr lang="fr-FR" sz="1600" dirty="0">
              <a:solidFill>
                <a:srgbClr val="FF0000"/>
              </a:solidFill>
              <a:latin typeface="Arial" pitchFamily="34" charset="0"/>
              <a:cs typeface="Arial" pitchFamily="34" charset="0"/>
            </a:endParaRPr>
          </a:p>
        </p:txBody>
      </p:sp>
      <p:sp>
        <p:nvSpPr>
          <p:cNvPr id="22" name="ZoneTexte 21"/>
          <p:cNvSpPr txBox="1"/>
          <p:nvPr/>
        </p:nvSpPr>
        <p:spPr>
          <a:xfrm>
            <a:off x="1115616" y="5301208"/>
            <a:ext cx="6120680" cy="338554"/>
          </a:xfrm>
          <a:prstGeom prst="rect">
            <a:avLst/>
          </a:prstGeom>
          <a:noFill/>
        </p:spPr>
        <p:txBody>
          <a:bodyPr wrap="square" rtlCol="0">
            <a:spAutoFit/>
          </a:bodyPr>
          <a:lstStyle/>
          <a:p>
            <a:r>
              <a:rPr lang="fr-FR" sz="1600" dirty="0" smtClean="0">
                <a:solidFill>
                  <a:srgbClr val="FF0000"/>
                </a:solidFill>
                <a:latin typeface="Arial" pitchFamily="34" charset="0"/>
                <a:cs typeface="Arial" pitchFamily="34" charset="0"/>
              </a:rPr>
              <a:t>Les système en PER sont appelés « </a:t>
            </a:r>
            <a:r>
              <a:rPr lang="fr-FR" sz="1600" dirty="0" err="1" smtClean="0">
                <a:solidFill>
                  <a:srgbClr val="FF0000"/>
                </a:solidFill>
                <a:latin typeface="Arial" pitchFamily="34" charset="0"/>
                <a:cs typeface="Arial" pitchFamily="34" charset="0"/>
              </a:rPr>
              <a:t>hydrocablés</a:t>
            </a:r>
            <a:r>
              <a:rPr lang="fr-FR" sz="1600" dirty="0" smtClean="0">
                <a:solidFill>
                  <a:srgbClr val="FF0000"/>
                </a:solidFill>
                <a:latin typeface="Arial" pitchFamily="34" charset="0"/>
                <a:cs typeface="Arial" pitchFamily="34" charset="0"/>
              </a:rPr>
              <a:t> »</a:t>
            </a:r>
            <a:endParaRPr lang="fr-FR" sz="1600" dirty="0">
              <a:solidFill>
                <a:srgbClr val="FF0000"/>
              </a:solidFill>
              <a:latin typeface="Arial" pitchFamily="34" charset="0"/>
              <a:cs typeface="Arial" pitchFamily="34" charset="0"/>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4" presetClass="entr" presetSubtype="0" fill="hold" grpId="0" nodeType="clickEffect">
                                  <p:stCondLst>
                                    <p:cond delay="0"/>
                                  </p:stCondLst>
                                  <p:childTnLst>
                                    <p:set>
                                      <p:cBhvr>
                                        <p:cTn id="6" dur="1" fill="hold">
                                          <p:stCondLst>
                                            <p:cond delay="0"/>
                                          </p:stCondLst>
                                        </p:cTn>
                                        <p:tgtEl>
                                          <p:spTgt spid="15"/>
                                        </p:tgtEl>
                                        <p:attrNameLst>
                                          <p:attrName>style.visibility</p:attrName>
                                        </p:attrNameLst>
                                      </p:cBhvr>
                                      <p:to>
                                        <p:strVal val="visible"/>
                                      </p:to>
                                    </p:set>
                                    <p:anim to="" calcmode="lin" valueType="num">
                                      <p:cBhvr>
                                        <p:cTn id="7" dur="1" fill="hold"/>
                                        <p:tgtEl>
                                          <p:spTgt spid="15"/>
                                        </p:tgtEl>
                                        <p:attrNameLst>
                                          <p:attrName/>
                                        </p:attrNameLst>
                                      </p:cBhvr>
                                    </p:anim>
                                  </p:childTnLst>
                                </p:cTn>
                              </p:par>
                            </p:childTnLst>
                          </p:cTn>
                        </p:par>
                      </p:childTnLst>
                    </p:cTn>
                  </p:par>
                  <p:par>
                    <p:cTn id="8" fill="hold">
                      <p:stCondLst>
                        <p:cond delay="indefinite"/>
                      </p:stCondLst>
                      <p:childTnLst>
                        <p:par>
                          <p:cTn id="9" fill="hold">
                            <p:stCondLst>
                              <p:cond delay="0"/>
                            </p:stCondLst>
                            <p:childTnLst>
                              <p:par>
                                <p:cTn id="10" presetID="24" presetClass="entr" presetSubtype="0" fill="hold" grpId="0" nodeType="clickEffect">
                                  <p:stCondLst>
                                    <p:cond delay="0"/>
                                  </p:stCondLst>
                                  <p:childTnLst>
                                    <p:set>
                                      <p:cBhvr>
                                        <p:cTn id="11" dur="1" fill="hold">
                                          <p:stCondLst>
                                            <p:cond delay="0"/>
                                          </p:stCondLst>
                                        </p:cTn>
                                        <p:tgtEl>
                                          <p:spTgt spid="17"/>
                                        </p:tgtEl>
                                        <p:attrNameLst>
                                          <p:attrName>style.visibility</p:attrName>
                                        </p:attrNameLst>
                                      </p:cBhvr>
                                      <p:to>
                                        <p:strVal val="visible"/>
                                      </p:to>
                                    </p:set>
                                    <p:anim to="" calcmode="lin" valueType="num">
                                      <p:cBhvr>
                                        <p:cTn id="12" dur="1" fill="hold"/>
                                        <p:tgtEl>
                                          <p:spTgt spid="17"/>
                                        </p:tgtEl>
                                        <p:attrNameLst>
                                          <p:attrName/>
                                        </p:attrNameLst>
                                      </p:cBhvr>
                                    </p:anim>
                                  </p:childTnLst>
                                </p:cTn>
                              </p:par>
                            </p:childTnLst>
                          </p:cTn>
                        </p:par>
                      </p:childTnLst>
                    </p:cTn>
                  </p:par>
                  <p:par>
                    <p:cTn id="13" fill="hold">
                      <p:stCondLst>
                        <p:cond delay="indefinite"/>
                      </p:stCondLst>
                      <p:childTnLst>
                        <p:par>
                          <p:cTn id="14" fill="hold">
                            <p:stCondLst>
                              <p:cond delay="0"/>
                            </p:stCondLst>
                            <p:childTnLst>
                              <p:par>
                                <p:cTn id="15" presetID="24" presetClass="entr" presetSubtype="0" fill="hold" grpId="0" nodeType="clickEffect">
                                  <p:stCondLst>
                                    <p:cond delay="0"/>
                                  </p:stCondLst>
                                  <p:childTnLst>
                                    <p:set>
                                      <p:cBhvr>
                                        <p:cTn id="16" dur="1" fill="hold">
                                          <p:stCondLst>
                                            <p:cond delay="0"/>
                                          </p:stCondLst>
                                        </p:cTn>
                                        <p:tgtEl>
                                          <p:spTgt spid="20"/>
                                        </p:tgtEl>
                                        <p:attrNameLst>
                                          <p:attrName>style.visibility</p:attrName>
                                        </p:attrNameLst>
                                      </p:cBhvr>
                                      <p:to>
                                        <p:strVal val="visible"/>
                                      </p:to>
                                    </p:set>
                                    <p:anim to="" calcmode="lin" valueType="num">
                                      <p:cBhvr>
                                        <p:cTn id="17" dur="1" fill="hold"/>
                                        <p:tgtEl>
                                          <p:spTgt spid="20"/>
                                        </p:tgtEl>
                                        <p:attrNameLst>
                                          <p:attrName/>
                                        </p:attrNameLst>
                                      </p:cBhvr>
                                    </p:anim>
                                  </p:childTnLst>
                                </p:cTn>
                              </p:par>
                            </p:childTnLst>
                          </p:cTn>
                        </p:par>
                      </p:childTnLst>
                    </p:cTn>
                  </p:par>
                  <p:par>
                    <p:cTn id="18" fill="hold">
                      <p:stCondLst>
                        <p:cond delay="indefinite"/>
                      </p:stCondLst>
                      <p:childTnLst>
                        <p:par>
                          <p:cTn id="19" fill="hold">
                            <p:stCondLst>
                              <p:cond delay="0"/>
                            </p:stCondLst>
                            <p:childTnLst>
                              <p:par>
                                <p:cTn id="20" presetID="24" presetClass="entr" presetSubtype="0" fill="hold" grpId="0" nodeType="clickEffect">
                                  <p:stCondLst>
                                    <p:cond delay="0"/>
                                  </p:stCondLst>
                                  <p:childTnLst>
                                    <p:set>
                                      <p:cBhvr>
                                        <p:cTn id="21" dur="1" fill="hold">
                                          <p:stCondLst>
                                            <p:cond delay="0"/>
                                          </p:stCondLst>
                                        </p:cTn>
                                        <p:tgtEl>
                                          <p:spTgt spid="21"/>
                                        </p:tgtEl>
                                        <p:attrNameLst>
                                          <p:attrName>style.visibility</p:attrName>
                                        </p:attrNameLst>
                                      </p:cBhvr>
                                      <p:to>
                                        <p:strVal val="visible"/>
                                      </p:to>
                                    </p:set>
                                    <p:anim to="" calcmode="lin" valueType="num">
                                      <p:cBhvr>
                                        <p:cTn id="22" dur="1" fill="hold"/>
                                        <p:tgtEl>
                                          <p:spTgt spid="21"/>
                                        </p:tgtEl>
                                        <p:attrNameLst>
                                          <p:attrName/>
                                        </p:attrNameLst>
                                      </p:cBhvr>
                                    </p:anim>
                                  </p:childTnLst>
                                </p:cTn>
                              </p:par>
                            </p:childTnLst>
                          </p:cTn>
                        </p:par>
                      </p:childTnLst>
                    </p:cTn>
                  </p:par>
                  <p:par>
                    <p:cTn id="23" fill="hold">
                      <p:stCondLst>
                        <p:cond delay="indefinite"/>
                      </p:stCondLst>
                      <p:childTnLst>
                        <p:par>
                          <p:cTn id="24" fill="hold">
                            <p:stCondLst>
                              <p:cond delay="0"/>
                            </p:stCondLst>
                            <p:childTnLst>
                              <p:par>
                                <p:cTn id="25" presetID="24" presetClass="entr" presetSubtype="0" fill="hold" grpId="0" nodeType="clickEffect">
                                  <p:stCondLst>
                                    <p:cond delay="0"/>
                                  </p:stCondLst>
                                  <p:childTnLst>
                                    <p:set>
                                      <p:cBhvr>
                                        <p:cTn id="26" dur="1" fill="hold">
                                          <p:stCondLst>
                                            <p:cond delay="0"/>
                                          </p:stCondLst>
                                        </p:cTn>
                                        <p:tgtEl>
                                          <p:spTgt spid="22"/>
                                        </p:tgtEl>
                                        <p:attrNameLst>
                                          <p:attrName>style.visibility</p:attrName>
                                        </p:attrNameLst>
                                      </p:cBhvr>
                                      <p:to>
                                        <p:strVal val="visible"/>
                                      </p:to>
                                    </p:set>
                                    <p:anim to="" calcmode="lin" valueType="num">
                                      <p:cBhvr>
                                        <p:cTn id="27" dur="1" fill="hold"/>
                                        <p:tgtEl>
                                          <p:spTgt spid="22"/>
                                        </p:tgtEl>
                                        <p:attrNameLst>
                                          <p:attrName/>
                                        </p:attrNameLst>
                                      </p:cBhvr>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p:bldP spid="17" grpId="0"/>
      <p:bldP spid="20" grpId="0"/>
      <p:bldP spid="21" grpId="0"/>
      <p:bldP spid="22" grpId="0"/>
    </p:bldLst>
  </p:timing>
</p:sld>
</file>

<file path=ppt/theme/theme1.xml><?xml version="1.0" encoding="utf-8"?>
<a:theme xmlns:a="http://schemas.openxmlformats.org/drawingml/2006/main" name="Thèm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767</TotalTime>
  <Words>1173</Words>
  <Application>Microsoft Office PowerPoint</Application>
  <PresentationFormat>Affichage à l'écran (4:3)</PresentationFormat>
  <Paragraphs>246</Paragraphs>
  <Slides>20</Slides>
  <Notes>0</Notes>
  <HiddenSlides>0</HiddenSlides>
  <MMClips>0</MMClips>
  <ScaleCrop>false</ScaleCrop>
  <HeadingPairs>
    <vt:vector size="4" baseType="variant">
      <vt:variant>
        <vt:lpstr>Thème</vt:lpstr>
      </vt:variant>
      <vt:variant>
        <vt:i4>1</vt:i4>
      </vt:variant>
      <vt:variant>
        <vt:lpstr>Titres des diapositives</vt:lpstr>
      </vt:variant>
      <vt:variant>
        <vt:i4>20</vt:i4>
      </vt:variant>
    </vt:vector>
  </HeadingPairs>
  <TitlesOfParts>
    <vt:vector size="21" baseType="lpstr">
      <vt:lpstr>Thème Office</vt:lpstr>
      <vt:lpstr>Les tubes et raccords utilisés dans le métier</vt:lpstr>
      <vt:lpstr>Le cuivre (CU)</vt:lpstr>
      <vt:lpstr>Le cuivre (CU)</vt:lpstr>
      <vt:lpstr>Les diamètres (ø) cuivre</vt:lpstr>
      <vt:lpstr>L’acier galvanisé (TAG)</vt:lpstr>
      <vt:lpstr>L’acier galvanisé (TAG)</vt:lpstr>
      <vt:lpstr>Diapositive 7</vt:lpstr>
      <vt:lpstr>Diapositive 8</vt:lpstr>
      <vt:lpstr>Diapositive 9</vt:lpstr>
      <vt:lpstr>Diapositive 10</vt:lpstr>
      <vt:lpstr>Diapositive 11</vt:lpstr>
      <vt:lpstr>Diapositive 12</vt:lpstr>
      <vt:lpstr>Diapositive 13</vt:lpstr>
      <vt:lpstr>Diapositive 14</vt:lpstr>
      <vt:lpstr>Diapositive 15</vt:lpstr>
      <vt:lpstr>Diapositive 16</vt:lpstr>
      <vt:lpstr>Diapositive 17</vt:lpstr>
      <vt:lpstr>Diapositive 18</vt:lpstr>
      <vt:lpstr>Diapositive 19</vt:lpstr>
      <vt:lpstr>Diapositive 20</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Les tubes et raccords utilisés dans le métier</dc:title>
  <dc:creator>Home</dc:creator>
  <cp:lastModifiedBy>Home</cp:lastModifiedBy>
  <cp:revision>50</cp:revision>
  <dcterms:created xsi:type="dcterms:W3CDTF">2013-09-05T09:27:52Z</dcterms:created>
  <dcterms:modified xsi:type="dcterms:W3CDTF">2013-11-21T16:21:36Z</dcterms:modified>
</cp:coreProperties>
</file>