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</p:sldIdLst>
  <p:sldSz cx="9144000" cy="6858000" type="screen4x3"/>
  <p:notesSz cx="6858000" cy="9144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e moyen 2 - Accentuation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-1692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B06373-CBF9-4633-A192-6DDFDD9CDAB8}" type="datetimeFigureOut">
              <a:rPr lang="fr-FR"/>
              <a:pPr>
                <a:defRPr/>
              </a:pPr>
              <a:t>21/11/2013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D98F866-1D12-4965-BE5F-9A4103B2614A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5374188-E5E2-47BB-A8EB-DE4CEBEF57ED}" type="datetimeFigureOut">
              <a:rPr lang="fr-FR"/>
              <a:pPr>
                <a:defRPr/>
              </a:pPr>
              <a:t>21/11/2013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7D1D90C-A88A-4F0C-BFE2-88B0104AFB34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37B98B-8A5A-44E7-A557-69B80B49A98D}" type="datetimeFigureOut">
              <a:rPr lang="fr-FR"/>
              <a:pPr>
                <a:defRPr/>
              </a:pPr>
              <a:t>21/11/2013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65158B-D53F-461A-87D6-F625482B9138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2EE280D-7F36-4CFD-B286-DFD278066373}" type="datetimeFigureOut">
              <a:rPr lang="fr-FR"/>
              <a:pPr>
                <a:defRPr/>
              </a:pPr>
              <a:t>21/11/2013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6AEA460-4908-466C-ACFB-B0986E0FD758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76F33C-95A1-4F87-A15C-9616CC813293}" type="datetimeFigureOut">
              <a:rPr lang="fr-FR"/>
              <a:pPr>
                <a:defRPr/>
              </a:pPr>
              <a:t>21/11/2013</a:t>
            </a:fld>
            <a:endParaRPr lang="fr-FR"/>
          </a:p>
        </p:txBody>
      </p:sp>
      <p:sp>
        <p:nvSpPr>
          <p:cNvPr id="8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225AA2-0BC1-4861-A343-CF53E2AB4BD1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796218-5E82-47C3-9FC0-146A324B2969}" type="datetimeFigureOut">
              <a:rPr lang="fr-FR"/>
              <a:pPr>
                <a:defRPr/>
              </a:pPr>
              <a:t>21/11/2013</a:t>
            </a:fld>
            <a:endParaRPr lang="fr-FR"/>
          </a:p>
        </p:txBody>
      </p:sp>
      <p:sp>
        <p:nvSpPr>
          <p:cNvPr id="4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01C6AD2-89B2-4171-9D64-C176BFC2BD43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B9FB9E-BCFC-456C-BCEA-54E4F25B4BC0}" type="datetimeFigureOut">
              <a:rPr lang="fr-FR"/>
              <a:pPr>
                <a:defRPr/>
              </a:pPr>
              <a:t>21/11/2013</a:t>
            </a:fld>
            <a:endParaRPr lang="fr-FR"/>
          </a:p>
        </p:txBody>
      </p:sp>
      <p:sp>
        <p:nvSpPr>
          <p:cNvPr id="3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077F34-37E5-4638-8818-FA8F9B9DDA1D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B3D35AD-5B4B-4D6E-BA3D-1604E246C0A2}" type="datetimeFigureOut">
              <a:rPr lang="fr-FR"/>
              <a:pPr>
                <a:defRPr/>
              </a:pPr>
              <a:t>21/11/2013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E103C3-F285-4D1A-AF94-AD4D92FF4FEA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597129-3E4A-4EFF-AB7D-7ECF0CC4D115}" type="datetimeFigureOut">
              <a:rPr lang="fr-FR"/>
              <a:pPr>
                <a:defRPr/>
              </a:pPr>
              <a:t>21/11/2013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0B9058-94E4-4734-BEE1-00E103F42B14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68BA69-1D2E-4D9A-8037-09299EA5F304}" type="datetimeFigureOut">
              <a:rPr lang="fr-FR"/>
              <a:pPr>
                <a:defRPr/>
              </a:pPr>
              <a:t>21/11/2013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7B0243-EEE8-4A46-B2DB-9F23D5C154F5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7C64AC-A1A2-45DF-A28F-3663062B9ABC}" type="datetimeFigureOut">
              <a:rPr lang="fr-FR"/>
              <a:pPr>
                <a:defRPr/>
              </a:pPr>
              <a:t>21/11/2013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F0ADE2-6334-4D12-B587-2E0E5F6FED24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alphaModFix amt="35000"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 style du titre</a:t>
            </a:r>
          </a:p>
        </p:txBody>
      </p:sp>
      <p:sp>
        <p:nvSpPr>
          <p:cNvPr id="1027" name="Espace réservé du texte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16FC3CDC-70D6-47CB-AADD-FFE95A668C9A}" type="datetimeFigureOut">
              <a:rPr lang="fr-FR"/>
              <a:pPr>
                <a:defRPr/>
              </a:pPr>
              <a:t>21/11/2013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874CF7C7-1A81-4D6C-B7AA-179ECC67D67E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itre 1"/>
          <p:cNvSpPr>
            <a:spLocks noGrp="1"/>
          </p:cNvSpPr>
          <p:nvPr>
            <p:ph type="ctrTitle"/>
          </p:nvPr>
        </p:nvSpPr>
        <p:spPr>
          <a:xfrm>
            <a:off x="755650" y="765175"/>
            <a:ext cx="7772400" cy="1182688"/>
          </a:xfrm>
        </p:spPr>
        <p:txBody>
          <a:bodyPr/>
          <a:lstStyle/>
          <a:p>
            <a:pPr eaLnBrk="1" hangingPunct="1"/>
            <a:r>
              <a:rPr lang="fr-FR" u="sng" smtClean="0">
                <a:solidFill>
                  <a:srgbClr val="FF0000"/>
                </a:solidFill>
                <a:latin typeface="Arial" charset="0"/>
              </a:rPr>
              <a:t>La prévention des risques</a:t>
            </a: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684213" y="1916113"/>
            <a:ext cx="6400800" cy="649287"/>
          </a:xfrm>
        </p:spPr>
        <p:txBody>
          <a:bodyPr rtlCol="0">
            <a:normAutofit fontScale="32500" lnSpcReduction="20000"/>
          </a:bodyPr>
          <a:lstStyle/>
          <a:p>
            <a:pPr algn="l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fr-FR" sz="57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Quels sont les accidents possibles dans un atelier:</a:t>
            </a:r>
          </a:p>
          <a:p>
            <a:pPr algn="l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fr-FR" dirty="0" smtClean="0"/>
          </a:p>
        </p:txBody>
      </p:sp>
      <p:graphicFrame>
        <p:nvGraphicFramePr>
          <p:cNvPr id="4" name="Tableau 3"/>
          <p:cNvGraphicFramePr>
            <a:graphicFrameLocks noGrp="1"/>
          </p:cNvGraphicFramePr>
          <p:nvPr/>
        </p:nvGraphicFramePr>
        <p:xfrm>
          <a:off x="1403350" y="2349500"/>
          <a:ext cx="6096000" cy="39065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48000"/>
                <a:gridCol w="304800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fr-FR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L’accident / la blessure</a:t>
                      </a:r>
                      <a:endParaRPr lang="fr-FR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Prévenir le risque</a:t>
                      </a:r>
                      <a:endParaRPr lang="fr-FR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endParaRPr lang="fr-FR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Font typeface="Arial" pitchFamily="34" charset="0"/>
                        <a:buChar char="•"/>
                      </a:pPr>
                      <a:r>
                        <a:rPr lang="fr-FR" dirty="0" smtClean="0">
                          <a:solidFill>
                            <a:schemeClr val="bg1">
                              <a:lumMod val="85000"/>
                            </a:schemeClr>
                          </a:solidFill>
                        </a:rPr>
                        <a:t> </a:t>
                      </a:r>
                      <a:r>
                        <a:rPr lang="fr-FR" sz="1400" dirty="0" smtClean="0">
                          <a:solidFill>
                            <a:schemeClr val="bg1">
                              <a:lumMod val="85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Porter des gants</a:t>
                      </a:r>
                    </a:p>
                    <a:p>
                      <a:pPr algn="ctr">
                        <a:buFont typeface="Arial" pitchFamily="34" charset="0"/>
                        <a:buChar char="•"/>
                      </a:pPr>
                      <a:r>
                        <a:rPr lang="fr-FR" sz="1400" dirty="0" smtClean="0">
                          <a:solidFill>
                            <a:schemeClr val="bg1">
                              <a:lumMod val="85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 porter un bleu de travail en coton</a:t>
                      </a:r>
                    </a:p>
                    <a:p>
                      <a:pPr algn="ctr">
                        <a:buFont typeface="Arial" pitchFamily="34" charset="0"/>
                        <a:buChar char="•"/>
                      </a:pPr>
                      <a:r>
                        <a:rPr lang="fr-FR" sz="1400" dirty="0" smtClean="0">
                          <a:solidFill>
                            <a:schemeClr val="bg1">
                              <a:lumMod val="85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 refroidir la pièce chauffée</a:t>
                      </a:r>
                    </a:p>
                    <a:p>
                      <a:pPr algn="ctr">
                        <a:buFont typeface="Arial" pitchFamily="34" charset="0"/>
                        <a:buChar char="•"/>
                      </a:pPr>
                      <a:r>
                        <a:rPr lang="fr-FR" sz="1400" dirty="0" smtClean="0">
                          <a:solidFill>
                            <a:schemeClr val="bg1">
                              <a:lumMod val="85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 ne jamais laisser une pièce chaude sur un établi</a:t>
                      </a:r>
                    </a:p>
                    <a:p>
                      <a:pPr algn="ctr">
                        <a:buFont typeface="Arial" pitchFamily="34" charset="0"/>
                        <a:buChar char="•"/>
                      </a:pPr>
                      <a:r>
                        <a:rPr lang="fr-FR" sz="1400" dirty="0" smtClean="0">
                          <a:solidFill>
                            <a:schemeClr val="bg1">
                              <a:lumMod val="85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 ne pas chauffer l’étau</a:t>
                      </a:r>
                      <a:endParaRPr lang="fr-FR" sz="1400" dirty="0">
                        <a:solidFill>
                          <a:schemeClr val="bg1">
                            <a:lumMod val="85000"/>
                          </a:schemeClr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endParaRPr lang="fr-FR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Font typeface="Arial" pitchFamily="34" charset="0"/>
                        <a:buChar char="•"/>
                      </a:pPr>
                      <a:r>
                        <a:rPr lang="fr-FR" sz="1400" dirty="0" smtClean="0">
                          <a:solidFill>
                            <a:schemeClr val="accent1">
                              <a:lumMod val="20000"/>
                              <a:lumOff val="8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 Porter des gants</a:t>
                      </a:r>
                    </a:p>
                    <a:p>
                      <a:pPr algn="ctr">
                        <a:buFont typeface="Arial" pitchFamily="34" charset="0"/>
                        <a:buChar char="•"/>
                      </a:pPr>
                      <a:r>
                        <a:rPr lang="fr-FR" sz="1400" dirty="0" smtClean="0">
                          <a:solidFill>
                            <a:schemeClr val="accent1">
                              <a:lumMod val="20000"/>
                              <a:lumOff val="8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 mettre des lunettes de protection</a:t>
                      </a:r>
                    </a:p>
                    <a:p>
                      <a:pPr algn="ctr">
                        <a:buFont typeface="Arial" pitchFamily="34" charset="0"/>
                        <a:buChar char="•"/>
                      </a:pPr>
                      <a:r>
                        <a:rPr lang="fr-FR" sz="1400" dirty="0" smtClean="0">
                          <a:solidFill>
                            <a:schemeClr val="accent1">
                              <a:lumMod val="20000"/>
                              <a:lumOff val="8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 ébavurer les tubes coupés au coupe</a:t>
                      </a:r>
                      <a:r>
                        <a:rPr lang="fr-FR" sz="1400" baseline="0" dirty="0" smtClean="0">
                          <a:solidFill>
                            <a:schemeClr val="accent1">
                              <a:lumMod val="20000"/>
                              <a:lumOff val="8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 tube</a:t>
                      </a:r>
                      <a:endParaRPr lang="fr-FR" sz="1400" dirty="0">
                        <a:solidFill>
                          <a:schemeClr val="accent1">
                            <a:lumMod val="20000"/>
                            <a:lumOff val="80000"/>
                          </a:schemeClr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endParaRPr lang="fr-FR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Font typeface="Arial" pitchFamily="34" charset="0"/>
                        <a:buChar char="•"/>
                      </a:pPr>
                      <a:r>
                        <a:rPr lang="fr-FR" sz="1400" dirty="0" smtClean="0">
                          <a:solidFill>
                            <a:schemeClr val="bg1">
                              <a:lumMod val="85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 nettoyage des sols </a:t>
                      </a:r>
                    </a:p>
                    <a:p>
                      <a:pPr algn="ctr">
                        <a:buFont typeface="Arial" pitchFamily="34" charset="0"/>
                        <a:buChar char="•"/>
                      </a:pPr>
                      <a:r>
                        <a:rPr lang="fr-FR" sz="1400" dirty="0" smtClean="0">
                          <a:solidFill>
                            <a:schemeClr val="bg1">
                              <a:lumMod val="85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 ne pas laisser une barre au sol</a:t>
                      </a:r>
                    </a:p>
                    <a:p>
                      <a:pPr algn="ctr">
                        <a:buFont typeface="Arial" pitchFamily="34" charset="0"/>
                        <a:buChar char="•"/>
                      </a:pPr>
                      <a:r>
                        <a:rPr lang="fr-FR" sz="1400" dirty="0" smtClean="0">
                          <a:solidFill>
                            <a:schemeClr val="bg1">
                              <a:lumMod val="85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 ne pas laisser d’objet traîné</a:t>
                      </a:r>
                    </a:p>
                    <a:p>
                      <a:pPr algn="ctr">
                        <a:buFont typeface="Arial" pitchFamily="34" charset="0"/>
                        <a:buChar char="•"/>
                      </a:pPr>
                      <a:r>
                        <a:rPr lang="fr-FR" sz="1400" dirty="0" smtClean="0">
                          <a:solidFill>
                            <a:schemeClr val="bg1">
                              <a:lumMod val="85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 attention au rallonge électrique dans un passage</a:t>
                      </a:r>
                      <a:endParaRPr lang="fr-FR" sz="1400" dirty="0">
                        <a:solidFill>
                          <a:schemeClr val="bg1">
                            <a:lumMod val="85000"/>
                          </a:schemeClr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2069" name="Image 4" descr="logo.TIF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380288" y="333375"/>
            <a:ext cx="1125537" cy="781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ZoneTexte 5"/>
          <p:cNvSpPr txBox="1">
            <a:spLocks noChangeArrowheads="1"/>
          </p:cNvSpPr>
          <p:nvPr/>
        </p:nvSpPr>
        <p:spPr bwMode="auto">
          <a:xfrm>
            <a:off x="2124075" y="3284538"/>
            <a:ext cx="158432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r-FR"/>
              <a:t>La brûlure</a:t>
            </a:r>
          </a:p>
        </p:txBody>
      </p:sp>
      <p:sp>
        <p:nvSpPr>
          <p:cNvPr id="8" name="ZoneTexte 7"/>
          <p:cNvSpPr txBox="1">
            <a:spLocks noChangeArrowheads="1"/>
          </p:cNvSpPr>
          <p:nvPr/>
        </p:nvSpPr>
        <p:spPr bwMode="auto">
          <a:xfrm>
            <a:off x="4500563" y="2708275"/>
            <a:ext cx="2951162" cy="138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buFont typeface="Arial" charset="0"/>
              <a:buChar char="•"/>
            </a:pPr>
            <a:r>
              <a:rPr lang="fr-FR" sz="1400"/>
              <a:t>Porter un bleu de travail en coton</a:t>
            </a:r>
          </a:p>
          <a:p>
            <a:pPr algn="ctr">
              <a:buFont typeface="Arial" charset="0"/>
              <a:buChar char="•"/>
            </a:pPr>
            <a:r>
              <a:rPr lang="fr-FR" sz="1400"/>
              <a:t> Utiliser une pince multiiprise</a:t>
            </a:r>
          </a:p>
          <a:p>
            <a:pPr algn="ctr">
              <a:buFont typeface="Arial" charset="0"/>
              <a:buChar char="•"/>
            </a:pPr>
            <a:r>
              <a:rPr lang="fr-FR" sz="1400"/>
              <a:t>Refroidir la pièce chauffée</a:t>
            </a:r>
          </a:p>
          <a:p>
            <a:pPr algn="ctr">
              <a:buFont typeface="Arial" charset="0"/>
              <a:buChar char="•"/>
            </a:pPr>
            <a:r>
              <a:rPr lang="fr-FR" sz="1400"/>
              <a:t> Ne jamais laisser une pièce chaude sur un établi</a:t>
            </a:r>
          </a:p>
          <a:p>
            <a:pPr algn="ctr">
              <a:buFont typeface="Arial" charset="0"/>
              <a:buChar char="•"/>
            </a:pPr>
            <a:r>
              <a:rPr lang="fr-FR" sz="1400"/>
              <a:t> Ne pas chauffer l’étau</a:t>
            </a:r>
          </a:p>
        </p:txBody>
      </p:sp>
      <p:sp>
        <p:nvSpPr>
          <p:cNvPr id="9" name="ZoneTexte 8"/>
          <p:cNvSpPr txBox="1">
            <a:spLocks noChangeArrowheads="1"/>
          </p:cNvSpPr>
          <p:nvPr/>
        </p:nvSpPr>
        <p:spPr bwMode="auto">
          <a:xfrm>
            <a:off x="2051050" y="4437063"/>
            <a:ext cx="180022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r-FR"/>
              <a:t>La coupure</a:t>
            </a:r>
          </a:p>
        </p:txBody>
      </p:sp>
      <p:sp>
        <p:nvSpPr>
          <p:cNvPr id="10" name="ZoneTexte 9"/>
          <p:cNvSpPr txBox="1">
            <a:spLocks noChangeArrowheads="1"/>
          </p:cNvSpPr>
          <p:nvPr/>
        </p:nvSpPr>
        <p:spPr bwMode="auto">
          <a:xfrm>
            <a:off x="4572000" y="4149725"/>
            <a:ext cx="2879725" cy="1169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buFont typeface="Arial" charset="0"/>
              <a:buChar char="•"/>
            </a:pPr>
            <a:r>
              <a:rPr lang="fr-FR" sz="1400"/>
              <a:t>Mettre des lunettes de protection</a:t>
            </a:r>
          </a:p>
          <a:p>
            <a:pPr algn="ctr">
              <a:buFont typeface="Arial" charset="0"/>
              <a:buChar char="•"/>
            </a:pPr>
            <a:r>
              <a:rPr lang="fr-FR" sz="1400"/>
              <a:t>Ebavurer les tubes coupés au coupe tube</a:t>
            </a:r>
          </a:p>
          <a:p>
            <a:pPr algn="ctr">
              <a:buFont typeface="Arial" charset="0"/>
              <a:buChar char="•"/>
            </a:pPr>
            <a:r>
              <a:rPr lang="fr-FR" sz="1400"/>
              <a:t> Limer les tubes coupés à la scie </a:t>
            </a:r>
          </a:p>
          <a:p>
            <a:pPr algn="ctr">
              <a:buFont typeface="Arial" charset="0"/>
              <a:buChar char="•"/>
            </a:pPr>
            <a:endParaRPr lang="fr-FR" sz="1400"/>
          </a:p>
        </p:txBody>
      </p:sp>
      <p:sp>
        <p:nvSpPr>
          <p:cNvPr id="11" name="ZoneTexte 10"/>
          <p:cNvSpPr txBox="1">
            <a:spLocks noChangeArrowheads="1"/>
          </p:cNvSpPr>
          <p:nvPr/>
        </p:nvSpPr>
        <p:spPr bwMode="auto">
          <a:xfrm>
            <a:off x="2051050" y="5445125"/>
            <a:ext cx="1728788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r-FR"/>
              <a:t>La chute</a:t>
            </a:r>
          </a:p>
        </p:txBody>
      </p:sp>
      <p:sp>
        <p:nvSpPr>
          <p:cNvPr id="12" name="ZoneTexte 11"/>
          <p:cNvSpPr txBox="1">
            <a:spLocks noChangeArrowheads="1"/>
          </p:cNvSpPr>
          <p:nvPr/>
        </p:nvSpPr>
        <p:spPr bwMode="auto">
          <a:xfrm>
            <a:off x="4572000" y="5157788"/>
            <a:ext cx="2879725" cy="1168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buFont typeface="Arial" charset="0"/>
              <a:buChar char="•"/>
            </a:pPr>
            <a:r>
              <a:rPr lang="fr-FR" sz="1400"/>
              <a:t> nettoyage des sols </a:t>
            </a:r>
          </a:p>
          <a:p>
            <a:pPr algn="ctr">
              <a:buFont typeface="Arial" charset="0"/>
              <a:buChar char="•"/>
            </a:pPr>
            <a:r>
              <a:rPr lang="fr-FR" sz="1400"/>
              <a:t> ne pas laisser une barre au sol</a:t>
            </a:r>
          </a:p>
          <a:p>
            <a:pPr algn="ctr">
              <a:buFont typeface="Arial" charset="0"/>
              <a:buChar char="•"/>
            </a:pPr>
            <a:r>
              <a:rPr lang="fr-FR" sz="1400"/>
              <a:t> ne pas laisser d’objet traîner</a:t>
            </a:r>
          </a:p>
          <a:p>
            <a:pPr algn="ctr">
              <a:buFont typeface="Arial" charset="0"/>
              <a:buChar char="•"/>
            </a:pPr>
            <a:r>
              <a:rPr lang="fr-FR" sz="1400"/>
              <a:t> attention aux rallonges électriques dans un passage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2" dur="1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33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36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8" dur="1" fill="hold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39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1" dur="1" fill="hold"/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/>
      <p:bldP spid="10" grpId="0"/>
      <p:bldP spid="11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2386013" cy="777875"/>
          </a:xfrm>
        </p:spPr>
        <p:txBody>
          <a:bodyPr/>
          <a:lstStyle/>
          <a:p>
            <a:pPr eaLnBrk="1" hangingPunct="1"/>
            <a:endParaRPr lang="fr-FR" smtClean="0"/>
          </a:p>
        </p:txBody>
      </p:sp>
      <p:graphicFrame>
        <p:nvGraphicFramePr>
          <p:cNvPr id="6" name="Espace réservé du contenu 5"/>
          <p:cNvGraphicFramePr>
            <a:graphicFrameLocks noGrp="1"/>
          </p:cNvGraphicFramePr>
          <p:nvPr>
            <p:ph idx="1"/>
          </p:nvPr>
        </p:nvGraphicFramePr>
        <p:xfrm>
          <a:off x="1476375" y="1268413"/>
          <a:ext cx="6096000" cy="488510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48000"/>
                <a:gridCol w="3048000"/>
              </a:tblGrid>
              <a:tr h="360040">
                <a:tc>
                  <a:txBody>
                    <a:bodyPr/>
                    <a:lstStyle/>
                    <a:p>
                      <a:pPr algn="ctr"/>
                      <a:r>
                        <a:rPr lang="fr-FR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L’accident / la blessure</a:t>
                      </a:r>
                      <a:endParaRPr lang="fr-FR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Prévenir le risque</a:t>
                      </a:r>
                      <a:endParaRPr lang="fr-FR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noFill/>
                  </a:tcPr>
                </a:tc>
              </a:tr>
              <a:tr h="1506448">
                <a:tc>
                  <a:txBody>
                    <a:bodyPr/>
                    <a:lstStyle/>
                    <a:p>
                      <a:pPr algn="ctr"/>
                      <a:endParaRPr lang="fr-FR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fr-FR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1506448">
                <a:tc>
                  <a:txBody>
                    <a:bodyPr/>
                    <a:lstStyle/>
                    <a:p>
                      <a:pPr algn="ctr"/>
                      <a:endParaRPr lang="fr-FR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fr-FR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1506448">
                <a:tc>
                  <a:txBody>
                    <a:bodyPr/>
                    <a:lstStyle/>
                    <a:p>
                      <a:pPr algn="ctr"/>
                      <a:endParaRPr lang="fr-FR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fr-FR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7" name="ZoneTexte 6"/>
          <p:cNvSpPr txBox="1">
            <a:spLocks noChangeArrowheads="1"/>
          </p:cNvSpPr>
          <p:nvPr/>
        </p:nvSpPr>
        <p:spPr bwMode="auto">
          <a:xfrm>
            <a:off x="2195513" y="2133600"/>
            <a:ext cx="1584325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/>
              <a:t>Chute d’objet</a:t>
            </a:r>
          </a:p>
        </p:txBody>
      </p:sp>
      <p:sp>
        <p:nvSpPr>
          <p:cNvPr id="8" name="ZoneTexte 7"/>
          <p:cNvSpPr txBox="1">
            <a:spLocks noChangeArrowheads="1"/>
          </p:cNvSpPr>
          <p:nvPr/>
        </p:nvSpPr>
        <p:spPr bwMode="auto">
          <a:xfrm>
            <a:off x="4716463" y="1700213"/>
            <a:ext cx="2735262" cy="1385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 typeface="Arial" charset="0"/>
              <a:buChar char="•"/>
            </a:pPr>
            <a:r>
              <a:rPr lang="fr-FR" sz="1400"/>
              <a:t> ranger les tubes dans leurs supports</a:t>
            </a:r>
          </a:p>
          <a:p>
            <a:pPr>
              <a:buFont typeface="Arial" charset="0"/>
              <a:buChar char="•"/>
            </a:pPr>
            <a:r>
              <a:rPr lang="fr-FR" sz="1400"/>
              <a:t> les outillages collectifs doivent être rangés après usage</a:t>
            </a:r>
          </a:p>
          <a:p>
            <a:pPr>
              <a:buFont typeface="Arial" charset="0"/>
              <a:buChar char="•"/>
            </a:pPr>
            <a:r>
              <a:rPr lang="fr-FR" sz="1400"/>
              <a:t> manipuler les barres de tube à deux</a:t>
            </a:r>
          </a:p>
        </p:txBody>
      </p:sp>
      <p:sp>
        <p:nvSpPr>
          <p:cNvPr id="9" name="ZoneTexte 8"/>
          <p:cNvSpPr txBox="1">
            <a:spLocks noChangeArrowheads="1"/>
          </p:cNvSpPr>
          <p:nvPr/>
        </p:nvSpPr>
        <p:spPr bwMode="auto">
          <a:xfrm>
            <a:off x="2268538" y="3644900"/>
            <a:ext cx="15113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/>
              <a:t>Ecrasement </a:t>
            </a:r>
          </a:p>
        </p:txBody>
      </p:sp>
      <p:sp>
        <p:nvSpPr>
          <p:cNvPr id="10" name="ZoneTexte 9"/>
          <p:cNvSpPr txBox="1">
            <a:spLocks noChangeArrowheads="1"/>
          </p:cNvSpPr>
          <p:nvPr/>
        </p:nvSpPr>
        <p:spPr bwMode="auto">
          <a:xfrm>
            <a:off x="4716463" y="3429000"/>
            <a:ext cx="2808287" cy="101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 typeface="Arial" charset="0"/>
              <a:buChar char="•"/>
            </a:pPr>
            <a:r>
              <a:rPr lang="fr-FR"/>
              <a:t> </a:t>
            </a:r>
            <a:r>
              <a:rPr lang="fr-FR" sz="1400"/>
              <a:t>porter des chaussures de sécurité </a:t>
            </a:r>
          </a:p>
          <a:p>
            <a:pPr>
              <a:buFont typeface="Arial" charset="0"/>
              <a:buChar char="•"/>
            </a:pPr>
            <a:r>
              <a:rPr lang="fr-FR" sz="1400"/>
              <a:t> ne pas laisser les outils ou les matériaux en équilibre instable</a:t>
            </a:r>
          </a:p>
        </p:txBody>
      </p:sp>
      <p:sp>
        <p:nvSpPr>
          <p:cNvPr id="11" name="ZoneTexte 10"/>
          <p:cNvSpPr txBox="1">
            <a:spLocks noChangeArrowheads="1"/>
          </p:cNvSpPr>
          <p:nvPr/>
        </p:nvSpPr>
        <p:spPr bwMode="auto">
          <a:xfrm>
            <a:off x="2195513" y="5229225"/>
            <a:ext cx="158432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/>
              <a:t>Mal de dos</a:t>
            </a:r>
          </a:p>
        </p:txBody>
      </p:sp>
      <p:sp>
        <p:nvSpPr>
          <p:cNvPr id="12" name="ZoneTexte 11"/>
          <p:cNvSpPr txBox="1">
            <a:spLocks noChangeArrowheads="1"/>
          </p:cNvSpPr>
          <p:nvPr/>
        </p:nvSpPr>
        <p:spPr bwMode="auto">
          <a:xfrm>
            <a:off x="4787900" y="4724400"/>
            <a:ext cx="2592388" cy="1231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 typeface="Arial" charset="0"/>
              <a:buChar char="•"/>
            </a:pPr>
            <a:r>
              <a:rPr lang="fr-FR"/>
              <a:t> </a:t>
            </a:r>
            <a:r>
              <a:rPr lang="fr-FR" sz="1400"/>
              <a:t>ne pas porter des choses lourdes seul, se faire aider d’un camarade</a:t>
            </a:r>
          </a:p>
          <a:p>
            <a:pPr>
              <a:buFont typeface="Arial" charset="0"/>
              <a:buChar char="•"/>
            </a:pPr>
            <a:r>
              <a:rPr lang="fr-FR" sz="1400"/>
              <a:t> avoir une position adéquate durant l’exécution de sa tâche</a:t>
            </a:r>
          </a:p>
        </p:txBody>
      </p:sp>
      <p:pic>
        <p:nvPicPr>
          <p:cNvPr id="3098" name="Image 4" descr="logo.TIF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380288" y="333375"/>
            <a:ext cx="1125537" cy="781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2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  <p:bldP spid="10" grpId="0"/>
      <p:bldP spid="11" grpId="0"/>
      <p:bldP spid="12" grpId="0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1068</TotalTime>
  <Words>258</Words>
  <Application>Microsoft Office PowerPoint</Application>
  <PresentationFormat>Affichage à l'écran (4:3)</PresentationFormat>
  <Paragraphs>43</Paragraphs>
  <Slides>2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2</vt:i4>
      </vt:variant>
    </vt:vector>
  </HeadingPairs>
  <TitlesOfParts>
    <vt:vector size="3" baseType="lpstr">
      <vt:lpstr>Thème Office</vt:lpstr>
      <vt:lpstr>La prévention des risques</vt:lpstr>
      <vt:lpstr>Diapositive 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L’outillages</dc:title>
  <dc:creator>Home</dc:creator>
  <cp:lastModifiedBy>Home</cp:lastModifiedBy>
  <cp:revision>19</cp:revision>
  <dcterms:created xsi:type="dcterms:W3CDTF">2013-08-28T17:00:35Z</dcterms:created>
  <dcterms:modified xsi:type="dcterms:W3CDTF">2013-11-21T16:21:13Z</dcterms:modified>
</cp:coreProperties>
</file>