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mp3" ContentType="audio/unknown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994" r:id="rId2"/>
  </p:sldMasterIdLst>
  <p:notesMasterIdLst>
    <p:notesMasterId r:id="rId20"/>
  </p:notesMasterIdLst>
  <p:handoutMasterIdLst>
    <p:handoutMasterId r:id="rId21"/>
  </p:handoutMasterIdLst>
  <p:sldIdLst>
    <p:sldId id="319" r:id="rId3"/>
    <p:sldId id="348" r:id="rId4"/>
    <p:sldId id="342" r:id="rId5"/>
    <p:sldId id="336" r:id="rId6"/>
    <p:sldId id="341" r:id="rId7"/>
    <p:sldId id="331" r:id="rId8"/>
    <p:sldId id="350" r:id="rId9"/>
    <p:sldId id="351" r:id="rId10"/>
    <p:sldId id="334" r:id="rId11"/>
    <p:sldId id="349" r:id="rId12"/>
    <p:sldId id="340" r:id="rId13"/>
    <p:sldId id="344" r:id="rId14"/>
    <p:sldId id="304" r:id="rId15"/>
    <p:sldId id="345" r:id="rId16"/>
    <p:sldId id="343" r:id="rId17"/>
    <p:sldId id="346" r:id="rId18"/>
    <p:sldId id="347" r:id="rId19"/>
  </p:sldIdLst>
  <p:sldSz cx="9144000" cy="6858000" type="screen4x3"/>
  <p:notesSz cx="6858000" cy="9144000"/>
  <p:defaultTextStyle>
    <a:lvl1pPr marL="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D600E7"/>
    <a:srgbClr val="23A2B3"/>
    <a:srgbClr val="CECE00"/>
    <a:srgbClr val="4A87B6"/>
    <a:srgbClr val="7B0000"/>
    <a:srgbClr val="7C0000"/>
    <a:srgbClr val="919100"/>
    <a:srgbClr val="6B0000"/>
    <a:srgbClr val="818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8055" autoAdjust="0"/>
  </p:normalViewPr>
  <p:slideViewPr>
    <p:cSldViewPr>
      <p:cViewPr varScale="1">
        <p:scale>
          <a:sx n="165" d="100"/>
          <a:sy n="165" d="100"/>
        </p:scale>
        <p:origin x="-112" y="-2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fr-FR" sz="1200"/>
            </a:lvl1pPr>
            <a:extLst/>
          </a:lstStyle>
          <a:p>
            <a:endParaRPr lang="fr-FR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fr-FR" sz="1200"/>
            </a:lvl1pPr>
            <a:extLst/>
          </a:lstStyle>
          <a:p>
            <a:fld id="{68F88C59-319B-4332-9A1D-2A62CFCB00D8}" type="datetimeFigureOut">
              <a:rPr lang="fr-FR" smtClean="0"/>
              <a:pPr/>
              <a:t>6/10/13</a:t>
            </a:fld>
            <a:endParaRPr lang="fr-FR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fr-FR" sz="1200"/>
            </a:lvl1pPr>
            <a:extLst/>
          </a:lstStyle>
          <a:p>
            <a:endParaRPr lang="fr-FR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fr-FR" sz="1200"/>
            </a:lvl1pPr>
            <a:extLst/>
          </a:lstStyle>
          <a:p>
            <a:fld id="{B16A41B8-7DC3-4DB6-84E4-E105629EAA36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612696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fr-FR" sz="1200"/>
            </a:lvl1pPr>
            <a:extLst/>
          </a:lstStyle>
          <a:p>
            <a:endParaRPr lang="fr-F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fr-FR" sz="1200"/>
            </a:lvl1pPr>
            <a:extLst/>
          </a:lstStyle>
          <a:p>
            <a:fld id="{968B300D-05F0-4B43-940D-46DED5A791AD}" type="datetimeFigureOut">
              <a:rPr lang="nl-BE"/>
              <a:pPr/>
              <a:t>6/10/13</a:t>
            </a:fld>
            <a:endParaRPr lang="fr-FR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Niveau 2</a:t>
            </a:r>
          </a:p>
          <a:p>
            <a:pPr lvl="2"/>
            <a:r>
              <a:rPr lang="fr-FR"/>
              <a:t>Niveau 3</a:t>
            </a:r>
          </a:p>
          <a:p>
            <a:pPr lvl="3"/>
            <a:r>
              <a:rPr lang="fr-FR"/>
              <a:t>Niveau 4</a:t>
            </a:r>
          </a:p>
          <a:p>
            <a:pPr lvl="4"/>
            <a:r>
              <a:rPr lang="fr-FR"/>
              <a:t>Niveau 5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fr-FR" sz="1200"/>
            </a:lvl1pPr>
            <a:extLst/>
          </a:lstStyle>
          <a:p>
            <a:endParaRPr lang="fr-F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fr-FR" sz="1200"/>
            </a:lvl1pPr>
            <a:extLst/>
          </a:lstStyle>
          <a:p>
            <a:fld id="{9B26CD33-4337-4529-948A-94F6960B2374}" type="slidenum">
              <a:rPr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623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1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4</a:t>
            </a:fld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5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7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9</a:t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10</a:t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11</a:t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fr-FR" smtClean="0"/>
              <a:pPr/>
              <a:t>13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uverture de l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fr-FR"/>
            </a:lvl1pPr>
            <a:extLst/>
          </a:lstStyle>
          <a:p>
            <a:r>
              <a:rPr kumimoji="0" lang="fr-FR"/>
              <a:t>Cliquez pour ajouter le titre de l'album photo</a:t>
            </a:r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fr-FR"/>
            </a:pPr>
            <a:endParaRPr kumimoji="0" lang="fr-FR" sz="3200" b="0" i="1" u="none" strike="noStrike" kern="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la date et d'autres informations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fr-FR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Pays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Portrait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ysage (plein écra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kumimoji="0" lang="fr-FR" i="0"/>
              <a:t>Cliquez sur l'icône</a:t>
            </a:r>
            <a:r>
              <a:rPr kumimoji="0" lang="fr-FR" i="0" baseline="0"/>
              <a:t> pour ajouter </a:t>
            </a:r>
            <a:r>
              <a:rPr kumimoji="0" lang="fr-FR" i="0"/>
              <a:t>une image en mode Page entière</a:t>
            </a:r>
            <a:endParaRPr kumimoji="0" lang="fr-FR" i="0" baseline="0"/>
          </a:p>
          <a:p>
            <a:pPr marL="0" marR="0" indent="0" algn="ctr">
              <a:buFontTx/>
              <a:buNone/>
            </a:pPr>
            <a:endParaRPr kumimoji="0" lang="fr-FR" i="0"/>
          </a:p>
          <a:p>
            <a:pPr algn="ctr">
              <a:buFontTx/>
              <a:buNone/>
            </a:pPr>
            <a:endParaRPr kumimoji="0" lang="fr-FR" i="0"/>
          </a:p>
          <a:p>
            <a:pPr algn="ctr">
              <a:buFontTx/>
              <a:buNone/>
            </a:pPr>
            <a:endParaRPr kumimoji="0" lang="fr-FR" i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fr-FR" baseline="0"/>
            </a:lvl1pPr>
            <a:extLst/>
          </a:lstStyle>
          <a:p>
            <a:r>
              <a:rPr kumimoji="0" lang="fr-FR"/>
              <a:t>Cliquez pour ajouter un titre de section</a:t>
            </a:r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eaLnBrk="1" latinLnBrk="0" hangingPunct="1">
              <a:buFontTx/>
              <a:buNone/>
              <a:defRPr kumimoji="0" lang="fr-FR" sz="1800"/>
            </a:lvl1pPr>
            <a:extLst/>
          </a:lstStyle>
          <a:p>
            <a:pPr lvl="0"/>
            <a:r>
              <a:rPr kumimoji="0" lang="fr-FR"/>
              <a:t>Cliquez pour ajouter un sous-titre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Portrait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ysage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oses mélang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ysage 3 pos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oses mélang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aysage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gran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fr-FR" sz="2400" baseline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poses : portrait 1 pose, paysage 3 po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 : paysage 3 poses, portrait 2 po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 : portrait 3 poses, paysage 2 po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r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ré 2 pos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pPr eaLnBrk="1" latinLnBrk="0" hangingPunct="1"/>
            <a:r>
              <a:rPr kumimoji="0" lang="nl-BE" smtClean="0"/>
              <a:t>Cliquez et modifiez le titre</a:t>
            </a:r>
            <a:endParaRPr kumimoji="0"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kumimoji="0" lang="nl-BE" smtClean="0"/>
              <a:t>Cliquez pour modifier les styles du texte du masque</a:t>
            </a:r>
          </a:p>
          <a:p>
            <a:pPr lvl="1" eaLnBrk="1" latinLnBrk="0" hangingPunct="1"/>
            <a:r>
              <a:rPr kumimoji="0" lang="nl-BE" smtClean="0"/>
              <a:t>Deuxième niveau</a:t>
            </a:r>
          </a:p>
          <a:p>
            <a:pPr lvl="2" eaLnBrk="1" latinLnBrk="0" hangingPunct="1"/>
            <a:r>
              <a:rPr kumimoji="0" lang="nl-BE" smtClean="0"/>
              <a:t>Troisième niveau</a:t>
            </a:r>
          </a:p>
          <a:p>
            <a:pPr lvl="3" eaLnBrk="1" latinLnBrk="0" hangingPunct="1"/>
            <a:r>
              <a:rPr kumimoji="0" lang="nl-BE" smtClean="0"/>
              <a:t>Quatrième niveau</a:t>
            </a:r>
          </a:p>
          <a:p>
            <a:pPr lvl="4" eaLnBrk="1" latinLnBrk="0" hangingPunct="1"/>
            <a:r>
              <a:rPr kumimoji="0" lang="nl-BE" smtClean="0"/>
              <a:t>Cinquième niveau</a:t>
            </a:r>
            <a:endParaRPr kumimoji="0"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rPr kumimoji="0" lang="nl-BE"/>
              <a:pPr/>
              <a:t>6/10/13</a:t>
            </a:fld>
            <a:endParaRPr kumimoji="0" lang="fr-FR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rPr kumimoji="0"/>
              <a:pPr/>
              <a:t>‹#›</a:t>
            </a:fld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EC6F-6501-4E04-BD6C-A8A6CABB2C5B}" type="datetimeFigureOut">
              <a:rPr kumimoji="0" lang="nl-BE" smtClean="0"/>
              <a:pPr/>
              <a:t>6/10/13</a:t>
            </a:fld>
            <a:endParaRPr kumimoji="0"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0023-0CED-47F7-85AE-654F0B232C29}" type="slidenum">
              <a:rPr kumimoji="0" lang="fr-FR" smtClean="0"/>
              <a:pPr/>
              <a:t>‹#›</a:t>
            </a:fld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26C0-9885-4BA9-BBFA-A52CBFEBB775}" type="datetime1">
              <a:rPr lang="en-US" smtClean="0"/>
              <a:pPr/>
              <a:t>6/10/13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BE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uverture de l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fr-FR"/>
            </a:lvl1pPr>
            <a:extLst/>
          </a:lstStyle>
          <a:p>
            <a:r>
              <a:rPr kumimoji="0" lang="fr-FR"/>
              <a:t>Cliquez pour ajouter le titre de l'album photo</a:t>
            </a: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la date et d'autres informations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fr-FR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Pays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Portrait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d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fr-FR" baseline="0"/>
            </a:lvl1pPr>
            <a:extLst/>
          </a:lstStyle>
          <a:p>
            <a:r>
              <a:rPr kumimoji="0" lang="fr-FR"/>
              <a:t>Cliquez pour ajouter un titre de section</a:t>
            </a:r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eaLnBrk="1" latinLnBrk="0" hangingPunct="1">
              <a:buFontTx/>
              <a:buNone/>
              <a:defRPr kumimoji="0" lang="fr-FR" sz="1800"/>
            </a:lvl1pPr>
            <a:extLst/>
          </a:lstStyle>
          <a:p>
            <a:pPr lvl="0"/>
            <a:r>
              <a:rPr kumimoji="0" lang="fr-FR"/>
              <a:t>Cliquez pour ajouter un sous-titre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ortrait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oses mélang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kumimoji="0" lang="nl-BE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aysage (plein écra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kumimoji="0" lang="fr-FR" i="0"/>
              <a:t>Cliquez sur l'icône</a:t>
            </a:r>
            <a:r>
              <a:rPr kumimoji="0" lang="fr-FR" i="0" baseline="0"/>
              <a:t> pour ajouter </a:t>
            </a:r>
            <a:r>
              <a:rPr kumimoji="0" lang="fr-FR" i="0"/>
              <a:t>une image en mode Page entière</a:t>
            </a:r>
            <a:endParaRPr kumimoji="0" lang="fr-FR" i="0" baseline="0"/>
          </a:p>
          <a:p>
            <a:pPr marL="0" marR="0" indent="0" algn="ctr">
              <a:buFontTx/>
              <a:buNone/>
            </a:pPr>
            <a:endParaRPr kumimoji="0" lang="fr-FR" i="0"/>
          </a:p>
          <a:p>
            <a:pPr algn="ctr">
              <a:buFontTx/>
              <a:buNone/>
            </a:pPr>
            <a:endParaRPr kumimoji="0" lang="fr-FR" i="0"/>
          </a:p>
          <a:p>
            <a:pPr algn="ctr">
              <a:buFontTx/>
              <a:buNone/>
            </a:pPr>
            <a:endParaRPr kumimoji="0" lang="fr-FR" i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20" Type="http://schemas.openxmlformats.org/officeDocument/2006/relationships/image" Target="../media/image4.jpeg"/><Relationship Id="rId21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0.xml"/><Relationship Id="rId19" Type="http://schemas.openxmlformats.org/officeDocument/2006/relationships/theme" Target="../theme/theme2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eaLnBrk="1" latinLnBrk="0" hangingPunct="1"/>
            <a:r>
              <a:rPr kumimoji="0" lang="nl-BE" smtClean="0"/>
              <a:t>Cliquez et modifiez le titre</a:t>
            </a:r>
            <a:endParaRPr kumimoji="0" lang="en-US" smtClean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nl-BE" smtClean="0"/>
              <a:t>Cliquez pour modifier les styles du texte du masque</a:t>
            </a:r>
          </a:p>
          <a:p>
            <a:pPr lvl="1" eaLnBrk="1" latinLnBrk="0" hangingPunct="1"/>
            <a:r>
              <a:rPr kumimoji="0" lang="nl-BE" smtClean="0"/>
              <a:t>Deuxième niveau</a:t>
            </a:r>
          </a:p>
          <a:p>
            <a:pPr lvl="2" eaLnBrk="1" latinLnBrk="0" hangingPunct="1"/>
            <a:r>
              <a:rPr kumimoji="0" lang="nl-BE" smtClean="0"/>
              <a:t>Troisième niveau</a:t>
            </a:r>
          </a:p>
          <a:p>
            <a:pPr lvl="3" eaLnBrk="1" latinLnBrk="0" hangingPunct="1"/>
            <a:r>
              <a:rPr kumimoji="0" lang="nl-BE" smtClean="0"/>
              <a:t>Quatrième niveau</a:t>
            </a:r>
          </a:p>
          <a:p>
            <a:pPr lvl="4" eaLnBrk="1" latinLnBrk="0" hangingPunct="1"/>
            <a:r>
              <a:rPr kumimoji="0" lang="nl-BE" smtClean="0"/>
              <a:t>Cinquième niveau</a:t>
            </a:r>
            <a:endParaRPr kumimoji="0" lang="en-US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fr-FR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fr-FR">
          <a:solidFill>
            <a:schemeClr val="tx2"/>
          </a:solidFill>
        </a:defRPr>
      </a:lvl2pPr>
      <a:lvl3pPr eaLnBrk="1" latinLnBrk="0" hangingPunct="1">
        <a:defRPr kumimoji="0" lang="fr-FR">
          <a:solidFill>
            <a:schemeClr val="tx2"/>
          </a:solidFill>
        </a:defRPr>
      </a:lvl3pPr>
      <a:lvl4pPr eaLnBrk="1" latinLnBrk="0" hangingPunct="1">
        <a:defRPr kumimoji="0" lang="fr-FR">
          <a:solidFill>
            <a:schemeClr val="tx2"/>
          </a:solidFill>
        </a:defRPr>
      </a:lvl4pPr>
      <a:lvl5pPr eaLnBrk="1" latinLnBrk="0" hangingPunct="1">
        <a:defRPr kumimoji="0" lang="fr-FR">
          <a:solidFill>
            <a:schemeClr val="tx2"/>
          </a:solidFill>
        </a:defRPr>
      </a:lvl5pPr>
      <a:lvl6pPr eaLnBrk="1" latinLnBrk="0" hangingPunct="1">
        <a:defRPr kumimoji="0" lang="fr-FR">
          <a:solidFill>
            <a:schemeClr val="tx2"/>
          </a:solidFill>
        </a:defRPr>
      </a:lvl6pPr>
      <a:lvl7pPr eaLnBrk="1" latinLnBrk="0" hangingPunct="1">
        <a:defRPr kumimoji="0" lang="fr-FR">
          <a:solidFill>
            <a:schemeClr val="tx2"/>
          </a:solidFill>
        </a:defRPr>
      </a:lvl7pPr>
      <a:lvl8pPr eaLnBrk="1" latinLnBrk="0" hangingPunct="1">
        <a:defRPr kumimoji="0" lang="fr-FR">
          <a:solidFill>
            <a:schemeClr val="tx2"/>
          </a:solidFill>
        </a:defRPr>
      </a:lvl8pPr>
      <a:lvl9pPr eaLnBrk="1" latinLnBrk="0" hangingPunct="1">
        <a:defRPr kumimoji="0" lang="fr-FR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fr-FR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fr-FR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fr-FR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fr-FR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20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30C84A2-23CF-44F5-B813-5187ED5C7D1C}" type="datetimeFigureOut">
              <a:rPr kumimoji="0" lang="fr-FR" sz="1200" smtClean="0">
                <a:solidFill>
                  <a:schemeClr val="tx2"/>
                </a:solidFill>
              </a:rPr>
              <a:pPr/>
              <a:t>6/10/13</a:t>
            </a:fld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algn="ctr"/>
            <a:endParaRPr kumimoji="0" lang="fr-FR" sz="120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algn="r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fr-FR"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  <p:sldLayoutId id="2147484007" r:id="rId13"/>
    <p:sldLayoutId id="2147484008" r:id="rId14"/>
    <p:sldLayoutId id="2147484009" r:id="rId15"/>
    <p:sldLayoutId id="2147484010" r:id="rId16"/>
    <p:sldLayoutId id="2147484011" r:id="rId17"/>
    <p:sldLayoutId id="2147484012" r:id="rId18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4" Type="http://schemas.openxmlformats.org/officeDocument/2006/relationships/notesSlide" Target="../notesSlides/notesSlide1.xml"/><Relationship Id="rId5" Type="http://schemas.openxmlformats.org/officeDocument/2006/relationships/image" Target="../media/image6.jpg"/><Relationship Id="rId6" Type="http://schemas.openxmlformats.org/officeDocument/2006/relationships/image" Target="../media/image7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36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jpeg"/><Relationship Id="rId5" Type="http://schemas.openxmlformats.org/officeDocument/2006/relationships/image" Target="../media/image14.png"/><Relationship Id="rId6" Type="http://schemas.openxmlformats.org/officeDocument/2006/relationships/image" Target="../media/image15.jpg"/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jpg"/><Relationship Id="rId1" Type="http://schemas.openxmlformats.org/officeDocument/2006/relationships/slideLayout" Target="../slideLayouts/slideLayout36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jpg"/><Relationship Id="rId5" Type="http://schemas.openxmlformats.org/officeDocument/2006/relationships/image" Target="../media/image20.jpg"/><Relationship Id="rId6" Type="http://schemas.openxmlformats.org/officeDocument/2006/relationships/image" Target="../media/image21.jpg"/><Relationship Id="rId7" Type="http://schemas.openxmlformats.org/officeDocument/2006/relationships/image" Target="../media/image22.jpg"/><Relationship Id="rId1" Type="http://schemas.openxmlformats.org/officeDocument/2006/relationships/slideLayout" Target="../slideLayouts/slideLayout36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1" Type="http://schemas.openxmlformats.org/officeDocument/2006/relationships/slideLayout" Target="../slideLayouts/slideLayout36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4" Type="http://schemas.openxmlformats.org/officeDocument/2006/relationships/image" Target="../media/image27.jpeg"/><Relationship Id="rId5" Type="http://schemas.microsoft.com/office/2007/relationships/hdphoto" Target="../media/hdphoto1.wdp"/><Relationship Id="rId6" Type="http://schemas.openxmlformats.org/officeDocument/2006/relationships/image" Target="../media/image28.jpg"/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27.jpeg"/><Relationship Id="rId5" Type="http://schemas.microsoft.com/office/2007/relationships/hdphoto" Target="../media/hdphoto1.wdp"/><Relationship Id="rId6" Type="http://schemas.openxmlformats.org/officeDocument/2006/relationships/image" Target="../media/image30.jpg"/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35.jpg"/><Relationship Id="rId1" Type="http://schemas.openxmlformats.org/officeDocument/2006/relationships/slideLayout" Target="../slideLayouts/slideLayout39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Relationship Id="rId2" Type="http://schemas.openxmlformats.org/officeDocument/2006/relationships/hyperlink" Target="http://fr.wikipedia.org/wiki/Jean_Ier_de_Boh%C3%AAme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4" Type="http://schemas.openxmlformats.org/officeDocument/2006/relationships/image" Target="../media/image46.png"/><Relationship Id="rId5" Type="http://schemas.openxmlformats.org/officeDocument/2006/relationships/image" Target="../media/image47.png"/><Relationship Id="rId6" Type="http://schemas.openxmlformats.org/officeDocument/2006/relationships/image" Target="../media/image48.jpg"/><Relationship Id="rId7" Type="http://schemas.openxmlformats.org/officeDocument/2006/relationships/image" Target="../media/image49.png"/><Relationship Id="rId1" Type="http://schemas.openxmlformats.org/officeDocument/2006/relationships/slideLayout" Target="../slideLayouts/slideLayout40.xml"/><Relationship Id="rId2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jpg"/><Relationship Id="rId6" Type="http://schemas.openxmlformats.org/officeDocument/2006/relationships/image" Target="../media/image49.png"/><Relationship Id="rId7" Type="http://schemas.openxmlformats.org/officeDocument/2006/relationships/image" Target="../media/image45.png"/><Relationship Id="rId1" Type="http://schemas.openxmlformats.org/officeDocument/2006/relationships/slideLayout" Target="../slideLayouts/slideLayout40.xml"/><Relationship Id="rId2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5000" y="4572000"/>
            <a:ext cx="251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pple Chancery"/>
                <a:cs typeface="Apple Chancery"/>
              </a:rPr>
              <a:t>Bienvenue</a:t>
            </a:r>
          </a:p>
          <a:p>
            <a:pPr algn="ctr"/>
            <a:r>
              <a:rPr lang="fr-FR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pple Chancery"/>
                <a:cs typeface="Apple Chancery"/>
              </a:rPr>
              <a:t>Welkom</a:t>
            </a:r>
          </a:p>
          <a:p>
            <a:pPr algn="ctr"/>
            <a:r>
              <a:rPr lang="fr-FR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pple Chancery"/>
                <a:cs typeface="Apple Chancery"/>
              </a:rPr>
              <a:t>willkommen</a:t>
            </a:r>
          </a:p>
        </p:txBody>
      </p:sp>
      <p:pic>
        <p:nvPicPr>
          <p:cNvPr id="5" name="Image 4" descr="k858899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85800"/>
            <a:ext cx="2833688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11 Shakawkaw (Vibe Tribe Remix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90600" y="2743200"/>
            <a:ext cx="812800" cy="812800"/>
          </a:xfrm>
          <a:prstGeom prst="rect">
            <a:avLst/>
          </a:prstGeom>
        </p:spPr>
      </p:pic>
      <p:sp>
        <p:nvSpPr>
          <p:cNvPr id="17" name="Rectangle 16"/>
          <p:cNvSpPr>
            <a:spLocks noGrp="1"/>
          </p:cNvSpPr>
          <p:nvPr>
            <p:ph type="body" sz="quarter" idx="10"/>
          </p:nvPr>
        </p:nvSpPr>
        <p:spPr>
          <a:xfrm>
            <a:off x="2743200" y="2514600"/>
            <a:ext cx="5715000" cy="1752600"/>
          </a:xfrm>
        </p:spPr>
        <p:txBody>
          <a:bodyPr/>
          <a:lstStyle/>
          <a:p>
            <a:pPr algn="l"/>
            <a:r>
              <a:rPr lang="fr-FR" sz="4400" dirty="0">
                <a:solidFill>
                  <a:srgbClr val="4A87B6"/>
                </a:solidFill>
                <a:latin typeface="Apple Chancery"/>
                <a:cs typeface="Apple Chancery"/>
              </a:rPr>
              <a:t>Rassemblement</a:t>
            </a:r>
          </a:p>
          <a:p>
            <a:pPr algn="l"/>
            <a:r>
              <a:rPr lang="fr-FR" sz="4400" dirty="0">
                <a:solidFill>
                  <a:srgbClr val="4A87B6"/>
                </a:solidFill>
                <a:latin typeface="Apple Chancery"/>
                <a:cs typeface="Apple Chancery"/>
              </a:rPr>
              <a:t>Belgistan 2014</a:t>
            </a:r>
          </a:p>
          <a:p>
            <a:pPr algn="l"/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 rot="19651503">
            <a:off x="572859" y="493137"/>
            <a:ext cx="7609246" cy="52014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BE" sz="1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Last New's!</a:t>
            </a:r>
            <a:endParaRPr lang="nl-BE" sz="1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5000">
        <p14:pan dir="d"/>
      </p:transition>
    </mc:Choice>
    <mc:Fallback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90600" y="10668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0000FF"/>
                </a:solidFill>
              </a:rPr>
              <a:t>A Saint-Malo, </a:t>
            </a:r>
            <a:r>
              <a:rPr lang="fr-FR" dirty="0" smtClean="0">
                <a:solidFill>
                  <a:srgbClr val="0000FF"/>
                </a:solidFill>
              </a:rPr>
              <a:t>nous vous en avons mis plein la vue, nous pensions avoir gagné... nous pensions avions trouvé un l'endroit idéal...</a:t>
            </a:r>
            <a:endParaRPr lang="fr-FR" dirty="0">
              <a:solidFill>
                <a:srgbClr val="0000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76400" y="1905000"/>
            <a:ext cx="5715000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Vous </a:t>
            </a:r>
            <a:r>
              <a:rPr lang="fr-F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nous avez bien eu! </a:t>
            </a:r>
          </a:p>
          <a:p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219200" y="2590800"/>
            <a:ext cx="678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0000FF"/>
                </a:solidFill>
              </a:rPr>
              <a:t>Votre engouement et le nombre des préinscriptions nous ont obligé à annuler notre </a:t>
            </a:r>
            <a:r>
              <a:rPr lang="fr-FR" dirty="0" smtClean="0">
                <a:solidFill>
                  <a:srgbClr val="0000FF"/>
                </a:solidFill>
              </a:rPr>
              <a:t>réservation à modifier tous nos projets.</a:t>
            </a:r>
            <a:endParaRPr lang="fr-FR" dirty="0">
              <a:solidFill>
                <a:srgbClr val="0000FF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66800" y="3505200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 </a:t>
            </a:r>
            <a:r>
              <a:rPr lang="fr-FR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Belgistan</a:t>
            </a:r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on dit : "A malin, malin et demi!</a:t>
            </a:r>
            <a:endParaRPr lang="fr-F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295400" y="41910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00FF"/>
                </a:solidFill>
              </a:rPr>
              <a:t>On efface tout ce qui à été promis jusqu'à présent et ... si vous pensiez avoir déjà tout vu, détrompez-vous!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371600" y="51054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Voici </a:t>
            </a:r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donc ce </a:t>
            </a:r>
            <a:r>
              <a:rPr lang="fr-F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nous vous vous </a:t>
            </a:r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réservons:</a:t>
            </a:r>
            <a:endParaRPr lang="fr-F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439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xmlns:p14="http://schemas.microsoft.com/office/powerpoint/2010/main" spd="slow" advClick="0" advTm="2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0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910"/>
                            </p:stCondLst>
                            <p:childTnLst>
                              <p:par>
                                <p:cTn id="17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0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2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22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20"/>
                            </p:stCondLst>
                            <p:childTnLst>
                              <p:par>
                                <p:cTn id="26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82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9" grpId="0"/>
      <p:bldP spid="9" grpId="1"/>
      <p:bldP spid="10" grpId="0"/>
      <p:bldP spid="12" grpId="0"/>
      <p:bldP spid="12" grpId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143000" y="838200"/>
            <a:ext cx="6705600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dirty="0" smtClean="0">
                <a:latin typeface="Apple Chancery"/>
                <a:cs typeface="Apple Chancery"/>
              </a:rPr>
              <a:t>Week-end de l’Ascension</a:t>
            </a:r>
          </a:p>
          <a:p>
            <a:pPr algn="ctr"/>
            <a:endParaRPr lang="fr-FR" sz="3600" dirty="0" smtClean="0">
              <a:latin typeface="Apple Chancery"/>
              <a:cs typeface="Apple Chancery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Apple Chancery"/>
              <a:cs typeface="Apple Chancery"/>
            </a:endParaRPr>
          </a:p>
          <a:p>
            <a:pPr algn="ctr"/>
            <a:endParaRPr lang="fr-FR" sz="3600" dirty="0">
              <a:solidFill>
                <a:srgbClr val="FF0000"/>
              </a:solidFill>
              <a:latin typeface="Apple Chancery"/>
              <a:cs typeface="Apple Chancery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Apple Chancery"/>
              <a:cs typeface="Apple Chancery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Apple Chancery"/>
              <a:cs typeface="Apple Chancery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Apple Chancery"/>
              <a:cs typeface="Apple Chancery"/>
            </a:endParaRPr>
          </a:p>
          <a:p>
            <a:pPr algn="ctr"/>
            <a:r>
              <a:rPr lang="fr-FR" sz="3600" dirty="0" smtClean="0">
                <a:solidFill>
                  <a:srgbClr val="FF0000"/>
                </a:solidFill>
                <a:latin typeface="Apple Chancery"/>
                <a:cs typeface="Apple Chancery"/>
              </a:rPr>
              <a:t>Du 29 mai 2014 </a:t>
            </a:r>
          </a:p>
          <a:p>
            <a:pPr algn="ctr"/>
            <a:r>
              <a:rPr lang="fr-FR" sz="3600" dirty="0" smtClean="0">
                <a:solidFill>
                  <a:srgbClr val="FF0000"/>
                </a:solidFill>
                <a:latin typeface="Apple Chancery"/>
                <a:cs typeface="Apple Chancery"/>
              </a:rPr>
              <a:t>Au 1</a:t>
            </a:r>
            <a:r>
              <a:rPr lang="fr-FR" sz="3600" baseline="30000" dirty="0" smtClean="0">
                <a:solidFill>
                  <a:srgbClr val="FF0000"/>
                </a:solidFill>
                <a:latin typeface="Apple Chancery"/>
                <a:cs typeface="Apple Chancery"/>
              </a:rPr>
              <a:t>er</a:t>
            </a:r>
            <a:r>
              <a:rPr lang="fr-FR" sz="3600" dirty="0" smtClean="0">
                <a:solidFill>
                  <a:srgbClr val="FF0000"/>
                </a:solidFill>
                <a:latin typeface="Apple Chancery"/>
                <a:cs typeface="Apple Chancery"/>
              </a:rPr>
              <a:t> juin 2014</a:t>
            </a:r>
            <a:endParaRPr lang="fr-FR" sz="36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pic>
        <p:nvPicPr>
          <p:cNvPr id="5" name="Image 4" descr="Macintosh HD:Users:alainfischer:Desktop:capsule_v2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752600"/>
            <a:ext cx="3236595" cy="30079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2014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10">
        <p14:ferris dir="l"/>
      </p:transition>
    </mc:Choice>
    <mc:Fallback>
      <p:transition xmlns:p14="http://schemas.microsoft.com/office/powerpoint/2010/main" spd="slow" advClick="0" advTm="2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334000" y="685800"/>
            <a:ext cx="3048000" cy="2514600"/>
          </a:xfrm>
        </p:spPr>
        <p:txBody>
          <a:bodyPr/>
          <a:lstStyle/>
          <a:p>
            <a:pPr algn="ctr"/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C’est avec </a:t>
            </a:r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un immense plaisir </a:t>
            </a:r>
          </a:p>
          <a:p>
            <a:pPr algn="ctr"/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que Nous, </a:t>
            </a:r>
          </a:p>
          <a:p>
            <a:pPr algn="ctr"/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les «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 </a:t>
            </a:r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Belgistanais </a:t>
            </a:r>
          </a:p>
          <a:p>
            <a:pPr algn="ctr"/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&amp; Belgistanaises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 </a:t>
            </a:r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»</a:t>
            </a:r>
          </a:p>
          <a:p>
            <a:pPr algn="ctr"/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du 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Forum </a:t>
            </a:r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RT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,</a:t>
            </a:r>
          </a:p>
          <a:p>
            <a:pPr algn="ctr"/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vous invitons à venir partager </a:t>
            </a:r>
            <a:endParaRPr lang="fr-FR" sz="1600" dirty="0" smtClean="0">
              <a:solidFill>
                <a:schemeClr val="accent6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ces 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quelques jours </a:t>
            </a:r>
            <a:endParaRPr lang="fr-FR" sz="1600" dirty="0" smtClean="0">
              <a:solidFill>
                <a:schemeClr val="accent6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"sur nos terres"</a:t>
            </a:r>
            <a:endParaRPr lang="fr-FR" dirty="0" smtClean="0"/>
          </a:p>
        </p:txBody>
      </p:sp>
      <p:pic>
        <p:nvPicPr>
          <p:cNvPr id="9" name="Image 8" descr="carte-belgique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066800"/>
            <a:ext cx="4953000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0" y="3352800"/>
            <a:ext cx="2514600" cy="2180381"/>
          </a:xfrm>
          <a:prstGeom prst="accentCallout1">
            <a:avLst>
              <a:gd name="adj1" fmla="val 18750"/>
              <a:gd name="adj2" fmla="val -1300"/>
              <a:gd name="adj3" fmla="val 13401"/>
              <a:gd name="adj4" fmla="val -62245"/>
            </a:avLst>
          </a:prstGeom>
          <a:ln w="19050" cmpd="sng">
            <a:solidFill>
              <a:srgbClr val="0000FF"/>
            </a:solidFill>
          </a:ln>
          <a:effectLst>
            <a:glow rad="101600">
              <a:srgbClr val="FFFF00">
                <a:alpha val="75000"/>
              </a:srgb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 prstMaterial="metal"/>
        </p:spPr>
      </p:pic>
      <p:sp>
        <p:nvSpPr>
          <p:cNvPr id="3" name="ZoneTexte 2"/>
          <p:cNvSpPr txBox="1"/>
          <p:nvPr/>
        </p:nvSpPr>
        <p:spPr>
          <a:xfrm>
            <a:off x="3429000" y="3657600"/>
            <a:ext cx="167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err="1" smtClean="0">
                <a:solidFill>
                  <a:srgbClr val="0000FF"/>
                </a:solidFill>
                <a:latin typeface="Apple Chancery"/>
                <a:cs typeface="Apple Chancery"/>
              </a:rPr>
              <a:t>Bomal</a:t>
            </a:r>
            <a:r>
              <a:rPr lang="fr-FR" sz="1400" b="1" dirty="0" smtClean="0">
                <a:solidFill>
                  <a:srgbClr val="0000FF"/>
                </a:solidFill>
                <a:latin typeface="Apple Chancery"/>
                <a:cs typeface="Apple Chancery"/>
              </a:rPr>
              <a:t>-sur Ourthe</a:t>
            </a:r>
            <a:endParaRPr lang="fr-FR" sz="1400" b="1" dirty="0">
              <a:solidFill>
                <a:srgbClr val="0000FF"/>
              </a:solidFill>
              <a:latin typeface="Apple Chancery"/>
              <a:cs typeface="Apple Chancery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38200" y="3657600"/>
            <a:ext cx="1676400" cy="2462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Distance de quelques villes belges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Bruxelles : 103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Liège : 32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Mons : 120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Namur : 48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Arlon : 79 km </a:t>
            </a:r>
          </a:p>
          <a:p>
            <a:endParaRPr lang="fr-FR" sz="1100" dirty="0">
              <a:solidFill>
                <a:srgbClr val="0000FF"/>
              </a:solidFill>
              <a:latin typeface="Century Gothic"/>
              <a:cs typeface="Century Gothic"/>
            </a:endParaRP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Distance de quelques villes des pays voisins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Paris : 296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Lille : 191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Metz : 145 km </a:t>
            </a:r>
          </a:p>
          <a:p>
            <a:r>
              <a:rPr lang="fr-FR" sz="1100" dirty="0">
                <a:solidFill>
                  <a:srgbClr val="0000FF"/>
                </a:solidFill>
                <a:latin typeface="Century Gothic"/>
                <a:cs typeface="Century Gothic"/>
              </a:rPr>
              <a:t>Luxembourg : 97 km </a:t>
            </a:r>
          </a:p>
        </p:txBody>
      </p:sp>
      <p:pic>
        <p:nvPicPr>
          <p:cNvPr id="7" name="Image 6" descr="Durbuy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429000"/>
            <a:ext cx="2132386" cy="20483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5010">
        <p14:ferris dir="l"/>
      </p:transition>
    </mc:Choice>
    <mc:Fallback>
      <p:transition xmlns:p14="http://schemas.microsoft.com/office/powerpoint/2010/main" spd="slow" advClick="0" advTm="35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5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143000" y="5334000"/>
            <a:ext cx="1239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i="1" dirty="0">
                <a:latin typeface="Apple Chancery"/>
                <a:cs typeface="Apple Chancery"/>
              </a:rPr>
              <a:t>Le village </a:t>
            </a:r>
            <a:endParaRPr lang="fr-FR" dirty="0">
              <a:latin typeface="Apple Chancery"/>
              <a:cs typeface="Apple Chancery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210733" y="5334000"/>
            <a:ext cx="2473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i="1" dirty="0" smtClean="0">
                <a:solidFill>
                  <a:srgbClr val="CECE00"/>
                </a:solidFill>
                <a:latin typeface="Apple Chancery"/>
                <a:cs typeface="Apple Chancery"/>
              </a:rPr>
              <a:t>La réception de l'H</a:t>
            </a:r>
            <a:r>
              <a:rPr lang="fr-FR" i="1" dirty="0" smtClean="0">
                <a:solidFill>
                  <a:srgbClr val="CECE00"/>
                </a:solidFill>
                <a:latin typeface="Apple Chancery"/>
                <a:cs typeface="Apple Chancery"/>
              </a:rPr>
              <a:t>ô</a:t>
            </a:r>
            <a:r>
              <a:rPr lang="fr-FR" i="1" dirty="0" smtClean="0">
                <a:solidFill>
                  <a:srgbClr val="CECE00"/>
                </a:solidFill>
                <a:latin typeface="Apple Chancery"/>
                <a:cs typeface="Apple Chancery"/>
              </a:rPr>
              <a:t>tel</a:t>
            </a:r>
            <a:endParaRPr lang="fr-FR" dirty="0">
              <a:solidFill>
                <a:srgbClr val="CECE00"/>
              </a:solidFill>
              <a:latin typeface="Apple Chancery"/>
              <a:cs typeface="Apple Chancery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676400" y="7620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0000FF"/>
                </a:solidFill>
                <a:latin typeface="Apple Chancery"/>
                <a:cs typeface="Apple Chancery"/>
              </a:rPr>
              <a:t>Exit "les </a:t>
            </a:r>
            <a:r>
              <a:rPr lang="fr-FR" sz="2000" dirty="0" smtClean="0">
                <a:solidFill>
                  <a:srgbClr val="0000FF"/>
                </a:solidFill>
                <a:latin typeface="Apple Chancery"/>
                <a:cs typeface="Apple Chancery"/>
              </a:rPr>
              <a:t>petits plats dans les </a:t>
            </a:r>
            <a:r>
              <a:rPr lang="fr-FR" sz="2000" dirty="0" smtClean="0">
                <a:solidFill>
                  <a:srgbClr val="0000FF"/>
                </a:solidFill>
                <a:latin typeface="Apple Chancery"/>
                <a:cs typeface="Apple Chancery"/>
              </a:rPr>
              <a:t>grands" </a:t>
            </a:r>
          </a:p>
          <a:p>
            <a:pPr algn="ctr"/>
            <a:r>
              <a:rPr lang="fr-FR" sz="2000" dirty="0" smtClean="0">
                <a:solidFill>
                  <a:srgbClr val="0000FF"/>
                </a:solidFill>
                <a:latin typeface="Apple Chancery"/>
                <a:cs typeface="Apple Chancery"/>
              </a:rPr>
              <a:t>Nous allons vous recevoir comme des Rois</a:t>
            </a:r>
            <a:endParaRPr lang="fr-FR" sz="1600" dirty="0">
              <a:solidFill>
                <a:srgbClr val="0000FF"/>
              </a:solidFill>
              <a:latin typeface="Apple Chancery"/>
              <a:cs typeface="Apple Chancery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477000" y="53340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818100"/>
                </a:solidFill>
                <a:latin typeface="Apple Chancery"/>
                <a:cs typeface="Apple Chancery"/>
              </a:rPr>
              <a:t>Le domaine</a:t>
            </a:r>
            <a:endParaRPr lang="fr-FR" dirty="0">
              <a:solidFill>
                <a:srgbClr val="818100"/>
              </a:solidFill>
              <a:latin typeface="Apple Chancery"/>
              <a:cs typeface="Apple Chancery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895600"/>
            <a:ext cx="2743200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200400"/>
            <a:ext cx="28194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1574364"/>
            <a:ext cx="7772400" cy="1712357"/>
          </a:xfrm>
          <a:prstGeom prst="rect">
            <a:avLst/>
          </a:prstGeom>
        </p:spPr>
      </p:pic>
      <p:pic>
        <p:nvPicPr>
          <p:cNvPr id="18" name="Image 17" descr="receptie1dhmdp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200400"/>
            <a:ext cx="27432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10">
        <p14:ferris dir="l"/>
      </p:transition>
    </mc:Choice>
    <mc:Fallback xmlns="">
      <p:transition xmlns:p14="http://schemas.microsoft.com/office/powerpoint/2010/main" spd="slow" advClick="0" advTm="2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>
          <a:xfrm>
            <a:off x="4572000" y="609600"/>
            <a:ext cx="3886200" cy="5257800"/>
          </a:xfrm>
        </p:spPr>
        <p:txBody>
          <a:bodyPr/>
          <a:lstStyle>
            <a:extLst/>
          </a:lstStyle>
          <a:p>
            <a:pPr algn="ctr"/>
            <a:r>
              <a:rPr lang="fr-FR" sz="2800" dirty="0">
                <a:solidFill>
                  <a:srgbClr val="FF0000"/>
                </a:solidFill>
                <a:latin typeface="Apple Chancery"/>
                <a:cs typeface="Apple Chancery"/>
              </a:rPr>
              <a:t>Au menu </a:t>
            </a:r>
            <a:r>
              <a:rPr lang="fr-FR" sz="2800" dirty="0" smtClean="0">
                <a:solidFill>
                  <a:srgbClr val="FF0000"/>
                </a:solidFill>
                <a:latin typeface="Apple Chancery"/>
                <a:cs typeface="Apple Chancery"/>
              </a:rPr>
              <a:t>:</a:t>
            </a:r>
            <a:endParaRPr lang="fr-FR" sz="2400" dirty="0" smtClean="0">
              <a:latin typeface="Apple Chancery"/>
              <a:cs typeface="Apple Chancery"/>
            </a:endParaRPr>
          </a:p>
          <a:p>
            <a:pPr lvl="0" algn="ctr"/>
            <a:r>
              <a:rPr lang="fr-FR" sz="2400" dirty="0" smtClean="0">
                <a:latin typeface="Apple Chancery"/>
                <a:cs typeface="Apple Chancery"/>
              </a:rPr>
              <a:t>- Des </a:t>
            </a:r>
            <a:r>
              <a:rPr lang="fr-FR" sz="2400" dirty="0" smtClean="0">
                <a:latin typeface="Apple Chancery"/>
                <a:cs typeface="Apple Chancery"/>
              </a:rPr>
              <a:t>retrouvailles</a:t>
            </a:r>
            <a:r>
              <a:rPr lang="fr-FR" sz="2400" dirty="0" smtClean="0">
                <a:latin typeface="Apple Chancery"/>
                <a:cs typeface="Apple Chancery"/>
              </a:rPr>
              <a:t>,</a:t>
            </a:r>
          </a:p>
          <a:p>
            <a:pPr lvl="0" algn="ctr"/>
            <a:r>
              <a:rPr lang="fr-FR" sz="2400" dirty="0" smtClean="0">
                <a:latin typeface="Apple Chancery"/>
                <a:cs typeface="Apple Chancery"/>
              </a:rPr>
              <a:t>- Une hôtel  5 étoiles et son  personnel rien que pour vous</a:t>
            </a:r>
            <a:endParaRPr lang="fr-FR" sz="2400" dirty="0">
              <a:latin typeface="Apple Chancery"/>
              <a:cs typeface="Apple Chancery"/>
            </a:endParaRPr>
          </a:p>
          <a:p>
            <a:pPr lvl="0" algn="ctr"/>
            <a:r>
              <a:rPr lang="fr-FR" sz="2400" dirty="0" smtClean="0">
                <a:latin typeface="Apple Chancery"/>
                <a:cs typeface="Apple Chancery"/>
              </a:rPr>
              <a:t>- Des chambres avec TV &amp; Frigo,</a:t>
            </a:r>
            <a:endParaRPr lang="fr-FR" sz="2400" dirty="0">
              <a:latin typeface="Apple Chancery"/>
              <a:cs typeface="Apple Chancery"/>
            </a:endParaRPr>
          </a:p>
          <a:p>
            <a:pPr lvl="0" algn="ctr"/>
            <a:r>
              <a:rPr lang="fr-FR" sz="2400" dirty="0" smtClean="0"/>
              <a:t> </a:t>
            </a:r>
            <a:r>
              <a:rPr lang="fr-FR" sz="2400" dirty="0" smtClean="0"/>
              <a:t>- </a:t>
            </a:r>
            <a:r>
              <a:rPr lang="fr-FR" sz="2400" dirty="0" smtClean="0">
                <a:latin typeface="Apple Chancery"/>
                <a:cs typeface="Apple Chancery"/>
              </a:rPr>
              <a:t>L’ambiance </a:t>
            </a:r>
            <a:r>
              <a:rPr lang="fr-FR" sz="2400" dirty="0">
                <a:latin typeface="Apple Chancery"/>
                <a:cs typeface="Apple Chancery"/>
              </a:rPr>
              <a:t>à la </a:t>
            </a:r>
            <a:r>
              <a:rPr lang="fr-FR" sz="2400" dirty="0" smtClean="0">
                <a:latin typeface="Apple Chancery"/>
                <a:cs typeface="Apple Chancery"/>
              </a:rPr>
              <a:t>Belge,</a:t>
            </a:r>
            <a:endParaRPr lang="fr-FR" sz="2400" dirty="0">
              <a:latin typeface="Apple Chancery"/>
              <a:cs typeface="Apple Chancery"/>
            </a:endParaRPr>
          </a:p>
          <a:p>
            <a:pPr algn="ctr"/>
            <a:r>
              <a:rPr lang="fr-FR" sz="2400" dirty="0" smtClean="0">
                <a:latin typeface="Apple Chancery"/>
                <a:cs typeface="Apple Chancery"/>
              </a:rPr>
              <a:t>- De </a:t>
            </a:r>
            <a:r>
              <a:rPr lang="fr-FR" sz="2400" dirty="0">
                <a:latin typeface="Apple Chancery"/>
                <a:cs typeface="Apple Chancery"/>
              </a:rPr>
              <a:t>chouettes </a:t>
            </a:r>
            <a:r>
              <a:rPr lang="fr-FR" sz="2400" dirty="0" smtClean="0">
                <a:latin typeface="Apple Chancery"/>
                <a:cs typeface="Apple Chancery"/>
              </a:rPr>
              <a:t>randonnées,</a:t>
            </a:r>
            <a:r>
              <a:rPr lang="fr-FR" sz="2400" dirty="0" smtClean="0"/>
              <a:t> </a:t>
            </a:r>
          </a:p>
          <a:p>
            <a:pPr algn="ctr"/>
            <a:r>
              <a:rPr lang="fr-FR" sz="2400" dirty="0" smtClean="0">
                <a:latin typeface="Apple Chancery"/>
                <a:cs typeface="Apple Chancery"/>
              </a:rPr>
              <a:t>- Des surprises tous les jours,</a:t>
            </a:r>
            <a:endParaRPr lang="fr-FR" sz="2400" dirty="0">
              <a:latin typeface="Apple Chancery"/>
              <a:cs typeface="Apple Chancery"/>
            </a:endParaRPr>
          </a:p>
          <a:p>
            <a:pPr lvl="0" algn="ctr"/>
            <a:r>
              <a:rPr lang="fr-FR" sz="2400" dirty="0" smtClean="0">
                <a:latin typeface="Apple Chancery"/>
                <a:cs typeface="Apple Chancery"/>
              </a:rPr>
              <a:t>- De </a:t>
            </a:r>
            <a:r>
              <a:rPr lang="fr-FR" sz="2400" dirty="0">
                <a:latin typeface="Apple Chancery"/>
                <a:cs typeface="Apple Chancery"/>
              </a:rPr>
              <a:t>bonnes </a:t>
            </a:r>
            <a:r>
              <a:rPr lang="fr-FR" sz="2400" dirty="0" smtClean="0">
                <a:latin typeface="Apple Chancery"/>
                <a:cs typeface="Apple Chancery"/>
              </a:rPr>
              <a:t>bières</a:t>
            </a:r>
            <a:r>
              <a:rPr lang="fr-FR" sz="2400" dirty="0" smtClean="0">
                <a:latin typeface="Apple Chancery"/>
                <a:cs typeface="Apple Chancery"/>
              </a:rPr>
              <a:t>,</a:t>
            </a:r>
          </a:p>
          <a:p>
            <a:pPr lvl="0" algn="ctr"/>
            <a:r>
              <a:rPr lang="fr-FR" sz="2400" dirty="0" smtClean="0">
                <a:latin typeface="Apple Chancery"/>
                <a:cs typeface="Apple Chancery"/>
              </a:rPr>
              <a:t>- </a:t>
            </a:r>
            <a:r>
              <a:rPr lang="fr-FR" sz="2400" dirty="0" err="1" smtClean="0">
                <a:latin typeface="Apple Chancery"/>
                <a:cs typeface="Apple Chancery"/>
              </a:rPr>
              <a:t>Etc</a:t>
            </a:r>
            <a:r>
              <a:rPr lang="fr-FR" sz="2400" dirty="0" smtClean="0">
                <a:latin typeface="Apple Chancery"/>
                <a:cs typeface="Apple Chancery"/>
              </a:rPr>
              <a:t>, </a:t>
            </a:r>
            <a:r>
              <a:rPr lang="fr-FR" sz="2400" dirty="0" err="1" smtClean="0">
                <a:latin typeface="Apple Chancery"/>
                <a:cs typeface="Apple Chancery"/>
              </a:rPr>
              <a:t>etc</a:t>
            </a:r>
            <a:r>
              <a:rPr lang="fr-FR" sz="2400" dirty="0" smtClean="0">
                <a:latin typeface="Apple Chancery"/>
                <a:cs typeface="Apple Chancery"/>
              </a:rPr>
              <a:t>, </a:t>
            </a:r>
            <a:r>
              <a:rPr lang="fr-FR" sz="2400" dirty="0" err="1" smtClean="0">
                <a:latin typeface="Apple Chancery"/>
                <a:cs typeface="Apple Chancery"/>
              </a:rPr>
              <a:t>etc</a:t>
            </a:r>
            <a:endParaRPr lang="fr-FR" sz="2400" dirty="0" smtClean="0">
              <a:latin typeface="Apple Chancery"/>
              <a:cs typeface="Apple Chancery"/>
            </a:endParaRPr>
          </a:p>
        </p:txBody>
      </p:sp>
      <p:pic>
        <p:nvPicPr>
          <p:cNvPr id="5" name="Imag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400" y="697132"/>
            <a:ext cx="3352800" cy="2274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0600" y="3352800"/>
            <a:ext cx="32766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/>
          <p:cNvSpPr/>
          <p:nvPr/>
        </p:nvSpPr>
        <p:spPr>
          <a:xfrm>
            <a:off x="2057400" y="5715000"/>
            <a:ext cx="106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i="1" dirty="0">
                <a:latin typeface="Apple Chancery"/>
                <a:cs typeface="Apple Chancery"/>
              </a:rPr>
              <a:t>Le bar</a:t>
            </a:r>
            <a:endParaRPr lang="fr-FR" dirty="0">
              <a:latin typeface="Apple Chancery"/>
              <a:cs typeface="Apple Chancery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3763" y="2895600"/>
            <a:ext cx="1551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latin typeface="Apple Chancery"/>
                <a:cs typeface="Apple Chancery"/>
              </a:rPr>
              <a:t>Le restaurant </a:t>
            </a:r>
            <a:endParaRPr lang="fr-FR" dirty="0">
              <a:latin typeface="Apple Chancery"/>
              <a:cs typeface="Apple Chancery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10">
        <p14:ferris dir="l"/>
      </p:transition>
    </mc:Choice>
    <mc:Fallback xmlns="">
      <p:transition xmlns:p14="http://schemas.microsoft.com/office/powerpoint/2010/main" spd="slow" advClick="0" advTm="2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>
          <a:xfrm>
            <a:off x="1524000" y="1524000"/>
            <a:ext cx="6096000" cy="533400"/>
          </a:xfrm>
        </p:spPr>
        <p:txBody>
          <a:bodyPr/>
          <a:lstStyle>
            <a:extLst/>
          </a:lstStyle>
          <a:p>
            <a:pPr algn="ctr"/>
            <a:r>
              <a:rPr lang="fr-FR" sz="2400" dirty="0">
                <a:solidFill>
                  <a:srgbClr val="FF0000"/>
                </a:solidFill>
                <a:latin typeface="Apple Chancery"/>
                <a:cs typeface="Apple Chancery"/>
              </a:rPr>
              <a:t>…Et beaucoup d’autres choses !</a:t>
            </a:r>
          </a:p>
          <a:p>
            <a:pPr lvl="0" algn="ctr"/>
            <a:endParaRPr lang="fr-FR" sz="2400" dirty="0" smtClean="0">
              <a:latin typeface="Apple Chancery"/>
              <a:cs typeface="Apple Chancery"/>
            </a:endParaRPr>
          </a:p>
          <a:p>
            <a:endParaRPr lang="fr-FR" dirty="0" smtClean="0"/>
          </a:p>
        </p:txBody>
      </p:sp>
      <p:pic>
        <p:nvPicPr>
          <p:cNvPr id="5" name="Imag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0600" y="1219200"/>
            <a:ext cx="3505200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0600" y="3581400"/>
            <a:ext cx="3505200" cy="2209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ZoneTexte 9"/>
          <p:cNvSpPr txBox="1"/>
          <p:nvPr/>
        </p:nvSpPr>
        <p:spPr>
          <a:xfrm>
            <a:off x="2057400" y="59436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5105400" y="5638800"/>
            <a:ext cx="228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i="1" dirty="0" smtClean="0">
                <a:latin typeface="Apple Chancery"/>
                <a:cs typeface="Apple Chancery"/>
              </a:rPr>
              <a:t>En détente ou en loisir</a:t>
            </a:r>
            <a:endParaRPr lang="fr-FR" dirty="0">
              <a:latin typeface="Apple Chancery"/>
              <a:cs typeface="Apple Chancery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77796" y="5638800"/>
            <a:ext cx="2625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latin typeface="Apple Chancery"/>
                <a:cs typeface="Apple Chancery"/>
              </a:rPr>
              <a:t>Au restaurant ou au bar </a:t>
            </a:r>
            <a:endParaRPr lang="fr-FR" dirty="0">
              <a:latin typeface="Apple Chancery"/>
              <a:cs typeface="Apple Chancery"/>
            </a:endParaRPr>
          </a:p>
        </p:txBody>
      </p:sp>
      <p:pic>
        <p:nvPicPr>
          <p:cNvPr id="8" name="Imag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4400" y="1219200"/>
            <a:ext cx="3310613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4400" y="3505200"/>
            <a:ext cx="3276600" cy="2354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5.jpg"/>
          <p:cNvPicPr>
            <a:picLocks noChangeAspect="1"/>
          </p:cNvPicPr>
          <p:nvPr/>
        </p:nvPicPr>
        <p:blipFill>
          <a:blip r:embed="rId7" cstate="print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3505200"/>
            <a:ext cx="3066986" cy="2214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606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10">
        <p14:ferris dir="l"/>
      </p:transition>
    </mc:Choice>
    <mc:Fallback xmlns="">
      <p:transition xmlns:p14="http://schemas.microsoft.com/office/powerpoint/2010/main" spd="slow" advClick="0" advTm="2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>
          <a:xfrm>
            <a:off x="1524000" y="1524000"/>
            <a:ext cx="6096000" cy="533400"/>
          </a:xfrm>
        </p:spPr>
        <p:txBody>
          <a:bodyPr/>
          <a:lstStyle>
            <a:extLst/>
          </a:lstStyle>
          <a:p>
            <a:pPr algn="ctr"/>
            <a:r>
              <a:rPr lang="fr-FR" sz="2400" dirty="0" smtClean="0">
                <a:solidFill>
                  <a:srgbClr val="FF0000"/>
                </a:solidFill>
                <a:latin typeface="Apple Chancery"/>
                <a:cs typeface="Apple Chancery"/>
              </a:rPr>
              <a:t>… Un week-end royal</a:t>
            </a:r>
            <a:r>
              <a:rPr lang="fr-FR" sz="2400" dirty="0">
                <a:solidFill>
                  <a:srgbClr val="FF0000"/>
                </a:solidFill>
                <a:latin typeface="Apple Chancery"/>
                <a:cs typeface="Apple Chancery"/>
              </a:rPr>
              <a:t> !</a:t>
            </a:r>
          </a:p>
          <a:p>
            <a:pPr lvl="0" algn="ctr"/>
            <a:endParaRPr lang="fr-FR" sz="2400" dirty="0" smtClean="0">
              <a:latin typeface="Apple Chancery"/>
              <a:cs typeface="Apple Chancery"/>
            </a:endParaRPr>
          </a:p>
          <a:p>
            <a:endParaRPr lang="fr-FR" dirty="0" smtClean="0"/>
          </a:p>
        </p:txBody>
      </p:sp>
      <p:pic>
        <p:nvPicPr>
          <p:cNvPr id="5" name="Imag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447800"/>
            <a:ext cx="3235068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3200" y="3352800"/>
            <a:ext cx="3235068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ZoneTexte 9"/>
          <p:cNvSpPr txBox="1"/>
          <p:nvPr/>
        </p:nvSpPr>
        <p:spPr>
          <a:xfrm>
            <a:off x="2057400" y="59436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819400" y="5638800"/>
            <a:ext cx="3516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latin typeface="Apple Chancery"/>
                <a:cs typeface="Apple Chancery"/>
              </a:rPr>
              <a:t>Ou vous voulez, comme vous voulez</a:t>
            </a:r>
            <a:endParaRPr lang="fr-FR" dirty="0">
              <a:latin typeface="Apple Chancery"/>
              <a:cs typeface="Apple Chancery"/>
            </a:endParaRPr>
          </a:p>
        </p:txBody>
      </p:sp>
      <p:pic>
        <p:nvPicPr>
          <p:cNvPr id="8" name="Imag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6800" y="1600200"/>
            <a:ext cx="33528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112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10">
        <p14:ferris dir="l"/>
      </p:transition>
    </mc:Choice>
    <mc:Fallback xmlns="">
      <p:transition xmlns:p14="http://schemas.microsoft.com/office/powerpoint/2010/main" spd="slow" advClick="0" advTm="2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724400" y="5791200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tx2"/>
                </a:solidFill>
                <a:latin typeface="Apple Chancery"/>
                <a:cs typeface="Apple Chancery"/>
              </a:rPr>
              <a:t>Vos chambres </a:t>
            </a:r>
            <a:endParaRPr lang="fr-FR" dirty="0">
              <a:solidFill>
                <a:schemeClr val="tx2"/>
              </a:solidFill>
              <a:latin typeface="Apple Chancery"/>
              <a:cs typeface="Apple Chancery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57400" y="609600"/>
            <a:ext cx="487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CECE00"/>
                </a:solidFill>
                <a:latin typeface="Apple Chancery"/>
                <a:cs typeface="Apple Chancery"/>
              </a:rPr>
              <a:t>Et </a:t>
            </a:r>
            <a:r>
              <a:rPr lang="fr-FR" sz="2400" dirty="0">
                <a:solidFill>
                  <a:srgbClr val="CECE00"/>
                </a:solidFill>
                <a:latin typeface="Apple Chancery"/>
                <a:cs typeface="Apple Chancery"/>
              </a:rPr>
              <a:t>a</a:t>
            </a:r>
            <a:r>
              <a:rPr lang="fr-FR" sz="2400" dirty="0" smtClean="0">
                <a:solidFill>
                  <a:srgbClr val="CECE00"/>
                </a:solidFill>
                <a:latin typeface="Apple Chancery"/>
                <a:cs typeface="Apple Chancery"/>
              </a:rPr>
              <a:t>près des journées bien remplies</a:t>
            </a:r>
            <a:r>
              <a:rPr lang="fr-FR" sz="2400" dirty="0" smtClean="0">
                <a:solidFill>
                  <a:srgbClr val="CECE00"/>
                </a:solidFill>
                <a:latin typeface="Apple Chancery"/>
                <a:cs typeface="Apple Chancery"/>
              </a:rPr>
              <a:t>,</a:t>
            </a:r>
            <a:endParaRPr lang="fr-FR" sz="2400" dirty="0">
              <a:solidFill>
                <a:srgbClr val="CECE00"/>
              </a:solidFill>
              <a:latin typeface="Apple Chancery"/>
              <a:cs typeface="Apple Chancery"/>
            </a:endParaRPr>
          </a:p>
          <a:p>
            <a:pPr algn="ctr"/>
            <a:r>
              <a:rPr lang="fr-FR" sz="2400" dirty="0" smtClean="0">
                <a:solidFill>
                  <a:srgbClr val="CECE00"/>
                </a:solidFill>
                <a:latin typeface="Apple Chancery"/>
                <a:cs typeface="Apple Chancery"/>
              </a:rPr>
              <a:t>Détente et repos bien mérités dans vos Chambres Confort avec Salle-de -bain, TV, Café &amp; thé gratuit, serviettes et sèche cheveux, etc.</a:t>
            </a:r>
            <a:endParaRPr lang="fr-FR" sz="2400" dirty="0" smtClean="0">
              <a:solidFill>
                <a:srgbClr val="CECE00"/>
              </a:solidFill>
              <a:latin typeface="Apple Chancery"/>
              <a:cs typeface="Apple Chancery"/>
            </a:endParaRPr>
          </a:p>
          <a:p>
            <a:pPr algn="ctr"/>
            <a:endParaRPr lang="fr-FR" sz="2400" dirty="0">
              <a:solidFill>
                <a:schemeClr val="tx2"/>
              </a:solidFill>
              <a:latin typeface="Apple Chancery"/>
              <a:cs typeface="Apple Chancery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2438400"/>
            <a:ext cx="3886199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Macintosh HD:Users:alainfischer:Desktop:comptine-petite-etoile-nuit-L-1.jpeg"/>
          <p:cNvPicPr/>
          <p:nvPr/>
        </p:nvPicPr>
        <p:blipFill>
          <a:blip r:embed="rId4">
            <a:alphaModFix amt="62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ement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1676400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2438400"/>
            <a:ext cx="3733800" cy="34289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1226083" y="5791200"/>
            <a:ext cx="2870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pple Chancery"/>
                <a:cs typeface="Apple Chancery"/>
              </a:rPr>
              <a:t>Les soins Welness optionnels</a:t>
            </a:r>
            <a:endParaRPr lang="fr-FR" dirty="0">
              <a:solidFill>
                <a:srgbClr val="7C0000"/>
              </a:solidFill>
              <a:latin typeface="Apple Chancery"/>
              <a:cs typeface="Apple Chancery"/>
            </a:endParaRPr>
          </a:p>
        </p:txBody>
      </p:sp>
      <p:pic>
        <p:nvPicPr>
          <p:cNvPr id="12" name="Image 11" descr="Macintosh HD:Users:alainfischer:Desktop:comptine-petite-etoile-nuit-L-1.jpeg"/>
          <p:cNvPicPr/>
          <p:nvPr/>
        </p:nvPicPr>
        <p:blipFill>
          <a:blip r:embed="rId4">
            <a:alphaModFix amt="62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ement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42875">
            <a:off x="6708697" y="765097"/>
            <a:ext cx="1676400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5010">
        <p14:ferris dir="l"/>
      </p:transition>
    </mc:Choice>
    <mc:Fallback xmlns="">
      <p:transition xmlns:p14="http://schemas.microsoft.com/office/powerpoint/2010/main" spd="slow" advClick="0" advTm="25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752600" y="609600"/>
            <a:ext cx="5486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00FF"/>
                </a:solidFill>
                <a:latin typeface="Apple Chancery"/>
                <a:cs typeface="Apple Chancery"/>
              </a:rPr>
              <a:t>Pour ceux qui le souhaitent,</a:t>
            </a:r>
            <a:endParaRPr lang="fr-FR" sz="2400" b="1" dirty="0" smtClean="0">
              <a:solidFill>
                <a:srgbClr val="0000FF"/>
              </a:solidFill>
              <a:latin typeface="Apple Chancery"/>
              <a:cs typeface="Apple Chancery"/>
            </a:endParaRPr>
          </a:p>
          <a:p>
            <a:pPr algn="ctr"/>
            <a:r>
              <a:rPr lang="fr-FR" sz="2400" b="1" dirty="0" smtClean="0">
                <a:solidFill>
                  <a:srgbClr val="0000FF"/>
                </a:solidFill>
                <a:latin typeface="Apple Chancery"/>
                <a:cs typeface="Apple Chancery"/>
              </a:rPr>
              <a:t>nous avons une offre limitée de "Suite Welness</a:t>
            </a:r>
            <a:r>
              <a:rPr lang="fr-FR" sz="2400" b="1" dirty="0">
                <a:solidFill>
                  <a:srgbClr val="0000FF"/>
                </a:solidFill>
                <a:latin typeface="Apple Chancery"/>
                <a:cs typeface="Apple Chancery"/>
              </a:rPr>
              <a:t>" moyennant </a:t>
            </a:r>
            <a:r>
              <a:rPr lang="fr-FR" sz="2400" b="1" dirty="0" smtClean="0">
                <a:solidFill>
                  <a:srgbClr val="0000FF"/>
                </a:solidFill>
                <a:latin typeface="Apple Chancery"/>
                <a:cs typeface="Apple Chancery"/>
              </a:rPr>
              <a:t>supplément avec </a:t>
            </a:r>
            <a:r>
              <a:rPr lang="fr-FR" sz="2400" b="1" dirty="0" smtClean="0">
                <a:solidFill>
                  <a:srgbClr val="0000FF"/>
                </a:solidFill>
                <a:latin typeface="Apple Chancery"/>
                <a:cs typeface="Apple Chancery"/>
              </a:rPr>
              <a:t>Bain Bulles, Sauna à luminothérapie infrarouge, Douche Welness, Minibar, Peignoir, Serviettes, Sèche-cheveux, etc.</a:t>
            </a:r>
          </a:p>
          <a:p>
            <a:pPr algn="ctr"/>
            <a:endParaRPr lang="fr-FR" sz="2400" b="1" dirty="0" smtClean="0">
              <a:solidFill>
                <a:srgbClr val="0000FF"/>
              </a:solidFill>
              <a:latin typeface="Apple Chancery"/>
              <a:cs typeface="Apple Chancery"/>
            </a:endParaRPr>
          </a:p>
          <a:p>
            <a:pPr algn="ctr"/>
            <a:endParaRPr lang="fr-FR" sz="2400" dirty="0">
              <a:solidFill>
                <a:schemeClr val="tx2"/>
              </a:solidFill>
              <a:latin typeface="Apple Chancery"/>
              <a:cs typeface="Apple Chancery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2895600"/>
            <a:ext cx="3886199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Macintosh HD:Users:alainfischer:Desktop:comptine-petite-etoile-nuit-L-1.jpeg"/>
          <p:cNvPicPr/>
          <p:nvPr/>
        </p:nvPicPr>
        <p:blipFill>
          <a:blip r:embed="rId4">
            <a:alphaModFix amt="62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ement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68373">
            <a:off x="623072" y="1087676"/>
            <a:ext cx="1400187" cy="13184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2895600"/>
            <a:ext cx="3962400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Macintosh HD:Users:alainfischer:Desktop:comptine-petite-etoile-nuit-L-1.jpeg"/>
          <p:cNvPicPr/>
          <p:nvPr/>
        </p:nvPicPr>
        <p:blipFill>
          <a:blip r:embed="rId4">
            <a:alphaModFix amt="62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ement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781800" y="533400"/>
            <a:ext cx="1676400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07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5010">
        <p14:ferris dir="l"/>
      </p:transition>
    </mc:Choice>
    <mc:Fallback xmlns="">
      <p:transition xmlns:p14="http://schemas.microsoft.com/office/powerpoint/2010/main" spd="slow" advClick="0" advTm="25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286000" y="914400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  <a:latin typeface="Apple Chancery"/>
                <a:cs typeface="Apple Chancery"/>
              </a:rPr>
              <a:t>Le lieu de notre rendez-vous:</a:t>
            </a:r>
          </a:p>
          <a:p>
            <a:pPr algn="ctr"/>
            <a:r>
              <a:rPr lang="fr-FR" sz="2400" dirty="0" smtClean="0">
                <a:solidFill>
                  <a:srgbClr val="0000FF"/>
                </a:solidFill>
                <a:latin typeface="Apple Chancery"/>
                <a:cs typeface="Apple Chancery"/>
              </a:rPr>
              <a:t>Mont les Pins</a:t>
            </a:r>
          </a:p>
          <a:p>
            <a:pPr algn="ctr"/>
            <a:r>
              <a:rPr lang="fr-FR" sz="2000" dirty="0" smtClean="0">
                <a:solidFill>
                  <a:srgbClr val="5D650D"/>
                </a:solidFill>
                <a:latin typeface="Apple Chancery"/>
                <a:cs typeface="Apple Chancery"/>
              </a:rPr>
              <a:t>Mont les Pins, 100</a:t>
            </a:r>
          </a:p>
          <a:p>
            <a:pPr algn="ctr"/>
            <a:r>
              <a:rPr lang="fr-FR" sz="2000" dirty="0" smtClean="0">
                <a:solidFill>
                  <a:srgbClr val="5D650D"/>
                </a:solidFill>
                <a:latin typeface="Apple Chancery"/>
                <a:cs typeface="Apple Chancery"/>
              </a:rPr>
              <a:t>B- 6941 </a:t>
            </a:r>
            <a:r>
              <a:rPr lang="fr-FR" sz="2000" dirty="0" err="1" smtClean="0">
                <a:solidFill>
                  <a:srgbClr val="5D650D"/>
                </a:solidFill>
                <a:latin typeface="Apple Chancery"/>
                <a:cs typeface="Apple Chancery"/>
              </a:rPr>
              <a:t>Bomal</a:t>
            </a:r>
            <a:r>
              <a:rPr lang="fr-FR" sz="2000" dirty="0" smtClean="0">
                <a:solidFill>
                  <a:srgbClr val="5D650D"/>
                </a:solidFill>
                <a:latin typeface="Apple Chancery"/>
                <a:cs typeface="Apple Chancery"/>
              </a:rPr>
              <a:t>-Sur-Ourthe (Durbuy)</a:t>
            </a:r>
            <a:endParaRPr lang="fr-FR" sz="2000" dirty="0">
              <a:solidFill>
                <a:srgbClr val="5D650D"/>
              </a:solidFill>
              <a:latin typeface="Apple Chancery"/>
              <a:cs typeface="Apple Chancery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371600"/>
            <a:ext cx="360317" cy="86973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2667000"/>
            <a:ext cx="1285358" cy="25908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600" y="3429000"/>
            <a:ext cx="1066800" cy="13462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0" y="1143000"/>
            <a:ext cx="1229766" cy="1143000"/>
          </a:xfrm>
          <a:prstGeom prst="rect">
            <a:avLst/>
          </a:prstGeom>
        </p:spPr>
      </p:pic>
      <p:pic>
        <p:nvPicPr>
          <p:cNvPr id="4" name="Image 3" descr="Administration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514600"/>
            <a:ext cx="3276600" cy="33100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10">
        <p14:ferris dir="l"/>
      </p:transition>
    </mc:Choice>
    <mc:Fallback>
      <p:transition xmlns:p14="http://schemas.microsoft.com/office/powerpoint/2010/main" spd="slow" advClick="0" advTm="25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762000" y="762000"/>
            <a:ext cx="7543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err="1">
                <a:solidFill>
                  <a:srgbClr val="FF0000"/>
                </a:solidFill>
                <a:latin typeface="Apple Chancery"/>
                <a:cs typeface="Apple Chancery"/>
              </a:rPr>
              <a:t>Bomal</a:t>
            </a:r>
            <a:r>
              <a:rPr lang="fr-FR" sz="1600" dirty="0">
                <a:latin typeface="Apple Chancery"/>
                <a:cs typeface="Apple Chancery"/>
              </a:rPr>
              <a:t> (en wallon </a:t>
            </a:r>
            <a:r>
              <a:rPr lang="fr-FR" sz="1600" dirty="0" err="1">
                <a:latin typeface="Apple Chancery"/>
                <a:cs typeface="Apple Chancery"/>
              </a:rPr>
              <a:t>Boumål-so-Oûte</a:t>
            </a:r>
            <a:r>
              <a:rPr lang="fr-FR" sz="1600" dirty="0">
                <a:latin typeface="Apple Chancery"/>
                <a:cs typeface="Apple Chancery"/>
              </a:rPr>
              <a:t>) est une section de la ville belge de Durbuy située en Région wallonne dans la province de Luxembourg. </a:t>
            </a:r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latin typeface="Apple Chancery"/>
                <a:cs typeface="Apple Chancery"/>
              </a:rPr>
              <a:t>Commune </a:t>
            </a:r>
            <a:r>
              <a:rPr lang="fr-FR" sz="1600" dirty="0">
                <a:latin typeface="Apple Chancery"/>
                <a:cs typeface="Apple Chancery"/>
              </a:rPr>
              <a:t>créée en 1823 par la réunion des communes de </a:t>
            </a:r>
            <a:r>
              <a:rPr lang="fr-FR" sz="1600" dirty="0" err="1">
                <a:latin typeface="Apple Chancery"/>
                <a:cs typeface="Apple Chancery"/>
              </a:rPr>
              <a:t>Bomal</a:t>
            </a:r>
            <a:r>
              <a:rPr lang="fr-FR" sz="1600" dirty="0">
                <a:latin typeface="Apple Chancery"/>
                <a:cs typeface="Apple Chancery"/>
              </a:rPr>
              <a:t>-la-Grande (département de l'Ourthe), </a:t>
            </a:r>
            <a:r>
              <a:rPr lang="fr-FR" sz="1600" dirty="0" err="1">
                <a:latin typeface="Apple Chancery"/>
                <a:cs typeface="Apple Chancery"/>
              </a:rPr>
              <a:t>Juzaine</a:t>
            </a:r>
            <a:r>
              <a:rPr lang="fr-FR" sz="1600" dirty="0">
                <a:latin typeface="Apple Chancery"/>
                <a:cs typeface="Apple Chancery"/>
              </a:rPr>
              <a:t> et </a:t>
            </a:r>
            <a:r>
              <a:rPr lang="fr-FR" sz="1600" dirty="0" err="1">
                <a:latin typeface="Apple Chancery"/>
                <a:cs typeface="Apple Chancery"/>
              </a:rPr>
              <a:t>Ozo</a:t>
            </a:r>
            <a:r>
              <a:rPr lang="fr-FR" sz="1600" dirty="0">
                <a:latin typeface="Apple Chancery"/>
                <a:cs typeface="Apple Chancery"/>
              </a:rPr>
              <a:t>. </a:t>
            </a:r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latin typeface="Apple Chancery"/>
                <a:cs typeface="Apple Chancery"/>
              </a:rPr>
              <a:t>Cette </a:t>
            </a:r>
            <a:r>
              <a:rPr lang="fr-FR" sz="1600" dirty="0">
                <a:latin typeface="Apple Chancery"/>
                <a:cs typeface="Apple Chancery"/>
              </a:rPr>
              <a:t>dernière étant transférée à </a:t>
            </a:r>
            <a:r>
              <a:rPr lang="fr-FR" sz="1600" dirty="0" err="1">
                <a:latin typeface="Apple Chancery"/>
                <a:cs typeface="Apple Chancery"/>
              </a:rPr>
              <a:t>Izier</a:t>
            </a:r>
            <a:r>
              <a:rPr lang="fr-FR" sz="1600" dirty="0">
                <a:latin typeface="Apple Chancery"/>
                <a:cs typeface="Apple Chancery"/>
              </a:rPr>
              <a:t> en 1826 (en compensation de la perte de </a:t>
            </a:r>
            <a:r>
              <a:rPr lang="fr-FR" sz="1600" dirty="0" err="1">
                <a:latin typeface="Apple Chancery"/>
                <a:cs typeface="Apple Chancery"/>
              </a:rPr>
              <a:t>Jéhonheid</a:t>
            </a:r>
            <a:r>
              <a:rPr lang="fr-FR" sz="1600" dirty="0">
                <a:latin typeface="Apple Chancery"/>
                <a:cs typeface="Apple Chancery"/>
              </a:rPr>
              <a:t>, transféré à Ferrières). </a:t>
            </a:r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endParaRPr lang="fr-FR" sz="1600" dirty="0"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latin typeface="Apple Chancery"/>
                <a:cs typeface="Apple Chancery"/>
              </a:rPr>
              <a:t>Commune </a:t>
            </a:r>
            <a:r>
              <a:rPr lang="fr-FR" sz="1600" dirty="0">
                <a:latin typeface="Apple Chancery"/>
                <a:cs typeface="Apple Chancery"/>
              </a:rPr>
              <a:t>transférée à la province de Luxembourg après 1839.</a:t>
            </a:r>
            <a:endParaRPr lang="fr-FR" sz="1600" dirty="0">
              <a:latin typeface="Apple Chancery"/>
              <a:cs typeface="Apple Chancery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62000" y="3505200"/>
            <a:ext cx="76962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fr-FR" sz="1600" dirty="0">
              <a:latin typeface="Apple Chancery"/>
              <a:cs typeface="Apple Chancery"/>
            </a:endParaRPr>
          </a:p>
          <a:p>
            <a:pPr algn="ctr"/>
            <a:r>
              <a:rPr lang="fr-FR" sz="1600" b="1" dirty="0">
                <a:solidFill>
                  <a:srgbClr val="FF0000"/>
                </a:solidFill>
                <a:latin typeface="Apple Chancery"/>
                <a:cs typeface="Apple Chancery"/>
              </a:rPr>
              <a:t>Durbuy</a:t>
            </a:r>
            <a:r>
              <a:rPr lang="fr-FR" sz="1600" dirty="0">
                <a:latin typeface="Apple Chancery"/>
                <a:cs typeface="Apple Chancery"/>
              </a:rPr>
              <a:t> (en </a:t>
            </a:r>
            <a:r>
              <a:rPr lang="fr-FR" sz="1600" dirty="0" smtClean="0">
                <a:latin typeface="Apple Chancery"/>
                <a:cs typeface="Apple Chancery"/>
              </a:rPr>
              <a:t>wallon </a:t>
            </a:r>
            <a:r>
              <a:rPr lang="fr-FR" sz="1600" i="1" dirty="0" err="1" smtClean="0">
                <a:latin typeface="Apple Chancery"/>
                <a:cs typeface="Apple Chancery"/>
              </a:rPr>
              <a:t>Derbu</a:t>
            </a:r>
            <a:r>
              <a:rPr lang="fr-FR" sz="1600" dirty="0">
                <a:latin typeface="Apple Chancery"/>
                <a:cs typeface="Apple Chancery"/>
              </a:rPr>
              <a:t>) est une </a:t>
            </a:r>
            <a:r>
              <a:rPr lang="fr-FR" sz="1600" dirty="0" smtClean="0">
                <a:latin typeface="Apple Chancery"/>
                <a:cs typeface="Apple Chancery"/>
              </a:rPr>
              <a:t>ville francophone.</a:t>
            </a:r>
          </a:p>
          <a:p>
            <a:pPr algn="ctr"/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latin typeface="Apple Chancery"/>
                <a:cs typeface="Apple Chancery"/>
              </a:rPr>
              <a:t>Durbuy </a:t>
            </a:r>
            <a:r>
              <a:rPr lang="fr-FR" sz="1600" dirty="0">
                <a:latin typeface="Apple Chancery"/>
                <a:cs typeface="Apple Chancery"/>
              </a:rPr>
              <a:t>est considérée comme étant </a:t>
            </a:r>
            <a:r>
              <a:rPr lang="fr-FR" sz="1600" dirty="0" smtClean="0">
                <a:latin typeface="Apple Chancery"/>
                <a:cs typeface="Apple Chancery"/>
              </a:rPr>
              <a:t>« la </a:t>
            </a:r>
            <a:r>
              <a:rPr lang="fr-FR" sz="1600" dirty="0">
                <a:latin typeface="Apple Chancery"/>
                <a:cs typeface="Apple Chancery"/>
              </a:rPr>
              <a:t>plus petite ville du monde » </a:t>
            </a:r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endParaRPr lang="fr-FR" sz="1600" dirty="0" smtClean="0">
              <a:latin typeface="Apple Chancery"/>
              <a:cs typeface="Apple Chancery"/>
            </a:endParaRPr>
          </a:p>
          <a:p>
            <a:pPr algn="ctr"/>
            <a:r>
              <a:rPr lang="fr-FR" sz="1600" dirty="0" smtClean="0">
                <a:latin typeface="Apple Chancery"/>
                <a:cs typeface="Apple Chancery"/>
              </a:rPr>
              <a:t>Ce </a:t>
            </a:r>
            <a:r>
              <a:rPr lang="fr-FR" sz="1600" dirty="0">
                <a:latin typeface="Apple Chancery"/>
                <a:cs typeface="Apple Chancery"/>
              </a:rPr>
              <a:t>slogan touristique fait référence à une charte de </a:t>
            </a:r>
            <a:r>
              <a:rPr lang="fr-FR" sz="1600" dirty="0" smtClean="0">
                <a:latin typeface="Apple Chancery"/>
                <a:cs typeface="Apple Chancery"/>
              </a:rPr>
              <a:t>franchises </a:t>
            </a:r>
            <a:r>
              <a:rPr lang="fr-FR" sz="1600" dirty="0">
                <a:latin typeface="Apple Chancery"/>
                <a:cs typeface="Apple Chancery"/>
              </a:rPr>
              <a:t>octroyée par le </a:t>
            </a:r>
            <a:r>
              <a:rPr lang="fr-FR" sz="1600" dirty="0" smtClean="0">
                <a:latin typeface="Apple Chancery"/>
                <a:cs typeface="Apple Chancery"/>
              </a:rPr>
              <a:t>Roi </a:t>
            </a:r>
          </a:p>
          <a:p>
            <a:pPr algn="ctr"/>
            <a:endParaRPr lang="fr-FR" sz="1600" dirty="0">
              <a:latin typeface="Apple Chancery"/>
              <a:cs typeface="Apple Chancery"/>
              <a:hlinkClick r:id="rId2"/>
            </a:endParaRPr>
          </a:p>
          <a:p>
            <a:pPr algn="ctr"/>
            <a:r>
              <a:rPr lang="fr-FR" sz="1600" dirty="0" smtClean="0">
                <a:solidFill>
                  <a:srgbClr val="000000"/>
                </a:solidFill>
                <a:latin typeface="Apple Chancery"/>
                <a:cs typeface="Apple Chancery"/>
              </a:rPr>
              <a:t>Jean de Bohème, comte de Luxembourg</a:t>
            </a:r>
            <a:r>
              <a:rPr lang="fr-FR" sz="1600" dirty="0" smtClean="0">
                <a:latin typeface="Apple Chancery"/>
                <a:cs typeface="Apple Chancery"/>
              </a:rPr>
              <a:t>, </a:t>
            </a:r>
            <a:r>
              <a:rPr lang="fr-FR" sz="1600" dirty="0">
                <a:latin typeface="Apple Chancery"/>
                <a:cs typeface="Apple Chancery"/>
              </a:rPr>
              <a:t>qui </a:t>
            </a:r>
            <a:r>
              <a:rPr lang="fr-FR" sz="1600" dirty="0" smtClean="0">
                <a:latin typeface="Apple Chancery"/>
                <a:cs typeface="Apple Chancery"/>
              </a:rPr>
              <a:t>lui donna </a:t>
            </a:r>
            <a:r>
              <a:rPr lang="fr-FR" sz="1600" dirty="0">
                <a:latin typeface="Apple Chancery"/>
                <a:cs typeface="Apple Chancery"/>
              </a:rPr>
              <a:t>en 1331 le </a:t>
            </a:r>
            <a:r>
              <a:rPr lang="fr-FR" sz="1600" dirty="0" smtClean="0">
                <a:latin typeface="Apple Chancery"/>
                <a:cs typeface="Apple Chancery"/>
              </a:rPr>
              <a:t>statut </a:t>
            </a:r>
            <a:r>
              <a:rPr lang="fr-FR" sz="1600" dirty="0">
                <a:latin typeface="Apple Chancery"/>
                <a:cs typeface="Apple Chancery"/>
              </a:rPr>
              <a:t>de </a:t>
            </a:r>
            <a:r>
              <a:rPr lang="fr-FR" sz="1600" dirty="0" smtClean="0">
                <a:latin typeface="Apple Chancery"/>
                <a:cs typeface="Apple Chancery"/>
              </a:rPr>
              <a:t>« Ville ».</a:t>
            </a:r>
            <a:endParaRPr lang="fr-FR" sz="2800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83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10">
        <p14:prism isInverted="1"/>
      </p:transition>
    </mc:Choice>
    <mc:Fallback xmlns="">
      <p:transition xmlns:p14="http://schemas.microsoft.com/office/powerpoint/2010/main" spd="slow" advClick="0" advTm="3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33400"/>
            <a:ext cx="7772400" cy="5791201"/>
          </a:xfrm>
          <a:prstGeom prst="rect">
            <a:avLst/>
          </a:prstGeom>
        </p:spPr>
      </p:pic>
      <p:sp>
        <p:nvSpPr>
          <p:cNvPr id="3" name="W¥ل云玗İαЂÕØÚáÛ丫:Téxt Plàçèhòlðêr 表¥鷗字㌍_W 10"/>
          <p:cNvSpPr txBox="1">
            <a:spLocks/>
          </p:cNvSpPr>
          <p:nvPr/>
        </p:nvSpPr>
        <p:spPr>
          <a:xfrm>
            <a:off x="228600" y="685800"/>
            <a:ext cx="8610600" cy="3048000"/>
          </a:xfrm>
          <a:prstGeom prst="rect">
            <a:avLst/>
          </a:prstGeom>
        </p:spPr>
        <p:txBody>
          <a:bodyPr/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000" i="1" dirty="0" smtClean="0">
                <a:solidFill>
                  <a:srgbClr val="0000FF"/>
                </a:solidFill>
                <a:latin typeface="Apple Chancery"/>
                <a:cs typeface="Apple Chancery"/>
              </a:rPr>
              <a:t>Nous espérons vous voir nombreux </a:t>
            </a:r>
            <a:r>
              <a:rPr lang="fr-FR" sz="2000" i="1" dirty="0" smtClean="0">
                <a:solidFill>
                  <a:srgbClr val="0000FF"/>
                </a:solidFill>
                <a:latin typeface="Apple Chancery"/>
                <a:cs typeface="Apple Chancery"/>
              </a:rPr>
              <a:t>à </a:t>
            </a:r>
            <a:r>
              <a:rPr lang="fr-FR" sz="2000" i="1" dirty="0" smtClean="0">
                <a:solidFill>
                  <a:srgbClr val="0000FF"/>
                </a:solidFill>
                <a:latin typeface="Apple Chancery"/>
                <a:cs typeface="Apple Chancery"/>
              </a:rPr>
              <a:t>ce RDV incontournable:</a:t>
            </a:r>
          </a:p>
          <a:p>
            <a:pPr marL="0" indent="0" algn="ctr">
              <a:buNone/>
            </a:pPr>
            <a:r>
              <a:rPr lang="fr-FR" sz="2000" i="1" dirty="0" smtClean="0">
                <a:solidFill>
                  <a:srgbClr val="0000FF"/>
                </a:solidFill>
                <a:latin typeface="Apple Chancery"/>
                <a:cs typeface="Apple Chancery"/>
              </a:rPr>
              <a:t>La ballade annuelle de votre Forum préféré</a:t>
            </a:r>
            <a:r>
              <a:rPr lang="fr-FR" sz="2800" i="1" dirty="0" smtClean="0">
                <a:solidFill>
                  <a:srgbClr val="0000FF"/>
                </a:solidFill>
                <a:latin typeface="Apple Chancery"/>
                <a:cs typeface="Apple Chancery"/>
              </a:rPr>
              <a:t> </a:t>
            </a:r>
            <a:r>
              <a:rPr lang="fr-FR" sz="2800" i="1" dirty="0" smtClean="0">
                <a:solidFill>
                  <a:srgbClr val="B1BDDC"/>
                </a:solidFill>
                <a:latin typeface="Apple Chancery"/>
                <a:cs typeface="Apple Chancery"/>
              </a:rPr>
              <a:t>!</a:t>
            </a:r>
          </a:p>
          <a:p>
            <a:endParaRPr lang="fr-FR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15000">
        <p14:pan dir="u"/>
      </p:transition>
    </mc:Choice>
    <mc:Fallback xmlns="">
      <p:transition xmlns:p14="http://schemas.microsoft.com/office/powerpoint/2010/main" spd="slow" advClick="0" advTm="1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219200" y="1143001"/>
            <a:ext cx="6705600" cy="304799"/>
          </a:xfrm>
        </p:spPr>
        <p:txBody>
          <a:bodyPr>
            <a:normAutofit fontScale="90000"/>
          </a:bodyPr>
          <a:lstStyle/>
          <a:p>
            <a:r>
              <a:rPr lang="fr-FR" sz="1800" dirty="0" smtClean="0">
                <a:solidFill>
                  <a:srgbClr val="FF0000"/>
                </a:solidFill>
                <a:latin typeface="Apple Chancery"/>
                <a:cs typeface="Apple Chancery"/>
              </a:rPr>
              <a:t>Pour tous ceux qui souhaitent prolonger leur plaisir…</a:t>
            </a:r>
            <a:endParaRPr lang="fr-FR" sz="18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90600" y="1447800"/>
            <a:ext cx="7162800" cy="304800"/>
          </a:xfrm>
        </p:spPr>
        <p:txBody>
          <a:bodyPr>
            <a:normAutofit/>
          </a:bodyPr>
          <a:lstStyle/>
          <a:p>
            <a:r>
              <a:rPr lang="fr-FR" sz="1400" dirty="0" smtClean="0">
                <a:latin typeface="Apple Chancery"/>
                <a:cs typeface="Apple Chancery"/>
              </a:rPr>
              <a:t>Nous vous offrons la possibilité de terminer votre séjour avec un programme de visite facultatif </a:t>
            </a:r>
            <a:endParaRPr lang="fr-FR" sz="1400" dirty="0">
              <a:latin typeface="Apple Chancery"/>
              <a:cs typeface="Apple Chancery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828800" y="18288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00FF"/>
                </a:solidFill>
                <a:latin typeface="Apple Chancery"/>
                <a:cs typeface="Apple Chancery"/>
              </a:rPr>
              <a:t>Dimanche: « Bruxelles</a:t>
            </a:r>
            <a:r>
              <a:rPr lang="fr-FR" dirty="0">
                <a:solidFill>
                  <a:srgbClr val="0000FF"/>
                </a:solidFill>
                <a:latin typeface="Apple Chancery"/>
                <a:cs typeface="Apple Chancery"/>
              </a:rPr>
              <a:t>, ma belle, je te rejoins </a:t>
            </a:r>
            <a:r>
              <a:rPr lang="fr-FR" dirty="0" smtClean="0">
                <a:solidFill>
                  <a:srgbClr val="0000FF"/>
                </a:solidFill>
                <a:latin typeface="Apple Chancery"/>
                <a:cs typeface="Apple Chancery"/>
              </a:rPr>
              <a:t>bientôt… »</a:t>
            </a:r>
            <a:endParaRPr lang="fr-FR" dirty="0">
              <a:solidFill>
                <a:srgbClr val="0000FF"/>
              </a:solidFill>
              <a:latin typeface="Apple Chancery"/>
              <a:cs typeface="Apple Chancery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2209800"/>
            <a:ext cx="1143000" cy="152596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2209800"/>
            <a:ext cx="2290164" cy="1524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209800"/>
            <a:ext cx="3334197" cy="1524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143000" y="3733800"/>
            <a:ext cx="693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00FF"/>
                </a:solidFill>
                <a:latin typeface="Apple Chancery"/>
                <a:cs typeface="Apple Chancery"/>
              </a:rPr>
              <a:t>Lundi: « Avec un B comme Belge, Bruges est la </a:t>
            </a:r>
            <a:r>
              <a:rPr lang="fr-FR" dirty="0">
                <a:solidFill>
                  <a:srgbClr val="0000FF"/>
                </a:solidFill>
                <a:latin typeface="Apple Chancery"/>
                <a:cs typeface="Apple Chancery"/>
              </a:rPr>
              <a:t>petite Venise du </a:t>
            </a:r>
            <a:r>
              <a:rPr lang="fr-FR" dirty="0" smtClean="0">
                <a:solidFill>
                  <a:srgbClr val="0000FF"/>
                </a:solidFill>
                <a:latin typeface="Apple Chancery"/>
                <a:cs typeface="Apple Chancery"/>
              </a:rPr>
              <a:t>nord »</a:t>
            </a:r>
            <a:endParaRPr lang="fr-FR" dirty="0">
              <a:solidFill>
                <a:srgbClr val="0000FF"/>
              </a:solidFill>
              <a:latin typeface="Apple Chancery"/>
              <a:cs typeface="Apple Chancery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4191000"/>
            <a:ext cx="2057400" cy="138667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6599" y="4191000"/>
            <a:ext cx="1034170" cy="1386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4191000"/>
            <a:ext cx="1828800" cy="1376896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7200" y="4191000"/>
            <a:ext cx="19812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4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20010">
        <p14:pan dir="u"/>
      </p:transition>
    </mc:Choice>
    <mc:Fallback xmlns="">
      <p:transition xmlns:p14="http://schemas.microsoft.com/office/powerpoint/2010/main" spd="slow" advClick="0" advTm="200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  <p:bldP spid="4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ÕØÚáÛ丫:Téxt Plàçèhòlðêr 表¥鷗字㌍_W 10"/>
          <p:cNvSpPr>
            <a:spLocks noGrp="1"/>
          </p:cNvSpPr>
          <p:nvPr>
            <p:ph type="body" sz="quarter" idx="4294967295"/>
          </p:nvPr>
        </p:nvSpPr>
        <p:spPr>
          <a:xfrm>
            <a:off x="1981200" y="685800"/>
            <a:ext cx="5039978" cy="1219199"/>
          </a:xfrm>
        </p:spPr>
        <p:txBody>
          <a:bodyPr>
            <a:normAutofit/>
          </a:bodyPr>
          <a:lstStyle>
            <a:extLst/>
          </a:lstStyle>
          <a:p>
            <a:pPr marL="0" indent="0" algn="ctr">
              <a:buNone/>
            </a:pPr>
            <a:r>
              <a:rPr lang="fr-FR" i="1" dirty="0" smtClean="0">
                <a:latin typeface="Apple Chancery"/>
                <a:cs typeface="Apple Chancery"/>
              </a:rPr>
              <a:t>Votre équipe prête à se couper en 6 pour vous laisser un souvenir impérissable: </a:t>
            </a:r>
            <a:endParaRPr lang="fr-FR" i="1" dirty="0">
              <a:latin typeface="Apple Chancery"/>
              <a:cs typeface="Apple Chancery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524000" y="396240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Kermit</a:t>
            </a:r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 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00200" y="19812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Ivan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962400" y="19812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Beep-beep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962400" y="396240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Alain-</a:t>
            </a:r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Bxl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477000" y="396240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Choocas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77000" y="1981200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Le </a:t>
            </a:r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Vinc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2362200"/>
            <a:ext cx="1981200" cy="1524000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4343400"/>
            <a:ext cx="1951438" cy="1524000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2362200"/>
            <a:ext cx="1981200" cy="1524000"/>
          </a:xfrm>
          <a:prstGeom prst="rect">
            <a:avLst/>
          </a:prstGeom>
        </p:spPr>
      </p:pic>
      <p:pic>
        <p:nvPicPr>
          <p:cNvPr id="26" name="Image 25" descr="Beepbeep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362200"/>
            <a:ext cx="1981200" cy="1524000"/>
          </a:xfrm>
          <a:prstGeom prst="rect">
            <a:avLst/>
          </a:prstGeom>
        </p:spPr>
      </p:pic>
      <p:pic>
        <p:nvPicPr>
          <p:cNvPr id="29" name="Image 28" descr="Chooca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4343400"/>
            <a:ext cx="1981200" cy="1524000"/>
          </a:xfrm>
          <a:prstGeom prst="rect">
            <a:avLst/>
          </a:prstGeom>
        </p:spPr>
      </p:pic>
      <p:pic>
        <p:nvPicPr>
          <p:cNvPr id="31" name="Image 30" descr="Alfi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4343400"/>
            <a:ext cx="19812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1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0">
        <p14:pan dir="u"/>
      </p:transition>
    </mc:Choice>
    <mc:Fallback xmlns="">
      <p:transition xmlns:p14="http://schemas.microsoft.com/office/powerpoint/2010/main" spd="slow" advClick="0" advTm="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6" grpId="0"/>
      <p:bldP spid="6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600200" y="350520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Kermit</a:t>
            </a:r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 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00200" y="9144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Ivan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886200" y="9144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Beep-beep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962400" y="350520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Alain-</a:t>
            </a:r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Bxl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477000" y="350520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Choocas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00800" y="914400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Apple Chancery"/>
                <a:cs typeface="Apple Chancery"/>
              </a:rPr>
              <a:t>Le </a:t>
            </a:r>
            <a:r>
              <a:rPr lang="fr-FR" sz="2000" dirty="0" err="1" smtClean="0">
                <a:solidFill>
                  <a:srgbClr val="FF0000"/>
                </a:solidFill>
                <a:latin typeface="Apple Chancery"/>
                <a:cs typeface="Apple Chancery"/>
              </a:rPr>
              <a:t>Vinc</a:t>
            </a:r>
            <a:endParaRPr lang="fr-FR" sz="20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1371600"/>
            <a:ext cx="2476500" cy="1905000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371600"/>
            <a:ext cx="2628900" cy="1905000"/>
          </a:xfrm>
          <a:prstGeom prst="rect">
            <a:avLst/>
          </a:prstGeom>
        </p:spPr>
      </p:pic>
      <p:pic>
        <p:nvPicPr>
          <p:cNvPr id="26" name="Image 25" descr="Beepbeep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1371600"/>
            <a:ext cx="2476500" cy="1905000"/>
          </a:xfrm>
          <a:prstGeom prst="rect">
            <a:avLst/>
          </a:prstGeom>
        </p:spPr>
      </p:pic>
      <p:pic>
        <p:nvPicPr>
          <p:cNvPr id="29" name="Image 28" descr="Chooca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4038600"/>
            <a:ext cx="2575560" cy="1981200"/>
          </a:xfrm>
          <a:prstGeom prst="rect">
            <a:avLst/>
          </a:prstGeom>
        </p:spPr>
      </p:pic>
      <p:pic>
        <p:nvPicPr>
          <p:cNvPr id="31" name="Image 30" descr="Alfi3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4038600"/>
            <a:ext cx="2575560" cy="1981200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4038600"/>
            <a:ext cx="261306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7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25000">
        <p14:pan dir="u"/>
      </p:transition>
    </mc:Choice>
    <mc:Fallback>
      <p:transition xmlns:p14="http://schemas.microsoft.com/office/powerpoint/2010/main" spd="slow" advClick="0" advTm="2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ogoForum.jpg"/>
          <p:cNvPicPr>
            <a:picLocks noChangeAspect="1"/>
          </p:cNvPicPr>
          <p:nvPr/>
        </p:nvPicPr>
        <p:blipFill>
          <a:blip r:embed="rId2" cstate="print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595311"/>
            <a:ext cx="5516120" cy="56530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90800" y="1066800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FF0000"/>
                </a:solidFill>
                <a:latin typeface="Apple Chancery"/>
                <a:cs typeface="Apple Chancery"/>
              </a:rPr>
              <a:t>La suite…</a:t>
            </a:r>
            <a:endParaRPr lang="fr-FR" sz="4400" dirty="0">
              <a:solidFill>
                <a:srgbClr val="FF0000"/>
              </a:solidFill>
              <a:latin typeface="Apple Chancery"/>
              <a:cs typeface="Apple Chancery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62000" y="1905000"/>
            <a:ext cx="7696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dirty="0" smtClean="0">
                <a:solidFill>
                  <a:srgbClr val="0000FF"/>
                </a:solidFill>
                <a:latin typeface="Apple Chancery"/>
                <a:cs typeface="Apple Chancery"/>
              </a:rPr>
              <a:t>Dès </a:t>
            </a:r>
            <a:r>
              <a:rPr lang="fr-FR" sz="6600" dirty="0" smtClean="0">
                <a:solidFill>
                  <a:srgbClr val="0000FF"/>
                </a:solidFill>
                <a:latin typeface="Apple Chancery"/>
                <a:cs typeface="Apple Chancery"/>
              </a:rPr>
              <a:t>le 29 mai 2014</a:t>
            </a:r>
          </a:p>
          <a:p>
            <a:pPr algn="ctr"/>
            <a:r>
              <a:rPr lang="fr-FR" sz="6600" dirty="0" smtClean="0">
                <a:solidFill>
                  <a:srgbClr val="0000FF"/>
                </a:solidFill>
                <a:latin typeface="Apple Chancery"/>
                <a:cs typeface="Apple Chancery"/>
              </a:rPr>
              <a:t>à </a:t>
            </a:r>
          </a:p>
          <a:p>
            <a:pPr algn="ctr"/>
            <a:r>
              <a:rPr lang="fr-FR" sz="6600" dirty="0" err="1" smtClean="0">
                <a:solidFill>
                  <a:srgbClr val="0000FF"/>
                </a:solidFill>
                <a:latin typeface="Apple Chancery"/>
                <a:cs typeface="Apple Chancery"/>
              </a:rPr>
              <a:t>Bomal</a:t>
            </a:r>
            <a:r>
              <a:rPr lang="fr-FR" sz="6600" dirty="0" smtClean="0">
                <a:solidFill>
                  <a:srgbClr val="0000FF"/>
                </a:solidFill>
                <a:latin typeface="Apple Chancery"/>
                <a:cs typeface="Apple Chancery"/>
              </a:rPr>
              <a:t>-Sur-Ourthe</a:t>
            </a:r>
            <a:endParaRPr lang="fr-FR" sz="6600" dirty="0">
              <a:solidFill>
                <a:srgbClr val="0000FF"/>
              </a:solidFill>
              <a:latin typeface="Apple Chancery"/>
              <a:cs typeface="Apple Chancery"/>
            </a:endParaRPr>
          </a:p>
        </p:txBody>
      </p:sp>
    </p:spTree>
    <p:extLst>
      <p:ext uri="{BB962C8B-B14F-4D97-AF65-F5344CB8AC3E}">
        <p14:creationId xmlns:p14="http://schemas.microsoft.com/office/powerpoint/2010/main" val="59302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>
        <p14:ferris dir="l"/>
      </p:transition>
    </mc:Choice>
    <mc:Fallback xmlns="">
      <p:transition xmlns:p14="http://schemas.microsoft.com/office/powerpoint/2010/main" spd="slow" advClick="0" advTm="6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Album photo classique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unaise">
  <a:themeElements>
    <a:clrScheme name="Punaise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naise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nais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Album photo classique.potx</Template>
  <TotalTime>0</TotalTime>
  <Words>570</Words>
  <Application>Microsoft Macintosh PowerPoint</Application>
  <PresentationFormat>Présentation à l'écran (4:3)</PresentationFormat>
  <Paragraphs>121</Paragraphs>
  <Slides>17</Slides>
  <Notes>10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17</vt:i4>
      </vt:variant>
    </vt:vector>
  </HeadingPairs>
  <TitlesOfParts>
    <vt:vector size="19" baseType="lpstr">
      <vt:lpstr>Album photo classique</vt:lpstr>
      <vt:lpstr>Punaise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Pour tous ceux qui souhaitent prolonger leur plaisir…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1</cp:revision>
  <dcterms:modified xsi:type="dcterms:W3CDTF">2013-10-06T14:10:16Z</dcterms:modified>
</cp:coreProperties>
</file>