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slides/slide4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Default Extension="jpeg" ContentType="image/jpeg"/>
  <Override PartName="/ppt/slideLayouts/slideLayout3.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72" r:id="rId1"/>
  </p:sldMasterIdLst>
  <p:sldIdLst>
    <p:sldId id="256" r:id="rId2"/>
    <p:sldId id="258" r:id="rId3"/>
    <p:sldId id="259" r:id="rId4"/>
    <p:sldId id="261" r:id="rId5"/>
    <p:sldId id="260" r:id="rId6"/>
    <p:sldId id="262" r:id="rId7"/>
    <p:sldId id="264" r:id="rId8"/>
    <p:sldId id="263" r:id="rId9"/>
    <p:sldId id="257" r:id="rId10"/>
    <p:sldId id="265" r:id="rId11"/>
    <p:sldId id="266" r:id="rId12"/>
    <p:sldId id="268" r:id="rId13"/>
    <p:sldId id="267"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5" r:id="rId36"/>
    <p:sldId id="296" r:id="rId37"/>
    <p:sldId id="297" r:id="rId38"/>
    <p:sldId id="298" r:id="rId39"/>
    <p:sldId id="299" r:id="rId40"/>
    <p:sldId id="300" r:id="rId41"/>
    <p:sldId id="301" r:id="rId42"/>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38B1855-1B75-4FBE-930C-398BA8C253C6}" styleName="Style à thème 2 - Accentuation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3511" autoAdjust="0"/>
  </p:normalViewPr>
  <p:slideViewPr>
    <p:cSldViewPr>
      <p:cViewPr varScale="1">
        <p:scale>
          <a:sx n="64" d="100"/>
          <a:sy n="64" d="100"/>
        </p:scale>
        <p:origin x="-1482" y="-10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bg>
      <p:bgRef idx="1002">
        <a:schemeClr val="bg2"/>
      </p:bgRef>
    </p:bg>
    <p:spTree>
      <p:nvGrpSpPr>
        <p:cNvPr id="1" name=""/>
        <p:cNvGrpSpPr/>
        <p:nvPr/>
      </p:nvGrpSpPr>
      <p:grpSpPr>
        <a:xfrm>
          <a:off x="0" y="0"/>
          <a:ext cx="0" cy="0"/>
          <a:chOff x="0" y="0"/>
          <a:chExt cx="0" cy="0"/>
        </a:xfrm>
      </p:grpSpPr>
      <p:sp>
        <p:nvSpPr>
          <p:cNvPr id="9" name="Titr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fr-FR" smtClean="0"/>
              <a:t>Cliquez pour modifier le style du titre</a:t>
            </a:r>
            <a:endParaRPr kumimoji="0" lang="en-US"/>
          </a:p>
        </p:txBody>
      </p:sp>
      <p:sp>
        <p:nvSpPr>
          <p:cNvPr id="17" name="Sous-titr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fr-FR" smtClean="0"/>
              <a:t>Cliquez pour modifier le style des sous-titres du masque</a:t>
            </a:r>
            <a:endParaRPr kumimoji="0" lang="en-US"/>
          </a:p>
        </p:txBody>
      </p:sp>
      <p:sp>
        <p:nvSpPr>
          <p:cNvPr id="30" name="Espace réservé de la date 29"/>
          <p:cNvSpPr>
            <a:spLocks noGrp="1"/>
          </p:cNvSpPr>
          <p:nvPr>
            <p:ph type="dt" sz="half" idx="10"/>
          </p:nvPr>
        </p:nvSpPr>
        <p:spPr/>
        <p:txBody>
          <a:bodyPr/>
          <a:lstStyle/>
          <a:p>
            <a:fld id="{FB62D81E-D121-4F10-9E72-BE17F9DA3D73}" type="datetimeFigureOut">
              <a:rPr lang="fr-FR" smtClean="0"/>
              <a:pPr/>
              <a:t>24/09/2013</a:t>
            </a:fld>
            <a:endParaRPr lang="fr-FR"/>
          </a:p>
        </p:txBody>
      </p:sp>
      <p:sp>
        <p:nvSpPr>
          <p:cNvPr id="19" name="Espace réservé du pied de page 18"/>
          <p:cNvSpPr>
            <a:spLocks noGrp="1"/>
          </p:cNvSpPr>
          <p:nvPr>
            <p:ph type="ftr" sz="quarter" idx="11"/>
          </p:nvPr>
        </p:nvSpPr>
        <p:spPr/>
        <p:txBody>
          <a:bodyPr/>
          <a:lstStyle/>
          <a:p>
            <a:endParaRPr lang="fr-FR"/>
          </a:p>
        </p:txBody>
      </p:sp>
      <p:sp>
        <p:nvSpPr>
          <p:cNvPr id="27" name="Espace réservé du numéro de diapositive 26"/>
          <p:cNvSpPr>
            <a:spLocks noGrp="1"/>
          </p:cNvSpPr>
          <p:nvPr>
            <p:ph type="sldNum" sz="quarter" idx="12"/>
          </p:nvPr>
        </p:nvSpPr>
        <p:spPr/>
        <p:txBody>
          <a:bodyPr/>
          <a:lstStyle/>
          <a:p>
            <a:fld id="{97E407BA-C283-4F2B-97FA-6B5766557321}" type="slidenum">
              <a:rPr lang="fr-FR" smtClean="0"/>
              <a:pPr/>
              <a:t>‹N°›</a:t>
            </a:fld>
            <a:endParaRPr lang="fr-FR"/>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smtClean="0"/>
              <a:t>Cliquez pour modifier le style du titre</a:t>
            </a:r>
            <a:endParaRPr kumimoji="0" lang="en-US"/>
          </a:p>
        </p:txBody>
      </p:sp>
      <p:sp>
        <p:nvSpPr>
          <p:cNvPr id="3" name="Espace réservé du texte vertical 2"/>
          <p:cNvSpPr>
            <a:spLocks noGrp="1"/>
          </p:cNvSpPr>
          <p:nvPr>
            <p:ph type="body" orient="vert" idx="1"/>
          </p:nvPr>
        </p:nvSpPr>
        <p:spPr/>
        <p:txBody>
          <a:bodyPr vert="eaVert"/>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4" name="Espace réservé de la date 3"/>
          <p:cNvSpPr>
            <a:spLocks noGrp="1"/>
          </p:cNvSpPr>
          <p:nvPr>
            <p:ph type="dt" sz="half" idx="10"/>
          </p:nvPr>
        </p:nvSpPr>
        <p:spPr/>
        <p:txBody>
          <a:bodyPr/>
          <a:lstStyle/>
          <a:p>
            <a:fld id="{FB62D81E-D121-4F10-9E72-BE17F9DA3D73}" type="datetimeFigureOut">
              <a:rPr lang="fr-FR" smtClean="0"/>
              <a:pPr/>
              <a:t>24/09/2013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97E407BA-C283-4F2B-97FA-6B5766557321}" type="slidenum">
              <a:rPr lang="fr-FR" smtClean="0"/>
              <a:pPr/>
              <a:t>‹N°›</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914401"/>
            <a:ext cx="2057400" cy="5211763"/>
          </a:xfrm>
        </p:spPr>
        <p:txBody>
          <a:bodyPr vert="eaVert"/>
          <a:lstStyle/>
          <a:p>
            <a:r>
              <a:rPr kumimoji="0" lang="fr-FR" smtClean="0"/>
              <a:t>Cliquez pour modifier le style du titre</a:t>
            </a:r>
            <a:endParaRPr kumimoji="0" lang="en-US"/>
          </a:p>
        </p:txBody>
      </p:sp>
      <p:sp>
        <p:nvSpPr>
          <p:cNvPr id="3" name="Espace réservé du texte vertical 2"/>
          <p:cNvSpPr>
            <a:spLocks noGrp="1"/>
          </p:cNvSpPr>
          <p:nvPr>
            <p:ph type="body" orient="vert" idx="1"/>
          </p:nvPr>
        </p:nvSpPr>
        <p:spPr>
          <a:xfrm>
            <a:off x="457200" y="914401"/>
            <a:ext cx="6019800" cy="5211763"/>
          </a:xfrm>
        </p:spPr>
        <p:txBody>
          <a:bodyPr vert="eaVert"/>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4" name="Espace réservé de la date 3"/>
          <p:cNvSpPr>
            <a:spLocks noGrp="1"/>
          </p:cNvSpPr>
          <p:nvPr>
            <p:ph type="dt" sz="half" idx="10"/>
          </p:nvPr>
        </p:nvSpPr>
        <p:spPr/>
        <p:txBody>
          <a:bodyPr/>
          <a:lstStyle/>
          <a:p>
            <a:fld id="{FB62D81E-D121-4F10-9E72-BE17F9DA3D73}" type="datetimeFigureOut">
              <a:rPr lang="fr-FR" smtClean="0"/>
              <a:pPr/>
              <a:t>24/09/2013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97E407BA-C283-4F2B-97FA-6B5766557321}" type="slidenum">
              <a:rPr lang="fr-FR" smtClean="0"/>
              <a:pPr/>
              <a:t>‹N°›</a:t>
            </a:fld>
            <a:endParaRPr lang="fr-F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smtClean="0"/>
              <a:t>Cliquez pour modifier le style du titre</a:t>
            </a:r>
            <a:endParaRPr kumimoji="0" lang="en-US"/>
          </a:p>
        </p:txBody>
      </p:sp>
      <p:sp>
        <p:nvSpPr>
          <p:cNvPr id="3" name="Espace réservé du contenu 2"/>
          <p:cNvSpPr>
            <a:spLocks noGrp="1"/>
          </p:cNvSpPr>
          <p:nvPr>
            <p:ph idx="1"/>
          </p:nvPr>
        </p:nvSpPr>
        <p:spPr/>
        <p:txBody>
          <a:bodyPr/>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4" name="Espace réservé de la date 3"/>
          <p:cNvSpPr>
            <a:spLocks noGrp="1"/>
          </p:cNvSpPr>
          <p:nvPr>
            <p:ph type="dt" sz="half" idx="10"/>
          </p:nvPr>
        </p:nvSpPr>
        <p:spPr/>
        <p:txBody>
          <a:bodyPr/>
          <a:lstStyle/>
          <a:p>
            <a:fld id="{FB62D81E-D121-4F10-9E72-BE17F9DA3D73}" type="datetimeFigureOut">
              <a:rPr lang="fr-FR" smtClean="0"/>
              <a:pPr/>
              <a:t>24/09/2013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97E407BA-C283-4F2B-97FA-6B5766557321}" type="slidenum">
              <a:rPr lang="fr-FR" smtClean="0"/>
              <a:pPr/>
              <a:t>‹N°›</a:t>
            </a:fld>
            <a:endParaRPr lang="fr-F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bg>
      <p:bgRef idx="1002">
        <a:schemeClr val="bg2"/>
      </p:bgRef>
    </p:bg>
    <p:spTree>
      <p:nvGrpSpPr>
        <p:cNvPr id="1" name=""/>
        <p:cNvGrpSpPr/>
        <p:nvPr/>
      </p:nvGrpSpPr>
      <p:grpSpPr>
        <a:xfrm>
          <a:off x="0" y="0"/>
          <a:ext cx="0" cy="0"/>
          <a:chOff x="0" y="0"/>
          <a:chExt cx="0" cy="0"/>
        </a:xfrm>
      </p:grpSpPr>
      <p:sp>
        <p:nvSpPr>
          <p:cNvPr id="2" name="Titr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fr-FR" smtClean="0"/>
              <a:t>Cliquez pour modifier le style du titre</a:t>
            </a:r>
            <a:endParaRPr kumimoji="0" lang="en-US"/>
          </a:p>
        </p:txBody>
      </p:sp>
      <p:sp>
        <p:nvSpPr>
          <p:cNvPr id="3" name="Espace réservé du texte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fr-FR" smtClean="0"/>
              <a:t>Cliquez pour modifier les styles du texte du masque</a:t>
            </a:r>
          </a:p>
        </p:txBody>
      </p:sp>
      <p:sp>
        <p:nvSpPr>
          <p:cNvPr id="4" name="Espace réservé de la date 3"/>
          <p:cNvSpPr>
            <a:spLocks noGrp="1"/>
          </p:cNvSpPr>
          <p:nvPr>
            <p:ph type="dt" sz="half" idx="10"/>
          </p:nvPr>
        </p:nvSpPr>
        <p:spPr/>
        <p:txBody>
          <a:bodyPr/>
          <a:lstStyle/>
          <a:p>
            <a:fld id="{FB62D81E-D121-4F10-9E72-BE17F9DA3D73}" type="datetimeFigureOut">
              <a:rPr lang="fr-FR" smtClean="0"/>
              <a:pPr/>
              <a:t>24/09/2013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97E407BA-C283-4F2B-97FA-6B5766557321}" type="slidenum">
              <a:rPr lang="fr-FR" smtClean="0"/>
              <a:pPr/>
              <a:t>‹N°›</a:t>
            </a:fld>
            <a:endParaRPr lang="fr-FR"/>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457200" y="704088"/>
            <a:ext cx="8229600" cy="1143000"/>
          </a:xfrm>
        </p:spPr>
        <p:txBody>
          <a:bodyPr/>
          <a:lstStyle/>
          <a:p>
            <a:r>
              <a:rPr kumimoji="0" lang="fr-FR" smtClean="0"/>
              <a:t>Cliquez pour modifier le style du titre</a:t>
            </a:r>
            <a:endParaRPr kumimoji="0" lang="en-US"/>
          </a:p>
        </p:txBody>
      </p:sp>
      <p:sp>
        <p:nvSpPr>
          <p:cNvPr id="3" name="Espace réservé du contenu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4" name="Espace réservé du contenu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5" name="Espace réservé de la date 4"/>
          <p:cNvSpPr>
            <a:spLocks noGrp="1"/>
          </p:cNvSpPr>
          <p:nvPr>
            <p:ph type="dt" sz="half" idx="10"/>
          </p:nvPr>
        </p:nvSpPr>
        <p:spPr/>
        <p:txBody>
          <a:bodyPr/>
          <a:lstStyle/>
          <a:p>
            <a:fld id="{FB62D81E-D121-4F10-9E72-BE17F9DA3D73}" type="datetimeFigureOut">
              <a:rPr lang="fr-FR" smtClean="0"/>
              <a:pPr/>
              <a:t>24/09/2013</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97E407BA-C283-4F2B-97FA-6B5766557321}" type="slidenum">
              <a:rPr lang="fr-FR" smtClean="0"/>
              <a:pPr/>
              <a:t>‹N°›</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704088"/>
            <a:ext cx="8229600" cy="1143000"/>
          </a:xfrm>
        </p:spPr>
        <p:txBody>
          <a:bodyPr tIns="45720" anchor="b"/>
          <a:lstStyle>
            <a:lvl1pPr>
              <a:defRPr/>
            </a:lvl1pPr>
          </a:lstStyle>
          <a:p>
            <a:r>
              <a:rPr kumimoji="0" lang="fr-FR" smtClean="0"/>
              <a:t>Cliquez pour modifier le style du titre</a:t>
            </a:r>
            <a:endParaRPr kumimoji="0" lang="en-US"/>
          </a:p>
        </p:txBody>
      </p:sp>
      <p:sp>
        <p:nvSpPr>
          <p:cNvPr id="3" name="Espace réservé du texte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fr-FR" smtClean="0"/>
              <a:t>Cliquez pour modifier les styles du texte du masque</a:t>
            </a:r>
          </a:p>
        </p:txBody>
      </p:sp>
      <p:sp>
        <p:nvSpPr>
          <p:cNvPr id="4" name="Espace réservé du texte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fr-FR" smtClean="0"/>
              <a:t>Cliquez pour modifier les styles du texte du masque</a:t>
            </a:r>
          </a:p>
        </p:txBody>
      </p:sp>
      <p:sp>
        <p:nvSpPr>
          <p:cNvPr id="5" name="Espace réservé du contenu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6" name="Espace réservé du contenu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7" name="Espace réservé de la date 6"/>
          <p:cNvSpPr>
            <a:spLocks noGrp="1"/>
          </p:cNvSpPr>
          <p:nvPr>
            <p:ph type="dt" sz="half" idx="10"/>
          </p:nvPr>
        </p:nvSpPr>
        <p:spPr/>
        <p:txBody>
          <a:bodyPr/>
          <a:lstStyle/>
          <a:p>
            <a:fld id="{FB62D81E-D121-4F10-9E72-BE17F9DA3D73}" type="datetimeFigureOut">
              <a:rPr lang="fr-FR" smtClean="0"/>
              <a:pPr/>
              <a:t>24/09/2013</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97E407BA-C283-4F2B-97FA-6B5766557321}" type="slidenum">
              <a:rPr lang="fr-FR" smtClean="0"/>
              <a:pPr/>
              <a:t>‹N°›</a:t>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fr-FR" smtClean="0"/>
              <a:t>Cliquez pour modifier le style du titre</a:t>
            </a:r>
            <a:endParaRPr kumimoji="0" lang="en-US"/>
          </a:p>
        </p:txBody>
      </p:sp>
      <p:sp>
        <p:nvSpPr>
          <p:cNvPr id="3" name="Espace réservé de la date 2"/>
          <p:cNvSpPr>
            <a:spLocks noGrp="1"/>
          </p:cNvSpPr>
          <p:nvPr>
            <p:ph type="dt" sz="half" idx="10"/>
          </p:nvPr>
        </p:nvSpPr>
        <p:spPr/>
        <p:txBody>
          <a:bodyPr/>
          <a:lstStyle/>
          <a:p>
            <a:fld id="{FB62D81E-D121-4F10-9E72-BE17F9DA3D73}" type="datetimeFigureOut">
              <a:rPr lang="fr-FR" smtClean="0"/>
              <a:pPr/>
              <a:t>24/09/2013</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97E407BA-C283-4F2B-97FA-6B5766557321}" type="slidenum">
              <a:rPr lang="fr-FR" smtClean="0"/>
              <a:pPr/>
              <a:t>‹N°›</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FB62D81E-D121-4F10-9E72-BE17F9DA3D73}" type="datetimeFigureOut">
              <a:rPr lang="fr-FR" smtClean="0"/>
              <a:pPr/>
              <a:t>24/09/2013</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97E407BA-C283-4F2B-97FA-6B5766557321}" type="slidenum">
              <a:rPr lang="fr-FR" smtClean="0"/>
              <a:pPr/>
              <a:t>‹N°›</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fr-FR" smtClean="0"/>
              <a:t>Cliquez pour modifier le style du titre</a:t>
            </a:r>
            <a:endParaRPr kumimoji="0" lang="en-US"/>
          </a:p>
        </p:txBody>
      </p:sp>
      <p:sp>
        <p:nvSpPr>
          <p:cNvPr id="3" name="Espace réservé du texte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fr-FR" smtClean="0"/>
              <a:t>Cliquez pour modifier les styles du texte du masque</a:t>
            </a:r>
          </a:p>
        </p:txBody>
      </p:sp>
      <p:sp>
        <p:nvSpPr>
          <p:cNvPr id="4" name="Espace réservé du contenu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5" name="Espace réservé de la date 4"/>
          <p:cNvSpPr>
            <a:spLocks noGrp="1"/>
          </p:cNvSpPr>
          <p:nvPr>
            <p:ph type="dt" sz="half" idx="10"/>
          </p:nvPr>
        </p:nvSpPr>
        <p:spPr/>
        <p:txBody>
          <a:bodyPr/>
          <a:lstStyle/>
          <a:p>
            <a:fld id="{FB62D81E-D121-4F10-9E72-BE17F9DA3D73}" type="datetimeFigureOut">
              <a:rPr lang="fr-FR" smtClean="0"/>
              <a:pPr/>
              <a:t>24/09/2013</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97E407BA-C283-4F2B-97FA-6B5766557321}" type="slidenum">
              <a:rPr lang="fr-FR" smtClean="0"/>
              <a:pPr/>
              <a:t>‹N°›</a:t>
            </a:fld>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sp>
        <p:nvSpPr>
          <p:cNvPr id="9" name="Rogner et arrondir un rectangle à un seul coin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Triangle rect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r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fr-FR" smtClean="0"/>
              <a:t>Cliquez pour modifier le style du titre</a:t>
            </a:r>
            <a:endParaRPr kumimoji="0" lang="en-US"/>
          </a:p>
        </p:txBody>
      </p:sp>
      <p:sp>
        <p:nvSpPr>
          <p:cNvPr id="4" name="Espace réservé du texte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fr-FR" smtClean="0"/>
              <a:t>Cliquez pour modifier les styles du texte du masque</a:t>
            </a:r>
          </a:p>
        </p:txBody>
      </p:sp>
      <p:sp>
        <p:nvSpPr>
          <p:cNvPr id="5" name="Espace réservé de la date 4"/>
          <p:cNvSpPr>
            <a:spLocks noGrp="1"/>
          </p:cNvSpPr>
          <p:nvPr>
            <p:ph type="dt" sz="half" idx="10"/>
          </p:nvPr>
        </p:nvSpPr>
        <p:spPr/>
        <p:txBody>
          <a:bodyPr/>
          <a:lstStyle/>
          <a:p>
            <a:fld id="{FB62D81E-D121-4F10-9E72-BE17F9DA3D73}" type="datetimeFigureOut">
              <a:rPr lang="fr-FR" smtClean="0"/>
              <a:pPr/>
              <a:t>24/09/2013</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a:xfrm>
            <a:off x="8077200" y="6356350"/>
            <a:ext cx="609600" cy="365125"/>
          </a:xfrm>
        </p:spPr>
        <p:txBody>
          <a:bodyPr/>
          <a:lstStyle/>
          <a:p>
            <a:fld id="{97E407BA-C283-4F2B-97FA-6B5766557321}" type="slidenum">
              <a:rPr lang="fr-FR" smtClean="0"/>
              <a:pPr/>
              <a:t>‹N°›</a:t>
            </a:fld>
            <a:endParaRPr lang="fr-FR"/>
          </a:p>
        </p:txBody>
      </p:sp>
      <p:sp>
        <p:nvSpPr>
          <p:cNvPr id="3" name="Espace réservé pour une image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fr-FR" smtClean="0"/>
              <a:t>Cliquez sur l'icône pour ajouter une image</a:t>
            </a:r>
            <a:endParaRPr kumimoji="0" lang="en-US" dirty="0"/>
          </a:p>
        </p:txBody>
      </p:sp>
      <p:sp>
        <p:nvSpPr>
          <p:cNvPr id="10" name="Forme libre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orme libre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orme libre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orme libre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Espace réservé du titre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fr-FR" smtClean="0"/>
              <a:t>Cliquez pour modifier le style du titre</a:t>
            </a:r>
            <a:endParaRPr kumimoji="0" lang="en-US"/>
          </a:p>
        </p:txBody>
      </p:sp>
      <p:sp>
        <p:nvSpPr>
          <p:cNvPr id="30" name="Espace réservé du texte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fr-FR" smtClean="0"/>
              <a:t>Cliquez pour modifier les styles du texte du masque</a:t>
            </a:r>
          </a:p>
          <a:p>
            <a:pPr lvl="1" eaLnBrk="1" latinLnBrk="0" hangingPunct="1"/>
            <a:r>
              <a:rPr kumimoji="0" lang="fr-FR" smtClean="0"/>
              <a:t>Deuxième niveau</a:t>
            </a:r>
          </a:p>
          <a:p>
            <a:pPr lvl="2" eaLnBrk="1" latinLnBrk="0" hangingPunct="1"/>
            <a:r>
              <a:rPr kumimoji="0" lang="fr-FR" smtClean="0"/>
              <a:t>Troisième niveau</a:t>
            </a:r>
          </a:p>
          <a:p>
            <a:pPr lvl="3" eaLnBrk="1" latinLnBrk="0" hangingPunct="1"/>
            <a:r>
              <a:rPr kumimoji="0" lang="fr-FR" smtClean="0"/>
              <a:t>Quatrième niveau</a:t>
            </a:r>
          </a:p>
          <a:p>
            <a:pPr lvl="4" eaLnBrk="1" latinLnBrk="0" hangingPunct="1"/>
            <a:r>
              <a:rPr kumimoji="0" lang="fr-FR" smtClean="0"/>
              <a:t>Cinquième niveau</a:t>
            </a:r>
            <a:endParaRPr kumimoji="0" lang="en-US"/>
          </a:p>
        </p:txBody>
      </p:sp>
      <p:sp>
        <p:nvSpPr>
          <p:cNvPr id="10" name="Espace réservé de la date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FB62D81E-D121-4F10-9E72-BE17F9DA3D73}" type="datetimeFigureOut">
              <a:rPr lang="fr-FR" smtClean="0"/>
              <a:pPr/>
              <a:t>24/09/2013</a:t>
            </a:fld>
            <a:endParaRPr lang="fr-FR"/>
          </a:p>
        </p:txBody>
      </p:sp>
      <p:sp>
        <p:nvSpPr>
          <p:cNvPr id="22" name="Espace réservé du pied de page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fr-FR"/>
          </a:p>
        </p:txBody>
      </p:sp>
      <p:sp>
        <p:nvSpPr>
          <p:cNvPr id="18" name="Espace réservé du numéro de diapositive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97E407BA-C283-4F2B-97FA-6B5766557321}" type="slidenum">
              <a:rPr lang="fr-FR" smtClean="0"/>
              <a:pPr/>
              <a:t>‹N°›</a:t>
            </a:fld>
            <a:endParaRPr lang="fr-FR"/>
          </a:p>
        </p:txBody>
      </p:sp>
      <p:grpSp>
        <p:nvGrpSpPr>
          <p:cNvPr id="2" name="Groupe 1"/>
          <p:cNvGrpSpPr/>
          <p:nvPr/>
        </p:nvGrpSpPr>
        <p:grpSpPr>
          <a:xfrm>
            <a:off x="-19017" y="202408"/>
            <a:ext cx="9180548" cy="649224"/>
            <a:chOff x="-19045" y="216550"/>
            <a:chExt cx="9180548" cy="649224"/>
          </a:xfrm>
        </p:grpSpPr>
        <p:sp>
          <p:nvSpPr>
            <p:cNvPr id="12" name="Forme libre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orme libre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973" r:id="rId1"/>
    <p:sldLayoutId id="2147483974" r:id="rId2"/>
    <p:sldLayoutId id="2147483975" r:id="rId3"/>
    <p:sldLayoutId id="2147483976" r:id="rId4"/>
    <p:sldLayoutId id="2147483977" r:id="rId5"/>
    <p:sldLayoutId id="2147483978" r:id="rId6"/>
    <p:sldLayoutId id="2147483979" r:id="rId7"/>
    <p:sldLayoutId id="2147483980" r:id="rId8"/>
    <p:sldLayoutId id="2147483981" r:id="rId9"/>
    <p:sldLayoutId id="2147483982" r:id="rId10"/>
    <p:sldLayoutId id="2147483983"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475656" y="908720"/>
            <a:ext cx="6477000" cy="1828800"/>
          </a:xfrm>
        </p:spPr>
        <p:txBody>
          <a:bodyPr>
            <a:normAutofit/>
          </a:bodyPr>
          <a:lstStyle/>
          <a:p>
            <a:r>
              <a:rPr lang="fr-FR" dirty="0" smtClean="0"/>
              <a:t>DIVERSITE DU MONDE  MICROBIEN</a:t>
            </a:r>
            <a:endParaRPr lang="fr-FR" dirty="0"/>
          </a:p>
        </p:txBody>
      </p:sp>
      <p:sp>
        <p:nvSpPr>
          <p:cNvPr id="3" name="Sous-titre 2"/>
          <p:cNvSpPr>
            <a:spLocks noGrp="1"/>
          </p:cNvSpPr>
          <p:nvPr>
            <p:ph type="subTitle" idx="1"/>
          </p:nvPr>
        </p:nvSpPr>
        <p:spPr>
          <a:xfrm>
            <a:off x="0" y="6381368"/>
            <a:ext cx="2195736" cy="360000"/>
          </a:xfrm>
        </p:spPr>
        <p:txBody>
          <a:bodyPr>
            <a:noAutofit/>
          </a:bodyPr>
          <a:lstStyle/>
          <a:p>
            <a:r>
              <a:rPr lang="fr-FR" sz="1100" dirty="0" smtClean="0">
                <a:latin typeface="Times New Roman" pitchFamily="18" charset="0"/>
                <a:cs typeface="Times New Roman" pitchFamily="18" charset="0"/>
              </a:rPr>
              <a:t>F TAGUETT 2012- FSB -USTHB</a:t>
            </a:r>
            <a:endParaRPr lang="fr-FR" sz="11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324488" y="555063"/>
            <a:ext cx="8748000" cy="495520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457200" algn="l"/>
              </a:tabLst>
            </a:pPr>
            <a:r>
              <a:rPr kumimoji="0" lang="fr-FR" sz="28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fr-FR" sz="20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Transmission des microorganismes dans  l’environnement intérieur </a:t>
            </a:r>
            <a:endParaRPr kumimoji="0" lang="fr-FR" sz="14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l"/>
              </a:tabLst>
            </a:pPr>
            <a:endParaRPr kumimoji="0" lang="fr-FR" sz="2400" b="0" i="0"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l"/>
              </a:tabLst>
            </a:pPr>
            <a:r>
              <a:rPr kumimoji="0" lang="fr-FR" sz="2000" b="0" i="0"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Bio contamination de l’air :</a:t>
            </a:r>
            <a:endParaRPr kumimoji="0" lang="fr-FR" sz="1200" b="0" i="0"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Char char="•"/>
              <a:tabLst>
                <a:tab pos="457200" algn="l"/>
              </a:tabLst>
            </a:pPr>
            <a:endParaRPr kumimoji="0" lang="fr-FR"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tabLst>
                <a:tab pos="457200" algn="l"/>
              </a:tabLst>
            </a:pPr>
            <a:r>
              <a:rPr kumimoji="0" lang="fr-FR"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On distingue plusieurs vecteurs pour la transmission des microbes dans l’air :</a:t>
            </a:r>
            <a:endParaRPr kumimoji="0" lang="fr-FR" sz="12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tabLst>
                <a:tab pos="457200" algn="l"/>
              </a:tabLst>
            </a:pPr>
            <a:endParaRPr kumimoji="0" lang="fr-FR"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tabLst>
                <a:tab pos="457200" algn="l"/>
              </a:tabLst>
            </a:pPr>
            <a:r>
              <a:rPr kumimoji="0" lang="fr-FR"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Poussières végétales, animales et minérales : particules inertes (10</a:t>
            </a:r>
            <a:r>
              <a:rPr kumimoji="0" lang="fr-FR"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sym typeface="Symbol" pitchFamily="18" charset="2"/>
              </a:rPr>
              <a:t></a:t>
            </a:r>
            <a:r>
              <a:rPr kumimoji="0" lang="fr-FR"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m-200</a:t>
            </a:r>
            <a:r>
              <a:rPr kumimoji="0" lang="fr-FR"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sym typeface="Symbol" pitchFamily="18" charset="2"/>
              </a:rPr>
              <a:t></a:t>
            </a:r>
            <a:r>
              <a:rPr kumimoji="0" lang="fr-FR"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m) qui adsorbent les microorganismes. </a:t>
            </a:r>
          </a:p>
          <a:p>
            <a:pPr marL="0" marR="0" lvl="0" indent="0" algn="just" defTabSz="914400" rtl="0" eaLnBrk="0" fontAlgn="base" latinLnBrk="0" hangingPunct="0">
              <a:lnSpc>
                <a:spcPct val="100000"/>
              </a:lnSpc>
              <a:spcBef>
                <a:spcPct val="0"/>
              </a:spcBef>
              <a:spcAft>
                <a:spcPct val="0"/>
              </a:spcAft>
              <a:buClrTx/>
              <a:buSzTx/>
              <a:tabLst>
                <a:tab pos="457200" algn="l"/>
              </a:tabLst>
            </a:pPr>
            <a:endParaRPr lang="fr-FR" sz="2000" dirty="0">
              <a:latin typeface="Times New Roman" pitchFamily="18" charset="0"/>
              <a:ea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tabLst>
                <a:tab pos="457200" algn="l"/>
              </a:tabLst>
            </a:pPr>
            <a:r>
              <a:rPr kumimoji="0" lang="fr-FR"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Les grosses particules suivent la Loi de Stokes (leur vitesse de chute est directement proportionnelle au carré de leur diamètre) et se déposent sur les surfaces horizontales. </a:t>
            </a:r>
          </a:p>
          <a:p>
            <a:pPr marL="0" marR="0" lvl="0" indent="0" algn="just" defTabSz="914400" rtl="0" eaLnBrk="0" fontAlgn="base" latinLnBrk="0" hangingPunct="0">
              <a:lnSpc>
                <a:spcPct val="100000"/>
              </a:lnSpc>
              <a:spcBef>
                <a:spcPct val="0"/>
              </a:spcBef>
              <a:spcAft>
                <a:spcPct val="0"/>
              </a:spcAft>
              <a:buClrTx/>
              <a:buSzTx/>
              <a:tabLst>
                <a:tab pos="457200" algn="l"/>
              </a:tabLst>
            </a:pPr>
            <a:endParaRPr lang="fr-FR" sz="2000" dirty="0">
              <a:latin typeface="Times New Roman" pitchFamily="18" charset="0"/>
              <a:ea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tabLst>
                <a:tab pos="457200" algn="l"/>
              </a:tabLst>
            </a:pPr>
            <a:r>
              <a:rPr kumimoji="0" lang="fr-FR"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Les petites particules peuvent demeurer de façon permanente dans l’air. </a:t>
            </a:r>
          </a:p>
          <a:p>
            <a:pPr marL="0" marR="0" lvl="0" indent="0" algn="just" defTabSz="914400" rtl="0" eaLnBrk="0" fontAlgn="base" latinLnBrk="0" hangingPunct="0">
              <a:lnSpc>
                <a:spcPct val="100000"/>
              </a:lnSpc>
              <a:spcBef>
                <a:spcPct val="0"/>
              </a:spcBef>
              <a:spcAft>
                <a:spcPct val="0"/>
              </a:spcAft>
              <a:buClrTx/>
              <a:buSzTx/>
              <a:tabLst>
                <a:tab pos="457200" algn="l"/>
              </a:tabLst>
            </a:pPr>
            <a:r>
              <a:rPr kumimoji="0" lang="fr-FR"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Toutes les particules peuvent être remises en suspension par turbulence</a:t>
            </a:r>
            <a:r>
              <a:rPr kumimoji="0" lang="fr-FR" sz="2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a:t>
            </a:r>
            <a:endParaRPr kumimoji="0" lang="fr-FR" sz="2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sym typeface="Symbol" pitchFamily="18" charset="2"/>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8488" y="1045180"/>
            <a:ext cx="8676000" cy="4832092"/>
          </a:xfrm>
          <a:prstGeom prst="rect">
            <a:avLst/>
          </a:prstGeom>
        </p:spPr>
        <p:txBody>
          <a:bodyPr wrap="square">
            <a:spAutoFit/>
          </a:bodyPr>
          <a:lstStyle/>
          <a:p>
            <a:pPr lvl="0"/>
            <a:r>
              <a:rPr lang="fr-FR" sz="2000" b="1" dirty="0">
                <a:latin typeface="Times New Roman" pitchFamily="18" charset="0"/>
                <a:cs typeface="Times New Roman" pitchFamily="18" charset="0"/>
              </a:rPr>
              <a:t>Gouttelettes de </a:t>
            </a:r>
            <a:r>
              <a:rPr lang="fr-FR" sz="2000" b="1" dirty="0" err="1">
                <a:latin typeface="Times New Roman" pitchFamily="18" charset="0"/>
                <a:cs typeface="Times New Roman" pitchFamily="18" charset="0"/>
              </a:rPr>
              <a:t>Flügge</a:t>
            </a:r>
            <a:r>
              <a:rPr lang="fr-FR" sz="2000" b="1" dirty="0">
                <a:latin typeface="Times New Roman" pitchFamily="18" charset="0"/>
                <a:cs typeface="Times New Roman" pitchFamily="18" charset="0"/>
              </a:rPr>
              <a:t> </a:t>
            </a:r>
            <a:r>
              <a:rPr lang="fr-FR" dirty="0" smtClean="0"/>
              <a:t>:</a:t>
            </a:r>
          </a:p>
          <a:p>
            <a:pPr lvl="0"/>
            <a:endParaRPr lang="fr-FR" dirty="0"/>
          </a:p>
          <a:p>
            <a:pPr lvl="0" algn="just"/>
            <a:r>
              <a:rPr lang="fr-FR" dirty="0" smtClean="0"/>
              <a:t> </a:t>
            </a:r>
            <a:r>
              <a:rPr lang="fr-FR" dirty="0">
                <a:latin typeface="Times New Roman" pitchFamily="18" charset="0"/>
                <a:cs typeface="Times New Roman" pitchFamily="18" charset="0"/>
              </a:rPr>
              <a:t>postillons gros et petits (10</a:t>
            </a:r>
            <a:r>
              <a:rPr lang="fr-FR" dirty="0">
                <a:latin typeface="Times New Roman" pitchFamily="18" charset="0"/>
                <a:cs typeface="Times New Roman" pitchFamily="18" charset="0"/>
                <a:sym typeface="Symbol"/>
              </a:rPr>
              <a:t></a:t>
            </a:r>
            <a:r>
              <a:rPr lang="fr-FR" dirty="0">
                <a:latin typeface="Times New Roman" pitchFamily="18" charset="0"/>
                <a:cs typeface="Times New Roman" pitchFamily="18" charset="0"/>
              </a:rPr>
              <a:t>m-1.000</a:t>
            </a:r>
            <a:r>
              <a:rPr lang="fr-FR" dirty="0">
                <a:latin typeface="Times New Roman" pitchFamily="18" charset="0"/>
                <a:cs typeface="Times New Roman" pitchFamily="18" charset="0"/>
                <a:sym typeface="Symbol"/>
              </a:rPr>
              <a:t></a:t>
            </a:r>
            <a:r>
              <a:rPr lang="fr-FR" dirty="0">
                <a:latin typeface="Times New Roman" pitchFamily="18" charset="0"/>
                <a:cs typeface="Times New Roman" pitchFamily="18" charset="0"/>
              </a:rPr>
              <a:t>m) expulsées des voies respiratoires de l’homme par le souffle, la parole, la toux,... </a:t>
            </a:r>
            <a:endParaRPr lang="fr-FR" dirty="0" smtClean="0">
              <a:latin typeface="Times New Roman" pitchFamily="18" charset="0"/>
              <a:cs typeface="Times New Roman" pitchFamily="18" charset="0"/>
            </a:endParaRPr>
          </a:p>
          <a:p>
            <a:pPr lvl="0" algn="just"/>
            <a:endParaRPr lang="fr-FR" dirty="0">
              <a:latin typeface="Times New Roman" pitchFamily="18" charset="0"/>
              <a:cs typeface="Times New Roman" pitchFamily="18" charset="0"/>
            </a:endParaRPr>
          </a:p>
          <a:p>
            <a:pPr lvl="0" algn="just"/>
            <a:r>
              <a:rPr lang="fr-FR" dirty="0" smtClean="0">
                <a:latin typeface="Times New Roman" pitchFamily="18" charset="0"/>
                <a:cs typeface="Times New Roman" pitchFamily="18" charset="0"/>
              </a:rPr>
              <a:t>Le </a:t>
            </a:r>
            <a:r>
              <a:rPr lang="fr-FR" dirty="0">
                <a:latin typeface="Times New Roman" pitchFamily="18" charset="0"/>
                <a:cs typeface="Times New Roman" pitchFamily="18" charset="0"/>
              </a:rPr>
              <a:t>sort de ces gouttelettes </a:t>
            </a:r>
            <a:r>
              <a:rPr lang="fr-FR" dirty="0" smtClean="0">
                <a:latin typeface="Times New Roman" pitchFamily="18" charset="0"/>
                <a:cs typeface="Times New Roman" pitchFamily="18" charset="0"/>
              </a:rPr>
              <a:t>dépend </a:t>
            </a:r>
            <a:r>
              <a:rPr lang="fr-FR" dirty="0">
                <a:latin typeface="Times New Roman" pitchFamily="18" charset="0"/>
                <a:cs typeface="Times New Roman" pitchFamily="18" charset="0"/>
              </a:rPr>
              <a:t>de leur taille et masse mais aussi de l’évaporation de leur substrat liquide. </a:t>
            </a:r>
            <a:endParaRPr lang="fr-FR" dirty="0" smtClean="0">
              <a:latin typeface="Times New Roman" pitchFamily="18" charset="0"/>
              <a:cs typeface="Times New Roman" pitchFamily="18" charset="0"/>
            </a:endParaRPr>
          </a:p>
          <a:p>
            <a:pPr lvl="0" algn="just"/>
            <a:endParaRPr lang="fr-FR" dirty="0">
              <a:latin typeface="Times New Roman" pitchFamily="18" charset="0"/>
              <a:cs typeface="Times New Roman" pitchFamily="18" charset="0"/>
            </a:endParaRPr>
          </a:p>
          <a:p>
            <a:pPr lvl="0" algn="just"/>
            <a:r>
              <a:rPr lang="fr-FR" dirty="0" smtClean="0">
                <a:latin typeface="Times New Roman" pitchFamily="18" charset="0"/>
                <a:cs typeface="Times New Roman" pitchFamily="18" charset="0"/>
              </a:rPr>
              <a:t>Les </a:t>
            </a:r>
            <a:r>
              <a:rPr lang="fr-FR" dirty="0">
                <a:latin typeface="Times New Roman" pitchFamily="18" charset="0"/>
                <a:cs typeface="Times New Roman" pitchFamily="18" charset="0"/>
              </a:rPr>
              <a:t>plus grosses et lourdes vont tomber sur le sol par sédimentation selon la Loi de Stokes. Les plus petites ne vont parcourir qu’une faible distance avant que leur eau constitutive s’évapore et </a:t>
            </a:r>
            <a:r>
              <a:rPr lang="fr-FR" dirty="0" smtClean="0">
                <a:latin typeface="Times New Roman" pitchFamily="18" charset="0"/>
                <a:cs typeface="Times New Roman" pitchFamily="18" charset="0"/>
              </a:rPr>
              <a:t>deviennent </a:t>
            </a:r>
            <a:r>
              <a:rPr lang="fr-FR" dirty="0">
                <a:latin typeface="Times New Roman" pitchFamily="18" charset="0"/>
                <a:cs typeface="Times New Roman" pitchFamily="18" charset="0"/>
              </a:rPr>
              <a:t>des « </a:t>
            </a:r>
            <a:r>
              <a:rPr lang="fr-FR" dirty="0" err="1">
                <a:latin typeface="Times New Roman" pitchFamily="18" charset="0"/>
                <a:cs typeface="Times New Roman" pitchFamily="18" charset="0"/>
              </a:rPr>
              <a:t>droplets</a:t>
            </a:r>
            <a:r>
              <a:rPr lang="fr-FR" dirty="0">
                <a:latin typeface="Times New Roman" pitchFamily="18" charset="0"/>
                <a:cs typeface="Times New Roman" pitchFamily="18" charset="0"/>
              </a:rPr>
              <a:t> </a:t>
            </a:r>
            <a:r>
              <a:rPr lang="fr-FR" dirty="0" err="1">
                <a:latin typeface="Times New Roman" pitchFamily="18" charset="0"/>
                <a:cs typeface="Times New Roman" pitchFamily="18" charset="0"/>
              </a:rPr>
              <a:t>nuclei</a:t>
            </a:r>
            <a:r>
              <a:rPr lang="fr-FR" dirty="0">
                <a:latin typeface="Times New Roman" pitchFamily="18" charset="0"/>
                <a:cs typeface="Times New Roman" pitchFamily="18" charset="0"/>
              </a:rPr>
              <a:t> », avec les mêmes caractéristiques que les particules inertes. </a:t>
            </a:r>
            <a:endParaRPr lang="fr-FR" dirty="0" smtClean="0">
              <a:latin typeface="Times New Roman" pitchFamily="18" charset="0"/>
              <a:cs typeface="Times New Roman" pitchFamily="18" charset="0"/>
            </a:endParaRPr>
          </a:p>
          <a:p>
            <a:pPr lvl="0" algn="just"/>
            <a:endParaRPr lang="fr-FR" dirty="0">
              <a:latin typeface="Times New Roman" pitchFamily="18" charset="0"/>
              <a:cs typeface="Times New Roman" pitchFamily="18" charset="0"/>
            </a:endParaRPr>
          </a:p>
          <a:p>
            <a:pPr lvl="0" algn="just"/>
            <a:endParaRPr lang="fr-FR" dirty="0" smtClean="0">
              <a:latin typeface="Times New Roman" pitchFamily="18" charset="0"/>
              <a:cs typeface="Times New Roman" pitchFamily="18" charset="0"/>
            </a:endParaRPr>
          </a:p>
          <a:p>
            <a:pPr lvl="0" algn="just"/>
            <a:r>
              <a:rPr lang="fr-FR" dirty="0" smtClean="0">
                <a:latin typeface="Times New Roman" pitchFamily="18" charset="0"/>
                <a:cs typeface="Times New Roman" pitchFamily="18" charset="0"/>
              </a:rPr>
              <a:t>L’évaporation </a:t>
            </a:r>
            <a:r>
              <a:rPr lang="fr-FR" dirty="0">
                <a:latin typeface="Times New Roman" pitchFamily="18" charset="0"/>
                <a:cs typeface="Times New Roman" pitchFamily="18" charset="0"/>
              </a:rPr>
              <a:t>est </a:t>
            </a:r>
            <a:r>
              <a:rPr lang="fr-FR" dirty="0" smtClean="0">
                <a:latin typeface="Times New Roman" pitchFamily="18" charset="0"/>
                <a:cs typeface="Times New Roman" pitchFamily="18" charset="0"/>
              </a:rPr>
              <a:t>inversement </a:t>
            </a:r>
            <a:r>
              <a:rPr lang="fr-FR" dirty="0">
                <a:latin typeface="Times New Roman" pitchFamily="18" charset="0"/>
                <a:cs typeface="Times New Roman" pitchFamily="18" charset="0"/>
              </a:rPr>
              <a:t>proportionnelle au carré de leur diamètre. En </a:t>
            </a:r>
            <a:r>
              <a:rPr lang="fr-FR" dirty="0" smtClean="0">
                <a:latin typeface="Times New Roman" pitchFamily="18" charset="0"/>
                <a:cs typeface="Times New Roman" pitchFamily="18" charset="0"/>
              </a:rPr>
              <a:t>général </a:t>
            </a:r>
            <a:r>
              <a:rPr lang="fr-FR" dirty="0">
                <a:latin typeface="Times New Roman" pitchFamily="18" charset="0"/>
                <a:cs typeface="Times New Roman" pitchFamily="18" charset="0"/>
              </a:rPr>
              <a:t>les gouttelettes de diamètre d’environs 10</a:t>
            </a:r>
            <a:r>
              <a:rPr lang="fr-FR" dirty="0">
                <a:latin typeface="Times New Roman" pitchFamily="18" charset="0"/>
                <a:cs typeface="Times New Roman" pitchFamily="18" charset="0"/>
                <a:sym typeface="Symbol"/>
              </a:rPr>
              <a:t></a:t>
            </a:r>
            <a:r>
              <a:rPr lang="fr-FR" dirty="0">
                <a:latin typeface="Times New Roman" pitchFamily="18" charset="0"/>
                <a:cs typeface="Times New Roman" pitchFamily="18" charset="0"/>
              </a:rPr>
              <a:t>m s’évaporent presque instantanément avant d’atteindre le sol.</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7504" y="1064925"/>
            <a:ext cx="8856984" cy="5355312"/>
          </a:xfrm>
          <a:prstGeom prst="rect">
            <a:avLst/>
          </a:prstGeom>
        </p:spPr>
        <p:txBody>
          <a:bodyPr wrap="square">
            <a:spAutoFit/>
          </a:bodyPr>
          <a:lstStyle/>
          <a:p>
            <a:pPr lvl="0" algn="just"/>
            <a:r>
              <a:rPr lang="fr-FR" dirty="0">
                <a:latin typeface="Times New Roman" pitchFamily="18" charset="0"/>
                <a:cs typeface="Times New Roman" pitchFamily="18" charset="0"/>
              </a:rPr>
              <a:t>En ce qui concerne les normes microbiologiques de l’air intérieur, ils existent pour des zones protégées ou à risque, comme les salles de production de produits pharmaceutiques ou cosmétiques, mais pas pour le niveau </a:t>
            </a:r>
            <a:r>
              <a:rPr lang="fr-FR" dirty="0" smtClean="0">
                <a:latin typeface="Times New Roman" pitchFamily="18" charset="0"/>
                <a:cs typeface="Times New Roman" pitchFamily="18" charset="0"/>
              </a:rPr>
              <a:t>domestique. </a:t>
            </a:r>
          </a:p>
          <a:p>
            <a:pPr lvl="0" algn="just"/>
            <a:endParaRPr lang="fr-FR" dirty="0">
              <a:latin typeface="Times New Roman" pitchFamily="18" charset="0"/>
              <a:cs typeface="Times New Roman" pitchFamily="18" charset="0"/>
            </a:endParaRPr>
          </a:p>
          <a:p>
            <a:pPr lvl="0" algn="just"/>
            <a:r>
              <a:rPr lang="fr-FR" dirty="0" smtClean="0">
                <a:latin typeface="Times New Roman" pitchFamily="18" charset="0"/>
                <a:cs typeface="Times New Roman" pitchFamily="18" charset="0"/>
              </a:rPr>
              <a:t>Il </a:t>
            </a:r>
            <a:r>
              <a:rPr lang="fr-FR" dirty="0">
                <a:latin typeface="Times New Roman" pitchFamily="18" charset="0"/>
                <a:cs typeface="Times New Roman" pitchFamily="18" charset="0"/>
              </a:rPr>
              <a:t>y a plusieurs types :</a:t>
            </a:r>
          </a:p>
          <a:p>
            <a:pPr lvl="0" algn="just"/>
            <a:endParaRPr lang="fr-FR" dirty="0" smtClean="0">
              <a:latin typeface="Times New Roman" pitchFamily="18" charset="0"/>
              <a:cs typeface="Times New Roman" pitchFamily="18" charset="0"/>
            </a:endParaRPr>
          </a:p>
          <a:p>
            <a:pPr lvl="0" algn="just"/>
            <a:r>
              <a:rPr lang="fr-FR" dirty="0" smtClean="0">
                <a:latin typeface="Times New Roman" pitchFamily="18" charset="0"/>
                <a:cs typeface="Times New Roman" pitchFamily="18" charset="0"/>
              </a:rPr>
              <a:t>Normes </a:t>
            </a:r>
            <a:r>
              <a:rPr lang="fr-FR" dirty="0">
                <a:latin typeface="Times New Roman" pitchFamily="18" charset="0"/>
                <a:cs typeface="Times New Roman" pitchFamily="18" charset="0"/>
              </a:rPr>
              <a:t>définissant un nombre maximal de CFU/m</a:t>
            </a:r>
            <a:r>
              <a:rPr lang="fr-FR" baseline="30000" dirty="0">
                <a:latin typeface="Times New Roman" pitchFamily="18" charset="0"/>
                <a:cs typeface="Times New Roman" pitchFamily="18" charset="0"/>
              </a:rPr>
              <a:t>3</a:t>
            </a:r>
            <a:r>
              <a:rPr lang="fr-FR" dirty="0">
                <a:latin typeface="Times New Roman" pitchFamily="18" charset="0"/>
                <a:cs typeface="Times New Roman" pitchFamily="18" charset="0"/>
              </a:rPr>
              <a:t> d’air. CFU </a:t>
            </a:r>
            <a:r>
              <a:rPr lang="fr-FR" dirty="0">
                <a:latin typeface="Times New Roman" pitchFamily="18" charset="0"/>
                <a:cs typeface="Times New Roman" pitchFamily="18" charset="0"/>
                <a:sym typeface="Symbol"/>
              </a:rPr>
              <a:t></a:t>
            </a:r>
            <a:r>
              <a:rPr lang="fr-FR" dirty="0">
                <a:latin typeface="Times New Roman" pitchFamily="18" charset="0"/>
                <a:cs typeface="Times New Roman" pitchFamily="18" charset="0"/>
              </a:rPr>
              <a:t> </a:t>
            </a:r>
            <a:r>
              <a:rPr lang="fr-FR" dirty="0" err="1">
                <a:latin typeface="Times New Roman" pitchFamily="18" charset="0"/>
                <a:cs typeface="Times New Roman" pitchFamily="18" charset="0"/>
              </a:rPr>
              <a:t>Colony</a:t>
            </a:r>
            <a:r>
              <a:rPr lang="fr-FR" dirty="0">
                <a:latin typeface="Times New Roman" pitchFamily="18" charset="0"/>
                <a:cs typeface="Times New Roman" pitchFamily="18" charset="0"/>
              </a:rPr>
              <a:t>-</a:t>
            </a:r>
            <a:r>
              <a:rPr lang="fr-FR" dirty="0" err="1">
                <a:latin typeface="Times New Roman" pitchFamily="18" charset="0"/>
                <a:cs typeface="Times New Roman" pitchFamily="18" charset="0"/>
              </a:rPr>
              <a:t>Forming</a:t>
            </a:r>
            <a:r>
              <a:rPr lang="fr-FR" dirty="0">
                <a:latin typeface="Times New Roman" pitchFamily="18" charset="0"/>
                <a:cs typeface="Times New Roman" pitchFamily="18" charset="0"/>
              </a:rPr>
              <a:t> </a:t>
            </a:r>
            <a:r>
              <a:rPr lang="fr-FR" dirty="0" err="1">
                <a:latin typeface="Times New Roman" pitchFamily="18" charset="0"/>
                <a:cs typeface="Times New Roman" pitchFamily="18" charset="0"/>
              </a:rPr>
              <a:t>Units</a:t>
            </a:r>
            <a:r>
              <a:rPr lang="fr-FR" dirty="0">
                <a:latin typeface="Times New Roman" pitchFamily="18" charset="0"/>
                <a:cs typeface="Times New Roman" pitchFamily="18" charset="0"/>
              </a:rPr>
              <a:t>, ou </a:t>
            </a:r>
            <a:r>
              <a:rPr lang="fr-FR" dirty="0" smtClean="0">
                <a:latin typeface="Times New Roman" pitchFamily="18" charset="0"/>
                <a:cs typeface="Times New Roman" pitchFamily="18" charset="0"/>
              </a:rPr>
              <a:t>agrégats </a:t>
            </a:r>
            <a:r>
              <a:rPr lang="fr-FR" dirty="0">
                <a:latin typeface="Times New Roman" pitchFamily="18" charset="0"/>
                <a:cs typeface="Times New Roman" pitchFamily="18" charset="0"/>
              </a:rPr>
              <a:t>de germes.</a:t>
            </a:r>
          </a:p>
          <a:p>
            <a:pPr lvl="0" algn="just"/>
            <a:endParaRPr lang="fr-FR" dirty="0" smtClean="0">
              <a:latin typeface="Times New Roman" pitchFamily="18" charset="0"/>
              <a:cs typeface="Times New Roman" pitchFamily="18" charset="0"/>
            </a:endParaRPr>
          </a:p>
          <a:p>
            <a:pPr lvl="0" algn="just"/>
            <a:r>
              <a:rPr lang="fr-FR" dirty="0" smtClean="0">
                <a:latin typeface="Times New Roman" pitchFamily="18" charset="0"/>
                <a:cs typeface="Times New Roman" pitchFamily="18" charset="0"/>
              </a:rPr>
              <a:t>Normes </a:t>
            </a:r>
            <a:r>
              <a:rPr lang="fr-FR" dirty="0">
                <a:latin typeface="Times New Roman" pitchFamily="18" charset="0"/>
                <a:cs typeface="Times New Roman" pitchFamily="18" charset="0"/>
              </a:rPr>
              <a:t>définissant un nombre maximal de CFU/4h dans des boîtes de sédimentation.</a:t>
            </a:r>
          </a:p>
          <a:p>
            <a:pPr lvl="0" algn="just"/>
            <a:endParaRPr lang="fr-FR" dirty="0" smtClean="0">
              <a:latin typeface="Times New Roman" pitchFamily="18" charset="0"/>
              <a:cs typeface="Times New Roman" pitchFamily="18" charset="0"/>
            </a:endParaRPr>
          </a:p>
          <a:p>
            <a:pPr lvl="0" algn="just"/>
            <a:r>
              <a:rPr lang="fr-FR" dirty="0" smtClean="0">
                <a:latin typeface="Times New Roman" pitchFamily="18" charset="0"/>
                <a:cs typeface="Times New Roman" pitchFamily="18" charset="0"/>
              </a:rPr>
              <a:t>Normes </a:t>
            </a:r>
            <a:r>
              <a:rPr lang="fr-FR" dirty="0">
                <a:latin typeface="Times New Roman" pitchFamily="18" charset="0"/>
                <a:cs typeface="Times New Roman" pitchFamily="18" charset="0"/>
              </a:rPr>
              <a:t>définissant un nombre maximal de CFU/25 cm</a:t>
            </a:r>
            <a:r>
              <a:rPr lang="fr-FR" baseline="30000" dirty="0">
                <a:latin typeface="Times New Roman" pitchFamily="18" charset="0"/>
                <a:cs typeface="Times New Roman" pitchFamily="18" charset="0"/>
              </a:rPr>
              <a:t>2</a:t>
            </a:r>
            <a:r>
              <a:rPr lang="fr-FR" dirty="0">
                <a:latin typeface="Times New Roman" pitchFamily="18" charset="0"/>
                <a:cs typeface="Times New Roman" pitchFamily="18" charset="0"/>
              </a:rPr>
              <a:t> dans des boîtes de contact, </a:t>
            </a:r>
            <a:r>
              <a:rPr lang="fr-FR" dirty="0" err="1">
                <a:latin typeface="Times New Roman" pitchFamily="18" charset="0"/>
                <a:cs typeface="Times New Roman" pitchFamily="18" charset="0"/>
              </a:rPr>
              <a:t>ie</a:t>
            </a:r>
            <a:r>
              <a:rPr lang="fr-FR" dirty="0">
                <a:latin typeface="Times New Roman" pitchFamily="18" charset="0"/>
                <a:cs typeface="Times New Roman" pitchFamily="18" charset="0"/>
              </a:rPr>
              <a:t>. des boîtes contenant une gélose bombée vers l’extérieur, que l’on peut appliquer sur une surface pour en recueillir les germes. </a:t>
            </a:r>
          </a:p>
          <a:p>
            <a:pPr algn="just"/>
            <a:endParaRPr lang="fr-FR" dirty="0" smtClean="0">
              <a:latin typeface="Times New Roman" pitchFamily="18" charset="0"/>
              <a:cs typeface="Times New Roman" pitchFamily="18" charset="0"/>
            </a:endParaRPr>
          </a:p>
          <a:p>
            <a:pPr algn="just"/>
            <a:r>
              <a:rPr lang="fr-FR" dirty="0" smtClean="0">
                <a:latin typeface="Times New Roman" pitchFamily="18" charset="0"/>
                <a:cs typeface="Times New Roman" pitchFamily="18" charset="0"/>
              </a:rPr>
              <a:t>Les </a:t>
            </a:r>
            <a:r>
              <a:rPr lang="fr-FR" dirty="0">
                <a:latin typeface="Times New Roman" pitchFamily="18" charset="0"/>
                <a:cs typeface="Times New Roman" pitchFamily="18" charset="0"/>
              </a:rPr>
              <a:t>valeurs à respecter sont définies pour les salles au repos et les salles en opération (puisque la présence des travailleurs augmente le nombre de particules en suspension). Elles sont aussi définies pour 4 types de salles (A, B, C, D) où les besoins de propreté son différents, les salles de type A ayant les normes les plus strictes.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7504" y="1124743"/>
            <a:ext cx="8820000" cy="923330"/>
          </a:xfrm>
          <a:prstGeom prst="rect">
            <a:avLst/>
          </a:prstGeom>
        </p:spPr>
        <p:txBody>
          <a:bodyPr wrap="square">
            <a:spAutoFit/>
          </a:bodyPr>
          <a:lstStyle/>
          <a:p>
            <a:pPr lvl="0" algn="just"/>
            <a:r>
              <a:rPr lang="fr-FR" dirty="0">
                <a:latin typeface="Times New Roman" pitchFamily="18" charset="0"/>
                <a:cs typeface="Times New Roman" pitchFamily="18" charset="0"/>
              </a:rPr>
              <a:t>Les grosses particules et gouttelettes ne vont pas aller plus profondément que dans les cavités nasales, avec </a:t>
            </a:r>
            <a:r>
              <a:rPr lang="fr-FR" dirty="0" smtClean="0">
                <a:latin typeface="Times New Roman" pitchFamily="18" charset="0"/>
                <a:cs typeface="Times New Roman" pitchFamily="18" charset="0"/>
              </a:rPr>
              <a:t>infection </a:t>
            </a:r>
            <a:r>
              <a:rPr lang="fr-FR" dirty="0">
                <a:latin typeface="Times New Roman" pitchFamily="18" charset="0"/>
                <a:cs typeface="Times New Roman" pitchFamily="18" charset="0"/>
              </a:rPr>
              <a:t>éventuel du nez-gorge. Les petites, si elles ne s’évaporent pas, vont atteindre les profondeurs alvéolaires et causer des infections pulmonaires.</a:t>
            </a:r>
          </a:p>
        </p:txBody>
      </p:sp>
      <p:sp>
        <p:nvSpPr>
          <p:cNvPr id="3" name="Rectangle 2"/>
          <p:cNvSpPr/>
          <p:nvPr/>
        </p:nvSpPr>
        <p:spPr>
          <a:xfrm>
            <a:off x="144496" y="1916832"/>
            <a:ext cx="8892000" cy="1754326"/>
          </a:xfrm>
          <a:prstGeom prst="rect">
            <a:avLst/>
          </a:prstGeom>
        </p:spPr>
        <p:txBody>
          <a:bodyPr wrap="square">
            <a:spAutoFit/>
          </a:bodyPr>
          <a:lstStyle/>
          <a:p>
            <a:pPr lvl="0" algn="just"/>
            <a:endParaRPr lang="fr-FR" dirty="0" smtClean="0">
              <a:latin typeface="Times New Roman" pitchFamily="18" charset="0"/>
              <a:cs typeface="Times New Roman" pitchFamily="18" charset="0"/>
            </a:endParaRPr>
          </a:p>
          <a:p>
            <a:pPr lvl="0" algn="just"/>
            <a:r>
              <a:rPr lang="fr-FR" dirty="0" smtClean="0">
                <a:latin typeface="Times New Roman" pitchFamily="18" charset="0"/>
                <a:cs typeface="Times New Roman" pitchFamily="18" charset="0"/>
              </a:rPr>
              <a:t>La </a:t>
            </a:r>
            <a:r>
              <a:rPr lang="fr-FR" dirty="0">
                <a:latin typeface="Times New Roman" pitchFamily="18" charset="0"/>
                <a:cs typeface="Times New Roman" pitchFamily="18" charset="0"/>
              </a:rPr>
              <a:t>transmission d’infections par l’air peut être directe, par inhalation ou souillure de plaie avec </a:t>
            </a:r>
            <a:endParaRPr lang="fr-FR" dirty="0" smtClean="0">
              <a:latin typeface="Times New Roman" pitchFamily="18" charset="0"/>
              <a:cs typeface="Times New Roman" pitchFamily="18" charset="0"/>
            </a:endParaRPr>
          </a:p>
          <a:p>
            <a:pPr lvl="0" algn="just"/>
            <a:r>
              <a:rPr lang="fr-FR" dirty="0" smtClean="0">
                <a:latin typeface="Times New Roman" pitchFamily="18" charset="0"/>
                <a:cs typeface="Times New Roman" pitchFamily="18" charset="0"/>
              </a:rPr>
              <a:t>de </a:t>
            </a:r>
            <a:r>
              <a:rPr lang="fr-FR" dirty="0">
                <a:latin typeface="Times New Roman" pitchFamily="18" charset="0"/>
                <a:cs typeface="Times New Roman" pitchFamily="18" charset="0"/>
              </a:rPr>
              <a:t>l’air contaminé (tuberculose, infection à staphylocoques et streptocoques, méningite, maladies à virus [grippe, rubéole, varicelle,...],...), ou indirecte, par dépôt des vecteurs microbiens sur les vêtements et les aliments (tuberculose transmise via le lait non stérilisé des vaches,...).</a:t>
            </a:r>
          </a:p>
        </p:txBody>
      </p:sp>
      <p:sp>
        <p:nvSpPr>
          <p:cNvPr id="4" name="Rectangle 3"/>
          <p:cNvSpPr/>
          <p:nvPr/>
        </p:nvSpPr>
        <p:spPr>
          <a:xfrm>
            <a:off x="179512" y="4012029"/>
            <a:ext cx="8784976" cy="2031325"/>
          </a:xfrm>
          <a:prstGeom prst="rect">
            <a:avLst/>
          </a:prstGeom>
        </p:spPr>
        <p:txBody>
          <a:bodyPr wrap="square">
            <a:spAutoFit/>
          </a:bodyPr>
          <a:lstStyle/>
          <a:p>
            <a:pPr lvl="0" algn="just"/>
            <a:r>
              <a:rPr lang="fr-FR" dirty="0">
                <a:latin typeface="Times New Roman" pitchFamily="18" charset="0"/>
                <a:cs typeface="Times New Roman" pitchFamily="18" charset="0"/>
              </a:rPr>
              <a:t>La pollution d’un local, c’est à dire la qualité microbiologique de l’air intérieur, est due à la </a:t>
            </a:r>
            <a:r>
              <a:rPr lang="fr-FR" dirty="0" smtClean="0">
                <a:latin typeface="Times New Roman" pitchFamily="18" charset="0"/>
                <a:cs typeface="Times New Roman" pitchFamily="18" charset="0"/>
              </a:rPr>
              <a:t>présence </a:t>
            </a:r>
            <a:r>
              <a:rPr lang="fr-FR" dirty="0">
                <a:latin typeface="Times New Roman" pitchFamily="18" charset="0"/>
                <a:cs typeface="Times New Roman" pitchFamily="18" charset="0"/>
              </a:rPr>
              <a:t>d’activité humaine (80%), au système de ventilation (15%) et à la structure et matériaux du local lui-même (5%). Là où il faut prendre des grandes précautions, comme dans les maisons de retraites, il faut éviter les tapis et surfaces rugueuses laissant plus de place aux microbes inatteignables par les produits d’entretien ; les murs et plafonds doivent être lisses et pas poreuses ; les faux-plafonds sont à éviter ; l’éclairage doit être chaud et situé dans le plafond, les angles droits sont à éviter tout étant arrondi,...</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7504" y="1052736"/>
            <a:ext cx="8784000" cy="4801314"/>
          </a:xfrm>
          <a:prstGeom prst="rect">
            <a:avLst/>
          </a:prstGeom>
        </p:spPr>
        <p:txBody>
          <a:bodyPr wrap="square">
            <a:spAutoFit/>
          </a:bodyPr>
          <a:lstStyle/>
          <a:p>
            <a:pPr lvl="0" algn="just"/>
            <a:r>
              <a:rPr lang="fr-FR" dirty="0">
                <a:latin typeface="Times New Roman" pitchFamily="18" charset="0"/>
                <a:cs typeface="Times New Roman" pitchFamily="18" charset="0"/>
              </a:rPr>
              <a:t>Il y a deux méthodes d’analyse microbiologique de l’air :</a:t>
            </a:r>
          </a:p>
          <a:p>
            <a:pPr lvl="0" algn="just"/>
            <a:endParaRPr lang="fr-FR" dirty="0" smtClean="0">
              <a:latin typeface="Times New Roman" pitchFamily="18" charset="0"/>
              <a:cs typeface="Times New Roman" pitchFamily="18" charset="0"/>
            </a:endParaRPr>
          </a:p>
          <a:p>
            <a:pPr lvl="0" algn="just"/>
            <a:r>
              <a:rPr lang="fr-FR" b="1" dirty="0" smtClean="0">
                <a:latin typeface="Times New Roman" pitchFamily="18" charset="0"/>
                <a:cs typeface="Times New Roman" pitchFamily="18" charset="0"/>
              </a:rPr>
              <a:t>Méthodes </a:t>
            </a:r>
            <a:r>
              <a:rPr lang="fr-FR" b="1" dirty="0">
                <a:latin typeface="Times New Roman" pitchFamily="18" charset="0"/>
                <a:cs typeface="Times New Roman" pitchFamily="18" charset="0"/>
              </a:rPr>
              <a:t>par sédimentation</a:t>
            </a:r>
            <a:r>
              <a:rPr lang="fr-FR" dirty="0">
                <a:latin typeface="Times New Roman" pitchFamily="18" charset="0"/>
                <a:cs typeface="Times New Roman" pitchFamily="18" charset="0"/>
              </a:rPr>
              <a:t> </a:t>
            </a:r>
            <a:endParaRPr lang="fr-FR" dirty="0" smtClean="0">
              <a:latin typeface="Times New Roman" pitchFamily="18" charset="0"/>
              <a:cs typeface="Times New Roman" pitchFamily="18" charset="0"/>
            </a:endParaRPr>
          </a:p>
          <a:p>
            <a:pPr lvl="0" algn="just"/>
            <a:endParaRPr lang="fr-FR" dirty="0">
              <a:latin typeface="Times New Roman" pitchFamily="18" charset="0"/>
              <a:cs typeface="Times New Roman" pitchFamily="18" charset="0"/>
            </a:endParaRPr>
          </a:p>
          <a:p>
            <a:pPr lvl="0" algn="just"/>
            <a:r>
              <a:rPr lang="fr-FR" dirty="0" smtClean="0">
                <a:latin typeface="Times New Roman" pitchFamily="18" charset="0"/>
                <a:cs typeface="Times New Roman" pitchFamily="18" charset="0"/>
              </a:rPr>
              <a:t> </a:t>
            </a:r>
            <a:r>
              <a:rPr lang="fr-FR" dirty="0">
                <a:latin typeface="Times New Roman" pitchFamily="18" charset="0"/>
                <a:cs typeface="Times New Roman" pitchFamily="18" charset="0"/>
              </a:rPr>
              <a:t>les plus simples car ils reposent sur la chute libre des particules. On détermine le nombre de particules que sédimentent en un temps donné dans une boîte de </a:t>
            </a:r>
            <a:r>
              <a:rPr lang="fr-FR" dirty="0" err="1">
                <a:latin typeface="Times New Roman" pitchFamily="18" charset="0"/>
                <a:cs typeface="Times New Roman" pitchFamily="18" charset="0"/>
              </a:rPr>
              <a:t>Petri</a:t>
            </a:r>
            <a:r>
              <a:rPr lang="fr-FR" dirty="0">
                <a:latin typeface="Times New Roman" pitchFamily="18" charset="0"/>
                <a:cs typeface="Times New Roman" pitchFamily="18" charset="0"/>
              </a:rPr>
              <a:t>. </a:t>
            </a:r>
            <a:r>
              <a:rPr lang="fr-FR" dirty="0" smtClean="0">
                <a:latin typeface="Times New Roman" pitchFamily="18" charset="0"/>
                <a:cs typeface="Times New Roman" pitchFamily="18" charset="0"/>
              </a:rPr>
              <a:t>Ce qui </a:t>
            </a:r>
            <a:r>
              <a:rPr lang="fr-FR" dirty="0">
                <a:latin typeface="Times New Roman" pitchFamily="18" charset="0"/>
                <a:cs typeface="Times New Roman" pitchFamily="18" charset="0"/>
              </a:rPr>
              <a:t>permet de suivre une évolution mais pas de </a:t>
            </a:r>
            <a:r>
              <a:rPr lang="fr-FR" dirty="0" smtClean="0">
                <a:latin typeface="Times New Roman" pitchFamily="18" charset="0"/>
                <a:cs typeface="Times New Roman" pitchFamily="18" charset="0"/>
              </a:rPr>
              <a:t>réaliser </a:t>
            </a:r>
            <a:r>
              <a:rPr lang="fr-FR" dirty="0">
                <a:latin typeface="Times New Roman" pitchFamily="18" charset="0"/>
                <a:cs typeface="Times New Roman" pitchFamily="18" charset="0"/>
              </a:rPr>
              <a:t>des analyses quantitatives.</a:t>
            </a:r>
          </a:p>
          <a:p>
            <a:pPr lvl="0" algn="just"/>
            <a:endParaRPr lang="fr-FR" dirty="0" smtClean="0">
              <a:latin typeface="Times New Roman" pitchFamily="18" charset="0"/>
              <a:cs typeface="Times New Roman" pitchFamily="18" charset="0"/>
            </a:endParaRPr>
          </a:p>
          <a:p>
            <a:pPr lvl="0" algn="just"/>
            <a:r>
              <a:rPr lang="fr-FR" b="1" dirty="0" smtClean="0">
                <a:latin typeface="Times New Roman" pitchFamily="18" charset="0"/>
                <a:cs typeface="Times New Roman" pitchFamily="18" charset="0"/>
              </a:rPr>
              <a:t>Méthodes </a:t>
            </a:r>
            <a:r>
              <a:rPr lang="fr-FR" b="1" dirty="0">
                <a:latin typeface="Times New Roman" pitchFamily="18" charset="0"/>
                <a:cs typeface="Times New Roman" pitchFamily="18" charset="0"/>
              </a:rPr>
              <a:t>quantitatives</a:t>
            </a:r>
            <a:r>
              <a:rPr lang="fr-FR" dirty="0">
                <a:latin typeface="Times New Roman" pitchFamily="18" charset="0"/>
                <a:cs typeface="Times New Roman" pitchFamily="18" charset="0"/>
              </a:rPr>
              <a:t> </a:t>
            </a:r>
            <a:endParaRPr lang="fr-FR" dirty="0" smtClean="0">
              <a:latin typeface="Times New Roman" pitchFamily="18" charset="0"/>
              <a:cs typeface="Times New Roman" pitchFamily="18" charset="0"/>
            </a:endParaRPr>
          </a:p>
          <a:p>
            <a:pPr lvl="0" algn="just"/>
            <a:endParaRPr lang="fr-FR" dirty="0">
              <a:latin typeface="Times New Roman" pitchFamily="18" charset="0"/>
              <a:cs typeface="Times New Roman" pitchFamily="18" charset="0"/>
            </a:endParaRPr>
          </a:p>
          <a:p>
            <a:pPr lvl="0" algn="just"/>
            <a:r>
              <a:rPr lang="fr-FR" dirty="0" smtClean="0">
                <a:latin typeface="Times New Roman" pitchFamily="18" charset="0"/>
                <a:cs typeface="Times New Roman" pitchFamily="18" charset="0"/>
              </a:rPr>
              <a:t> </a:t>
            </a:r>
            <a:r>
              <a:rPr lang="fr-FR" dirty="0">
                <a:latin typeface="Times New Roman" pitchFamily="18" charset="0"/>
                <a:cs typeface="Times New Roman" pitchFamily="18" charset="0"/>
              </a:rPr>
              <a:t>plus compliquées car il faut des appareils spécifiques. </a:t>
            </a:r>
            <a:r>
              <a:rPr lang="fr-FR" dirty="0" smtClean="0">
                <a:latin typeface="Times New Roman" pitchFamily="18" charset="0"/>
                <a:cs typeface="Times New Roman" pitchFamily="18" charset="0"/>
              </a:rPr>
              <a:t>Cela consiste à  </a:t>
            </a:r>
            <a:r>
              <a:rPr lang="fr-FR" dirty="0">
                <a:latin typeface="Times New Roman" pitchFamily="18" charset="0"/>
                <a:cs typeface="Times New Roman" pitchFamily="18" charset="0"/>
              </a:rPr>
              <a:t>faire impacter les particules sur des surfaces solides, soit au travers d’un appareil à tamis (transportable, l’air pompé passe les tamis avec des trous de plus en plus petits), </a:t>
            </a:r>
          </a:p>
          <a:p>
            <a:pPr algn="just"/>
            <a:r>
              <a:rPr lang="fr-FR" dirty="0" smtClean="0">
                <a:latin typeface="Times New Roman" pitchFamily="18" charset="0"/>
                <a:cs typeface="Times New Roman" pitchFamily="18" charset="0"/>
              </a:rPr>
              <a:t>*</a:t>
            </a:r>
          </a:p>
          <a:p>
            <a:pPr algn="just"/>
            <a:endParaRPr lang="fr-FR" dirty="0">
              <a:latin typeface="Times New Roman" pitchFamily="18" charset="0"/>
              <a:cs typeface="Times New Roman" pitchFamily="18" charset="0"/>
            </a:endParaRPr>
          </a:p>
          <a:p>
            <a:pPr algn="just"/>
            <a:r>
              <a:rPr lang="fr-FR" dirty="0" smtClean="0">
                <a:latin typeface="Times New Roman" pitchFamily="18" charset="0"/>
                <a:cs typeface="Times New Roman" pitchFamily="18" charset="0"/>
              </a:rPr>
              <a:t> </a:t>
            </a:r>
            <a:r>
              <a:rPr lang="fr-FR" dirty="0">
                <a:latin typeface="Times New Roman" pitchFamily="18" charset="0"/>
                <a:cs typeface="Times New Roman" pitchFamily="18" charset="0"/>
              </a:rPr>
              <a:t>En environnement, étant donné la diversité des colonies rencontrées (tailles, formes,...) le comptage n’est pas fait par des machines mais à la main.</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683568" y="2636913"/>
            <a:ext cx="7848872" cy="954107"/>
          </a:xfrm>
          <a:prstGeom prst="rect">
            <a:avLst/>
          </a:prstGeom>
        </p:spPr>
        <p:txBody>
          <a:bodyPr wrap="square">
            <a:spAutoFit/>
          </a:bodyPr>
          <a:lstStyle/>
          <a:p>
            <a:r>
              <a:rPr lang="fr-FR" sz="2800" b="1" dirty="0">
                <a:latin typeface="Times New Roman" pitchFamily="18" charset="0"/>
                <a:cs typeface="Times New Roman" pitchFamily="18" charset="0"/>
              </a:rPr>
              <a:t>Les micro-organismes existent sur </a:t>
            </a:r>
            <a:r>
              <a:rPr lang="fr-FR" sz="2800" b="1" dirty="0" smtClean="0">
                <a:latin typeface="Times New Roman" pitchFamily="18" charset="0"/>
                <a:cs typeface="Times New Roman" pitchFamily="18" charset="0"/>
              </a:rPr>
              <a:t>la terre </a:t>
            </a:r>
            <a:r>
              <a:rPr lang="fr-FR" sz="2800" b="1" dirty="0">
                <a:latin typeface="Times New Roman" pitchFamily="18" charset="0"/>
                <a:cs typeface="Times New Roman" pitchFamily="18" charset="0"/>
              </a:rPr>
              <a:t>depuis des milliards d’années</a:t>
            </a:r>
            <a:endParaRPr lang="fr-FR" sz="2800" dirty="0">
              <a:latin typeface="Times New Roman" pitchFamily="18" charset="0"/>
              <a:cs typeface="Times New Roman" pitchFamily="18"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cstate="print"/>
          <a:srcRect/>
          <a:stretch>
            <a:fillRect/>
          </a:stretch>
        </p:blipFill>
        <p:spPr bwMode="auto">
          <a:xfrm>
            <a:off x="35496" y="1070940"/>
            <a:ext cx="9108504" cy="5030357"/>
          </a:xfrm>
          <a:prstGeom prst="rect">
            <a:avLst/>
          </a:prstGeom>
          <a:noFill/>
          <a:ln w="9525">
            <a:noFill/>
            <a:miter lim="800000"/>
            <a:headEnd/>
            <a:tailEnd/>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3" name="Picture 3"/>
          <p:cNvPicPr>
            <a:picLocks noChangeAspect="1" noChangeArrowheads="1"/>
          </p:cNvPicPr>
          <p:nvPr/>
        </p:nvPicPr>
        <p:blipFill>
          <a:blip r:embed="rId2" cstate="print"/>
          <a:srcRect/>
          <a:stretch>
            <a:fillRect/>
          </a:stretch>
        </p:blipFill>
        <p:spPr bwMode="auto">
          <a:xfrm>
            <a:off x="539552" y="692696"/>
            <a:ext cx="8064896" cy="4932000"/>
          </a:xfrm>
          <a:prstGeom prst="rect">
            <a:avLst/>
          </a:prstGeom>
          <a:noFill/>
          <a:ln w="9525">
            <a:noFill/>
            <a:miter lim="800000"/>
            <a:headEnd/>
            <a:tailEnd/>
          </a:ln>
        </p:spPr>
      </p:pic>
      <p:sp>
        <p:nvSpPr>
          <p:cNvPr id="4" name="Rectangle 3"/>
          <p:cNvSpPr/>
          <p:nvPr/>
        </p:nvSpPr>
        <p:spPr>
          <a:xfrm>
            <a:off x="539552" y="5807005"/>
            <a:ext cx="8136904" cy="646331"/>
          </a:xfrm>
          <a:prstGeom prst="rect">
            <a:avLst/>
          </a:prstGeom>
        </p:spPr>
        <p:txBody>
          <a:bodyPr wrap="square">
            <a:spAutoFit/>
          </a:bodyPr>
          <a:lstStyle/>
          <a:p>
            <a:r>
              <a:rPr lang="fr-FR" dirty="0">
                <a:latin typeface="Times New Roman" pitchFamily="18" charset="0"/>
                <a:cs typeface="Times New Roman" pitchFamily="18" charset="0"/>
              </a:rPr>
              <a:t>Microfossiles procaryotes dans des roches âgées de 3,45 </a:t>
            </a:r>
            <a:r>
              <a:rPr lang="fr-FR" dirty="0" smtClean="0">
                <a:latin typeface="Times New Roman" pitchFamily="18" charset="0"/>
                <a:cs typeface="Times New Roman" pitchFamily="18" charset="0"/>
              </a:rPr>
              <a:t>milliards   d’années</a:t>
            </a:r>
            <a:r>
              <a:rPr lang="fr-FR" dirty="0">
                <a:latin typeface="Times New Roman" pitchFamily="18" charset="0"/>
                <a:cs typeface="Times New Roman" pitchFamily="18" charset="0"/>
              </a:rPr>
              <a:t>.</a:t>
            </a:r>
          </a:p>
          <a:p>
            <a:r>
              <a:rPr lang="fr-FR" dirty="0">
                <a:latin typeface="Times New Roman" pitchFamily="18" charset="0"/>
                <a:cs typeface="Times New Roman" pitchFamily="18" charset="0"/>
              </a:rPr>
              <a:t>La flèche indique des bactéries en bâtonnet attachés à </a:t>
            </a:r>
            <a:r>
              <a:rPr lang="fr-FR" dirty="0" smtClean="0">
                <a:latin typeface="Times New Roman" pitchFamily="18" charset="0"/>
                <a:cs typeface="Times New Roman" pitchFamily="18" charset="0"/>
              </a:rPr>
              <a:t>des particules </a:t>
            </a:r>
            <a:r>
              <a:rPr lang="fr-FR" dirty="0">
                <a:latin typeface="Times New Roman" pitchFamily="18" charset="0"/>
                <a:cs typeface="Times New Roman" pitchFamily="18" charset="0"/>
              </a:rPr>
              <a:t>minérales</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2" cstate="print"/>
          <a:srcRect/>
          <a:stretch>
            <a:fillRect/>
          </a:stretch>
        </p:blipFill>
        <p:spPr bwMode="auto">
          <a:xfrm>
            <a:off x="115088" y="1089352"/>
            <a:ext cx="4384904" cy="5508000"/>
          </a:xfrm>
          <a:prstGeom prst="rect">
            <a:avLst/>
          </a:prstGeom>
          <a:noFill/>
          <a:ln w="9525">
            <a:noFill/>
            <a:miter lim="800000"/>
            <a:headEnd/>
            <a:tailEnd/>
          </a:ln>
        </p:spPr>
      </p:pic>
      <p:sp>
        <p:nvSpPr>
          <p:cNvPr id="3" name="Rectangle 2"/>
          <p:cNvSpPr/>
          <p:nvPr/>
        </p:nvSpPr>
        <p:spPr>
          <a:xfrm>
            <a:off x="5256440" y="1268760"/>
            <a:ext cx="3276000" cy="5078313"/>
          </a:xfrm>
          <a:prstGeom prst="rect">
            <a:avLst/>
          </a:prstGeom>
        </p:spPr>
        <p:txBody>
          <a:bodyPr>
            <a:spAutoFit/>
          </a:bodyPr>
          <a:lstStyle/>
          <a:p>
            <a:r>
              <a:rPr lang="fr-FR" b="1" dirty="0" err="1"/>
              <a:t>Stromatolites</a:t>
            </a:r>
            <a:r>
              <a:rPr lang="fr-FR" b="1" dirty="0"/>
              <a:t> anciens et</a:t>
            </a:r>
          </a:p>
          <a:p>
            <a:r>
              <a:rPr lang="fr-FR" b="1" dirty="0"/>
              <a:t>actuels</a:t>
            </a:r>
          </a:p>
          <a:p>
            <a:r>
              <a:rPr lang="fr-FR" dirty="0"/>
              <a:t>(tapis microbiens aux formes</a:t>
            </a:r>
          </a:p>
          <a:p>
            <a:r>
              <a:rPr lang="fr-FR" dirty="0"/>
              <a:t>diverses)</a:t>
            </a:r>
          </a:p>
          <a:p>
            <a:endParaRPr lang="fr-FR" dirty="0" smtClean="0"/>
          </a:p>
          <a:p>
            <a:r>
              <a:rPr lang="fr-FR" dirty="0" smtClean="0"/>
              <a:t>a</a:t>
            </a:r>
            <a:r>
              <a:rPr lang="fr-FR" dirty="0"/>
              <a:t>) 3,5 milliards d’années</a:t>
            </a:r>
          </a:p>
          <a:p>
            <a:endParaRPr lang="fr-FR" dirty="0" smtClean="0"/>
          </a:p>
          <a:p>
            <a:r>
              <a:rPr lang="fr-FR" dirty="0" smtClean="0"/>
              <a:t>b</a:t>
            </a:r>
            <a:r>
              <a:rPr lang="fr-FR" dirty="0"/>
              <a:t>) 1,6 milliards d’années</a:t>
            </a:r>
          </a:p>
          <a:p>
            <a:endParaRPr lang="fr-FR" dirty="0" smtClean="0"/>
          </a:p>
          <a:p>
            <a:r>
              <a:rPr lang="fr-FR" dirty="0" smtClean="0"/>
              <a:t>c</a:t>
            </a:r>
            <a:r>
              <a:rPr lang="fr-FR" dirty="0"/>
              <a:t>) actuels, en région tropicale</a:t>
            </a:r>
          </a:p>
          <a:p>
            <a:endParaRPr lang="fr-FR" dirty="0" smtClean="0"/>
          </a:p>
          <a:p>
            <a:r>
              <a:rPr lang="fr-FR" dirty="0" smtClean="0"/>
              <a:t>d</a:t>
            </a:r>
            <a:r>
              <a:rPr lang="fr-FR" dirty="0"/>
              <a:t>) actuels, dans une source</a:t>
            </a:r>
          </a:p>
          <a:p>
            <a:r>
              <a:rPr lang="fr-FR" dirty="0"/>
              <a:t>chaude du P.N. Yellowstone</a:t>
            </a:r>
          </a:p>
          <a:p>
            <a:r>
              <a:rPr lang="fr-FR" dirty="0"/>
              <a:t>(structures de 2 cm de haut)</a:t>
            </a:r>
          </a:p>
          <a:p>
            <a:endParaRPr lang="fr-FR" dirty="0" smtClean="0"/>
          </a:p>
          <a:p>
            <a:r>
              <a:rPr lang="fr-FR" dirty="0" smtClean="0"/>
              <a:t>e</a:t>
            </a:r>
            <a:r>
              <a:rPr lang="fr-FR" dirty="0"/>
              <a:t>) actuels, en Australie</a:t>
            </a:r>
          </a:p>
          <a:p>
            <a:r>
              <a:rPr lang="fr-FR" dirty="0"/>
              <a:t>(structures de 0,5 à 1 m </a:t>
            </a:r>
            <a:r>
              <a:rPr lang="fr-FR" dirty="0" smtClean="0"/>
              <a:t>de diamètre</a:t>
            </a:r>
            <a:r>
              <a:rPr lang="fr-FR" dirty="0"/>
              <a:t>)</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68018" y="1916832"/>
            <a:ext cx="8108438" cy="1077218"/>
          </a:xfrm>
          <a:prstGeom prst="rect">
            <a:avLst/>
          </a:prstGeom>
        </p:spPr>
        <p:txBody>
          <a:bodyPr wrap="none">
            <a:spAutoFit/>
          </a:bodyPr>
          <a:lstStyle/>
          <a:p>
            <a:r>
              <a:rPr lang="fr-FR" sz="3200" b="1" dirty="0">
                <a:latin typeface="Times New Roman" pitchFamily="18" charset="0"/>
                <a:cs typeface="Times New Roman" pitchFamily="18" charset="0"/>
              </a:rPr>
              <a:t>Les micro-organismes et </a:t>
            </a:r>
            <a:r>
              <a:rPr lang="fr-FR" sz="3200" b="1" dirty="0" smtClean="0">
                <a:latin typeface="Times New Roman" pitchFamily="18" charset="0"/>
                <a:cs typeface="Times New Roman" pitchFamily="18" charset="0"/>
              </a:rPr>
              <a:t>leur environnement </a:t>
            </a:r>
          </a:p>
          <a:p>
            <a:r>
              <a:rPr lang="fr-FR" sz="3200" b="1" dirty="0">
                <a:latin typeface="Times New Roman" pitchFamily="18" charset="0"/>
                <a:cs typeface="Times New Roman" pitchFamily="18" charset="0"/>
              </a:rPr>
              <a:t> </a:t>
            </a:r>
            <a:r>
              <a:rPr lang="fr-FR" sz="3200" b="1" dirty="0" smtClean="0">
                <a:latin typeface="Times New Roman" pitchFamily="18" charset="0"/>
                <a:cs typeface="Times New Roman" pitchFamily="18" charset="0"/>
              </a:rPr>
              <a:t>                           naturel</a:t>
            </a:r>
            <a:endParaRPr lang="fr-FR" sz="32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251520" y="332656"/>
            <a:ext cx="8514528" cy="6336704"/>
          </a:xfrm>
        </p:spPr>
        <p:txBody>
          <a:bodyPr>
            <a:normAutofit fontScale="92500"/>
          </a:bodyPr>
          <a:lstStyle/>
          <a:p>
            <a:pPr>
              <a:buNone/>
            </a:pPr>
            <a:r>
              <a:rPr lang="fr-FR" sz="3800" dirty="0" smtClean="0">
                <a:latin typeface="Times New Roman" pitchFamily="18" charset="0"/>
                <a:cs typeface="Times New Roman" pitchFamily="18" charset="0"/>
              </a:rPr>
              <a:t>         Classification des microbes :</a:t>
            </a:r>
          </a:p>
          <a:p>
            <a:pPr lvl="0">
              <a:buNone/>
            </a:pPr>
            <a:endParaRPr lang="fr-FR" dirty="0" smtClean="0"/>
          </a:p>
          <a:p>
            <a:pPr algn="just">
              <a:buNone/>
            </a:pPr>
            <a:r>
              <a:rPr lang="fr-FR" dirty="0" smtClean="0"/>
              <a:t>      </a:t>
            </a:r>
            <a:r>
              <a:rPr lang="fr-FR" sz="2200" dirty="0" smtClean="0">
                <a:latin typeface="Times New Roman" pitchFamily="18" charset="0"/>
                <a:cs typeface="Times New Roman" pitchFamily="18" charset="0"/>
              </a:rPr>
              <a:t>Les microbes, organismes de très petite taille qu’il faut obligatoirement observer au microscope.</a:t>
            </a:r>
          </a:p>
          <a:p>
            <a:pPr lvl="0" algn="just">
              <a:buNone/>
            </a:pPr>
            <a:r>
              <a:rPr lang="fr-FR" sz="2200" dirty="0" smtClean="0">
                <a:latin typeface="Times New Roman" pitchFamily="18" charset="0"/>
                <a:cs typeface="Times New Roman" pitchFamily="18" charset="0"/>
              </a:rPr>
              <a:t>      Ils englobent les types suivants : protozoaires, mycètes ou </a:t>
            </a:r>
            <a:r>
              <a:rPr lang="fr-FR" sz="2200" dirty="0" err="1" smtClean="0">
                <a:latin typeface="Times New Roman" pitchFamily="18" charset="0"/>
                <a:cs typeface="Times New Roman" pitchFamily="18" charset="0"/>
              </a:rPr>
              <a:t>fungi</a:t>
            </a:r>
            <a:r>
              <a:rPr lang="fr-FR" sz="2200" dirty="0" smtClean="0">
                <a:latin typeface="Times New Roman" pitchFamily="18" charset="0"/>
                <a:cs typeface="Times New Roman" pitchFamily="18" charset="0"/>
              </a:rPr>
              <a:t>, bactéries, moisissures, virus et algues microscopiques.</a:t>
            </a:r>
          </a:p>
          <a:p>
            <a:pPr lvl="0" algn="just">
              <a:buNone/>
            </a:pPr>
            <a:endParaRPr lang="fr-FR" sz="2200" dirty="0" smtClean="0">
              <a:latin typeface="Times New Roman" pitchFamily="18" charset="0"/>
              <a:cs typeface="Times New Roman" pitchFamily="18" charset="0"/>
            </a:endParaRPr>
          </a:p>
          <a:p>
            <a:pPr lvl="0" algn="just">
              <a:buNone/>
            </a:pPr>
            <a:r>
              <a:rPr lang="fr-FR" sz="2200" dirty="0" smtClean="0">
                <a:latin typeface="Times New Roman" pitchFamily="18" charset="0"/>
                <a:cs typeface="Times New Roman" pitchFamily="18" charset="0"/>
              </a:rPr>
              <a:t>      Au début ils étaient classés soit dans le règne végétal, soit dans le règne animal. Plus tard, lorsque le classement n’était pas adéquat, le règne des protistes (êtres unicellulaires ou pluricellulaires à organisation simple) a été crée pour eux. Cependant, afin de tenir compte des deux types de cellules existants (eucaryote et procaryote), ils ont été classés soit dans les protistes supérieurs ou eucaryotes (protozoaires, champignons et la plupart des algues), soit dans les protistes inférieurs ou procaryotes (bactéries et cyanobactéries ou algues bleues). </a:t>
            </a:r>
          </a:p>
          <a:p>
            <a:pPr lvl="0" algn="just">
              <a:buNone/>
            </a:pPr>
            <a:endParaRPr lang="fr-FR" sz="2200" dirty="0" smtClean="0">
              <a:latin typeface="Times New Roman" pitchFamily="18" charset="0"/>
              <a:cs typeface="Times New Roman" pitchFamily="18" charset="0"/>
            </a:endParaRPr>
          </a:p>
          <a:p>
            <a:pPr lvl="0" algn="just">
              <a:buNone/>
            </a:pPr>
            <a:r>
              <a:rPr lang="fr-FR" sz="2200" dirty="0" smtClean="0">
                <a:latin typeface="Times New Roman" pitchFamily="18" charset="0"/>
                <a:cs typeface="Times New Roman" pitchFamily="18" charset="0"/>
              </a:rPr>
              <a:t>     </a:t>
            </a:r>
          </a:p>
          <a:p>
            <a:pPr lvl="0" algn="just">
              <a:buNone/>
            </a:pPr>
            <a:endParaRPr lang="fr-FR" sz="2200" dirty="0" smtClean="0">
              <a:latin typeface="Times New Roman" pitchFamily="18" charset="0"/>
              <a:cs typeface="Times New Roman" pitchFamily="18" charset="0"/>
            </a:endParaRPr>
          </a:p>
          <a:p>
            <a:endParaRPr lang="fr-FR"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2" cstate="print"/>
          <a:srcRect/>
          <a:stretch>
            <a:fillRect/>
          </a:stretch>
        </p:blipFill>
        <p:spPr bwMode="auto">
          <a:xfrm>
            <a:off x="180230" y="1089288"/>
            <a:ext cx="8963770" cy="4643968"/>
          </a:xfrm>
          <a:prstGeom prst="rect">
            <a:avLst/>
          </a:prstGeom>
          <a:noFill/>
          <a:ln w="9525">
            <a:noFill/>
            <a:miter lim="800000"/>
            <a:headEnd/>
            <a:tailEnd/>
          </a:ln>
        </p:spPr>
      </p:pic>
      <p:sp>
        <p:nvSpPr>
          <p:cNvPr id="3" name="Rectangle 2"/>
          <p:cNvSpPr/>
          <p:nvPr/>
        </p:nvSpPr>
        <p:spPr>
          <a:xfrm>
            <a:off x="107504" y="5879013"/>
            <a:ext cx="7704856" cy="646331"/>
          </a:xfrm>
          <a:prstGeom prst="rect">
            <a:avLst/>
          </a:prstGeom>
        </p:spPr>
        <p:txBody>
          <a:bodyPr wrap="square">
            <a:spAutoFit/>
          </a:bodyPr>
          <a:lstStyle/>
          <a:p>
            <a:r>
              <a:rPr lang="fr-FR" dirty="0">
                <a:latin typeface="Times New Roman" pitchFamily="18" charset="0"/>
                <a:cs typeface="Times New Roman" pitchFamily="18" charset="0"/>
              </a:rPr>
              <a:t>Cyanobactéries </a:t>
            </a:r>
            <a:r>
              <a:rPr lang="fr-FR" dirty="0" smtClean="0">
                <a:latin typeface="Times New Roman" pitchFamily="18" charset="0"/>
                <a:cs typeface="Times New Roman" pitchFamily="18" charset="0"/>
              </a:rPr>
              <a:t>thermophiles d’une </a:t>
            </a:r>
            <a:r>
              <a:rPr lang="fr-FR" dirty="0">
                <a:latin typeface="Times New Roman" pitchFamily="18" charset="0"/>
                <a:cs typeface="Times New Roman" pitchFamily="18" charset="0"/>
              </a:rPr>
              <a:t>source chaude du </a:t>
            </a:r>
            <a:r>
              <a:rPr lang="fr-FR" dirty="0" smtClean="0">
                <a:latin typeface="Times New Roman" pitchFamily="18" charset="0"/>
                <a:cs typeface="Times New Roman" pitchFamily="18" charset="0"/>
              </a:rPr>
              <a:t>parc  national </a:t>
            </a:r>
            <a:r>
              <a:rPr lang="fr-FR" dirty="0">
                <a:latin typeface="Times New Roman" pitchFamily="18" charset="0"/>
                <a:cs typeface="Times New Roman" pitchFamily="18" charset="0"/>
              </a:rPr>
              <a:t>de </a:t>
            </a:r>
            <a:r>
              <a:rPr lang="fr-FR" dirty="0" smtClean="0">
                <a:latin typeface="Times New Roman" pitchFamily="18" charset="0"/>
                <a:cs typeface="Times New Roman" pitchFamily="18" charset="0"/>
              </a:rPr>
              <a:t>Yellowstone</a:t>
            </a:r>
            <a:r>
              <a:rPr lang="fr-FR" dirty="0">
                <a:latin typeface="Times New Roman" pitchFamily="18" charset="0"/>
                <a:cs typeface="Times New Roman" pitchFamily="18" charset="0"/>
              </a:rPr>
              <a:t>(70/74°C)</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2" cstate="print"/>
          <a:srcRect/>
          <a:stretch>
            <a:fillRect/>
          </a:stretch>
        </p:blipFill>
        <p:spPr bwMode="auto">
          <a:xfrm>
            <a:off x="108184" y="980728"/>
            <a:ext cx="8856304" cy="4479769"/>
          </a:xfrm>
          <a:prstGeom prst="rect">
            <a:avLst/>
          </a:prstGeom>
          <a:noFill/>
          <a:ln w="9525">
            <a:noFill/>
            <a:miter lim="800000"/>
            <a:headEnd/>
            <a:tailEnd/>
          </a:ln>
        </p:spPr>
      </p:pic>
      <p:sp>
        <p:nvSpPr>
          <p:cNvPr id="3" name="Rectangle 2"/>
          <p:cNvSpPr/>
          <p:nvPr/>
        </p:nvSpPr>
        <p:spPr>
          <a:xfrm>
            <a:off x="144016" y="5807005"/>
            <a:ext cx="8964488" cy="646331"/>
          </a:xfrm>
          <a:prstGeom prst="rect">
            <a:avLst/>
          </a:prstGeom>
        </p:spPr>
        <p:txBody>
          <a:bodyPr wrap="square">
            <a:spAutoFit/>
          </a:bodyPr>
          <a:lstStyle/>
          <a:p>
            <a:r>
              <a:rPr lang="fr-FR" dirty="0"/>
              <a:t>a) </a:t>
            </a:r>
            <a:r>
              <a:rPr lang="fr-FR" dirty="0">
                <a:latin typeface="Times New Roman" pitchFamily="18" charset="0"/>
                <a:cs typeface="Times New Roman" pitchFamily="18" charset="0"/>
              </a:rPr>
              <a:t>Communauté microbienne dans les profondeurs d’un lac</a:t>
            </a:r>
          </a:p>
          <a:p>
            <a:r>
              <a:rPr lang="fr-FR" dirty="0">
                <a:latin typeface="Times New Roman" pitchFamily="18" charset="0"/>
                <a:cs typeface="Times New Roman" pitchFamily="18" charset="0"/>
              </a:rPr>
              <a:t>b) Communauté microbienne dans des eaux </a:t>
            </a:r>
            <a:r>
              <a:rPr lang="fr-FR" dirty="0" smtClean="0">
                <a:latin typeface="Times New Roman" pitchFamily="18" charset="0"/>
                <a:cs typeface="Times New Roman" pitchFamily="18" charset="0"/>
              </a:rPr>
              <a:t>d’assainissement après colorations spécifiques</a:t>
            </a:r>
            <a:endParaRPr lang="fr-FR"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2" cstate="print"/>
          <a:srcRect/>
          <a:stretch>
            <a:fillRect/>
          </a:stretch>
        </p:blipFill>
        <p:spPr bwMode="auto">
          <a:xfrm>
            <a:off x="251520" y="881269"/>
            <a:ext cx="6840760" cy="4563955"/>
          </a:xfrm>
          <a:prstGeom prst="rect">
            <a:avLst/>
          </a:prstGeom>
          <a:noFill/>
          <a:ln w="9525">
            <a:noFill/>
            <a:miter lim="800000"/>
            <a:headEnd/>
            <a:tailEnd/>
          </a:ln>
        </p:spPr>
      </p:pic>
      <p:sp>
        <p:nvSpPr>
          <p:cNvPr id="3" name="Rectangle 2"/>
          <p:cNvSpPr/>
          <p:nvPr/>
        </p:nvSpPr>
        <p:spPr>
          <a:xfrm>
            <a:off x="179512" y="5530006"/>
            <a:ext cx="8496944" cy="923330"/>
          </a:xfrm>
          <a:prstGeom prst="rect">
            <a:avLst/>
          </a:prstGeom>
        </p:spPr>
        <p:txBody>
          <a:bodyPr wrap="square">
            <a:spAutoFit/>
          </a:bodyPr>
          <a:lstStyle/>
          <a:p>
            <a:r>
              <a:rPr lang="fr-FR" b="1" dirty="0" err="1">
                <a:latin typeface="Times New Roman" pitchFamily="18" charset="0"/>
                <a:cs typeface="Times New Roman" pitchFamily="18" charset="0"/>
              </a:rPr>
              <a:t>Biofims</a:t>
            </a:r>
            <a:r>
              <a:rPr lang="fr-FR" b="1" dirty="0">
                <a:latin typeface="Times New Roman" pitchFamily="18" charset="0"/>
                <a:cs typeface="Times New Roman" pitchFamily="18" charset="0"/>
              </a:rPr>
              <a:t>.</a:t>
            </a:r>
          </a:p>
          <a:p>
            <a:r>
              <a:rPr lang="fr-FR" dirty="0">
                <a:latin typeface="Times New Roman" pitchFamily="18" charset="0"/>
                <a:cs typeface="Times New Roman" pitchFamily="18" charset="0"/>
              </a:rPr>
              <a:t>a) formation d’un </a:t>
            </a:r>
            <a:r>
              <a:rPr lang="fr-FR" dirty="0" err="1" smtClean="0">
                <a:latin typeface="Times New Roman" pitchFamily="18" charset="0"/>
                <a:cs typeface="Times New Roman" pitchFamily="18" charset="0"/>
              </a:rPr>
              <a:t>biofilm</a:t>
            </a:r>
            <a:r>
              <a:rPr lang="fr-FR" dirty="0" smtClean="0">
                <a:latin typeface="Times New Roman" pitchFamily="18" charset="0"/>
                <a:cs typeface="Times New Roman" pitchFamily="18" charset="0"/>
              </a:rPr>
              <a:t> bactérien</a:t>
            </a:r>
            <a:endParaRPr lang="fr-FR" dirty="0">
              <a:latin typeface="Times New Roman" pitchFamily="18" charset="0"/>
              <a:cs typeface="Times New Roman" pitchFamily="18" charset="0"/>
            </a:endParaRPr>
          </a:p>
          <a:p>
            <a:r>
              <a:rPr lang="fr-FR" dirty="0" smtClean="0">
                <a:latin typeface="Times New Roman" pitchFamily="18" charset="0"/>
                <a:cs typeface="Times New Roman" pitchFamily="18" charset="0"/>
              </a:rPr>
              <a:t> b) </a:t>
            </a:r>
            <a:r>
              <a:rPr lang="fr-FR" dirty="0">
                <a:latin typeface="Times New Roman" pitchFamily="18" charset="0"/>
                <a:cs typeface="Times New Roman" pitchFamily="18" charset="0"/>
              </a:rPr>
              <a:t>image en microscopie </a:t>
            </a:r>
            <a:r>
              <a:rPr lang="fr-FR" dirty="0" smtClean="0">
                <a:latin typeface="Times New Roman" pitchFamily="18" charset="0"/>
                <a:cs typeface="Times New Roman" pitchFamily="18" charset="0"/>
              </a:rPr>
              <a:t>en fluorescence </a:t>
            </a:r>
            <a:r>
              <a:rPr lang="fr-FR" dirty="0">
                <a:latin typeface="Times New Roman" pitchFamily="18" charset="0"/>
                <a:cs typeface="Times New Roman" pitchFamily="18" charset="0"/>
              </a:rPr>
              <a:t>d’un </a:t>
            </a:r>
            <a:r>
              <a:rPr lang="fr-FR" dirty="0" err="1" smtClean="0">
                <a:latin typeface="Times New Roman" pitchFamily="18" charset="0"/>
                <a:cs typeface="Times New Roman" pitchFamily="18" charset="0"/>
              </a:rPr>
              <a:t>biofilm</a:t>
            </a:r>
            <a:r>
              <a:rPr lang="fr-FR" dirty="0" smtClean="0">
                <a:latin typeface="Times New Roman" pitchFamily="18" charset="0"/>
                <a:cs typeface="Times New Roman" pitchFamily="18" charset="0"/>
              </a:rPr>
              <a:t> formé </a:t>
            </a:r>
            <a:r>
              <a:rPr lang="fr-FR" dirty="0">
                <a:latin typeface="Times New Roman" pitchFamily="18" charset="0"/>
                <a:cs typeface="Times New Roman" pitchFamily="18" charset="0"/>
              </a:rPr>
              <a:t>sur un tube d’acier</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2" cstate="print"/>
          <a:srcRect/>
          <a:stretch>
            <a:fillRect/>
          </a:stretch>
        </p:blipFill>
        <p:spPr bwMode="auto">
          <a:xfrm>
            <a:off x="0" y="0"/>
            <a:ext cx="3816000" cy="4149080"/>
          </a:xfrm>
          <a:prstGeom prst="rect">
            <a:avLst/>
          </a:prstGeom>
          <a:noFill/>
          <a:ln w="9525">
            <a:noFill/>
            <a:miter lim="800000"/>
            <a:headEnd/>
            <a:tailEnd/>
          </a:ln>
        </p:spPr>
      </p:pic>
      <p:pic>
        <p:nvPicPr>
          <p:cNvPr id="30723" name="Picture 3"/>
          <p:cNvPicPr>
            <a:picLocks noChangeAspect="1" noChangeArrowheads="1"/>
          </p:cNvPicPr>
          <p:nvPr/>
        </p:nvPicPr>
        <p:blipFill>
          <a:blip r:embed="rId3" cstate="print"/>
          <a:srcRect/>
          <a:stretch>
            <a:fillRect/>
          </a:stretch>
        </p:blipFill>
        <p:spPr bwMode="auto">
          <a:xfrm>
            <a:off x="0" y="4077071"/>
            <a:ext cx="3806825" cy="2770025"/>
          </a:xfrm>
          <a:prstGeom prst="rect">
            <a:avLst/>
          </a:prstGeom>
          <a:noFill/>
          <a:ln w="9525">
            <a:noFill/>
            <a:miter lim="800000"/>
            <a:headEnd/>
            <a:tailEnd/>
          </a:ln>
        </p:spPr>
      </p:pic>
      <p:sp>
        <p:nvSpPr>
          <p:cNvPr id="4" name="Rectangle 3"/>
          <p:cNvSpPr/>
          <p:nvPr/>
        </p:nvSpPr>
        <p:spPr>
          <a:xfrm>
            <a:off x="4320480" y="1196752"/>
            <a:ext cx="4572000" cy="646331"/>
          </a:xfrm>
          <a:prstGeom prst="rect">
            <a:avLst/>
          </a:prstGeom>
        </p:spPr>
        <p:txBody>
          <a:bodyPr>
            <a:spAutoFit/>
          </a:bodyPr>
          <a:lstStyle/>
          <a:p>
            <a:r>
              <a:rPr lang="fr-FR" b="1" dirty="0"/>
              <a:t>Impact des microorganismes</a:t>
            </a:r>
          </a:p>
          <a:p>
            <a:r>
              <a:rPr lang="fr-FR" b="1" dirty="0"/>
              <a:t>sur </a:t>
            </a:r>
            <a:r>
              <a:rPr lang="fr-FR" b="1" dirty="0" smtClean="0"/>
              <a:t>les  activités </a:t>
            </a:r>
            <a:r>
              <a:rPr lang="fr-FR" b="1" dirty="0"/>
              <a:t>humaines</a:t>
            </a:r>
            <a:endParaRPr lang="fr-FR"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8" name="Picture 4"/>
          <p:cNvPicPr>
            <a:picLocks noChangeAspect="1" noChangeArrowheads="1"/>
          </p:cNvPicPr>
          <p:nvPr/>
        </p:nvPicPr>
        <p:blipFill>
          <a:blip r:embed="rId2" cstate="print"/>
          <a:srcRect/>
          <a:stretch>
            <a:fillRect/>
          </a:stretch>
        </p:blipFill>
        <p:spPr bwMode="auto">
          <a:xfrm>
            <a:off x="251520" y="908720"/>
            <a:ext cx="3203107" cy="2544822"/>
          </a:xfrm>
          <a:prstGeom prst="rect">
            <a:avLst/>
          </a:prstGeom>
          <a:noFill/>
          <a:ln w="9525">
            <a:noFill/>
            <a:miter lim="800000"/>
            <a:headEnd/>
            <a:tailEnd/>
          </a:ln>
        </p:spPr>
      </p:pic>
      <p:pic>
        <p:nvPicPr>
          <p:cNvPr id="31749" name="Picture 5"/>
          <p:cNvPicPr>
            <a:picLocks noChangeAspect="1" noChangeArrowheads="1"/>
          </p:cNvPicPr>
          <p:nvPr/>
        </p:nvPicPr>
        <p:blipFill>
          <a:blip r:embed="rId3" cstate="print"/>
          <a:srcRect/>
          <a:stretch>
            <a:fillRect/>
          </a:stretch>
        </p:blipFill>
        <p:spPr bwMode="auto">
          <a:xfrm>
            <a:off x="323528" y="3429000"/>
            <a:ext cx="3096344" cy="1209499"/>
          </a:xfrm>
          <a:prstGeom prst="rect">
            <a:avLst/>
          </a:prstGeom>
          <a:noFill/>
          <a:ln w="9525">
            <a:noFill/>
            <a:miter lim="800000"/>
            <a:headEnd/>
            <a:tailEnd/>
          </a:ln>
        </p:spPr>
      </p:pic>
      <p:pic>
        <p:nvPicPr>
          <p:cNvPr id="31750" name="Picture 6"/>
          <p:cNvPicPr>
            <a:picLocks noChangeAspect="1" noChangeArrowheads="1"/>
          </p:cNvPicPr>
          <p:nvPr/>
        </p:nvPicPr>
        <p:blipFill>
          <a:blip r:embed="rId4" cstate="print"/>
          <a:srcRect/>
          <a:stretch>
            <a:fillRect/>
          </a:stretch>
        </p:blipFill>
        <p:spPr bwMode="auto">
          <a:xfrm>
            <a:off x="5292080" y="908720"/>
            <a:ext cx="2664296" cy="1883261"/>
          </a:xfrm>
          <a:prstGeom prst="rect">
            <a:avLst/>
          </a:prstGeom>
          <a:noFill/>
          <a:ln w="9525">
            <a:noFill/>
            <a:miter lim="800000"/>
            <a:headEnd/>
            <a:tailEnd/>
          </a:ln>
        </p:spPr>
      </p:pic>
      <p:sp>
        <p:nvSpPr>
          <p:cNvPr id="7" name="Rectangle 6"/>
          <p:cNvSpPr/>
          <p:nvPr/>
        </p:nvSpPr>
        <p:spPr>
          <a:xfrm>
            <a:off x="3672408" y="4150820"/>
            <a:ext cx="4572000" cy="646331"/>
          </a:xfrm>
          <a:prstGeom prst="rect">
            <a:avLst/>
          </a:prstGeom>
        </p:spPr>
        <p:txBody>
          <a:bodyPr>
            <a:spAutoFit/>
          </a:bodyPr>
          <a:lstStyle/>
          <a:p>
            <a:r>
              <a:rPr lang="fr-FR" dirty="0">
                <a:latin typeface="Times New Roman" pitchFamily="18" charset="0"/>
                <a:cs typeface="Times New Roman" pitchFamily="18" charset="0"/>
              </a:rPr>
              <a:t>Taux de mortalité des 10 principales causes de décès au USA de 1900 à 2000</a:t>
            </a:r>
          </a:p>
        </p:txBody>
      </p:sp>
      <p:sp>
        <p:nvSpPr>
          <p:cNvPr id="8" name="Rectangle 7"/>
          <p:cNvSpPr/>
          <p:nvPr/>
        </p:nvSpPr>
        <p:spPr>
          <a:xfrm>
            <a:off x="3600400" y="4797152"/>
            <a:ext cx="4572000" cy="646331"/>
          </a:xfrm>
          <a:prstGeom prst="rect">
            <a:avLst/>
          </a:prstGeom>
        </p:spPr>
        <p:txBody>
          <a:bodyPr>
            <a:spAutoFit/>
          </a:bodyPr>
          <a:lstStyle/>
          <a:p>
            <a:r>
              <a:rPr lang="fr-FR" dirty="0"/>
              <a:t>(</a:t>
            </a:r>
            <a:r>
              <a:rPr lang="fr-FR" dirty="0">
                <a:latin typeface="Times New Roman" pitchFamily="18" charset="0"/>
                <a:cs typeface="Times New Roman" pitchFamily="18" charset="0"/>
              </a:rPr>
              <a:t>maladies microbiennes en rouge et non microbiennes en vert</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19672" y="2348880"/>
            <a:ext cx="5979394" cy="523220"/>
          </a:xfrm>
          <a:prstGeom prst="rect">
            <a:avLst/>
          </a:prstGeom>
        </p:spPr>
        <p:txBody>
          <a:bodyPr wrap="none">
            <a:spAutoFit/>
          </a:bodyPr>
          <a:lstStyle/>
          <a:p>
            <a:r>
              <a:rPr lang="fr-FR" sz="2800" b="1" dirty="0">
                <a:latin typeface="Times New Roman" pitchFamily="18" charset="0"/>
                <a:cs typeface="Times New Roman" pitchFamily="18" charset="0"/>
              </a:rPr>
              <a:t>Les </a:t>
            </a:r>
            <a:r>
              <a:rPr lang="fr-FR" sz="2800" b="1" dirty="0" smtClean="0">
                <a:latin typeface="Times New Roman" pitchFamily="18" charset="0"/>
                <a:cs typeface="Times New Roman" pitchFamily="18" charset="0"/>
              </a:rPr>
              <a:t>Micro-organismes </a:t>
            </a:r>
            <a:r>
              <a:rPr lang="fr-FR" sz="2800" b="1" dirty="0">
                <a:latin typeface="Times New Roman" pitchFamily="18" charset="0"/>
                <a:cs typeface="Times New Roman" pitchFamily="18" charset="0"/>
              </a:rPr>
              <a:t>et l’agriculture</a:t>
            </a:r>
            <a:endParaRPr lang="fr-FR" sz="28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2" cstate="print"/>
          <a:srcRect/>
          <a:stretch>
            <a:fillRect/>
          </a:stretch>
        </p:blipFill>
        <p:spPr bwMode="auto">
          <a:xfrm>
            <a:off x="179512" y="1053368"/>
            <a:ext cx="4888889" cy="5688000"/>
          </a:xfrm>
          <a:prstGeom prst="rect">
            <a:avLst/>
          </a:prstGeom>
          <a:noFill/>
          <a:ln w="9525">
            <a:noFill/>
            <a:miter lim="800000"/>
            <a:headEnd/>
            <a:tailEnd/>
          </a:ln>
        </p:spPr>
      </p:pic>
      <p:sp>
        <p:nvSpPr>
          <p:cNvPr id="3" name="Rectangle 2"/>
          <p:cNvSpPr/>
          <p:nvPr/>
        </p:nvSpPr>
        <p:spPr>
          <a:xfrm>
            <a:off x="5076056" y="2551837"/>
            <a:ext cx="3851920" cy="1477328"/>
          </a:xfrm>
          <a:prstGeom prst="rect">
            <a:avLst/>
          </a:prstGeom>
        </p:spPr>
        <p:txBody>
          <a:bodyPr wrap="square">
            <a:spAutoFit/>
          </a:bodyPr>
          <a:lstStyle/>
          <a:p>
            <a:r>
              <a:rPr lang="fr-FR" b="1" dirty="0">
                <a:latin typeface="Times New Roman" pitchFamily="18" charset="0"/>
                <a:cs typeface="Times New Roman" pitchFamily="18" charset="0"/>
              </a:rPr>
              <a:t>Fixation de </a:t>
            </a:r>
            <a:r>
              <a:rPr lang="fr-FR" b="1" dirty="0" smtClean="0">
                <a:latin typeface="Times New Roman" pitchFamily="18" charset="0"/>
                <a:cs typeface="Times New Roman" pitchFamily="18" charset="0"/>
              </a:rPr>
              <a:t>l’azote atmosphérique</a:t>
            </a:r>
            <a:endParaRPr lang="fr-FR" b="1" dirty="0">
              <a:latin typeface="Times New Roman" pitchFamily="18" charset="0"/>
              <a:cs typeface="Times New Roman" pitchFamily="18" charset="0"/>
            </a:endParaRPr>
          </a:p>
          <a:p>
            <a:r>
              <a:rPr lang="fr-FR" dirty="0">
                <a:latin typeface="Times New Roman" pitchFamily="18" charset="0"/>
                <a:cs typeface="Times New Roman" pitchFamily="18" charset="0"/>
              </a:rPr>
              <a:t>Nodules racinaires du </a:t>
            </a:r>
            <a:r>
              <a:rPr lang="fr-FR" dirty="0" smtClean="0">
                <a:latin typeface="Times New Roman" pitchFamily="18" charset="0"/>
                <a:cs typeface="Times New Roman" pitchFamily="18" charset="0"/>
              </a:rPr>
              <a:t>Soja se </a:t>
            </a:r>
            <a:r>
              <a:rPr lang="fr-FR" dirty="0">
                <a:latin typeface="Times New Roman" pitchFamily="18" charset="0"/>
                <a:cs typeface="Times New Roman" pitchFamily="18" charset="0"/>
              </a:rPr>
              <a:t>développant </a:t>
            </a:r>
            <a:endParaRPr lang="fr-FR" dirty="0" smtClean="0">
              <a:latin typeface="Times New Roman" pitchFamily="18" charset="0"/>
              <a:cs typeface="Times New Roman" pitchFamily="18" charset="0"/>
            </a:endParaRPr>
          </a:p>
          <a:p>
            <a:r>
              <a:rPr lang="fr-FR" dirty="0" smtClean="0">
                <a:latin typeface="Times New Roman" pitchFamily="18" charset="0"/>
                <a:cs typeface="Times New Roman" pitchFamily="18" charset="0"/>
              </a:rPr>
              <a:t>suite à l’infection par </a:t>
            </a:r>
          </a:p>
          <a:p>
            <a:r>
              <a:rPr lang="fr-FR" i="1" dirty="0">
                <a:latin typeface="Times New Roman" pitchFamily="18" charset="0"/>
                <a:cs typeface="Times New Roman" pitchFamily="18" charset="0"/>
              </a:rPr>
              <a:t> </a:t>
            </a:r>
            <a:r>
              <a:rPr lang="fr-FR" i="1" dirty="0" smtClean="0">
                <a:latin typeface="Times New Roman" pitchFamily="18" charset="0"/>
                <a:cs typeface="Times New Roman" pitchFamily="18" charset="0"/>
              </a:rPr>
              <a:t>      </a:t>
            </a:r>
            <a:r>
              <a:rPr lang="fr-FR" i="1" dirty="0" err="1" smtClean="0">
                <a:latin typeface="Times New Roman" pitchFamily="18" charset="0"/>
                <a:cs typeface="Times New Roman" pitchFamily="18" charset="0"/>
              </a:rPr>
              <a:t>Bradyrhizobium</a:t>
            </a:r>
            <a:r>
              <a:rPr lang="fr-FR" i="1" dirty="0" smtClean="0">
                <a:latin typeface="Times New Roman" pitchFamily="18" charset="0"/>
                <a:cs typeface="Times New Roman" pitchFamily="18" charset="0"/>
              </a:rPr>
              <a:t> </a:t>
            </a:r>
            <a:r>
              <a:rPr lang="fr-FR" i="1" dirty="0" err="1">
                <a:latin typeface="Times New Roman" pitchFamily="18" charset="0"/>
                <a:cs typeface="Times New Roman" pitchFamily="18" charset="0"/>
              </a:rPr>
              <a:t>japonicum</a:t>
            </a:r>
            <a:endParaRPr lang="fr-FR"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2" cstate="print"/>
          <a:srcRect/>
          <a:stretch>
            <a:fillRect/>
          </a:stretch>
        </p:blipFill>
        <p:spPr bwMode="auto">
          <a:xfrm>
            <a:off x="144192" y="836712"/>
            <a:ext cx="6156000" cy="4680520"/>
          </a:xfrm>
          <a:prstGeom prst="rect">
            <a:avLst/>
          </a:prstGeom>
          <a:noFill/>
          <a:ln w="9525">
            <a:noFill/>
            <a:miter lim="800000"/>
            <a:headEnd/>
            <a:tailEnd/>
          </a:ln>
        </p:spPr>
      </p:pic>
      <p:sp>
        <p:nvSpPr>
          <p:cNvPr id="3" name="Rectangle 2"/>
          <p:cNvSpPr/>
          <p:nvPr/>
        </p:nvSpPr>
        <p:spPr>
          <a:xfrm>
            <a:off x="107504" y="5674022"/>
            <a:ext cx="9145016" cy="923330"/>
          </a:xfrm>
          <a:prstGeom prst="rect">
            <a:avLst/>
          </a:prstGeom>
        </p:spPr>
        <p:txBody>
          <a:bodyPr wrap="square">
            <a:spAutoFit/>
          </a:bodyPr>
          <a:lstStyle/>
          <a:p>
            <a:r>
              <a:rPr lang="fr-FR" b="1" dirty="0">
                <a:latin typeface="Times New Roman" pitchFamily="18" charset="0"/>
                <a:cs typeface="Times New Roman" pitchFamily="18" charset="0"/>
              </a:rPr>
              <a:t>Effets de la nodulation sur la croissance des plantes.</a:t>
            </a:r>
          </a:p>
          <a:p>
            <a:r>
              <a:rPr lang="fr-FR" dirty="0">
                <a:latin typeface="Times New Roman" pitchFamily="18" charset="0"/>
                <a:cs typeface="Times New Roman" pitchFamily="18" charset="0"/>
              </a:rPr>
              <a:t>Plants de soja inoculés par </a:t>
            </a:r>
            <a:r>
              <a:rPr lang="fr-FR" i="1" dirty="0">
                <a:latin typeface="Times New Roman" pitchFamily="18" charset="0"/>
                <a:cs typeface="Times New Roman" pitchFamily="18" charset="0"/>
              </a:rPr>
              <a:t>B. </a:t>
            </a:r>
            <a:r>
              <a:rPr lang="fr-FR" i="1" dirty="0" err="1">
                <a:latin typeface="Times New Roman" pitchFamily="18" charset="0"/>
                <a:cs typeface="Times New Roman" pitchFamily="18" charset="0"/>
              </a:rPr>
              <a:t>japonicum</a:t>
            </a:r>
            <a:r>
              <a:rPr lang="fr-FR" i="1" dirty="0">
                <a:latin typeface="Times New Roman" pitchFamily="18" charset="0"/>
                <a:cs typeface="Times New Roman" pitchFamily="18" charset="0"/>
              </a:rPr>
              <a:t> (à droite) et non </a:t>
            </a:r>
            <a:r>
              <a:rPr lang="fr-FR" i="1" dirty="0" smtClean="0">
                <a:latin typeface="Times New Roman" pitchFamily="18" charset="0"/>
                <a:cs typeface="Times New Roman" pitchFamily="18" charset="0"/>
              </a:rPr>
              <a:t>inoculés</a:t>
            </a:r>
            <a:r>
              <a:rPr lang="fr-FR" dirty="0">
                <a:latin typeface="Times New Roman" pitchFamily="18" charset="0"/>
                <a:cs typeface="Times New Roman" pitchFamily="18" charset="0"/>
              </a:rPr>
              <a:t>(à gauche) dans un sol pauvre en azote</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2" cstate="print"/>
          <a:srcRect/>
          <a:stretch>
            <a:fillRect/>
          </a:stretch>
        </p:blipFill>
        <p:spPr bwMode="auto">
          <a:xfrm>
            <a:off x="683568" y="1022639"/>
            <a:ext cx="3780000" cy="5574713"/>
          </a:xfrm>
          <a:prstGeom prst="rect">
            <a:avLst/>
          </a:prstGeom>
          <a:noFill/>
          <a:ln w="9525">
            <a:noFill/>
            <a:miter lim="800000"/>
            <a:headEnd/>
            <a:tailEnd/>
          </a:ln>
        </p:spPr>
      </p:pic>
      <p:sp>
        <p:nvSpPr>
          <p:cNvPr id="3" name="Rectangle 2"/>
          <p:cNvSpPr/>
          <p:nvPr/>
        </p:nvSpPr>
        <p:spPr>
          <a:xfrm>
            <a:off x="4320480" y="2828836"/>
            <a:ext cx="4572000" cy="1200329"/>
          </a:xfrm>
          <a:prstGeom prst="rect">
            <a:avLst/>
          </a:prstGeom>
        </p:spPr>
        <p:txBody>
          <a:bodyPr>
            <a:spAutoFit/>
          </a:bodyPr>
          <a:lstStyle/>
          <a:p>
            <a:r>
              <a:rPr lang="fr-FR" b="1" dirty="0">
                <a:latin typeface="Times New Roman" pitchFamily="18" charset="0"/>
                <a:cs typeface="Times New Roman" pitchFamily="18" charset="0"/>
              </a:rPr>
              <a:t>Tumeur végétale sur </a:t>
            </a:r>
            <a:r>
              <a:rPr lang="fr-FR" b="1" dirty="0" smtClean="0">
                <a:latin typeface="Times New Roman" pitchFamily="18" charset="0"/>
                <a:cs typeface="Times New Roman" pitchFamily="18" charset="0"/>
              </a:rPr>
              <a:t>une </a:t>
            </a:r>
            <a:r>
              <a:rPr lang="fr-FR" dirty="0" smtClean="0">
                <a:latin typeface="Times New Roman" pitchFamily="18" charset="0"/>
                <a:cs typeface="Times New Roman" pitchFamily="18" charset="0"/>
              </a:rPr>
              <a:t>plante </a:t>
            </a:r>
            <a:r>
              <a:rPr lang="fr-FR" dirty="0">
                <a:latin typeface="Times New Roman" pitchFamily="18" charset="0"/>
                <a:cs typeface="Times New Roman" pitchFamily="18" charset="0"/>
              </a:rPr>
              <a:t>de tabac, provoquée par</a:t>
            </a:r>
          </a:p>
          <a:p>
            <a:r>
              <a:rPr lang="fr-FR" i="1" dirty="0" smtClean="0">
                <a:latin typeface="Times New Roman" pitchFamily="18" charset="0"/>
                <a:cs typeface="Times New Roman" pitchFamily="18" charset="0"/>
              </a:rPr>
              <a:t>         </a:t>
            </a:r>
            <a:r>
              <a:rPr lang="fr-FR" i="1" dirty="0" err="1" smtClean="0">
                <a:latin typeface="Times New Roman" pitchFamily="18" charset="0"/>
                <a:cs typeface="Times New Roman" pitchFamily="18" charset="0"/>
              </a:rPr>
              <a:t>Agrobacterium</a:t>
            </a:r>
            <a:r>
              <a:rPr lang="fr-FR" i="1" dirty="0" smtClean="0">
                <a:latin typeface="Times New Roman" pitchFamily="18" charset="0"/>
                <a:cs typeface="Times New Roman" pitchFamily="18" charset="0"/>
              </a:rPr>
              <a:t> </a:t>
            </a:r>
            <a:r>
              <a:rPr lang="fr-FR" i="1" dirty="0" err="1">
                <a:latin typeface="Times New Roman" pitchFamily="18" charset="0"/>
                <a:cs typeface="Times New Roman" pitchFamily="18" charset="0"/>
              </a:rPr>
              <a:t>tumefaciens</a:t>
            </a:r>
            <a:endParaRPr lang="fr-FR" i="1" dirty="0">
              <a:latin typeface="Times New Roman" pitchFamily="18" charset="0"/>
              <a:cs typeface="Times New Roman" pitchFamily="18" charset="0"/>
            </a:endParaRPr>
          </a:p>
          <a:p>
            <a:r>
              <a:rPr lang="fr-FR" dirty="0">
                <a:latin typeface="Times New Roman" pitchFamily="18" charset="0"/>
                <a:cs typeface="Times New Roman" pitchFamily="18" charset="0"/>
              </a:rPr>
              <a:t>(maladie du </a:t>
            </a:r>
            <a:r>
              <a:rPr lang="fr-FR" i="1" dirty="0" err="1" smtClean="0">
                <a:latin typeface="Times New Roman" pitchFamily="18" charset="0"/>
                <a:cs typeface="Times New Roman" pitchFamily="18" charset="0"/>
              </a:rPr>
              <a:t>crown</a:t>
            </a:r>
            <a:r>
              <a:rPr lang="fr-FR" i="1" dirty="0" err="1">
                <a:latin typeface="Times New Roman" pitchFamily="18" charset="0"/>
                <a:cs typeface="Times New Roman" pitchFamily="18" charset="0"/>
              </a:rPr>
              <a:t>gall</a:t>
            </a:r>
            <a:r>
              <a:rPr lang="fr-FR" i="1" dirty="0">
                <a:latin typeface="Times New Roman" pitchFamily="18" charset="0"/>
                <a:cs typeface="Times New Roman" pitchFamily="18" charset="0"/>
              </a:rPr>
              <a:t> ou </a:t>
            </a:r>
            <a:r>
              <a:rPr lang="fr-FR" i="1" dirty="0" smtClean="0">
                <a:latin typeface="Times New Roman" pitchFamily="18" charset="0"/>
                <a:cs typeface="Times New Roman" pitchFamily="18" charset="0"/>
              </a:rPr>
              <a:t>galle  </a:t>
            </a:r>
            <a:r>
              <a:rPr lang="fr-FR" dirty="0" smtClean="0">
                <a:latin typeface="Times New Roman" pitchFamily="18" charset="0"/>
                <a:cs typeface="Times New Roman" pitchFamily="18" charset="0"/>
              </a:rPr>
              <a:t>du </a:t>
            </a:r>
            <a:r>
              <a:rPr lang="fr-FR" dirty="0">
                <a:latin typeface="Times New Roman" pitchFamily="18" charset="0"/>
                <a:cs typeface="Times New Roman" pitchFamily="18" charset="0"/>
              </a:rPr>
              <a:t>collet).</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75656" y="2492896"/>
            <a:ext cx="5836791" cy="523220"/>
          </a:xfrm>
          <a:prstGeom prst="rect">
            <a:avLst/>
          </a:prstGeom>
        </p:spPr>
        <p:txBody>
          <a:bodyPr wrap="none">
            <a:spAutoFit/>
          </a:bodyPr>
          <a:lstStyle/>
          <a:p>
            <a:r>
              <a:rPr lang="fr-FR" sz="2800" b="1" dirty="0">
                <a:latin typeface="Times New Roman" pitchFamily="18" charset="0"/>
                <a:cs typeface="Times New Roman" pitchFamily="18" charset="0"/>
              </a:rPr>
              <a:t>Les </a:t>
            </a:r>
            <a:r>
              <a:rPr lang="fr-FR" sz="2800" b="1" dirty="0" smtClean="0">
                <a:latin typeface="Times New Roman" pitchFamily="18" charset="0"/>
                <a:cs typeface="Times New Roman" pitchFamily="18" charset="0"/>
              </a:rPr>
              <a:t>Micro-organismes </a:t>
            </a:r>
            <a:r>
              <a:rPr lang="fr-FR" sz="2800" b="1" dirty="0">
                <a:latin typeface="Times New Roman" pitchFamily="18" charset="0"/>
                <a:cs typeface="Times New Roman" pitchFamily="18" charset="0"/>
              </a:rPr>
              <a:t>et </a:t>
            </a:r>
            <a:r>
              <a:rPr lang="fr-FR" sz="2800" b="1" dirty="0" smtClean="0">
                <a:latin typeface="Times New Roman" pitchFamily="18" charset="0"/>
                <a:cs typeface="Times New Roman" pitchFamily="18" charset="0"/>
              </a:rPr>
              <a:t>les aliments</a:t>
            </a:r>
            <a:endParaRPr lang="fr-FR" sz="28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67544" y="692696"/>
            <a:ext cx="8229600" cy="5904032"/>
          </a:xfrm>
          <a:ln>
            <a:solidFill>
              <a:schemeClr val="tx1"/>
            </a:solidFill>
          </a:ln>
        </p:spPr>
        <p:txBody>
          <a:bodyPr>
            <a:normAutofit fontScale="62500" lnSpcReduction="20000"/>
          </a:bodyPr>
          <a:lstStyle/>
          <a:p>
            <a:pPr lvl="0" algn="just"/>
            <a:endParaRPr lang="fr-FR" sz="2000" dirty="0" smtClean="0">
              <a:latin typeface="Times New Roman" pitchFamily="18" charset="0"/>
              <a:cs typeface="Times New Roman" pitchFamily="18" charset="0"/>
            </a:endParaRPr>
          </a:p>
          <a:p>
            <a:pPr algn="just">
              <a:buNone/>
            </a:pPr>
            <a:r>
              <a:rPr lang="fr-FR" sz="3400" dirty="0" smtClean="0">
                <a:latin typeface="Times New Roman" pitchFamily="18" charset="0"/>
                <a:cs typeface="Times New Roman" pitchFamily="18" charset="0"/>
              </a:rPr>
              <a:t>Toutefois, cette classification en trois règnes semblant trop simple pour la majorité des biologistes, une division en cinq règnes a été crée :</a:t>
            </a:r>
          </a:p>
          <a:p>
            <a:pPr lvl="0" algn="just"/>
            <a:endParaRPr lang="fr-FR" sz="2000" dirty="0" smtClean="0">
              <a:latin typeface="Times New Roman" pitchFamily="18" charset="0"/>
              <a:cs typeface="Times New Roman" pitchFamily="18" charset="0"/>
            </a:endParaRPr>
          </a:p>
          <a:p>
            <a:pPr lvl="0" algn="just"/>
            <a:endParaRPr lang="fr-FR" sz="2000" dirty="0" smtClean="0">
              <a:latin typeface="Times New Roman" pitchFamily="18" charset="0"/>
              <a:cs typeface="Times New Roman" pitchFamily="18" charset="0"/>
            </a:endParaRPr>
          </a:p>
          <a:p>
            <a:pPr lvl="0" algn="just"/>
            <a:endParaRPr lang="fr-FR" sz="2000" dirty="0">
              <a:latin typeface="Times New Roman" pitchFamily="18" charset="0"/>
              <a:cs typeface="Times New Roman" pitchFamily="18" charset="0"/>
            </a:endParaRPr>
          </a:p>
          <a:p>
            <a:pPr lvl="0" algn="just"/>
            <a:endParaRPr lang="fr-FR" sz="2000" dirty="0" smtClean="0">
              <a:latin typeface="Times New Roman" pitchFamily="18" charset="0"/>
              <a:cs typeface="Times New Roman" pitchFamily="18" charset="0"/>
            </a:endParaRPr>
          </a:p>
          <a:p>
            <a:pPr lvl="0" algn="just"/>
            <a:endParaRPr lang="fr-FR" sz="2000" dirty="0">
              <a:latin typeface="Times New Roman" pitchFamily="18" charset="0"/>
              <a:cs typeface="Times New Roman" pitchFamily="18" charset="0"/>
            </a:endParaRPr>
          </a:p>
          <a:p>
            <a:pPr lvl="0" algn="just"/>
            <a:endParaRPr lang="fr-FR" sz="2000" dirty="0" smtClean="0">
              <a:latin typeface="Times New Roman" pitchFamily="18" charset="0"/>
              <a:cs typeface="Times New Roman" pitchFamily="18" charset="0"/>
            </a:endParaRPr>
          </a:p>
          <a:p>
            <a:pPr lvl="0" algn="just"/>
            <a:endParaRPr lang="fr-FR" sz="2000" dirty="0">
              <a:latin typeface="Times New Roman" pitchFamily="18" charset="0"/>
              <a:cs typeface="Times New Roman" pitchFamily="18" charset="0"/>
            </a:endParaRPr>
          </a:p>
          <a:p>
            <a:pPr lvl="0" algn="just"/>
            <a:endParaRPr lang="fr-FR" sz="2000" dirty="0" smtClean="0">
              <a:latin typeface="Times New Roman" pitchFamily="18" charset="0"/>
              <a:cs typeface="Times New Roman" pitchFamily="18" charset="0"/>
            </a:endParaRPr>
          </a:p>
          <a:p>
            <a:pPr lvl="0" algn="just"/>
            <a:endParaRPr lang="fr-FR" sz="2000" dirty="0" smtClean="0">
              <a:latin typeface="Times New Roman" pitchFamily="18" charset="0"/>
              <a:cs typeface="Times New Roman" pitchFamily="18" charset="0"/>
            </a:endParaRPr>
          </a:p>
          <a:p>
            <a:pPr lvl="0" algn="just"/>
            <a:endParaRPr lang="fr-FR" sz="2000" dirty="0">
              <a:latin typeface="Times New Roman" pitchFamily="18" charset="0"/>
              <a:cs typeface="Times New Roman" pitchFamily="18" charset="0"/>
            </a:endParaRPr>
          </a:p>
          <a:p>
            <a:pPr lvl="0" algn="just"/>
            <a:endParaRPr lang="fr-FR" sz="2000" dirty="0" smtClean="0">
              <a:latin typeface="Times New Roman" pitchFamily="18" charset="0"/>
              <a:cs typeface="Times New Roman" pitchFamily="18" charset="0"/>
            </a:endParaRPr>
          </a:p>
          <a:p>
            <a:pPr lvl="0" algn="just"/>
            <a:endParaRPr lang="fr-FR" sz="2000" dirty="0">
              <a:latin typeface="Times New Roman" pitchFamily="18" charset="0"/>
              <a:cs typeface="Times New Roman" pitchFamily="18" charset="0"/>
            </a:endParaRPr>
          </a:p>
          <a:p>
            <a:pPr lvl="0" algn="just"/>
            <a:endParaRPr lang="fr-FR" sz="2000" dirty="0" smtClean="0">
              <a:latin typeface="Times New Roman" pitchFamily="18" charset="0"/>
              <a:cs typeface="Times New Roman" pitchFamily="18" charset="0"/>
            </a:endParaRPr>
          </a:p>
          <a:p>
            <a:pPr lvl="0" algn="just">
              <a:buNone/>
            </a:pPr>
            <a:endParaRPr lang="fr-FR" sz="2000" dirty="0" smtClean="0">
              <a:latin typeface="Times New Roman" pitchFamily="18" charset="0"/>
              <a:cs typeface="Times New Roman" pitchFamily="18" charset="0"/>
            </a:endParaRPr>
          </a:p>
          <a:p>
            <a:pPr lvl="0" algn="just">
              <a:buNone/>
            </a:pPr>
            <a:endParaRPr lang="fr-FR" sz="2000" dirty="0" smtClean="0">
              <a:latin typeface="Times New Roman" pitchFamily="18" charset="0"/>
              <a:cs typeface="Times New Roman" pitchFamily="18" charset="0"/>
            </a:endParaRPr>
          </a:p>
          <a:p>
            <a:pPr lvl="0" algn="just"/>
            <a:endParaRPr lang="fr-FR" sz="2000" dirty="0" smtClean="0">
              <a:latin typeface="Times New Roman" pitchFamily="18" charset="0"/>
              <a:cs typeface="Times New Roman" pitchFamily="18" charset="0"/>
            </a:endParaRPr>
          </a:p>
          <a:p>
            <a:pPr lvl="0" algn="just"/>
            <a:endParaRPr lang="fr-FR" sz="2000" dirty="0" smtClean="0">
              <a:latin typeface="Times New Roman" pitchFamily="18" charset="0"/>
              <a:cs typeface="Times New Roman" pitchFamily="18" charset="0"/>
            </a:endParaRPr>
          </a:p>
          <a:p>
            <a:pPr lvl="0" algn="just"/>
            <a:endParaRPr lang="fr-FR" sz="2000" dirty="0" smtClean="0">
              <a:latin typeface="Times New Roman" pitchFamily="18" charset="0"/>
              <a:cs typeface="Times New Roman" pitchFamily="18" charset="0"/>
            </a:endParaRPr>
          </a:p>
          <a:p>
            <a:pPr lvl="0" algn="just">
              <a:buNone/>
            </a:pPr>
            <a:r>
              <a:rPr lang="fr-FR" sz="2000" dirty="0" smtClean="0">
                <a:latin typeface="Times New Roman" pitchFamily="18" charset="0"/>
                <a:cs typeface="Times New Roman" pitchFamily="18" charset="0"/>
              </a:rPr>
              <a:t> </a:t>
            </a:r>
          </a:p>
          <a:p>
            <a:pPr lvl="0" algn="just"/>
            <a:endParaRPr lang="fr-FR" sz="2000" dirty="0">
              <a:latin typeface="Times New Roman" pitchFamily="18" charset="0"/>
              <a:cs typeface="Times New Roman" pitchFamily="18" charset="0"/>
            </a:endParaRPr>
          </a:p>
          <a:p>
            <a:pPr lvl="0" algn="just"/>
            <a:endParaRPr lang="fr-FR" sz="2900" dirty="0" smtClean="0">
              <a:latin typeface="Times New Roman" pitchFamily="18" charset="0"/>
              <a:cs typeface="Times New Roman" pitchFamily="18" charset="0"/>
            </a:endParaRPr>
          </a:p>
          <a:p>
            <a:pPr lvl="0" algn="just">
              <a:buNone/>
            </a:pPr>
            <a:r>
              <a:rPr lang="fr-FR" sz="2900" dirty="0" smtClean="0">
                <a:solidFill>
                  <a:srgbClr val="C00000"/>
                </a:solidFill>
                <a:latin typeface="Times New Roman" pitchFamily="18" charset="0"/>
                <a:cs typeface="Times New Roman" pitchFamily="18" charset="0"/>
              </a:rPr>
              <a:t>    </a:t>
            </a:r>
          </a:p>
          <a:p>
            <a:pPr lvl="0" algn="just">
              <a:buNone/>
            </a:pPr>
            <a:r>
              <a:rPr lang="fr-FR" sz="2900" dirty="0" smtClean="0">
                <a:solidFill>
                  <a:srgbClr val="C00000"/>
                </a:solidFill>
                <a:latin typeface="Times New Roman" pitchFamily="18" charset="0"/>
                <a:cs typeface="Times New Roman" pitchFamily="18" charset="0"/>
              </a:rPr>
              <a:t>Il existe un nouveau type d’agent pathogène : les </a:t>
            </a:r>
            <a:r>
              <a:rPr lang="fr-FR" sz="2900" b="1" dirty="0" smtClean="0">
                <a:solidFill>
                  <a:srgbClr val="C00000"/>
                </a:solidFill>
                <a:latin typeface="Times New Roman" pitchFamily="18" charset="0"/>
                <a:cs typeface="Times New Roman" pitchFamily="18" charset="0"/>
              </a:rPr>
              <a:t>PRIONS</a:t>
            </a:r>
            <a:endParaRPr lang="fr-FR" sz="2900" b="1" dirty="0">
              <a:solidFill>
                <a:srgbClr val="C00000"/>
              </a:solidFill>
              <a:latin typeface="Times New Roman" pitchFamily="18" charset="0"/>
              <a:cs typeface="Times New Roman" pitchFamily="18" charset="0"/>
            </a:endParaRPr>
          </a:p>
          <a:p>
            <a:pPr lvl="0" algn="just">
              <a:buNone/>
            </a:pPr>
            <a:endParaRPr lang="fr-FR" sz="2000" dirty="0" smtClean="0">
              <a:latin typeface="Times New Roman" pitchFamily="18" charset="0"/>
              <a:cs typeface="Times New Roman" pitchFamily="18" charset="0"/>
            </a:endParaRPr>
          </a:p>
          <a:p>
            <a:endParaRPr lang="fr-FR" sz="2000" dirty="0"/>
          </a:p>
        </p:txBody>
      </p:sp>
      <p:sp>
        <p:nvSpPr>
          <p:cNvPr id="4" name="Ellipse 3"/>
          <p:cNvSpPr/>
          <p:nvPr/>
        </p:nvSpPr>
        <p:spPr>
          <a:xfrm>
            <a:off x="683568" y="2420888"/>
            <a:ext cx="2016224" cy="648072"/>
          </a:xfrm>
          <a:prstGeom prst="ellipse">
            <a:avLst/>
          </a:prstGeom>
          <a:solidFill>
            <a:schemeClr val="bg1">
              <a:lumMod val="8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smtClean="0">
                <a:solidFill>
                  <a:schemeClr val="tx1"/>
                </a:solidFill>
                <a:latin typeface="Times New Roman" pitchFamily="18" charset="0"/>
                <a:cs typeface="Times New Roman" pitchFamily="18" charset="0"/>
              </a:rPr>
              <a:t>Gram + et à Gram - </a:t>
            </a:r>
            <a:endParaRPr lang="fr-FR" dirty="0">
              <a:solidFill>
                <a:schemeClr val="tx1"/>
              </a:solidFill>
            </a:endParaRPr>
          </a:p>
        </p:txBody>
      </p:sp>
      <p:sp>
        <p:nvSpPr>
          <p:cNvPr id="5" name="Ellipse 4"/>
          <p:cNvSpPr/>
          <p:nvPr/>
        </p:nvSpPr>
        <p:spPr>
          <a:xfrm>
            <a:off x="2771800" y="3141048"/>
            <a:ext cx="2736048" cy="720000"/>
          </a:xfrm>
          <a:prstGeom prst="ellipse">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latin typeface="Times New Roman" pitchFamily="18" charset="0"/>
                <a:cs typeface="Times New Roman" pitchFamily="18" charset="0"/>
              </a:rPr>
              <a:t> </a:t>
            </a:r>
            <a:r>
              <a:rPr lang="fr-FR" sz="1200" b="1" dirty="0" smtClean="0">
                <a:solidFill>
                  <a:schemeClr val="tx1"/>
                </a:solidFill>
                <a:latin typeface="Times New Roman" pitchFamily="18" charset="0"/>
                <a:cs typeface="Times New Roman" pitchFamily="18" charset="0"/>
              </a:rPr>
              <a:t>Protozoaires et la plupart des algues</a:t>
            </a:r>
            <a:endParaRPr lang="fr-FR" sz="1200" dirty="0">
              <a:solidFill>
                <a:schemeClr val="tx1"/>
              </a:solidFill>
            </a:endParaRPr>
          </a:p>
        </p:txBody>
      </p:sp>
      <p:sp>
        <p:nvSpPr>
          <p:cNvPr id="6" name="Ellipse 5"/>
          <p:cNvSpPr/>
          <p:nvPr/>
        </p:nvSpPr>
        <p:spPr>
          <a:xfrm>
            <a:off x="6300192" y="3789040"/>
            <a:ext cx="2016224" cy="648072"/>
          </a:xfrm>
          <a:prstGeom prst="ellipse">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dirty="0" smtClean="0">
                <a:solidFill>
                  <a:schemeClr val="tx1"/>
                </a:solidFill>
                <a:latin typeface="Times New Roman" pitchFamily="18" charset="0"/>
                <a:cs typeface="Times New Roman" pitchFamily="18" charset="0"/>
              </a:rPr>
              <a:t> </a:t>
            </a:r>
            <a:r>
              <a:rPr lang="fr-FR" sz="1200" b="1" dirty="0" smtClean="0">
                <a:solidFill>
                  <a:schemeClr val="tx1"/>
                </a:solidFill>
                <a:latin typeface="Times New Roman" pitchFamily="18" charset="0"/>
                <a:cs typeface="Times New Roman" pitchFamily="18" charset="0"/>
              </a:rPr>
              <a:t>Mycètes ou Champignons</a:t>
            </a:r>
            <a:r>
              <a:rPr lang="fr-FR" dirty="0" smtClean="0">
                <a:latin typeface="Times New Roman" pitchFamily="18" charset="0"/>
                <a:cs typeface="Times New Roman" pitchFamily="18" charset="0"/>
              </a:rPr>
              <a:t>.</a:t>
            </a:r>
            <a:endParaRPr lang="fr-FR" dirty="0"/>
          </a:p>
        </p:txBody>
      </p:sp>
      <p:sp>
        <p:nvSpPr>
          <p:cNvPr id="7" name="Rectangle 6"/>
          <p:cNvSpPr/>
          <p:nvPr/>
        </p:nvSpPr>
        <p:spPr>
          <a:xfrm>
            <a:off x="467544" y="1844824"/>
            <a:ext cx="2664016" cy="432048"/>
          </a:xfrm>
          <a:prstGeom prst="wedgeRectCallou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fr-FR" sz="1400" dirty="0" smtClean="0">
                <a:solidFill>
                  <a:schemeClr val="tx1"/>
                </a:solidFill>
                <a:latin typeface="Times New Roman" pitchFamily="18" charset="0"/>
                <a:cs typeface="Times New Roman" pitchFamily="18" charset="0"/>
              </a:rPr>
              <a:t>Monères(cellules procaryotes</a:t>
            </a:r>
            <a:endParaRPr lang="fr-FR" sz="1400" dirty="0">
              <a:solidFill>
                <a:schemeClr val="tx1"/>
              </a:solidFill>
              <a:latin typeface="Times New Roman" pitchFamily="18" charset="0"/>
              <a:cs typeface="Times New Roman" pitchFamily="18" charset="0"/>
            </a:endParaRPr>
          </a:p>
        </p:txBody>
      </p:sp>
      <p:sp>
        <p:nvSpPr>
          <p:cNvPr id="8" name="Ellipse 7"/>
          <p:cNvSpPr/>
          <p:nvPr/>
        </p:nvSpPr>
        <p:spPr>
          <a:xfrm>
            <a:off x="539552" y="3068960"/>
            <a:ext cx="1872000" cy="648072"/>
          </a:xfrm>
          <a:prstGeom prst="ellipse">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b="1" dirty="0" smtClean="0">
                <a:solidFill>
                  <a:schemeClr val="tx1"/>
                </a:solidFill>
                <a:latin typeface="Times New Roman" pitchFamily="18" charset="0"/>
                <a:cs typeface="Times New Roman" pitchFamily="18" charset="0"/>
              </a:rPr>
              <a:t>Cyanobactéries ou algues bleues.</a:t>
            </a:r>
            <a:endParaRPr lang="fr-FR" sz="1200" dirty="0">
              <a:solidFill>
                <a:schemeClr val="tx1"/>
              </a:solidFill>
            </a:endParaRPr>
          </a:p>
        </p:txBody>
      </p:sp>
      <p:sp>
        <p:nvSpPr>
          <p:cNvPr id="9" name="Rectangle 8"/>
          <p:cNvSpPr/>
          <p:nvPr/>
        </p:nvSpPr>
        <p:spPr>
          <a:xfrm>
            <a:off x="3203848" y="2420944"/>
            <a:ext cx="2808000" cy="504000"/>
          </a:xfrm>
          <a:prstGeom prst="wedgeRectCallou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fr-FR" sz="1200" dirty="0" smtClean="0">
                <a:solidFill>
                  <a:schemeClr val="tx1"/>
                </a:solidFill>
                <a:latin typeface="Times New Roman" pitchFamily="18" charset="0"/>
                <a:cs typeface="Times New Roman" pitchFamily="18" charset="0"/>
              </a:rPr>
              <a:t>Protistes (cellules eucaryotes solitaires ou unicellulaires en colonies</a:t>
            </a:r>
            <a:endParaRPr lang="fr-FR" sz="1200" dirty="0">
              <a:solidFill>
                <a:schemeClr val="tx1"/>
              </a:solidFill>
              <a:latin typeface="Times New Roman" pitchFamily="18" charset="0"/>
              <a:cs typeface="Times New Roman" pitchFamily="18" charset="0"/>
            </a:endParaRPr>
          </a:p>
        </p:txBody>
      </p:sp>
      <p:sp>
        <p:nvSpPr>
          <p:cNvPr id="10" name="Rectangle 9"/>
          <p:cNvSpPr/>
          <p:nvPr/>
        </p:nvSpPr>
        <p:spPr>
          <a:xfrm>
            <a:off x="5832448" y="2996952"/>
            <a:ext cx="2844008" cy="648072"/>
          </a:xfrm>
          <a:prstGeom prst="wedgeRectCallou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fr-FR" sz="1200" dirty="0" err="1" smtClean="0">
                <a:solidFill>
                  <a:schemeClr val="tx1"/>
                </a:solidFill>
                <a:latin typeface="Times New Roman" pitchFamily="18" charset="0"/>
                <a:cs typeface="Times New Roman" pitchFamily="18" charset="0"/>
              </a:rPr>
              <a:t>Funghi</a:t>
            </a:r>
            <a:r>
              <a:rPr lang="fr-FR" sz="1200" dirty="0" smtClean="0">
                <a:solidFill>
                  <a:schemeClr val="tx1"/>
                </a:solidFill>
                <a:latin typeface="Times New Roman" pitchFamily="18" charset="0"/>
                <a:cs typeface="Times New Roman" pitchFamily="18" charset="0"/>
              </a:rPr>
              <a:t> ou champignons (organismes </a:t>
            </a:r>
            <a:r>
              <a:rPr lang="fr-FR" sz="1200" dirty="0" err="1" smtClean="0">
                <a:solidFill>
                  <a:schemeClr val="tx1"/>
                </a:solidFill>
                <a:latin typeface="Times New Roman" pitchFamily="18" charset="0"/>
                <a:cs typeface="Times New Roman" pitchFamily="18" charset="0"/>
              </a:rPr>
              <a:t>multinucléés</a:t>
            </a:r>
            <a:r>
              <a:rPr lang="fr-FR" sz="1200" dirty="0" smtClean="0">
                <a:solidFill>
                  <a:schemeClr val="tx1"/>
                </a:solidFill>
                <a:latin typeface="Times New Roman" pitchFamily="18" charset="0"/>
                <a:cs typeface="Times New Roman" pitchFamily="18" charset="0"/>
              </a:rPr>
              <a:t> avec nutrition hétérotrophe) </a:t>
            </a:r>
          </a:p>
        </p:txBody>
      </p:sp>
      <p:sp>
        <p:nvSpPr>
          <p:cNvPr id="11" name="Ellipse 10"/>
          <p:cNvSpPr/>
          <p:nvPr/>
        </p:nvSpPr>
        <p:spPr>
          <a:xfrm>
            <a:off x="6372200" y="5445224"/>
            <a:ext cx="2016224" cy="648072"/>
          </a:xfrm>
          <a:prstGeom prst="ellipse">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b="1" dirty="0" smtClean="0">
                <a:solidFill>
                  <a:schemeClr val="tx1"/>
                </a:solidFill>
                <a:latin typeface="Times New Roman" pitchFamily="18" charset="0"/>
                <a:cs typeface="Times New Roman" pitchFamily="18" charset="0"/>
              </a:rPr>
              <a:t>Animaux </a:t>
            </a:r>
            <a:endParaRPr lang="fr-FR" sz="1200" dirty="0">
              <a:solidFill>
                <a:schemeClr val="tx1"/>
              </a:solidFill>
            </a:endParaRPr>
          </a:p>
        </p:txBody>
      </p:sp>
      <p:sp>
        <p:nvSpPr>
          <p:cNvPr id="12" name="Ellipse 11"/>
          <p:cNvSpPr/>
          <p:nvPr/>
        </p:nvSpPr>
        <p:spPr>
          <a:xfrm>
            <a:off x="2555776" y="4941168"/>
            <a:ext cx="2016224" cy="648072"/>
          </a:xfrm>
          <a:prstGeom prst="ellipse">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dirty="0" smtClean="0">
                <a:solidFill>
                  <a:schemeClr val="tx1"/>
                </a:solidFill>
                <a:latin typeface="Times New Roman" pitchFamily="18" charset="0"/>
                <a:cs typeface="Times New Roman" pitchFamily="18" charset="0"/>
              </a:rPr>
              <a:t>Plantes</a:t>
            </a:r>
            <a:endParaRPr lang="fr-FR" sz="1400" dirty="0">
              <a:solidFill>
                <a:schemeClr val="tx1"/>
              </a:solidFill>
            </a:endParaRPr>
          </a:p>
        </p:txBody>
      </p:sp>
      <p:sp>
        <p:nvSpPr>
          <p:cNvPr id="13" name="Rectangle 12"/>
          <p:cNvSpPr/>
          <p:nvPr/>
        </p:nvSpPr>
        <p:spPr>
          <a:xfrm>
            <a:off x="2123728" y="4437112"/>
            <a:ext cx="2664016" cy="432048"/>
          </a:xfrm>
          <a:prstGeom prst="wedgeRectCallou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fr-FR" sz="1400" dirty="0" smtClean="0">
                <a:latin typeface="Times New Roman" pitchFamily="18" charset="0"/>
                <a:cs typeface="Times New Roman" pitchFamily="18" charset="0"/>
              </a:rPr>
              <a:t>(</a:t>
            </a:r>
            <a:r>
              <a:rPr lang="fr-FR" sz="1400" dirty="0" smtClean="0">
                <a:solidFill>
                  <a:schemeClr val="tx1"/>
                </a:solidFill>
                <a:latin typeface="Times New Roman" pitchFamily="18" charset="0"/>
                <a:cs typeface="Times New Roman" pitchFamily="18" charset="0"/>
              </a:rPr>
              <a:t>multicellulaires autotrophes).</a:t>
            </a:r>
            <a:endParaRPr lang="fr-FR" sz="1400" dirty="0">
              <a:solidFill>
                <a:schemeClr val="tx1"/>
              </a:solidFill>
              <a:latin typeface="Times New Roman" pitchFamily="18" charset="0"/>
              <a:cs typeface="Times New Roman" pitchFamily="18" charset="0"/>
            </a:endParaRPr>
          </a:p>
        </p:txBody>
      </p:sp>
      <p:sp>
        <p:nvSpPr>
          <p:cNvPr id="14" name="Rectangle 13"/>
          <p:cNvSpPr/>
          <p:nvPr/>
        </p:nvSpPr>
        <p:spPr>
          <a:xfrm>
            <a:off x="5940432" y="4869160"/>
            <a:ext cx="2664016" cy="432048"/>
          </a:xfrm>
          <a:prstGeom prst="wedgeRectCallou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fr-FR" sz="1200" dirty="0" smtClean="0">
                <a:solidFill>
                  <a:schemeClr val="tx1"/>
                </a:solidFill>
                <a:latin typeface="Times New Roman" pitchFamily="18" charset="0"/>
                <a:cs typeface="Times New Roman" pitchFamily="18" charset="0"/>
              </a:rPr>
              <a:t>(multicellulaires avec nutrition par ingestion).</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a:blip r:embed="rId2" cstate="print"/>
          <a:srcRect/>
          <a:stretch>
            <a:fillRect/>
          </a:stretch>
        </p:blipFill>
        <p:spPr bwMode="auto">
          <a:xfrm>
            <a:off x="648408" y="692696"/>
            <a:ext cx="7596000" cy="4934207"/>
          </a:xfrm>
          <a:prstGeom prst="rect">
            <a:avLst/>
          </a:prstGeom>
          <a:noFill/>
          <a:ln w="9525">
            <a:noFill/>
            <a:miter lim="800000"/>
            <a:headEnd/>
            <a:tailEnd/>
          </a:ln>
        </p:spPr>
      </p:pic>
      <p:sp>
        <p:nvSpPr>
          <p:cNvPr id="3" name="Rectangle 2"/>
          <p:cNvSpPr/>
          <p:nvPr/>
        </p:nvSpPr>
        <p:spPr>
          <a:xfrm>
            <a:off x="611560" y="5867980"/>
            <a:ext cx="8064896" cy="369332"/>
          </a:xfrm>
          <a:prstGeom prst="rect">
            <a:avLst/>
          </a:prstGeom>
        </p:spPr>
        <p:txBody>
          <a:bodyPr wrap="square">
            <a:spAutoFit/>
          </a:bodyPr>
          <a:lstStyle/>
          <a:p>
            <a:r>
              <a:rPr lang="fr-FR" b="1" dirty="0">
                <a:latin typeface="Times New Roman" pitchFamily="18" charset="0"/>
                <a:cs typeface="Times New Roman" pitchFamily="18" charset="0"/>
              </a:rPr>
              <a:t>Exemples d’aliments produits ou améliorés </a:t>
            </a:r>
            <a:r>
              <a:rPr lang="fr-FR" b="1" dirty="0" smtClean="0">
                <a:latin typeface="Times New Roman" pitchFamily="18" charset="0"/>
                <a:cs typeface="Times New Roman" pitchFamily="18" charset="0"/>
              </a:rPr>
              <a:t>par des </a:t>
            </a:r>
            <a:r>
              <a:rPr lang="fr-FR" b="1" dirty="0">
                <a:latin typeface="Times New Roman" pitchFamily="18" charset="0"/>
                <a:cs typeface="Times New Roman" pitchFamily="18" charset="0"/>
              </a:rPr>
              <a:t>fermentations microbiennes</a:t>
            </a:r>
            <a:endParaRPr lang="fr-FR"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9552" y="2420888"/>
            <a:ext cx="8145050" cy="523220"/>
          </a:xfrm>
          <a:prstGeom prst="rect">
            <a:avLst/>
          </a:prstGeom>
        </p:spPr>
        <p:txBody>
          <a:bodyPr wrap="none">
            <a:spAutoFit/>
          </a:bodyPr>
          <a:lstStyle/>
          <a:p>
            <a:r>
              <a:rPr lang="fr-FR" sz="2800" b="1" dirty="0">
                <a:latin typeface="Times New Roman" pitchFamily="18" charset="0"/>
                <a:cs typeface="Times New Roman" pitchFamily="18" charset="0"/>
              </a:rPr>
              <a:t>Les micro-organismes, l’énergie </a:t>
            </a:r>
            <a:r>
              <a:rPr lang="fr-FR" sz="2800" b="1" dirty="0" smtClean="0">
                <a:latin typeface="Times New Roman" pitchFamily="18" charset="0"/>
                <a:cs typeface="Times New Roman" pitchFamily="18" charset="0"/>
              </a:rPr>
              <a:t>et l ’environnement</a:t>
            </a:r>
            <a:endParaRPr lang="fr-FR" sz="28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2" cstate="print"/>
          <a:srcRect/>
          <a:stretch>
            <a:fillRect/>
          </a:stretch>
        </p:blipFill>
        <p:spPr bwMode="auto">
          <a:xfrm>
            <a:off x="792432" y="765272"/>
            <a:ext cx="6588000" cy="4392000"/>
          </a:xfrm>
          <a:prstGeom prst="rect">
            <a:avLst/>
          </a:prstGeom>
          <a:noFill/>
          <a:ln w="9525">
            <a:noFill/>
            <a:miter lim="800000"/>
            <a:headEnd/>
            <a:tailEnd/>
          </a:ln>
        </p:spPr>
      </p:pic>
      <p:sp>
        <p:nvSpPr>
          <p:cNvPr id="3" name="Rectangle 2"/>
          <p:cNvSpPr/>
          <p:nvPr/>
        </p:nvSpPr>
        <p:spPr>
          <a:xfrm>
            <a:off x="755576" y="5108991"/>
            <a:ext cx="7416824" cy="1200329"/>
          </a:xfrm>
          <a:prstGeom prst="rect">
            <a:avLst/>
          </a:prstGeom>
        </p:spPr>
        <p:txBody>
          <a:bodyPr wrap="square">
            <a:spAutoFit/>
          </a:bodyPr>
          <a:lstStyle/>
          <a:p>
            <a:r>
              <a:rPr lang="fr-FR" b="1" dirty="0">
                <a:latin typeface="Times New Roman" pitchFamily="18" charset="0"/>
                <a:cs typeface="Times New Roman" pitchFamily="18" charset="0"/>
              </a:rPr>
              <a:t>Biodégradation du pétrole.</a:t>
            </a:r>
          </a:p>
          <a:p>
            <a:r>
              <a:rPr lang="fr-FR" dirty="0">
                <a:latin typeface="Times New Roman" pitchFamily="18" charset="0"/>
                <a:cs typeface="Times New Roman" pitchFamily="18" charset="0"/>
              </a:rPr>
              <a:t>Dans ces réservoirs remplis d’hydrocarbures, </a:t>
            </a:r>
            <a:r>
              <a:rPr lang="fr-FR" dirty="0" smtClean="0">
                <a:latin typeface="Times New Roman" pitchFamily="18" charset="0"/>
                <a:cs typeface="Times New Roman" pitchFamily="18" charset="0"/>
              </a:rPr>
              <a:t>se développent</a:t>
            </a:r>
            <a:r>
              <a:rPr lang="fr-FR" dirty="0">
                <a:latin typeface="Times New Roman" pitchFamily="18" charset="0"/>
                <a:cs typeface="Times New Roman" pitchFamily="18" charset="0"/>
              </a:rPr>
              <a:t>, à l’interface eau/hydrocarbure </a:t>
            </a:r>
            <a:r>
              <a:rPr lang="fr-FR" dirty="0" smtClean="0">
                <a:latin typeface="Times New Roman" pitchFamily="18" charset="0"/>
                <a:cs typeface="Times New Roman" pitchFamily="18" charset="0"/>
              </a:rPr>
              <a:t>d’importantes quantités </a:t>
            </a:r>
            <a:r>
              <a:rPr lang="fr-FR" dirty="0">
                <a:latin typeface="Times New Roman" pitchFamily="18" charset="0"/>
                <a:cs typeface="Times New Roman" pitchFamily="18" charset="0"/>
              </a:rPr>
              <a:t>de micro-organismes qui vont oxyder celui-ci</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7504" y="1125898"/>
            <a:ext cx="8946464" cy="4524315"/>
          </a:xfrm>
          <a:prstGeom prst="rect">
            <a:avLst/>
          </a:prstGeom>
        </p:spPr>
        <p:txBody>
          <a:bodyPr wrap="square">
            <a:spAutoFit/>
          </a:bodyPr>
          <a:lstStyle/>
          <a:p>
            <a:pPr algn="just"/>
            <a:r>
              <a:rPr lang="fr-FR" dirty="0">
                <a:solidFill>
                  <a:srgbClr val="C00000"/>
                </a:solidFill>
                <a:latin typeface="Times New Roman" pitchFamily="18" charset="0"/>
                <a:cs typeface="Times New Roman" pitchFamily="18" charset="0"/>
              </a:rPr>
              <a:t>Quel est l’avenir de la microbiologie!!?</a:t>
            </a:r>
          </a:p>
          <a:p>
            <a:pPr algn="just"/>
            <a:endParaRPr lang="fr-FR" dirty="0" smtClean="0">
              <a:latin typeface="Times New Roman" pitchFamily="18" charset="0"/>
              <a:cs typeface="Times New Roman" pitchFamily="18" charset="0"/>
            </a:endParaRPr>
          </a:p>
          <a:p>
            <a:pPr algn="just">
              <a:buFont typeface="Arial" pitchFamily="34" charset="0"/>
              <a:buChar char="•"/>
            </a:pPr>
            <a:r>
              <a:rPr lang="fr-FR" dirty="0" smtClean="0">
                <a:latin typeface="Times New Roman" pitchFamily="18" charset="0"/>
                <a:cs typeface="Times New Roman" pitchFamily="18" charset="0"/>
              </a:rPr>
              <a:t>Recherches </a:t>
            </a:r>
            <a:r>
              <a:rPr lang="fr-FR" dirty="0">
                <a:latin typeface="Times New Roman" pitchFamily="18" charset="0"/>
                <a:cs typeface="Times New Roman" pitchFamily="18" charset="0"/>
              </a:rPr>
              <a:t>sur les nouvelles </a:t>
            </a:r>
            <a:r>
              <a:rPr lang="fr-FR" b="1" dirty="0">
                <a:solidFill>
                  <a:srgbClr val="C00000"/>
                </a:solidFill>
                <a:latin typeface="Times New Roman" pitchFamily="18" charset="0"/>
                <a:cs typeface="Times New Roman" pitchFamily="18" charset="0"/>
              </a:rPr>
              <a:t>maladies infectieuses</a:t>
            </a:r>
          </a:p>
          <a:p>
            <a:pPr algn="just"/>
            <a:r>
              <a:rPr lang="fr-FR" dirty="0">
                <a:latin typeface="Times New Roman" pitchFamily="18" charset="0"/>
                <a:cs typeface="Times New Roman" pitchFamily="18" charset="0"/>
              </a:rPr>
              <a:t>• Mise au point de </a:t>
            </a:r>
            <a:r>
              <a:rPr lang="fr-FR" b="1" dirty="0">
                <a:solidFill>
                  <a:srgbClr val="C00000"/>
                </a:solidFill>
                <a:latin typeface="Times New Roman" pitchFamily="18" charset="0"/>
                <a:cs typeface="Times New Roman" pitchFamily="18" charset="0"/>
              </a:rPr>
              <a:t>nouveaux médicaments</a:t>
            </a:r>
            <a:r>
              <a:rPr lang="fr-FR" b="1" dirty="0">
                <a:latin typeface="Times New Roman" pitchFamily="18" charset="0"/>
                <a:cs typeface="Times New Roman" pitchFamily="18" charset="0"/>
              </a:rPr>
              <a:t>, de </a:t>
            </a:r>
            <a:r>
              <a:rPr lang="fr-FR" b="1" dirty="0">
                <a:solidFill>
                  <a:srgbClr val="C00000"/>
                </a:solidFill>
                <a:latin typeface="Times New Roman" pitchFamily="18" charset="0"/>
                <a:cs typeface="Times New Roman" pitchFamily="18" charset="0"/>
              </a:rPr>
              <a:t>nouveaux vaccins</a:t>
            </a:r>
          </a:p>
          <a:p>
            <a:pPr algn="just"/>
            <a:r>
              <a:rPr lang="fr-FR" dirty="0">
                <a:latin typeface="Times New Roman" pitchFamily="18" charset="0"/>
                <a:cs typeface="Times New Roman" pitchFamily="18" charset="0"/>
              </a:rPr>
              <a:t>• Recherche des liens pouvant exister entre </a:t>
            </a:r>
            <a:r>
              <a:rPr lang="fr-FR" b="1" dirty="0">
                <a:solidFill>
                  <a:srgbClr val="C00000"/>
                </a:solidFill>
                <a:latin typeface="Times New Roman" pitchFamily="18" charset="0"/>
                <a:cs typeface="Times New Roman" pitchFamily="18" charset="0"/>
              </a:rPr>
              <a:t>maladies infectieuses et maladies</a:t>
            </a:r>
          </a:p>
          <a:p>
            <a:pPr algn="just"/>
            <a:r>
              <a:rPr lang="fr-FR" b="1" dirty="0">
                <a:solidFill>
                  <a:srgbClr val="C00000"/>
                </a:solidFill>
                <a:latin typeface="Times New Roman" pitchFamily="18" charset="0"/>
                <a:cs typeface="Times New Roman" pitchFamily="18" charset="0"/>
              </a:rPr>
              <a:t>chroniques</a:t>
            </a:r>
          </a:p>
          <a:p>
            <a:pPr algn="just"/>
            <a:r>
              <a:rPr lang="fr-FR" dirty="0">
                <a:latin typeface="Times New Roman" pitchFamily="18" charset="0"/>
                <a:cs typeface="Times New Roman" pitchFamily="18" charset="0"/>
              </a:rPr>
              <a:t>• Etudier les relations entre la </a:t>
            </a:r>
            <a:r>
              <a:rPr lang="fr-FR" b="1" dirty="0">
                <a:solidFill>
                  <a:srgbClr val="C00000"/>
                </a:solidFill>
                <a:latin typeface="Times New Roman" pitchFamily="18" charset="0"/>
                <a:cs typeface="Times New Roman" pitchFamily="18" charset="0"/>
              </a:rPr>
              <a:t>résistance de </a:t>
            </a:r>
            <a:r>
              <a:rPr lang="fr-FR" b="1" dirty="0">
                <a:latin typeface="Times New Roman" pitchFamily="18" charset="0"/>
                <a:cs typeface="Times New Roman" pitchFamily="18" charset="0"/>
              </a:rPr>
              <a:t>l’hôte vis-à-vis de </a:t>
            </a:r>
            <a:r>
              <a:rPr lang="fr-FR" b="1" dirty="0">
                <a:solidFill>
                  <a:srgbClr val="C00000"/>
                </a:solidFill>
                <a:latin typeface="Times New Roman" pitchFamily="18" charset="0"/>
                <a:cs typeface="Times New Roman" pitchFamily="18" charset="0"/>
              </a:rPr>
              <a:t>l’agent pathogène</a:t>
            </a:r>
          </a:p>
          <a:p>
            <a:pPr algn="just"/>
            <a:r>
              <a:rPr lang="fr-FR" dirty="0">
                <a:latin typeface="Times New Roman" pitchFamily="18" charset="0"/>
                <a:cs typeface="Times New Roman" pitchFamily="18" charset="0"/>
              </a:rPr>
              <a:t>• Renforcer les connaissances sur </a:t>
            </a:r>
            <a:r>
              <a:rPr lang="fr-FR" b="1" dirty="0">
                <a:solidFill>
                  <a:srgbClr val="C00000"/>
                </a:solidFill>
                <a:latin typeface="Times New Roman" pitchFamily="18" charset="0"/>
                <a:cs typeface="Times New Roman" pitchFamily="18" charset="0"/>
              </a:rPr>
              <a:t>l’utilisation industrielle </a:t>
            </a:r>
            <a:r>
              <a:rPr lang="fr-FR" b="1" dirty="0">
                <a:latin typeface="Times New Roman" pitchFamily="18" charset="0"/>
                <a:cs typeface="Times New Roman" pitchFamily="18" charset="0"/>
              </a:rPr>
              <a:t>des micro-organismes</a:t>
            </a:r>
          </a:p>
          <a:p>
            <a:pPr algn="just"/>
            <a:r>
              <a:rPr lang="fr-FR" dirty="0">
                <a:latin typeface="Times New Roman" pitchFamily="18" charset="0"/>
                <a:cs typeface="Times New Roman" pitchFamily="18" charset="0"/>
              </a:rPr>
              <a:t>dans les secteurs de l’alimentation, de l’environnement et de la santé</a:t>
            </a:r>
          </a:p>
          <a:p>
            <a:pPr algn="just"/>
            <a:r>
              <a:rPr lang="fr-FR" dirty="0">
                <a:latin typeface="Times New Roman" pitchFamily="18" charset="0"/>
                <a:cs typeface="Times New Roman" pitchFamily="18" charset="0"/>
              </a:rPr>
              <a:t>• Poursuivre les recherches dans le domaine de la </a:t>
            </a:r>
            <a:r>
              <a:rPr lang="fr-FR" b="1" dirty="0">
                <a:solidFill>
                  <a:srgbClr val="C00000"/>
                </a:solidFill>
                <a:latin typeface="Times New Roman" pitchFamily="18" charset="0"/>
                <a:cs typeface="Times New Roman" pitchFamily="18" charset="0"/>
              </a:rPr>
              <a:t>biodiversité m</a:t>
            </a:r>
            <a:r>
              <a:rPr lang="fr-FR" b="1" dirty="0">
                <a:latin typeface="Times New Roman" pitchFamily="18" charset="0"/>
                <a:cs typeface="Times New Roman" pitchFamily="18" charset="0"/>
              </a:rPr>
              <a:t>icrobienne</a:t>
            </a:r>
          </a:p>
          <a:p>
            <a:pPr algn="just"/>
            <a:r>
              <a:rPr lang="fr-FR" dirty="0">
                <a:latin typeface="Times New Roman" pitchFamily="18" charset="0"/>
                <a:cs typeface="Times New Roman" pitchFamily="18" charset="0"/>
              </a:rPr>
              <a:t>• Mieux connaître les </a:t>
            </a:r>
            <a:r>
              <a:rPr lang="fr-FR" b="1" dirty="0" err="1">
                <a:solidFill>
                  <a:srgbClr val="C00000"/>
                </a:solidFill>
                <a:latin typeface="Times New Roman" pitchFamily="18" charset="0"/>
                <a:cs typeface="Times New Roman" pitchFamily="18" charset="0"/>
              </a:rPr>
              <a:t>biofilms</a:t>
            </a:r>
            <a:endParaRPr lang="fr-FR" b="1" dirty="0">
              <a:solidFill>
                <a:srgbClr val="C00000"/>
              </a:solidFill>
              <a:latin typeface="Times New Roman" pitchFamily="18" charset="0"/>
              <a:cs typeface="Times New Roman" pitchFamily="18" charset="0"/>
            </a:endParaRPr>
          </a:p>
          <a:p>
            <a:pPr algn="just"/>
            <a:r>
              <a:rPr lang="fr-FR" dirty="0">
                <a:latin typeface="Times New Roman" pitchFamily="18" charset="0"/>
                <a:cs typeface="Times New Roman" pitchFamily="18" charset="0"/>
              </a:rPr>
              <a:t>• Accroître le nombre de </a:t>
            </a:r>
            <a:r>
              <a:rPr lang="fr-FR" b="1" dirty="0">
                <a:latin typeface="Times New Roman" pitchFamily="18" charset="0"/>
                <a:cs typeface="Times New Roman" pitchFamily="18" charset="0"/>
              </a:rPr>
              <a:t>génomes </a:t>
            </a:r>
            <a:r>
              <a:rPr lang="fr-FR" b="1" dirty="0">
                <a:solidFill>
                  <a:srgbClr val="C00000"/>
                </a:solidFill>
                <a:latin typeface="Times New Roman" pitchFamily="18" charset="0"/>
                <a:cs typeface="Times New Roman" pitchFamily="18" charset="0"/>
              </a:rPr>
              <a:t>bactériens séquencés </a:t>
            </a:r>
            <a:r>
              <a:rPr lang="fr-FR" b="1" dirty="0">
                <a:latin typeface="Times New Roman" pitchFamily="18" charset="0"/>
                <a:cs typeface="Times New Roman" pitchFamily="18" charset="0"/>
              </a:rPr>
              <a:t>et développer leur analyse</a:t>
            </a:r>
          </a:p>
          <a:p>
            <a:pPr algn="just"/>
            <a:r>
              <a:rPr lang="fr-FR" dirty="0">
                <a:latin typeface="Times New Roman" pitchFamily="18" charset="0"/>
                <a:cs typeface="Times New Roman" pitchFamily="18" charset="0"/>
              </a:rPr>
              <a:t>• Mieux connaître les </a:t>
            </a:r>
            <a:r>
              <a:rPr lang="fr-FR" b="1" dirty="0">
                <a:solidFill>
                  <a:srgbClr val="C00000"/>
                </a:solidFill>
                <a:latin typeface="Times New Roman" pitchFamily="18" charset="0"/>
                <a:cs typeface="Times New Roman" pitchFamily="18" charset="0"/>
              </a:rPr>
              <a:t>relations symbiotiques </a:t>
            </a:r>
            <a:r>
              <a:rPr lang="fr-FR" b="1" dirty="0">
                <a:latin typeface="Times New Roman" pitchFamily="18" charset="0"/>
                <a:cs typeface="Times New Roman" pitchFamily="18" charset="0"/>
              </a:rPr>
              <a:t>existant avec les organismes</a:t>
            </a:r>
          </a:p>
          <a:p>
            <a:pPr algn="just"/>
            <a:r>
              <a:rPr lang="fr-FR" dirty="0">
                <a:latin typeface="Times New Roman" pitchFamily="18" charset="0"/>
                <a:cs typeface="Times New Roman" pitchFamily="18" charset="0"/>
              </a:rPr>
              <a:t>« supérieurs »</a:t>
            </a:r>
          </a:p>
          <a:p>
            <a:pPr algn="just"/>
            <a:r>
              <a:rPr lang="fr-FR" dirty="0">
                <a:latin typeface="Times New Roman" pitchFamily="18" charset="0"/>
                <a:cs typeface="Times New Roman" pitchFamily="18" charset="0"/>
              </a:rPr>
              <a:t>• Poursuivre les </a:t>
            </a:r>
            <a:r>
              <a:rPr lang="fr-FR" b="1" dirty="0">
                <a:solidFill>
                  <a:srgbClr val="C00000"/>
                </a:solidFill>
                <a:latin typeface="Times New Roman" pitchFamily="18" charset="0"/>
                <a:cs typeface="Times New Roman" pitchFamily="18" charset="0"/>
              </a:rPr>
              <a:t>recherches fondamentales </a:t>
            </a:r>
            <a:r>
              <a:rPr lang="fr-FR" b="1" dirty="0">
                <a:latin typeface="Times New Roman" pitchFamily="18" charset="0"/>
                <a:cs typeface="Times New Roman" pitchFamily="18" charset="0"/>
              </a:rPr>
              <a:t>chez les micro-organismes</a:t>
            </a:r>
          </a:p>
          <a:p>
            <a:pPr algn="just"/>
            <a:r>
              <a:rPr lang="fr-FR" dirty="0">
                <a:latin typeface="Times New Roman" pitchFamily="18" charset="0"/>
                <a:cs typeface="Times New Roman" pitchFamily="18" charset="0"/>
              </a:rPr>
              <a:t>• Evaluer au mieux les </a:t>
            </a:r>
            <a:r>
              <a:rPr lang="fr-FR" b="1" dirty="0">
                <a:latin typeface="Times New Roman" pitchFamily="18" charset="0"/>
                <a:cs typeface="Times New Roman" pitchFamily="18" charset="0"/>
              </a:rPr>
              <a:t>impacts &gt;o et &lt;o de ces recherches sur la société</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a:blip r:embed="rId2" cstate="print"/>
          <a:srcRect/>
          <a:stretch>
            <a:fillRect/>
          </a:stretch>
        </p:blipFill>
        <p:spPr bwMode="auto">
          <a:xfrm>
            <a:off x="251520" y="945030"/>
            <a:ext cx="8712968" cy="3996138"/>
          </a:xfrm>
          <a:prstGeom prst="rect">
            <a:avLst/>
          </a:prstGeom>
          <a:noFill/>
          <a:ln w="9525">
            <a:noFill/>
            <a:miter lim="800000"/>
            <a:headEnd/>
            <a:tailEnd/>
          </a:ln>
        </p:spPr>
      </p:pic>
      <p:sp>
        <p:nvSpPr>
          <p:cNvPr id="3" name="Rectangle 2"/>
          <p:cNvSpPr/>
          <p:nvPr/>
        </p:nvSpPr>
        <p:spPr>
          <a:xfrm>
            <a:off x="1925960" y="5363924"/>
            <a:ext cx="5598368" cy="369332"/>
          </a:xfrm>
          <a:prstGeom prst="rect">
            <a:avLst/>
          </a:prstGeom>
        </p:spPr>
        <p:txBody>
          <a:bodyPr wrap="square">
            <a:spAutoFit/>
          </a:bodyPr>
          <a:lstStyle/>
          <a:p>
            <a:r>
              <a:rPr lang="fr-FR" dirty="0">
                <a:latin typeface="Times New Roman" pitchFamily="18" charset="0"/>
                <a:cs typeface="Times New Roman" pitchFamily="18" charset="0"/>
              </a:rPr>
              <a:t>Quelques dates repères concernant la microbiologie.</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39552" y="692696"/>
            <a:ext cx="4824536" cy="576064"/>
          </a:xfrm>
        </p:spPr>
        <p:txBody>
          <a:bodyPr>
            <a:normAutofit fontScale="90000"/>
          </a:bodyPr>
          <a:lstStyle/>
          <a:p>
            <a:r>
              <a:rPr lang="fr-FR" sz="3600" dirty="0" smtClean="0">
                <a:latin typeface="Times New Roman" pitchFamily="18" charset="0"/>
                <a:cs typeface="Times New Roman" pitchFamily="18" charset="0"/>
              </a:rPr>
              <a:t> </a:t>
            </a:r>
            <a:r>
              <a:rPr lang="fr-FR" sz="3600" dirty="0" err="1" smtClean="0">
                <a:latin typeface="Times New Roman" pitchFamily="18" charset="0"/>
                <a:cs typeface="Times New Roman" pitchFamily="18" charset="0"/>
              </a:rPr>
              <a:t>Biocontamination</a:t>
            </a:r>
            <a:r>
              <a:rPr lang="fr-FR" sz="3600" dirty="0" smtClean="0">
                <a:latin typeface="Times New Roman" pitchFamily="18" charset="0"/>
                <a:cs typeface="Times New Roman" pitchFamily="18" charset="0"/>
              </a:rPr>
              <a:t> de l’eau</a:t>
            </a:r>
            <a:r>
              <a:rPr lang="fr-FR" dirty="0" smtClean="0"/>
              <a:t> </a:t>
            </a:r>
          </a:p>
        </p:txBody>
      </p:sp>
      <p:sp>
        <p:nvSpPr>
          <p:cNvPr id="3" name="Espace réservé du contenu 2"/>
          <p:cNvSpPr>
            <a:spLocks noGrp="1"/>
          </p:cNvSpPr>
          <p:nvPr>
            <p:ph idx="1"/>
          </p:nvPr>
        </p:nvSpPr>
        <p:spPr/>
        <p:txBody>
          <a:bodyPr>
            <a:normAutofit/>
          </a:bodyPr>
          <a:lstStyle/>
          <a:p>
            <a:pPr lvl="0"/>
            <a:r>
              <a:rPr lang="fr-FR" sz="2000" dirty="0" smtClean="0">
                <a:latin typeface="Times New Roman" pitchFamily="18" charset="0"/>
                <a:cs typeface="Times New Roman" pitchFamily="18" charset="0"/>
              </a:rPr>
              <a:t>L’eau est un grand vecteur de maladies infectieuses dont virales et bactériennes : fièvres typhoïdes (</a:t>
            </a:r>
            <a:r>
              <a:rPr lang="fr-FR" sz="2000" i="1" dirty="0" err="1" smtClean="0">
                <a:latin typeface="Times New Roman" pitchFamily="18" charset="0"/>
                <a:cs typeface="Times New Roman" pitchFamily="18" charset="0"/>
              </a:rPr>
              <a:t>Salmonellae</a:t>
            </a:r>
            <a:r>
              <a:rPr lang="fr-FR" sz="2000" dirty="0" smtClean="0">
                <a:latin typeface="Times New Roman" pitchFamily="18" charset="0"/>
                <a:cs typeface="Times New Roman" pitchFamily="18" charset="0"/>
              </a:rPr>
              <a:t>), </a:t>
            </a:r>
            <a:r>
              <a:rPr lang="fr-FR" sz="2000" dirty="0" err="1" smtClean="0">
                <a:latin typeface="Times New Roman" pitchFamily="18" charset="0"/>
                <a:cs typeface="Times New Roman" pitchFamily="18" charset="0"/>
              </a:rPr>
              <a:t>dysentéries</a:t>
            </a:r>
            <a:r>
              <a:rPr lang="fr-FR" sz="2000" dirty="0" smtClean="0">
                <a:latin typeface="Times New Roman" pitchFamily="18" charset="0"/>
                <a:cs typeface="Times New Roman" pitchFamily="18" charset="0"/>
              </a:rPr>
              <a:t> bacillaires (sang dans l’estomac), choléra (déshydratation rapide), poliomyélite, hépatite A.</a:t>
            </a:r>
          </a:p>
          <a:p>
            <a:pPr lvl="0"/>
            <a:endParaRPr lang="fr-FR" sz="2000" dirty="0" smtClean="0">
              <a:latin typeface="Times New Roman" pitchFamily="18" charset="0"/>
              <a:cs typeface="Times New Roman" pitchFamily="18" charset="0"/>
            </a:endParaRPr>
          </a:p>
          <a:p>
            <a:pPr lvl="0"/>
            <a:r>
              <a:rPr lang="fr-FR" sz="2000" dirty="0" smtClean="0">
                <a:latin typeface="Times New Roman" pitchFamily="18" charset="0"/>
                <a:cs typeface="Times New Roman" pitchFamily="18" charset="0"/>
              </a:rPr>
              <a:t>Normes relatives aux eaux potables :</a:t>
            </a:r>
          </a:p>
          <a:p>
            <a:pPr lvl="0"/>
            <a:r>
              <a:rPr lang="fr-FR" sz="2000" dirty="0" smtClean="0">
                <a:latin typeface="Times New Roman" pitchFamily="18" charset="0"/>
                <a:cs typeface="Times New Roman" pitchFamily="18" charset="0"/>
              </a:rPr>
              <a:t>Ce sont des normes européennes où l’on impose </a:t>
            </a:r>
          </a:p>
          <a:p>
            <a:pPr lvl="0"/>
            <a:r>
              <a:rPr lang="fr-FR" sz="2000" dirty="0" smtClean="0">
                <a:latin typeface="Times New Roman" pitchFamily="18" charset="0"/>
                <a:cs typeface="Times New Roman" pitchFamily="18" charset="0"/>
              </a:rPr>
              <a:t>« L’absence de germes pathogènes » (ça veut pas dire grand chose) et « L’absence de coliformes totaux ou fécaux et streptocoques fécaux » (organismes pas très pathogènes). </a:t>
            </a:r>
          </a:p>
          <a:p>
            <a:endParaRPr lang="fr-FR" sz="20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92488" y="1412824"/>
            <a:ext cx="8172000" cy="432000"/>
          </a:xfrm>
        </p:spPr>
        <p:txBody>
          <a:bodyPr>
            <a:normAutofit fontScale="90000"/>
          </a:bodyPr>
          <a:lstStyle/>
          <a:p>
            <a:pPr lvl="0"/>
            <a:r>
              <a:rPr lang="fr-FR" sz="2700" dirty="0" smtClean="0">
                <a:latin typeface="Times New Roman" pitchFamily="18" charset="0"/>
                <a:cs typeface="Times New Roman" pitchFamily="18" charset="0"/>
              </a:rPr>
              <a:t>Critères de choix des germes indicateurs de pollution fécale</a:t>
            </a:r>
            <a:r>
              <a:rPr lang="fr-FR" sz="5400" dirty="0" smtClean="0">
                <a:latin typeface="Times New Roman" pitchFamily="18" charset="0"/>
                <a:cs typeface="Times New Roman" pitchFamily="18" charset="0"/>
              </a:rPr>
              <a:t> </a:t>
            </a:r>
            <a:br>
              <a:rPr lang="fr-FR" sz="5400" dirty="0" smtClean="0">
                <a:latin typeface="Times New Roman" pitchFamily="18" charset="0"/>
                <a:cs typeface="Times New Roman" pitchFamily="18" charset="0"/>
              </a:rPr>
            </a:br>
            <a:endParaRPr lang="fr-FR" dirty="0"/>
          </a:p>
        </p:txBody>
      </p:sp>
      <p:sp>
        <p:nvSpPr>
          <p:cNvPr id="3" name="Espace réservé du contenu 2"/>
          <p:cNvSpPr>
            <a:spLocks noGrp="1"/>
          </p:cNvSpPr>
          <p:nvPr>
            <p:ph idx="1"/>
          </p:nvPr>
        </p:nvSpPr>
        <p:spPr>
          <a:xfrm>
            <a:off x="457200" y="1772816"/>
            <a:ext cx="8229600" cy="4389120"/>
          </a:xfrm>
        </p:spPr>
        <p:txBody>
          <a:bodyPr>
            <a:normAutofit/>
          </a:bodyPr>
          <a:lstStyle/>
          <a:p>
            <a:pPr lvl="0" algn="just"/>
            <a:r>
              <a:rPr lang="fr-FR" sz="2400" b="1" dirty="0" smtClean="0">
                <a:latin typeface="Times New Roman" pitchFamily="18" charset="0"/>
                <a:cs typeface="Times New Roman" pitchFamily="18" charset="0"/>
              </a:rPr>
              <a:t>Spécificité</a:t>
            </a:r>
            <a:r>
              <a:rPr lang="fr-FR" sz="2400" dirty="0" smtClean="0">
                <a:latin typeface="Times New Roman" pitchFamily="18" charset="0"/>
                <a:cs typeface="Times New Roman" pitchFamily="18" charset="0"/>
              </a:rPr>
              <a:t> : les germes doivent être exclusivement fécaux. Pour le savoir, ils en sont s’ils poussent avec incubation à 44ºC.</a:t>
            </a:r>
          </a:p>
          <a:p>
            <a:pPr lvl="0" algn="just"/>
            <a:endParaRPr lang="fr-FR" sz="2400" dirty="0" smtClean="0">
              <a:latin typeface="Times New Roman" pitchFamily="18" charset="0"/>
              <a:cs typeface="Times New Roman" pitchFamily="18" charset="0"/>
            </a:endParaRPr>
          </a:p>
          <a:p>
            <a:pPr lvl="0" algn="just"/>
            <a:r>
              <a:rPr lang="fr-FR" sz="2400" b="1" dirty="0" smtClean="0">
                <a:latin typeface="Times New Roman" pitchFamily="18" charset="0"/>
                <a:cs typeface="Times New Roman" pitchFamily="18" charset="0"/>
              </a:rPr>
              <a:t>Sensibilité </a:t>
            </a:r>
            <a:r>
              <a:rPr lang="fr-FR" sz="2400" dirty="0" smtClean="0">
                <a:latin typeface="Times New Roman" pitchFamily="18" charset="0"/>
                <a:cs typeface="Times New Roman" pitchFamily="18" charset="0"/>
              </a:rPr>
              <a:t>: les germes doivent être nombreux dans l’intestin.</a:t>
            </a:r>
          </a:p>
          <a:p>
            <a:pPr lvl="0" algn="just"/>
            <a:endParaRPr lang="fr-FR" sz="2400" dirty="0" smtClean="0">
              <a:latin typeface="Times New Roman" pitchFamily="18" charset="0"/>
              <a:cs typeface="Times New Roman" pitchFamily="18" charset="0"/>
            </a:endParaRPr>
          </a:p>
          <a:p>
            <a:pPr lvl="0" algn="just"/>
            <a:r>
              <a:rPr lang="fr-FR" sz="2400" b="1" dirty="0" smtClean="0">
                <a:latin typeface="Times New Roman" pitchFamily="18" charset="0"/>
                <a:cs typeface="Times New Roman" pitchFamily="18" charset="0"/>
              </a:rPr>
              <a:t>Résistance</a:t>
            </a:r>
            <a:r>
              <a:rPr lang="fr-FR" sz="2400" dirty="0" smtClean="0">
                <a:latin typeface="Times New Roman" pitchFamily="18" charset="0"/>
                <a:cs typeface="Times New Roman" pitchFamily="18" charset="0"/>
              </a:rPr>
              <a:t> : les germes doivent être capables de survivre dans le milieu extérieur.</a:t>
            </a:r>
          </a:p>
          <a:p>
            <a:pPr lvl="0" algn="just"/>
            <a:endParaRPr lang="fr-FR" sz="2400" dirty="0" smtClean="0">
              <a:latin typeface="Times New Roman" pitchFamily="18" charset="0"/>
              <a:cs typeface="Times New Roman" pitchFamily="18" charset="0"/>
            </a:endParaRPr>
          </a:p>
          <a:p>
            <a:pPr lvl="0" algn="just"/>
            <a:r>
              <a:rPr lang="fr-FR" sz="2400" b="1" dirty="0" smtClean="0">
                <a:latin typeface="Times New Roman" pitchFamily="18" charset="0"/>
                <a:cs typeface="Times New Roman" pitchFamily="18" charset="0"/>
              </a:rPr>
              <a:t>Simplicité </a:t>
            </a:r>
            <a:r>
              <a:rPr lang="fr-FR" sz="2400" dirty="0" smtClean="0">
                <a:latin typeface="Times New Roman" pitchFamily="18" charset="0"/>
                <a:cs typeface="Times New Roman" pitchFamily="18" charset="0"/>
              </a:rPr>
              <a:t>: la technique pour les mettre en évidence doit être simple.</a:t>
            </a:r>
            <a:endParaRPr lang="fr-FR" sz="2400" dirty="0">
              <a:latin typeface="Times New Roman" pitchFamily="18" charset="0"/>
              <a:cs typeface="Times New Roman" pitchFamily="18" charset="0"/>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520" y="1028342"/>
            <a:ext cx="8676000" cy="2308324"/>
          </a:xfrm>
          <a:prstGeom prst="rect">
            <a:avLst/>
          </a:prstGeom>
        </p:spPr>
        <p:txBody>
          <a:bodyPr wrap="square">
            <a:spAutoFit/>
          </a:bodyPr>
          <a:lstStyle/>
          <a:p>
            <a:pPr lvl="0" algn="just"/>
            <a:r>
              <a:rPr lang="fr-FR" dirty="0" smtClean="0">
                <a:latin typeface="Times New Roman" pitchFamily="18" charset="0"/>
                <a:cs typeface="Times New Roman" pitchFamily="18" charset="0"/>
              </a:rPr>
              <a:t>Pour mettre en évidence la potabilité de l’eau donc on cherche les traces de souillures. Pourquoi on ne cherche pas le germe comme dans l’alimentaire ? C’est un problème de dose minimale : plusieurs </a:t>
            </a:r>
            <a:r>
              <a:rPr lang="fr-FR" dirty="0" err="1" smtClean="0">
                <a:latin typeface="Times New Roman" pitchFamily="18" charset="0"/>
                <a:cs typeface="Times New Roman" pitchFamily="18" charset="0"/>
              </a:rPr>
              <a:t>biocontaminants</a:t>
            </a:r>
            <a:r>
              <a:rPr lang="fr-FR" dirty="0" smtClean="0">
                <a:latin typeface="Times New Roman" pitchFamily="18" charset="0"/>
                <a:cs typeface="Times New Roman" pitchFamily="18" charset="0"/>
              </a:rPr>
              <a:t> ont une dose minimale pathogène très basse lorsqu’ils sont véhiculés par l’eau (1 à 10 bactéries par 100 ml. </a:t>
            </a:r>
            <a:r>
              <a:rPr lang="fr-FR" dirty="0" err="1" smtClean="0">
                <a:latin typeface="Times New Roman" pitchFamily="18" charset="0"/>
                <a:cs typeface="Times New Roman" pitchFamily="18" charset="0"/>
              </a:rPr>
              <a:t>eg</a:t>
            </a:r>
            <a:r>
              <a:rPr lang="fr-FR" dirty="0" smtClean="0">
                <a:latin typeface="Times New Roman" pitchFamily="18" charset="0"/>
                <a:cs typeface="Times New Roman" pitchFamily="18" charset="0"/>
              </a:rPr>
              <a:t>. la </a:t>
            </a:r>
            <a:r>
              <a:rPr lang="fr-FR" i="1" dirty="0" err="1" smtClean="0">
                <a:latin typeface="Times New Roman" pitchFamily="18" charset="0"/>
                <a:cs typeface="Times New Roman" pitchFamily="18" charset="0"/>
              </a:rPr>
              <a:t>Salmonellae</a:t>
            </a:r>
            <a:r>
              <a:rPr lang="fr-FR" dirty="0" smtClean="0">
                <a:latin typeface="Times New Roman" pitchFamily="18" charset="0"/>
                <a:cs typeface="Times New Roman" pitchFamily="18" charset="0"/>
              </a:rPr>
              <a:t>). Plutôt que de rechercher des germes spécifiques que l’on risque de ne pas trouver s’ils sont présents en très petite quantité, les normes sur l’eau potable visent à contrôler les germes indicateurs de souillure fécale (coliformes totaux ou fécaux et streptocoques fécaux)– et l’on suppose que s’il y en a, il risque d’y avoir d’autres germes aussi.</a:t>
            </a:r>
            <a:endParaRPr lang="fr-FR" dirty="0">
              <a:latin typeface="Times New Roman" pitchFamily="18" charset="0"/>
              <a:cs typeface="Times New Roman" pitchFamily="18" charset="0"/>
            </a:endParaRPr>
          </a:p>
        </p:txBody>
      </p:sp>
      <p:sp>
        <p:nvSpPr>
          <p:cNvPr id="3" name="Rectangle 2"/>
          <p:cNvSpPr/>
          <p:nvPr/>
        </p:nvSpPr>
        <p:spPr>
          <a:xfrm>
            <a:off x="251520" y="3507972"/>
            <a:ext cx="8676000" cy="1477328"/>
          </a:xfrm>
          <a:prstGeom prst="rect">
            <a:avLst/>
          </a:prstGeom>
        </p:spPr>
        <p:txBody>
          <a:bodyPr wrap="square">
            <a:spAutoFit/>
          </a:bodyPr>
          <a:lstStyle/>
          <a:p>
            <a:pPr lvl="0" algn="just"/>
            <a:endParaRPr lang="fr-FR" dirty="0" smtClean="0">
              <a:latin typeface="Times New Roman" pitchFamily="18" charset="0"/>
              <a:cs typeface="Times New Roman" pitchFamily="18" charset="0"/>
            </a:endParaRPr>
          </a:p>
          <a:p>
            <a:pPr lvl="0" algn="just"/>
            <a:r>
              <a:rPr lang="fr-FR" dirty="0" smtClean="0">
                <a:latin typeface="Times New Roman" pitchFamily="18" charset="0"/>
                <a:cs typeface="Times New Roman" pitchFamily="18" charset="0"/>
              </a:rPr>
              <a:t>Problème des eaux désionisées ou déminéralisées : des traitements de </a:t>
            </a:r>
            <a:r>
              <a:rPr lang="fr-FR" dirty="0" err="1" smtClean="0">
                <a:latin typeface="Times New Roman" pitchFamily="18" charset="0"/>
                <a:cs typeface="Times New Roman" pitchFamily="18" charset="0"/>
              </a:rPr>
              <a:t>désionisation</a:t>
            </a:r>
            <a:r>
              <a:rPr lang="fr-FR" dirty="0" smtClean="0">
                <a:latin typeface="Times New Roman" pitchFamily="18" charset="0"/>
                <a:cs typeface="Times New Roman" pitchFamily="18" charset="0"/>
              </a:rPr>
              <a:t> ou de déminéralisation de l’eau sont parfois nécessaires en pharmaceutique et en cosmétique. Toutefois, ces traitements utilisent des filtres dans lesquels de bactéries peuvent se développer. Il faut donc coupler des systèmes </a:t>
            </a:r>
            <a:r>
              <a:rPr lang="fr-FR" dirty="0" err="1" smtClean="0">
                <a:latin typeface="Times New Roman" pitchFamily="18" charset="0"/>
                <a:cs typeface="Times New Roman" pitchFamily="18" charset="0"/>
              </a:rPr>
              <a:t>bactériocides</a:t>
            </a:r>
            <a:r>
              <a:rPr lang="fr-FR" dirty="0" smtClean="0">
                <a:latin typeface="Times New Roman" pitchFamily="18" charset="0"/>
                <a:cs typeface="Times New Roman" pitchFamily="18" charset="0"/>
              </a:rPr>
              <a:t> (</a:t>
            </a:r>
            <a:r>
              <a:rPr lang="fr-FR" dirty="0" err="1" smtClean="0">
                <a:latin typeface="Times New Roman" pitchFamily="18" charset="0"/>
                <a:cs typeface="Times New Roman" pitchFamily="18" charset="0"/>
              </a:rPr>
              <a:t>eg</a:t>
            </a:r>
            <a:r>
              <a:rPr lang="fr-FR" dirty="0" smtClean="0">
                <a:latin typeface="Times New Roman" pitchFamily="18" charset="0"/>
                <a:cs typeface="Times New Roman" pitchFamily="18" charset="0"/>
              </a:rPr>
              <a:t>. une lampe UV).</a:t>
            </a:r>
            <a:endParaRPr lang="fr-FR" dirty="0">
              <a:latin typeface="Times New Roman" pitchFamily="18" charset="0"/>
              <a:cs typeface="Times New Roman" pitchFamily="18" charset="0"/>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052736"/>
            <a:ext cx="9036000" cy="1008000"/>
          </a:xfrm>
          <a:prstGeom prst="rect">
            <a:avLst/>
          </a:prstGeom>
        </p:spPr>
        <p:txBody>
          <a:bodyPr wrap="square">
            <a:spAutoFit/>
          </a:bodyPr>
          <a:lstStyle/>
          <a:p>
            <a:pPr lvl="0" algn="just"/>
            <a:r>
              <a:rPr lang="fr-FR" dirty="0" smtClean="0">
                <a:latin typeface="Times New Roman" pitchFamily="18" charset="0"/>
                <a:cs typeface="Times New Roman" pitchFamily="18" charset="0"/>
              </a:rPr>
              <a:t>Problème des eaux stériles : l’obtention d’une eau stérile requiert une température de 90ºC, une circulation permanente de l’eau (pas de stagnation) et des robinets spéciaux. Des coudes, des accrocs et des retours d’eau suffisent à permettre le développement de bactéries. </a:t>
            </a:r>
            <a:endParaRPr lang="fr-FR" dirty="0">
              <a:latin typeface="Times New Roman" pitchFamily="18" charset="0"/>
              <a:cs typeface="Times New Roman" pitchFamily="18" charset="0"/>
            </a:endParaRPr>
          </a:p>
        </p:txBody>
      </p:sp>
      <p:sp>
        <p:nvSpPr>
          <p:cNvPr id="3" name="Rectangle 2"/>
          <p:cNvSpPr/>
          <p:nvPr/>
        </p:nvSpPr>
        <p:spPr>
          <a:xfrm>
            <a:off x="179512" y="2571868"/>
            <a:ext cx="8640080" cy="2308324"/>
          </a:xfrm>
          <a:prstGeom prst="rect">
            <a:avLst/>
          </a:prstGeom>
        </p:spPr>
        <p:txBody>
          <a:bodyPr wrap="square">
            <a:spAutoFit/>
          </a:bodyPr>
          <a:lstStyle/>
          <a:p>
            <a:pPr lvl="0" algn="just"/>
            <a:r>
              <a:rPr lang="fr-FR" dirty="0" smtClean="0">
                <a:latin typeface="Times New Roman" pitchFamily="18" charset="0"/>
                <a:cs typeface="Times New Roman" pitchFamily="18" charset="0"/>
              </a:rPr>
              <a:t>Le cas de la </a:t>
            </a:r>
            <a:r>
              <a:rPr lang="fr-FR" b="1" i="1" dirty="0" err="1" smtClean="0">
                <a:latin typeface="Times New Roman" pitchFamily="18" charset="0"/>
                <a:cs typeface="Times New Roman" pitchFamily="18" charset="0"/>
              </a:rPr>
              <a:t>Legionella</a:t>
            </a:r>
            <a:r>
              <a:rPr lang="fr-FR" b="1" i="1" dirty="0" smtClean="0">
                <a:latin typeface="Times New Roman" pitchFamily="18" charset="0"/>
                <a:cs typeface="Times New Roman" pitchFamily="18" charset="0"/>
              </a:rPr>
              <a:t> </a:t>
            </a:r>
            <a:r>
              <a:rPr lang="fr-FR" b="1" i="1" dirty="0" err="1" smtClean="0">
                <a:latin typeface="Times New Roman" pitchFamily="18" charset="0"/>
                <a:cs typeface="Times New Roman" pitchFamily="18" charset="0"/>
              </a:rPr>
              <a:t>pneumophila</a:t>
            </a:r>
            <a:r>
              <a:rPr lang="fr-FR" i="1" dirty="0" smtClean="0">
                <a:latin typeface="Times New Roman" pitchFamily="18" charset="0"/>
                <a:cs typeface="Times New Roman" pitchFamily="18" charset="0"/>
              </a:rPr>
              <a:t> </a:t>
            </a:r>
            <a:endParaRPr lang="fr-FR" dirty="0" smtClean="0">
              <a:latin typeface="Times New Roman" pitchFamily="18" charset="0"/>
              <a:cs typeface="Times New Roman" pitchFamily="18" charset="0"/>
            </a:endParaRPr>
          </a:p>
          <a:p>
            <a:pPr lvl="0" algn="just"/>
            <a:endParaRPr lang="fr-FR" dirty="0" smtClean="0">
              <a:latin typeface="Times New Roman" pitchFamily="18" charset="0"/>
              <a:cs typeface="Times New Roman" pitchFamily="18" charset="0"/>
            </a:endParaRPr>
          </a:p>
          <a:p>
            <a:pPr lvl="0" algn="just"/>
            <a:r>
              <a:rPr lang="fr-FR" dirty="0" smtClean="0">
                <a:latin typeface="Times New Roman" pitchFamily="18" charset="0"/>
                <a:cs typeface="Times New Roman" pitchFamily="18" charset="0"/>
              </a:rPr>
              <a:t> C’est une bactérie que l’on retrouve fréquemment dans les systèmes de conditionnement d’air. Elle se développe dans les eaux de condensation ou de refroidissement de l’appareil, puis s’échappe dans l’air avec des vapeurs d’eau. On peut mettre des filtres ou nettoyer le système avec des agents biocides pour s’en protéger – mais il ne faut pas que le filtre lui-même permette le développement de bactéries, ni que l’agent biocide utilisé soit toxique pour l’homme.</a:t>
            </a:r>
            <a:endParaRPr lang="fr-FR" dirty="0">
              <a:latin typeface="Times New Roman" pitchFamily="18" charset="0"/>
              <a:cs typeface="Times New Roman" pitchFamily="18" charset="0"/>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520" y="1196752"/>
            <a:ext cx="8208000" cy="4555093"/>
          </a:xfrm>
          <a:prstGeom prst="rect">
            <a:avLst/>
          </a:prstGeom>
        </p:spPr>
        <p:txBody>
          <a:bodyPr wrap="square">
            <a:spAutoFit/>
          </a:bodyPr>
          <a:lstStyle/>
          <a:p>
            <a:r>
              <a:rPr lang="fr-FR" sz="2000" b="1" dirty="0" err="1" smtClean="0">
                <a:latin typeface="Times New Roman" pitchFamily="18" charset="0"/>
                <a:cs typeface="Times New Roman" pitchFamily="18" charset="0"/>
              </a:rPr>
              <a:t>Biocontamination</a:t>
            </a:r>
            <a:r>
              <a:rPr lang="fr-FR" sz="2000" b="1" dirty="0" smtClean="0">
                <a:latin typeface="Times New Roman" pitchFamily="18" charset="0"/>
                <a:cs typeface="Times New Roman" pitchFamily="18" charset="0"/>
              </a:rPr>
              <a:t> des surfaces </a:t>
            </a:r>
          </a:p>
          <a:p>
            <a:pPr lvl="0"/>
            <a:endParaRPr lang="fr-FR" dirty="0" smtClean="0">
              <a:latin typeface="Times New Roman" pitchFamily="18" charset="0"/>
              <a:cs typeface="Times New Roman" pitchFamily="18" charset="0"/>
            </a:endParaRPr>
          </a:p>
          <a:p>
            <a:pPr lvl="0"/>
            <a:r>
              <a:rPr lang="fr-FR" dirty="0" smtClean="0">
                <a:latin typeface="Times New Roman" pitchFamily="18" charset="0"/>
                <a:cs typeface="Times New Roman" pitchFamily="18" charset="0"/>
              </a:rPr>
              <a:t>Quelques méthodes pour contrôler la pollution des surfaces :</a:t>
            </a:r>
          </a:p>
          <a:p>
            <a:pPr lvl="0"/>
            <a:endParaRPr lang="fr-FR" dirty="0" smtClean="0">
              <a:latin typeface="Times New Roman" pitchFamily="18" charset="0"/>
              <a:cs typeface="Times New Roman" pitchFamily="18" charset="0"/>
            </a:endParaRPr>
          </a:p>
          <a:p>
            <a:pPr lvl="0"/>
            <a:r>
              <a:rPr lang="fr-FR" dirty="0" smtClean="0">
                <a:latin typeface="Times New Roman" pitchFamily="18" charset="0"/>
                <a:cs typeface="Times New Roman" pitchFamily="18" charset="0"/>
              </a:rPr>
              <a:t>Échantillonnage par écouvillons : ???.</a:t>
            </a:r>
          </a:p>
          <a:p>
            <a:pPr lvl="0"/>
            <a:endParaRPr lang="fr-FR" dirty="0" smtClean="0">
              <a:latin typeface="Times New Roman" pitchFamily="18" charset="0"/>
              <a:cs typeface="Times New Roman" pitchFamily="18" charset="0"/>
            </a:endParaRPr>
          </a:p>
          <a:p>
            <a:pPr lvl="0"/>
            <a:r>
              <a:rPr lang="fr-FR" dirty="0" smtClean="0">
                <a:latin typeface="Times New Roman" pitchFamily="18" charset="0"/>
                <a:cs typeface="Times New Roman" pitchFamily="18" charset="0"/>
              </a:rPr>
              <a:t>Échantillonnage par boîte de contact.</a:t>
            </a:r>
          </a:p>
          <a:p>
            <a:pPr lvl="0"/>
            <a:endParaRPr lang="fr-FR" dirty="0" smtClean="0">
              <a:latin typeface="Times New Roman" pitchFamily="18" charset="0"/>
              <a:cs typeface="Times New Roman" pitchFamily="18" charset="0"/>
            </a:endParaRPr>
          </a:p>
          <a:p>
            <a:pPr lvl="0"/>
            <a:r>
              <a:rPr lang="fr-FR" dirty="0" smtClean="0">
                <a:latin typeface="Times New Roman" pitchFamily="18" charset="0"/>
                <a:cs typeface="Times New Roman" pitchFamily="18" charset="0"/>
              </a:rPr>
              <a:t>Échantillonnage par étampes digitales : avec un gant stérile, tu appuies ton doigt sur la surface étudiée, puis tu l’étampes dans une boîte de pétri.</a:t>
            </a:r>
          </a:p>
          <a:p>
            <a:endParaRPr lang="fr-FR" dirty="0" smtClean="0">
              <a:latin typeface="Times New Roman" pitchFamily="18" charset="0"/>
              <a:cs typeface="Times New Roman" pitchFamily="18" charset="0"/>
            </a:endParaRPr>
          </a:p>
          <a:p>
            <a:r>
              <a:rPr lang="fr-FR" dirty="0" smtClean="0">
                <a:latin typeface="Times New Roman" pitchFamily="18" charset="0"/>
                <a:cs typeface="Times New Roman" pitchFamily="18" charset="0"/>
              </a:rPr>
              <a:t>Dans les 3 cas, après avoir recueilli un échantillon, on peut le diluer et le laisser incuber dans un milieu nourrissant. </a:t>
            </a:r>
          </a:p>
          <a:p>
            <a:endParaRPr lang="fr-FR" dirty="0" smtClean="0">
              <a:latin typeface="Times New Roman" pitchFamily="18" charset="0"/>
              <a:cs typeface="Times New Roman" pitchFamily="18" charset="0"/>
            </a:endParaRPr>
          </a:p>
          <a:p>
            <a:r>
              <a:rPr lang="fr-FR" dirty="0" smtClean="0">
                <a:latin typeface="Times New Roman" pitchFamily="18" charset="0"/>
                <a:cs typeface="Times New Roman" pitchFamily="18" charset="0"/>
              </a:rPr>
              <a:t>Après 24 heures d’incubation, chaque germe initial aura formé une colonie, visible à l’œil nu.</a:t>
            </a:r>
            <a:endParaRPr lang="fr-FR" dirty="0">
              <a:latin typeface="Times New Roman" pitchFamily="18" charset="0"/>
              <a:cs typeface="Times New Roman" pitchFamily="18"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11560" y="1016816"/>
            <a:ext cx="7920000" cy="756000"/>
          </a:xfrm>
        </p:spPr>
        <p:txBody>
          <a:bodyPr>
            <a:normAutofit fontScale="90000"/>
          </a:bodyPr>
          <a:lstStyle/>
          <a:p>
            <a:r>
              <a:rPr lang="fr-FR" sz="2200" b="1" dirty="0" smtClean="0">
                <a:solidFill>
                  <a:schemeClr val="tx1"/>
                </a:solidFill>
                <a:latin typeface="Times New Roman" pitchFamily="18" charset="0"/>
                <a:cs typeface="Times New Roman" pitchFamily="18" charset="0"/>
              </a:rPr>
              <a:t>                            Les Virus </a:t>
            </a:r>
            <a:br>
              <a:rPr lang="fr-FR" sz="2200" b="1" dirty="0" smtClean="0">
                <a:solidFill>
                  <a:schemeClr val="tx1"/>
                </a:solidFill>
                <a:latin typeface="Times New Roman" pitchFamily="18" charset="0"/>
                <a:cs typeface="Times New Roman" pitchFamily="18" charset="0"/>
              </a:rPr>
            </a:br>
            <a:r>
              <a:rPr lang="fr-FR" sz="2000" dirty="0" smtClean="0">
                <a:solidFill>
                  <a:schemeClr val="tx1"/>
                </a:solidFill>
                <a:latin typeface="Times New Roman" pitchFamily="18" charset="0"/>
                <a:cs typeface="Times New Roman" pitchFamily="18" charset="0"/>
              </a:rPr>
              <a:t>Les virus sont considérées séparément</a:t>
            </a:r>
            <a:r>
              <a:rPr lang="fr-FR" sz="2200" dirty="0" smtClean="0">
                <a:solidFill>
                  <a:schemeClr val="tx1"/>
                </a:solidFill>
                <a:latin typeface="Times New Roman" pitchFamily="18" charset="0"/>
                <a:cs typeface="Times New Roman" pitchFamily="18" charset="0"/>
              </a:rPr>
              <a:t/>
            </a:r>
            <a:br>
              <a:rPr lang="fr-FR" sz="2200" dirty="0" smtClean="0">
                <a:solidFill>
                  <a:schemeClr val="tx1"/>
                </a:solidFill>
                <a:latin typeface="Times New Roman" pitchFamily="18" charset="0"/>
                <a:cs typeface="Times New Roman" pitchFamily="18" charset="0"/>
              </a:rPr>
            </a:br>
            <a:r>
              <a:rPr lang="fr-FR" sz="2200" dirty="0" smtClean="0">
                <a:solidFill>
                  <a:schemeClr val="tx1"/>
                </a:solidFill>
                <a:latin typeface="Times New Roman" pitchFamily="18" charset="0"/>
                <a:cs typeface="Times New Roman" pitchFamily="18" charset="0"/>
              </a:rPr>
              <a:t>Le tableau suivant reprend les différences entre bactéries et virus</a:t>
            </a:r>
            <a:r>
              <a:rPr lang="fr-FR" dirty="0" smtClean="0">
                <a:solidFill>
                  <a:schemeClr val="tx1"/>
                </a:solidFill>
              </a:rPr>
              <a:t> </a:t>
            </a:r>
            <a:endParaRPr lang="fr-FR" dirty="0">
              <a:solidFill>
                <a:schemeClr val="tx1"/>
              </a:solidFill>
            </a:endParaRPr>
          </a:p>
        </p:txBody>
      </p:sp>
      <p:graphicFrame>
        <p:nvGraphicFramePr>
          <p:cNvPr id="4" name="Espace réservé du contenu 3"/>
          <p:cNvGraphicFramePr>
            <a:graphicFrameLocks noGrp="1"/>
          </p:cNvGraphicFramePr>
          <p:nvPr>
            <p:ph idx="1"/>
          </p:nvPr>
        </p:nvGraphicFramePr>
        <p:xfrm>
          <a:off x="457200" y="2060848"/>
          <a:ext cx="8229600" cy="3829845"/>
        </p:xfrm>
        <a:graphic>
          <a:graphicData uri="http://schemas.openxmlformats.org/drawingml/2006/table">
            <a:tbl>
              <a:tblPr firstRow="1" bandRow="1">
                <a:tableStyleId>{638B1855-1B75-4FBE-930C-398BA8C253C6}</a:tableStyleId>
              </a:tblPr>
              <a:tblGrid>
                <a:gridCol w="2743200"/>
                <a:gridCol w="2743200"/>
                <a:gridCol w="2743200"/>
              </a:tblGrid>
              <a:tr h="697495">
                <a:tc>
                  <a:txBody>
                    <a:bodyPr/>
                    <a:lstStyle/>
                    <a:p>
                      <a:endParaRPr lang="fr-FR" dirty="0"/>
                    </a:p>
                  </a:txBody>
                  <a:tcPr/>
                </a:tc>
                <a:tc>
                  <a:txBody>
                    <a:bodyPr/>
                    <a:lstStyle/>
                    <a:p>
                      <a:r>
                        <a:rPr kumimoji="0" lang="fr-FR" sz="1800" b="1" kern="1200" dirty="0" smtClean="0">
                          <a:solidFill>
                            <a:schemeClr val="tx1"/>
                          </a:solidFill>
                          <a:latin typeface="+mn-lt"/>
                          <a:ea typeface="+mn-ea"/>
                          <a:cs typeface="+mn-cs"/>
                        </a:rPr>
                        <a:t>Protistes inf. (Bactéries)</a:t>
                      </a:r>
                      <a:endParaRPr lang="fr-FR" dirty="0">
                        <a:solidFill>
                          <a:schemeClr val="tx1"/>
                        </a:solidFill>
                      </a:endParaRPr>
                    </a:p>
                  </a:txBody>
                  <a:tcPr/>
                </a:tc>
                <a:tc>
                  <a:txBody>
                    <a:bodyPr/>
                    <a:lstStyle/>
                    <a:p>
                      <a:r>
                        <a:rPr kumimoji="0" lang="fr-FR" sz="1800" b="1" kern="1200" dirty="0" smtClean="0">
                          <a:solidFill>
                            <a:schemeClr val="tx1"/>
                          </a:solidFill>
                          <a:latin typeface="+mn-lt"/>
                          <a:ea typeface="+mn-ea"/>
                          <a:cs typeface="+mn-cs"/>
                        </a:rPr>
                        <a:t>Virus</a:t>
                      </a:r>
                      <a:endParaRPr lang="fr-FR" dirty="0">
                        <a:solidFill>
                          <a:schemeClr val="tx1"/>
                        </a:solidFill>
                      </a:endParaRPr>
                    </a:p>
                  </a:txBody>
                  <a:tcPr/>
                </a:tc>
              </a:tr>
              <a:tr h="697495">
                <a:tc>
                  <a:txBody>
                    <a:bodyPr/>
                    <a:lstStyle/>
                    <a:p>
                      <a:endParaRPr lang="fr-FR" dirty="0"/>
                    </a:p>
                  </a:txBody>
                  <a:tcPr/>
                </a:tc>
                <a:tc>
                  <a:txBody>
                    <a:bodyPr/>
                    <a:lstStyle/>
                    <a:p>
                      <a:r>
                        <a:rPr kumimoji="0" lang="fr-FR" sz="1800" kern="1200" dirty="0" smtClean="0">
                          <a:solidFill>
                            <a:schemeClr val="tx1"/>
                          </a:solidFill>
                          <a:latin typeface="+mn-lt"/>
                          <a:ea typeface="+mn-ea"/>
                          <a:cs typeface="+mn-cs"/>
                        </a:rPr>
                        <a:t>Cellule</a:t>
                      </a:r>
                      <a:endParaRPr lang="fr-FR" dirty="0">
                        <a:solidFill>
                          <a:schemeClr val="tx1"/>
                        </a:solidFill>
                      </a:endParaRPr>
                    </a:p>
                  </a:txBody>
                  <a:tcPr/>
                </a:tc>
                <a:tc>
                  <a:txBody>
                    <a:bodyPr/>
                    <a:lstStyle/>
                    <a:p>
                      <a:r>
                        <a:rPr kumimoji="0" lang="fr-FR" sz="1800" kern="1200" dirty="0" smtClean="0">
                          <a:solidFill>
                            <a:schemeClr val="tx1"/>
                          </a:solidFill>
                          <a:latin typeface="+mn-lt"/>
                          <a:ea typeface="+mn-ea"/>
                          <a:cs typeface="+mn-cs"/>
                        </a:rPr>
                        <a:t>Virion (particule virale)</a:t>
                      </a:r>
                      <a:endParaRPr lang="fr-FR" dirty="0">
                        <a:solidFill>
                          <a:schemeClr val="tx1"/>
                        </a:solidFill>
                      </a:endParaRPr>
                    </a:p>
                  </a:txBody>
                  <a:tcPr/>
                </a:tc>
              </a:tr>
              <a:tr h="697495">
                <a:tc>
                  <a:txBody>
                    <a:bodyPr/>
                    <a:lstStyle/>
                    <a:p>
                      <a:r>
                        <a:rPr kumimoji="0" lang="fr-FR" sz="1800" kern="1200" dirty="0" smtClean="0">
                          <a:solidFill>
                            <a:schemeClr val="tx1"/>
                          </a:solidFill>
                          <a:latin typeface="+mn-lt"/>
                          <a:ea typeface="+mn-ea"/>
                          <a:cs typeface="+mn-cs"/>
                        </a:rPr>
                        <a:t>Acides nucléiques</a:t>
                      </a:r>
                      <a:endParaRPr lang="fr-FR" dirty="0">
                        <a:solidFill>
                          <a:schemeClr val="tx1"/>
                        </a:solidFill>
                      </a:endParaRPr>
                    </a:p>
                  </a:txBody>
                  <a:tcPr/>
                </a:tc>
                <a:tc>
                  <a:txBody>
                    <a:bodyPr/>
                    <a:lstStyle/>
                    <a:p>
                      <a:r>
                        <a:rPr kumimoji="0" lang="fr-FR" sz="1800" kern="1200" dirty="0" smtClean="0">
                          <a:solidFill>
                            <a:schemeClr val="tx1"/>
                          </a:solidFill>
                          <a:latin typeface="+mn-lt"/>
                          <a:ea typeface="+mn-ea"/>
                          <a:cs typeface="+mn-cs"/>
                        </a:rPr>
                        <a:t>DNA </a:t>
                      </a:r>
                      <a:r>
                        <a:rPr kumimoji="0" lang="fr-FR" sz="1800" u="sng" kern="1200" dirty="0" smtClean="0">
                          <a:solidFill>
                            <a:schemeClr val="tx1"/>
                          </a:solidFill>
                          <a:latin typeface="+mn-lt"/>
                          <a:ea typeface="+mn-ea"/>
                          <a:cs typeface="+mn-cs"/>
                        </a:rPr>
                        <a:t>et</a:t>
                      </a:r>
                      <a:r>
                        <a:rPr kumimoji="0" lang="fr-FR" sz="1800" kern="1200" dirty="0" smtClean="0">
                          <a:solidFill>
                            <a:schemeClr val="tx1"/>
                          </a:solidFill>
                          <a:latin typeface="+mn-lt"/>
                          <a:ea typeface="+mn-ea"/>
                          <a:cs typeface="+mn-cs"/>
                        </a:rPr>
                        <a:t> RNA</a:t>
                      </a:r>
                      <a:endParaRPr lang="fr-FR" dirty="0">
                        <a:solidFill>
                          <a:schemeClr val="tx1"/>
                        </a:solidFill>
                      </a:endParaRPr>
                    </a:p>
                  </a:txBody>
                  <a:tcPr/>
                </a:tc>
                <a:tc>
                  <a:txBody>
                    <a:bodyPr/>
                    <a:lstStyle/>
                    <a:p>
                      <a:r>
                        <a:rPr kumimoji="0" lang="fr-FR" sz="1800" kern="1200" dirty="0" smtClean="0">
                          <a:solidFill>
                            <a:schemeClr val="tx1"/>
                          </a:solidFill>
                          <a:latin typeface="+mn-lt"/>
                          <a:ea typeface="+mn-ea"/>
                          <a:cs typeface="+mn-cs"/>
                        </a:rPr>
                        <a:t>DNA </a:t>
                      </a:r>
                      <a:r>
                        <a:rPr kumimoji="0" lang="fr-FR" sz="1800" u="sng" kern="1200" dirty="0" smtClean="0">
                          <a:solidFill>
                            <a:schemeClr val="tx1"/>
                          </a:solidFill>
                          <a:latin typeface="+mn-lt"/>
                          <a:ea typeface="+mn-ea"/>
                          <a:cs typeface="+mn-cs"/>
                        </a:rPr>
                        <a:t>ou</a:t>
                      </a:r>
                      <a:r>
                        <a:rPr kumimoji="0" lang="fr-FR" sz="1800" kern="1200" dirty="0" smtClean="0">
                          <a:solidFill>
                            <a:schemeClr val="tx1"/>
                          </a:solidFill>
                          <a:latin typeface="+mn-lt"/>
                          <a:ea typeface="+mn-ea"/>
                          <a:cs typeface="+mn-cs"/>
                        </a:rPr>
                        <a:t> RNA</a:t>
                      </a:r>
                      <a:endParaRPr lang="fr-FR" dirty="0">
                        <a:solidFill>
                          <a:schemeClr val="tx1"/>
                        </a:solidFill>
                      </a:endParaRPr>
                    </a:p>
                  </a:txBody>
                  <a:tcPr/>
                </a:tc>
              </a:tr>
              <a:tr h="697495">
                <a:tc>
                  <a:txBody>
                    <a:bodyPr/>
                    <a:lstStyle/>
                    <a:p>
                      <a:r>
                        <a:rPr kumimoji="0" lang="fr-FR" sz="1800" kern="1200" dirty="0" smtClean="0">
                          <a:solidFill>
                            <a:schemeClr val="tx1"/>
                          </a:solidFill>
                          <a:latin typeface="+mn-lt"/>
                          <a:ea typeface="+mn-ea"/>
                          <a:cs typeface="+mn-cs"/>
                        </a:rPr>
                        <a:t>Métabolisme</a:t>
                      </a:r>
                      <a:endParaRPr lang="fr-FR" dirty="0">
                        <a:solidFill>
                          <a:schemeClr val="tx1"/>
                        </a:solidFill>
                      </a:endParaRPr>
                    </a:p>
                  </a:txBody>
                  <a:tcPr/>
                </a:tc>
                <a:tc>
                  <a:txBody>
                    <a:bodyPr/>
                    <a:lstStyle/>
                    <a:p>
                      <a:r>
                        <a:rPr kumimoji="0" lang="fr-FR" sz="1800" kern="1200" dirty="0" smtClean="0">
                          <a:solidFill>
                            <a:schemeClr val="tx1"/>
                          </a:solidFill>
                          <a:latin typeface="+mn-lt"/>
                          <a:ea typeface="+mn-ea"/>
                          <a:cs typeface="+mn-cs"/>
                        </a:rPr>
                        <a:t>Croissance</a:t>
                      </a:r>
                    </a:p>
                    <a:p>
                      <a:r>
                        <a:rPr kumimoji="0" lang="fr-FR" sz="1800" kern="1200" dirty="0" smtClean="0">
                          <a:solidFill>
                            <a:schemeClr val="tx1"/>
                          </a:solidFill>
                          <a:latin typeface="+mn-lt"/>
                          <a:ea typeface="+mn-ea"/>
                          <a:cs typeface="+mn-cs"/>
                        </a:rPr>
                        <a:t>Division binaire</a:t>
                      </a:r>
                    </a:p>
                    <a:p>
                      <a:r>
                        <a:rPr kumimoji="0" lang="fr-FR" sz="1800" kern="1200" dirty="0" smtClean="0">
                          <a:solidFill>
                            <a:schemeClr val="tx1"/>
                          </a:solidFill>
                          <a:latin typeface="+mn-lt"/>
                          <a:ea typeface="+mn-ea"/>
                          <a:cs typeface="+mn-cs"/>
                        </a:rPr>
                        <a:t>Systèmes enzymatiques pour production d’énergie</a:t>
                      </a:r>
                      <a:endParaRPr lang="fr-FR" dirty="0">
                        <a:solidFill>
                          <a:schemeClr val="tx1"/>
                        </a:solidFill>
                      </a:endParaRPr>
                    </a:p>
                  </a:txBody>
                  <a:tcPr/>
                </a:tc>
                <a:tc>
                  <a:txBody>
                    <a:bodyPr/>
                    <a:lstStyle/>
                    <a:p>
                      <a:r>
                        <a:rPr kumimoji="0" lang="fr-FR" sz="1800" kern="1200" dirty="0" smtClean="0">
                          <a:solidFill>
                            <a:schemeClr val="tx1"/>
                          </a:solidFill>
                          <a:latin typeface="+mn-lt"/>
                          <a:ea typeface="+mn-ea"/>
                          <a:cs typeface="+mn-cs"/>
                        </a:rPr>
                        <a:t>Pas de croissance</a:t>
                      </a:r>
                    </a:p>
                    <a:p>
                      <a:r>
                        <a:rPr kumimoji="0" lang="fr-FR" sz="1800" kern="1200" dirty="0" smtClean="0">
                          <a:solidFill>
                            <a:schemeClr val="tx1"/>
                          </a:solidFill>
                          <a:latin typeface="+mn-lt"/>
                          <a:ea typeface="+mn-ea"/>
                          <a:cs typeface="+mn-cs"/>
                        </a:rPr>
                        <a:t>Pas de division</a:t>
                      </a:r>
                    </a:p>
                    <a:p>
                      <a:r>
                        <a:rPr kumimoji="0" lang="fr-FR" sz="1800" kern="1200" dirty="0" smtClean="0">
                          <a:solidFill>
                            <a:schemeClr val="tx1"/>
                          </a:solidFill>
                          <a:latin typeface="+mn-lt"/>
                          <a:ea typeface="+mn-ea"/>
                          <a:cs typeface="+mn-cs"/>
                        </a:rPr>
                        <a:t>Aucun enzyme métabolique car le virus est un parasite strict d’une cellule</a:t>
                      </a:r>
                      <a:endParaRPr lang="fr-FR" dirty="0">
                        <a:solidFill>
                          <a:schemeClr val="tx1"/>
                        </a:solidFill>
                      </a:endParaRPr>
                    </a:p>
                  </a:txBody>
                  <a:tcPr/>
                </a:tc>
              </a:tr>
            </a:tbl>
          </a:graphicData>
        </a:graphic>
      </p:graphicFrame>
      <p:sp>
        <p:nvSpPr>
          <p:cNvPr id="5" name="ZoneTexte 4"/>
          <p:cNvSpPr txBox="1"/>
          <p:nvPr/>
        </p:nvSpPr>
        <p:spPr>
          <a:xfrm>
            <a:off x="611560" y="2802414"/>
            <a:ext cx="1944216" cy="338554"/>
          </a:xfrm>
          <a:prstGeom prst="rect">
            <a:avLst/>
          </a:prstGeom>
          <a:noFill/>
        </p:spPr>
        <p:txBody>
          <a:bodyPr wrap="square" rtlCol="0">
            <a:spAutoFit/>
          </a:bodyPr>
          <a:lstStyle/>
          <a:p>
            <a:r>
              <a:rPr lang="fr-FR" sz="1600" dirty="0">
                <a:latin typeface="Times New Roman" pitchFamily="18" charset="0"/>
                <a:cs typeface="Times New Roman" pitchFamily="18" charset="0"/>
              </a:rPr>
              <a:t>Unité de structure</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323528" y="764704"/>
            <a:ext cx="8532000" cy="283154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457200" algn="l"/>
              </a:tabLst>
            </a:pPr>
            <a:r>
              <a:rPr kumimoji="0" lang="fr-FR" sz="28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Relations hôte-microbe</a:t>
            </a:r>
            <a:endParaRPr kumimoji="0" lang="fr-FR" sz="14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l"/>
              </a:tabLst>
            </a:pPr>
            <a:endParaRPr kumimoji="0" lang="fr-FR" sz="2400" b="0" i="0" u="sng"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l"/>
              </a:tabLst>
            </a:pPr>
            <a:r>
              <a:rPr kumimoji="0" lang="fr-FR" sz="2000" b="0" i="0"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Types de relations</a:t>
            </a:r>
            <a:endParaRPr kumimoji="0" lang="fr-FR" sz="14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tabLst>
                <a:tab pos="457200" algn="l"/>
              </a:tabLst>
            </a:pPr>
            <a:r>
              <a:rPr kumimoji="0" lang="fr-FR" sz="20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Saprophytisme</a:t>
            </a:r>
            <a:r>
              <a:rPr kumimoji="0" lang="fr-FR" sz="2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p>
          <a:p>
            <a:pPr marL="0" marR="0" lvl="0" indent="0" algn="just" defTabSz="914400" rtl="0" eaLnBrk="0" fontAlgn="base" latinLnBrk="0" hangingPunct="0">
              <a:lnSpc>
                <a:spcPct val="100000"/>
              </a:lnSpc>
              <a:spcBef>
                <a:spcPct val="0"/>
              </a:spcBef>
              <a:spcAft>
                <a:spcPct val="0"/>
              </a:spcAft>
              <a:buClrTx/>
              <a:buSzTx/>
              <a:tabLst>
                <a:tab pos="457200" algn="l"/>
              </a:tabLst>
            </a:pPr>
            <a:r>
              <a:rPr kumimoji="0" lang="fr-FR" sz="2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fr-FR"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les bactéries saprophytes se développent dans la nature et ne sont pas tributaires de l’homme</a:t>
            </a:r>
          </a:p>
          <a:p>
            <a:pPr marL="0" marR="0" lvl="0" indent="0" algn="just" defTabSz="914400" rtl="0" eaLnBrk="0" fontAlgn="base" latinLnBrk="0" hangingPunct="0">
              <a:lnSpc>
                <a:spcPct val="100000"/>
              </a:lnSpc>
              <a:spcBef>
                <a:spcPct val="0"/>
              </a:spcBef>
              <a:spcAft>
                <a:spcPct val="0"/>
              </a:spcAft>
              <a:buClrTx/>
              <a:buSzTx/>
              <a:tabLst>
                <a:tab pos="457200" algn="l"/>
              </a:tabLst>
            </a:pPr>
            <a:r>
              <a:rPr kumimoji="0" lang="fr-FR"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Elles jouent un rôle important dans les écosystèmes, mais ont peu d’applications en santé</a:t>
            </a:r>
          </a:p>
          <a:p>
            <a:pPr marL="0" marR="0" lvl="0" indent="0" algn="just" defTabSz="914400" rtl="0" eaLnBrk="0" fontAlgn="base" latinLnBrk="0" hangingPunct="0">
              <a:lnSpc>
                <a:spcPct val="100000"/>
              </a:lnSpc>
              <a:spcBef>
                <a:spcPct val="0"/>
              </a:spcBef>
              <a:spcAft>
                <a:spcPct val="0"/>
              </a:spcAft>
              <a:buClrTx/>
              <a:buSzTx/>
              <a:tabLst>
                <a:tab pos="457200" algn="l"/>
              </a:tabLst>
            </a:pPr>
            <a:r>
              <a:rPr kumimoji="0" lang="fr-FR"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publique, sauf pour les bactéries saprophytes du tétanos et de la gangrène gazeuse.</a:t>
            </a:r>
            <a:endParaRPr kumimoji="0" lang="fr-FR" sz="1400" b="0" i="0" u="none" strike="noStrike" cap="none" normalizeH="0" baseline="0" dirty="0" smtClean="0">
              <a:ln>
                <a:noFill/>
              </a:ln>
              <a:solidFill>
                <a:schemeClr val="tx1"/>
              </a:solidFill>
              <a:effectLst/>
              <a:latin typeface="Times New Roman" pitchFamily="18" charset="0"/>
              <a:cs typeface="Times New Roman" pitchFamily="18" charset="0"/>
            </a:endParaRPr>
          </a:p>
        </p:txBody>
      </p:sp>
      <p:sp>
        <p:nvSpPr>
          <p:cNvPr id="3" name="Rectangle 2"/>
          <p:cNvSpPr/>
          <p:nvPr/>
        </p:nvSpPr>
        <p:spPr>
          <a:xfrm>
            <a:off x="323528" y="3796005"/>
            <a:ext cx="8352928" cy="1754326"/>
          </a:xfrm>
          <a:prstGeom prst="rect">
            <a:avLst/>
          </a:prstGeom>
        </p:spPr>
        <p:txBody>
          <a:bodyPr wrap="square">
            <a:spAutoFit/>
          </a:bodyPr>
          <a:lstStyle/>
          <a:p>
            <a:pPr lvl="0"/>
            <a:r>
              <a:rPr lang="fr-FR" b="1" dirty="0" smtClean="0">
                <a:latin typeface="Times New Roman" pitchFamily="18" charset="0"/>
                <a:cs typeface="Times New Roman" pitchFamily="18" charset="0"/>
              </a:rPr>
              <a:t>Symbiose </a:t>
            </a:r>
            <a:endParaRPr lang="fr-FR" dirty="0" smtClean="0">
              <a:latin typeface="Times New Roman" pitchFamily="18" charset="0"/>
              <a:cs typeface="Times New Roman" pitchFamily="18" charset="0"/>
            </a:endParaRPr>
          </a:p>
          <a:p>
            <a:pPr lvl="0"/>
            <a:endParaRPr lang="fr-FR" dirty="0" smtClean="0">
              <a:latin typeface="Times New Roman" pitchFamily="18" charset="0"/>
              <a:cs typeface="Times New Roman" pitchFamily="18" charset="0"/>
            </a:endParaRPr>
          </a:p>
          <a:p>
            <a:pPr lvl="0"/>
            <a:r>
              <a:rPr lang="fr-FR" dirty="0" smtClean="0">
                <a:latin typeface="Times New Roman" pitchFamily="18" charset="0"/>
                <a:cs typeface="Times New Roman" pitchFamily="18" charset="0"/>
              </a:rPr>
              <a:t> La relation entre deux espèces qui vivent ensemble. Peut prendre la forme de mutualisme (les 2 espèces bénéficient), de commensalisme (1 espèce bénéficie et l’autre s’en fout) ou de parasitisme (1 espèce bénéficie au détriment de l’autre). La microflore bactérienne normale de l’être humain représente une symbiose mutualiste.</a:t>
            </a:r>
            <a:endParaRPr lang="fr-FR" dirty="0">
              <a:latin typeface="Times New Roman" pitchFamily="18" charset="0"/>
              <a:cs typeface="Times New Roman" pitchFamily="18" charset="0"/>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1"/>
          <p:cNvSpPr>
            <a:spLocks noChangeArrowheads="1"/>
          </p:cNvSpPr>
          <p:nvPr/>
        </p:nvSpPr>
        <p:spPr bwMode="auto">
          <a:xfrm>
            <a:off x="52820" y="-632422"/>
            <a:ext cx="9007594" cy="4093428"/>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457200" algn="l"/>
              </a:tabLst>
            </a:pPr>
            <a:endParaRPr kumimoji="0" lang="fr-FR" sz="2000" b="0" i="0" u="sng"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tab pos="457200" algn="l"/>
              </a:tabLst>
            </a:pPr>
            <a:endParaRPr lang="fr-FR" sz="2000" u="sng" dirty="0" smtClean="0">
              <a:latin typeface="Times New Roman" pitchFamily="18" charset="0"/>
              <a:ea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tab pos="457200" algn="l"/>
              </a:tabLst>
            </a:pPr>
            <a:endParaRPr kumimoji="0" lang="fr-FR" sz="2000" b="0" i="0" u="sng"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tab pos="457200" algn="l"/>
              </a:tabLst>
            </a:pPr>
            <a:r>
              <a:rPr lang="fr-FR" sz="2000" b="1" dirty="0" smtClean="0">
                <a:latin typeface="Times New Roman" pitchFamily="18" charset="0"/>
                <a:ea typeface="Times New Roman" pitchFamily="18" charset="0"/>
                <a:cs typeface="Times New Roman" pitchFamily="18" charset="0"/>
              </a:rPr>
              <a:t>        </a:t>
            </a:r>
          </a:p>
          <a:p>
            <a:pPr marL="0" marR="0" lvl="0" indent="0" algn="l" defTabSz="914400" rtl="0" eaLnBrk="1" fontAlgn="base" latinLnBrk="0" hangingPunct="1">
              <a:lnSpc>
                <a:spcPct val="100000"/>
              </a:lnSpc>
              <a:spcBef>
                <a:spcPct val="0"/>
              </a:spcBef>
              <a:spcAft>
                <a:spcPct val="0"/>
              </a:spcAft>
              <a:buClrTx/>
              <a:buSzTx/>
              <a:buFontTx/>
              <a:buNone/>
              <a:tabLst>
                <a:tab pos="457200" algn="l"/>
              </a:tabLst>
            </a:pPr>
            <a:r>
              <a:rPr kumimoji="0" lang="fr-FR" sz="2000" b="1" i="0"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fr-FR" sz="2000" b="1" i="0"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Pathogénicité</a:t>
            </a:r>
            <a:r>
              <a:rPr kumimoji="0" lang="fr-FR" sz="2000" b="1" i="0"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endParaRPr kumimoji="0" lang="fr-FR" sz="1200" b="1" i="0"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endParaRPr kumimoji="0" lang="fr-FR"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tabLst>
                <a:tab pos="457200" algn="l"/>
              </a:tabLst>
            </a:pPr>
            <a:r>
              <a:rPr kumimoji="0" lang="fr-FR"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Les bactéries pathogènes provoquent une série de troubles résultant d’un</a:t>
            </a:r>
            <a:r>
              <a:rPr kumimoji="0" lang="fr-FR" sz="2000" b="0" i="0" u="none" strike="noStrike" cap="none" normalizeH="0" dirty="0" smtClean="0">
                <a:ln>
                  <a:noFill/>
                </a:ln>
                <a:solidFill>
                  <a:schemeClr val="tx1"/>
                </a:solidFill>
                <a:effectLst/>
                <a:latin typeface="Times New Roman" pitchFamily="18" charset="0"/>
                <a:ea typeface="Times New Roman" pitchFamily="18" charset="0"/>
                <a:cs typeface="Times New Roman" pitchFamily="18" charset="0"/>
              </a:rPr>
              <a:t> </a:t>
            </a:r>
            <a:r>
              <a:rPr kumimoji="0" lang="fr-FR"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déséquilibre </a:t>
            </a:r>
          </a:p>
          <a:p>
            <a:pPr marL="0" marR="0" lvl="0" indent="0" algn="l" defTabSz="914400" rtl="0" eaLnBrk="0" fontAlgn="base" latinLnBrk="0" hangingPunct="0">
              <a:lnSpc>
                <a:spcPct val="100000"/>
              </a:lnSpc>
              <a:spcBef>
                <a:spcPct val="0"/>
              </a:spcBef>
              <a:spcAft>
                <a:spcPct val="0"/>
              </a:spcAft>
              <a:buClrTx/>
              <a:buSzTx/>
              <a:tabLst>
                <a:tab pos="457200" algn="l"/>
              </a:tabLst>
            </a:pPr>
            <a:r>
              <a:rPr kumimoji="0" lang="fr-FR"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de la relation hôte-bactérie. </a:t>
            </a:r>
          </a:p>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endParaRPr kumimoji="0" lang="fr-FR"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r>
              <a:rPr kumimoji="0" lang="fr-FR"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Types de bactéries pathogènes :</a:t>
            </a:r>
            <a:endParaRPr kumimoji="0" lang="fr-FR" sz="12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tabLst>
                <a:tab pos="457200" algn="l"/>
              </a:tabLst>
            </a:pPr>
            <a:r>
              <a:rPr kumimoji="0" lang="fr-FR"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fr-FR" sz="20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Spécifiques :</a:t>
            </a:r>
            <a:r>
              <a:rPr kumimoji="0" lang="fr-FR"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agissent sur un organisme normal (non malade) et </a:t>
            </a:r>
          </a:p>
          <a:p>
            <a:pPr marL="0" marR="0" lvl="0" indent="0" algn="l" defTabSz="914400" rtl="0" eaLnBrk="0" fontAlgn="base" latinLnBrk="0" hangingPunct="0">
              <a:lnSpc>
                <a:spcPct val="100000"/>
              </a:lnSpc>
              <a:spcBef>
                <a:spcPct val="0"/>
              </a:spcBef>
              <a:spcAft>
                <a:spcPct val="0"/>
              </a:spcAft>
              <a:buClrTx/>
              <a:buSzTx/>
              <a:tabLst>
                <a:tab pos="457200" algn="l"/>
              </a:tabLst>
            </a:pPr>
            <a:r>
              <a:rPr kumimoji="0" lang="fr-FR" sz="2000" b="1" i="0" u="none" strike="noStrike" cap="none" normalizeH="0" baseline="0" smtClean="0">
                <a:ln>
                  <a:noFill/>
                </a:ln>
                <a:solidFill>
                  <a:schemeClr val="tx1"/>
                </a:solidFill>
                <a:effectLst/>
                <a:latin typeface="Times New Roman" pitchFamily="18" charset="0"/>
                <a:ea typeface="Times New Roman" pitchFamily="18" charset="0"/>
                <a:cs typeface="Times New Roman" pitchFamily="18" charset="0"/>
              </a:rPr>
              <a:t>réceptif </a:t>
            </a:r>
            <a:r>
              <a:rPr kumimoji="0" lang="fr-FR" sz="2000" b="1" i="0" u="none" strike="noStrike" cap="none" normalizeH="0" smtClean="0">
                <a:ln>
                  <a:noFill/>
                </a:ln>
                <a:solidFill>
                  <a:schemeClr val="tx1"/>
                </a:solidFill>
                <a:effectLst/>
                <a:latin typeface="Times New Roman" pitchFamily="18" charset="0"/>
                <a:ea typeface="Times New Roman" pitchFamily="18" charset="0"/>
                <a:cs typeface="Times New Roman" pitchFamily="18" charset="0"/>
              </a:rPr>
              <a:t> </a:t>
            </a:r>
            <a:r>
              <a:rPr kumimoji="0" lang="fr-FR" sz="2000" b="0" i="0" u="none" strike="noStrike" cap="none" normalizeH="0" baseline="0" smtClean="0">
                <a:ln>
                  <a:noFill/>
                </a:ln>
                <a:solidFill>
                  <a:schemeClr val="tx1"/>
                </a:solidFill>
                <a:effectLst/>
                <a:latin typeface="Times New Roman" pitchFamily="18" charset="0"/>
                <a:ea typeface="Times New Roman" pitchFamily="18" charset="0"/>
                <a:cs typeface="Times New Roman" pitchFamily="18" charset="0"/>
              </a:rPr>
              <a:t>(</a:t>
            </a:r>
            <a:r>
              <a:rPr kumimoji="0" lang="fr-FR"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non vacciné et qui n’a pas eu la maladie) pour lui causer</a:t>
            </a:r>
          </a:p>
          <a:p>
            <a:pPr marL="0" marR="0" lvl="0" indent="0" algn="l" defTabSz="914400" rtl="0" eaLnBrk="0" fontAlgn="base" latinLnBrk="0" hangingPunct="0">
              <a:lnSpc>
                <a:spcPct val="100000"/>
              </a:lnSpc>
              <a:spcBef>
                <a:spcPct val="0"/>
              </a:spcBef>
              <a:spcAft>
                <a:spcPct val="0"/>
              </a:spcAft>
              <a:buClrTx/>
              <a:buSzTx/>
              <a:tabLst>
                <a:tab pos="457200" algn="l"/>
              </a:tabLst>
            </a:pPr>
            <a:r>
              <a:rPr kumimoji="0" lang="fr-FR"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des problèmes spécifiques (tétanos, tuberculose,...).</a:t>
            </a:r>
            <a:endParaRPr kumimoji="0" lang="fr-FR" sz="3600" b="0" i="0" u="none" strike="noStrike" cap="none" normalizeH="0" baseline="0" dirty="0" smtClean="0">
              <a:ln>
                <a:noFill/>
              </a:ln>
              <a:solidFill>
                <a:schemeClr val="tx1"/>
              </a:solidFill>
              <a:effectLst/>
              <a:latin typeface="Times New Roman" pitchFamily="18" charset="0"/>
              <a:cs typeface="Times New Roman" pitchFamily="18"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912088"/>
            <a:ext cx="8229600" cy="5616000"/>
          </a:xfrm>
        </p:spPr>
        <p:txBody>
          <a:bodyPr>
            <a:normAutofit/>
          </a:bodyPr>
          <a:lstStyle/>
          <a:p>
            <a:pPr lvl="0">
              <a:buNone/>
            </a:pPr>
            <a:r>
              <a:rPr lang="fr-FR" dirty="0" smtClean="0"/>
              <a:t>   Il y a quatre types de virus :</a:t>
            </a:r>
          </a:p>
          <a:p>
            <a:pPr lvl="0"/>
            <a:r>
              <a:rPr lang="fr-FR" dirty="0" smtClean="0"/>
              <a:t>Les virus nus (entourés d’une couche de protéines) :</a:t>
            </a:r>
          </a:p>
          <a:p>
            <a:pPr lvl="0">
              <a:buNone/>
            </a:pPr>
            <a:r>
              <a:rPr lang="es-ES" dirty="0" smtClean="0"/>
              <a:t>    </a:t>
            </a:r>
          </a:p>
          <a:p>
            <a:pPr lvl="0">
              <a:buNone/>
            </a:pPr>
            <a:r>
              <a:rPr lang="es-ES" dirty="0" smtClean="0"/>
              <a:t>     DNA : adenovirus.</a:t>
            </a:r>
            <a:endParaRPr lang="fr-FR" dirty="0" smtClean="0"/>
          </a:p>
          <a:p>
            <a:pPr lvl="0">
              <a:buNone/>
            </a:pPr>
            <a:r>
              <a:rPr lang="es-ES" dirty="0" smtClean="0"/>
              <a:t>     RNA : </a:t>
            </a:r>
            <a:r>
              <a:rPr lang="es-ES" dirty="0" err="1" smtClean="0"/>
              <a:t>picomavirus</a:t>
            </a:r>
            <a:r>
              <a:rPr lang="es-ES" dirty="0" smtClean="0"/>
              <a:t>.</a:t>
            </a:r>
            <a:endParaRPr lang="fr-FR" dirty="0" smtClean="0"/>
          </a:p>
          <a:p>
            <a:pPr lvl="0">
              <a:buNone/>
            </a:pPr>
            <a:endParaRPr lang="fr-FR" dirty="0" smtClean="0"/>
          </a:p>
          <a:p>
            <a:pPr lvl="0"/>
            <a:r>
              <a:rPr lang="fr-FR" dirty="0" smtClean="0"/>
              <a:t>Les virus enveloppés (entourés d’une capsule volée à leurs hôtes, dans laquelle ils insèrent leurs protéines) :</a:t>
            </a:r>
          </a:p>
          <a:p>
            <a:pPr lvl="0">
              <a:buNone/>
            </a:pPr>
            <a:r>
              <a:rPr lang="fr-FR" dirty="0" smtClean="0"/>
              <a:t>    </a:t>
            </a:r>
          </a:p>
          <a:p>
            <a:pPr lvl="0">
              <a:buNone/>
            </a:pPr>
            <a:r>
              <a:rPr lang="fr-FR" dirty="0" smtClean="0"/>
              <a:t>   DNA : </a:t>
            </a:r>
            <a:r>
              <a:rPr lang="fr-FR" dirty="0" err="1" smtClean="0"/>
              <a:t>herpesvirus</a:t>
            </a:r>
            <a:r>
              <a:rPr lang="fr-FR" dirty="0" smtClean="0"/>
              <a:t>. Cas de la grippe.</a:t>
            </a:r>
          </a:p>
          <a:p>
            <a:pPr lvl="0">
              <a:buNone/>
            </a:pPr>
            <a:r>
              <a:rPr lang="fr-FR" dirty="0" smtClean="0"/>
              <a:t>   RNA : </a:t>
            </a:r>
            <a:r>
              <a:rPr lang="fr-FR" dirty="0" err="1" smtClean="0"/>
              <a:t>retrovirus</a:t>
            </a:r>
            <a:r>
              <a:rPr lang="fr-FR" dirty="0" smtClean="0"/>
              <a:t>. Cas de l’HIV.</a:t>
            </a:r>
          </a:p>
          <a:p>
            <a:pPr>
              <a:buNone/>
            </a:pPr>
            <a:endParaRPr lang="fr-FR"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403648" y="404664"/>
            <a:ext cx="4392488" cy="792000"/>
          </a:xfrm>
        </p:spPr>
        <p:txBody>
          <a:bodyPr>
            <a:normAutofit fontScale="90000"/>
          </a:bodyPr>
          <a:lstStyle/>
          <a:p>
            <a:r>
              <a:rPr lang="fr-FR" sz="5400" u="sng" dirty="0" smtClean="0">
                <a:solidFill>
                  <a:schemeClr val="tx1"/>
                </a:solidFill>
              </a:rPr>
              <a:t>         </a:t>
            </a:r>
            <a:br>
              <a:rPr lang="fr-FR" sz="5400" u="sng" dirty="0" smtClean="0">
                <a:solidFill>
                  <a:schemeClr val="tx1"/>
                </a:solidFill>
              </a:rPr>
            </a:br>
            <a:r>
              <a:rPr lang="fr-FR" sz="5400" u="sng" dirty="0" smtClean="0">
                <a:solidFill>
                  <a:schemeClr val="tx1"/>
                </a:solidFill>
              </a:rPr>
              <a:t/>
            </a:r>
            <a:br>
              <a:rPr lang="fr-FR" sz="5400" u="sng" dirty="0" smtClean="0">
                <a:solidFill>
                  <a:schemeClr val="tx1"/>
                </a:solidFill>
              </a:rPr>
            </a:br>
            <a:r>
              <a:rPr lang="fr-FR" sz="5400" u="sng" dirty="0" smtClean="0">
                <a:solidFill>
                  <a:schemeClr val="tx1"/>
                </a:solidFill>
              </a:rPr>
              <a:t/>
            </a:r>
            <a:br>
              <a:rPr lang="fr-FR" sz="5400" u="sng" dirty="0" smtClean="0">
                <a:solidFill>
                  <a:schemeClr val="tx1"/>
                </a:solidFill>
              </a:rPr>
            </a:br>
            <a:r>
              <a:rPr lang="fr-FR" sz="5400" u="sng" dirty="0" smtClean="0">
                <a:solidFill>
                  <a:schemeClr val="tx1"/>
                </a:solidFill>
              </a:rPr>
              <a:t/>
            </a:r>
            <a:br>
              <a:rPr lang="fr-FR" sz="5400" u="sng" dirty="0" smtClean="0">
                <a:solidFill>
                  <a:schemeClr val="tx1"/>
                </a:solidFill>
              </a:rPr>
            </a:br>
            <a:r>
              <a:rPr lang="fr-FR" sz="5400" u="sng" dirty="0" smtClean="0">
                <a:solidFill>
                  <a:schemeClr val="tx1"/>
                </a:solidFill>
              </a:rPr>
              <a:t/>
            </a:r>
            <a:br>
              <a:rPr lang="fr-FR" sz="5400" u="sng" dirty="0" smtClean="0">
                <a:solidFill>
                  <a:schemeClr val="tx1"/>
                </a:solidFill>
              </a:rPr>
            </a:br>
            <a:r>
              <a:rPr lang="fr-FR" sz="5400" u="sng" dirty="0" smtClean="0">
                <a:solidFill>
                  <a:schemeClr val="tx1"/>
                </a:solidFill>
              </a:rPr>
              <a:t>     </a:t>
            </a:r>
            <a:br>
              <a:rPr lang="fr-FR" sz="5400" u="sng" dirty="0" smtClean="0">
                <a:solidFill>
                  <a:schemeClr val="tx1"/>
                </a:solidFill>
              </a:rPr>
            </a:br>
            <a:r>
              <a:rPr lang="fr-FR" sz="5400" dirty="0" smtClean="0">
                <a:solidFill>
                  <a:schemeClr val="tx1"/>
                </a:solidFill>
                <a:latin typeface="Times New Roman" pitchFamily="18" charset="0"/>
                <a:cs typeface="Times New Roman" pitchFamily="18" charset="0"/>
              </a:rPr>
              <a:t>     </a:t>
            </a:r>
            <a:br>
              <a:rPr lang="fr-FR" sz="5400" dirty="0" smtClean="0">
                <a:solidFill>
                  <a:schemeClr val="tx1"/>
                </a:solidFill>
                <a:latin typeface="Times New Roman" pitchFamily="18" charset="0"/>
                <a:cs typeface="Times New Roman" pitchFamily="18" charset="0"/>
              </a:rPr>
            </a:br>
            <a:r>
              <a:rPr lang="fr-FR" sz="5400" dirty="0" smtClean="0">
                <a:solidFill>
                  <a:schemeClr val="tx1"/>
                </a:solidFill>
                <a:latin typeface="Times New Roman" pitchFamily="18" charset="0"/>
                <a:cs typeface="Times New Roman" pitchFamily="18" charset="0"/>
              </a:rPr>
              <a:t/>
            </a:r>
            <a:br>
              <a:rPr lang="fr-FR" sz="5400" dirty="0" smtClean="0">
                <a:solidFill>
                  <a:schemeClr val="tx1"/>
                </a:solidFill>
                <a:latin typeface="Times New Roman" pitchFamily="18" charset="0"/>
                <a:cs typeface="Times New Roman" pitchFamily="18" charset="0"/>
              </a:rPr>
            </a:br>
            <a:r>
              <a:rPr lang="fr-FR" sz="5400" dirty="0" smtClean="0">
                <a:solidFill>
                  <a:schemeClr val="tx1"/>
                </a:solidFill>
                <a:latin typeface="Times New Roman" pitchFamily="18" charset="0"/>
                <a:cs typeface="Times New Roman" pitchFamily="18" charset="0"/>
              </a:rPr>
              <a:t/>
            </a:r>
            <a:br>
              <a:rPr lang="fr-FR" sz="5400" dirty="0" smtClean="0">
                <a:solidFill>
                  <a:schemeClr val="tx1"/>
                </a:solidFill>
                <a:latin typeface="Times New Roman" pitchFamily="18" charset="0"/>
                <a:cs typeface="Times New Roman" pitchFamily="18" charset="0"/>
              </a:rPr>
            </a:br>
            <a:r>
              <a:rPr lang="fr-FR" sz="5400" dirty="0" smtClean="0">
                <a:solidFill>
                  <a:schemeClr val="tx1"/>
                </a:solidFill>
                <a:latin typeface="Times New Roman" pitchFamily="18" charset="0"/>
                <a:cs typeface="Times New Roman" pitchFamily="18" charset="0"/>
              </a:rPr>
              <a:t> </a:t>
            </a:r>
            <a:r>
              <a:rPr lang="fr-FR" sz="5400" dirty="0" smtClean="0">
                <a:solidFill>
                  <a:schemeClr val="tx1"/>
                </a:solidFill>
              </a:rPr>
              <a:t> </a:t>
            </a:r>
            <a:r>
              <a:rPr lang="fr-FR" sz="4400" dirty="0" smtClean="0">
                <a:solidFill>
                  <a:schemeClr val="tx1"/>
                </a:solidFill>
                <a:latin typeface="Times New Roman" pitchFamily="18" charset="0"/>
                <a:cs typeface="Times New Roman" pitchFamily="18" charset="0"/>
              </a:rPr>
              <a:t> les Prions</a:t>
            </a:r>
            <a:endParaRPr lang="fr-FR" dirty="0">
              <a:solidFill>
                <a:schemeClr val="tx1"/>
              </a:solidFill>
            </a:endParaRPr>
          </a:p>
        </p:txBody>
      </p:sp>
      <p:sp>
        <p:nvSpPr>
          <p:cNvPr id="3" name="Espace réservé du contenu 2"/>
          <p:cNvSpPr>
            <a:spLocks noGrp="1"/>
          </p:cNvSpPr>
          <p:nvPr>
            <p:ph idx="1"/>
          </p:nvPr>
        </p:nvSpPr>
        <p:spPr>
          <a:xfrm>
            <a:off x="35496" y="1412776"/>
            <a:ext cx="8928000" cy="5184000"/>
          </a:xfrm>
        </p:spPr>
        <p:txBody>
          <a:bodyPr>
            <a:normAutofit fontScale="70000" lnSpcReduction="20000"/>
          </a:bodyPr>
          <a:lstStyle/>
          <a:p>
            <a:pPr lvl="0" algn="just">
              <a:buNone/>
            </a:pPr>
            <a:r>
              <a:rPr lang="fr-FR" sz="3400" dirty="0" smtClean="0">
                <a:latin typeface="Times New Roman" pitchFamily="18" charset="0"/>
                <a:cs typeface="Times New Roman" pitchFamily="18" charset="0"/>
              </a:rPr>
              <a:t>    Ce sont des particules protéiques infectieuses.</a:t>
            </a:r>
          </a:p>
          <a:p>
            <a:pPr lvl="0" algn="just">
              <a:buNone/>
            </a:pPr>
            <a:endParaRPr lang="fr-FR" sz="3400" dirty="0" smtClean="0">
              <a:latin typeface="Times New Roman" pitchFamily="18" charset="0"/>
              <a:cs typeface="Times New Roman" pitchFamily="18" charset="0"/>
            </a:endParaRPr>
          </a:p>
          <a:p>
            <a:pPr lvl="0" algn="just">
              <a:buNone/>
            </a:pPr>
            <a:r>
              <a:rPr lang="fr-FR" sz="3400" dirty="0" smtClean="0">
                <a:latin typeface="Times New Roman" pitchFamily="18" charset="0"/>
                <a:cs typeface="Times New Roman" pitchFamily="18" charset="0"/>
              </a:rPr>
              <a:t>   </a:t>
            </a:r>
          </a:p>
          <a:p>
            <a:pPr lvl="0" algn="just">
              <a:buNone/>
            </a:pPr>
            <a:r>
              <a:rPr lang="fr-FR" sz="3400" dirty="0" smtClean="0">
                <a:latin typeface="Times New Roman" pitchFamily="18" charset="0"/>
                <a:cs typeface="Times New Roman" pitchFamily="18" charset="0"/>
              </a:rPr>
              <a:t>    La protéine normale existe dans le cerveau et a une forme ronde. </a:t>
            </a:r>
          </a:p>
          <a:p>
            <a:pPr lvl="0" algn="just"/>
            <a:endParaRPr lang="fr-FR" sz="3400" dirty="0" smtClean="0">
              <a:latin typeface="Times New Roman" pitchFamily="18" charset="0"/>
              <a:cs typeface="Times New Roman" pitchFamily="18" charset="0"/>
            </a:endParaRPr>
          </a:p>
          <a:p>
            <a:pPr lvl="0" algn="just">
              <a:buNone/>
            </a:pPr>
            <a:r>
              <a:rPr lang="fr-FR" sz="3400" dirty="0" smtClean="0">
                <a:latin typeface="Times New Roman" pitchFamily="18" charset="0"/>
                <a:cs typeface="Times New Roman" pitchFamily="18" charset="0"/>
              </a:rPr>
              <a:t>    La protéine pathogène (</a:t>
            </a:r>
            <a:r>
              <a:rPr lang="fr-FR" sz="3400" dirty="0" err="1" smtClean="0">
                <a:latin typeface="Times New Roman" pitchFamily="18" charset="0"/>
                <a:cs typeface="Times New Roman" pitchFamily="18" charset="0"/>
              </a:rPr>
              <a:t>PrP</a:t>
            </a:r>
            <a:r>
              <a:rPr lang="fr-FR" sz="3400" dirty="0" smtClean="0">
                <a:latin typeface="Times New Roman" pitchFamily="18" charset="0"/>
                <a:cs typeface="Times New Roman" pitchFamily="18" charset="0"/>
              </a:rPr>
              <a:t>) peut interagir avec la protéine du prion et occasionner des mutations de façon que la protéine qui était ronde au début prend la forme d’un bâtonnet, s’accumule dans les lysosomes et fait éclater les cellules pour créer des trous…On devient fou.</a:t>
            </a:r>
          </a:p>
          <a:p>
            <a:pPr lvl="0" algn="just"/>
            <a:endParaRPr lang="fr-FR" sz="3400" dirty="0" smtClean="0">
              <a:latin typeface="Times New Roman" pitchFamily="18" charset="0"/>
              <a:cs typeface="Times New Roman" pitchFamily="18" charset="0"/>
            </a:endParaRPr>
          </a:p>
          <a:p>
            <a:pPr lvl="0" algn="just"/>
            <a:endParaRPr lang="fr-FR" sz="3400" dirty="0" smtClean="0">
              <a:latin typeface="Times New Roman" pitchFamily="18" charset="0"/>
              <a:cs typeface="Times New Roman" pitchFamily="18" charset="0"/>
            </a:endParaRPr>
          </a:p>
          <a:p>
            <a:pPr lvl="0" algn="just">
              <a:buNone/>
            </a:pPr>
            <a:r>
              <a:rPr lang="fr-FR" sz="2900" dirty="0" smtClean="0">
                <a:latin typeface="Times New Roman" pitchFamily="18" charset="0"/>
                <a:cs typeface="Times New Roman" pitchFamily="18" charset="0"/>
              </a:rPr>
              <a:t> </a:t>
            </a:r>
          </a:p>
          <a:p>
            <a:pPr>
              <a:buNone/>
            </a:pPr>
            <a:r>
              <a:rPr lang="fr-FR" sz="3400" b="1" dirty="0" smtClean="0">
                <a:latin typeface="Times New Roman" pitchFamily="18" charset="0"/>
                <a:cs typeface="Times New Roman" pitchFamily="18" charset="0"/>
              </a:rPr>
              <a:t> </a:t>
            </a:r>
            <a:endParaRPr lang="fr-FR" sz="3400" dirty="0" smtClean="0">
              <a:latin typeface="Times New Roman" pitchFamily="18" charset="0"/>
              <a:cs typeface="Times New Roman" pitchFamily="18" charset="0"/>
            </a:endParaRPr>
          </a:p>
          <a:p>
            <a:endParaRPr lang="fr-FR"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llipse 3"/>
          <p:cNvSpPr/>
          <p:nvPr/>
        </p:nvSpPr>
        <p:spPr>
          <a:xfrm>
            <a:off x="1187624" y="1484784"/>
            <a:ext cx="2736304" cy="792088"/>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solidFill>
                  <a:srgbClr val="C00000"/>
                </a:solidFill>
                <a:latin typeface="Times New Roman" pitchFamily="18" charset="0"/>
                <a:cs typeface="Times New Roman" pitchFamily="18" charset="0"/>
              </a:rPr>
              <a:t>Longue </a:t>
            </a:r>
            <a:r>
              <a:rPr lang="fr-FR" dirty="0">
                <a:solidFill>
                  <a:srgbClr val="C00000"/>
                </a:solidFill>
                <a:latin typeface="Times New Roman" pitchFamily="18" charset="0"/>
                <a:cs typeface="Times New Roman" pitchFamily="18" charset="0"/>
              </a:rPr>
              <a:t>incubation (&gt; 35 ans) </a:t>
            </a:r>
          </a:p>
        </p:txBody>
      </p:sp>
      <p:sp>
        <p:nvSpPr>
          <p:cNvPr id="7" name="Ellipse 6"/>
          <p:cNvSpPr/>
          <p:nvPr/>
        </p:nvSpPr>
        <p:spPr>
          <a:xfrm>
            <a:off x="3347864" y="2132856"/>
            <a:ext cx="4968552" cy="1080120"/>
          </a:xfrm>
          <a:prstGeom prst="ellipse">
            <a:avLst/>
          </a:prstGeom>
          <a:solidFill>
            <a:schemeClr val="bg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smtClean="0">
                <a:solidFill>
                  <a:schemeClr val="tx1"/>
                </a:solidFill>
                <a:latin typeface="Times New Roman" pitchFamily="18" charset="0"/>
                <a:cs typeface="Times New Roman" pitchFamily="18" charset="0"/>
              </a:rPr>
              <a:t> </a:t>
            </a:r>
            <a:r>
              <a:rPr lang="fr-FR" dirty="0" smtClean="0">
                <a:solidFill>
                  <a:schemeClr val="tx1"/>
                </a:solidFill>
                <a:latin typeface="Times New Roman" pitchFamily="18" charset="0"/>
                <a:cs typeface="Times New Roman" pitchFamily="18" charset="0"/>
              </a:rPr>
              <a:t>Maladies toujours fatales sans rémissions une fois apparaissent les symptômes </a:t>
            </a:r>
            <a:endParaRPr lang="fr-FR" sz="1600" dirty="0">
              <a:solidFill>
                <a:schemeClr val="tx1"/>
              </a:solidFill>
            </a:endParaRPr>
          </a:p>
        </p:txBody>
      </p:sp>
      <p:sp>
        <p:nvSpPr>
          <p:cNvPr id="8" name="Ellipse 7"/>
          <p:cNvSpPr/>
          <p:nvPr/>
        </p:nvSpPr>
        <p:spPr>
          <a:xfrm>
            <a:off x="899592" y="4437112"/>
            <a:ext cx="3888432" cy="864096"/>
          </a:xfrm>
          <a:prstGeom prst="ellipse">
            <a:avLst/>
          </a:prstGeom>
          <a:solidFill>
            <a:schemeClr val="bg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solidFill>
                <a:latin typeface="Times New Roman" pitchFamily="18" charset="0"/>
                <a:cs typeface="Times New Roman" pitchFamily="18" charset="0"/>
              </a:rPr>
              <a:t>A</a:t>
            </a:r>
            <a:r>
              <a:rPr lang="fr-FR" dirty="0" smtClean="0">
                <a:solidFill>
                  <a:schemeClr val="tx1"/>
                </a:solidFill>
                <a:latin typeface="Times New Roman" pitchFamily="18" charset="0"/>
                <a:cs typeface="Times New Roman" pitchFamily="18" charset="0"/>
              </a:rPr>
              <a:t>ucune influence d’une immunostimulation ou immunosuppression</a:t>
            </a:r>
            <a:endParaRPr lang="fr-FR" sz="2000" dirty="0">
              <a:solidFill>
                <a:schemeClr val="tx1"/>
              </a:solidFill>
            </a:endParaRPr>
          </a:p>
        </p:txBody>
      </p:sp>
      <p:sp>
        <p:nvSpPr>
          <p:cNvPr id="9" name="Ellipse 8"/>
          <p:cNvSpPr/>
          <p:nvPr/>
        </p:nvSpPr>
        <p:spPr>
          <a:xfrm>
            <a:off x="323528" y="2852936"/>
            <a:ext cx="3888432" cy="1080120"/>
          </a:xfrm>
          <a:prstGeom prst="ellipse">
            <a:avLst/>
          </a:prstGeom>
          <a:solidFill>
            <a:schemeClr val="bg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solidFill>
                <a:latin typeface="Times New Roman" pitchFamily="18" charset="0"/>
                <a:cs typeface="Times New Roman" pitchFamily="18" charset="0"/>
              </a:rPr>
              <a:t>P</a:t>
            </a:r>
            <a:r>
              <a:rPr lang="fr-FR" dirty="0" smtClean="0">
                <a:solidFill>
                  <a:schemeClr val="tx1"/>
                </a:solidFill>
                <a:latin typeface="Times New Roman" pitchFamily="18" charset="0"/>
                <a:cs typeface="Times New Roman" pitchFamily="18" charset="0"/>
              </a:rPr>
              <a:t>as de signes spécifiques d’une infection virale chronique</a:t>
            </a:r>
            <a:endParaRPr lang="fr-FR" dirty="0">
              <a:solidFill>
                <a:schemeClr val="tx1"/>
              </a:solidFill>
            </a:endParaRPr>
          </a:p>
        </p:txBody>
      </p:sp>
      <p:sp>
        <p:nvSpPr>
          <p:cNvPr id="10" name="Ellipse 9"/>
          <p:cNvSpPr/>
          <p:nvPr/>
        </p:nvSpPr>
        <p:spPr>
          <a:xfrm>
            <a:off x="5076056" y="3212976"/>
            <a:ext cx="3456384" cy="1152128"/>
          </a:xfrm>
          <a:prstGeom prst="ellipse">
            <a:avLst/>
          </a:prstGeom>
          <a:solidFill>
            <a:schemeClr val="bg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solidFill>
                <a:latin typeface="Times New Roman" pitchFamily="18" charset="0"/>
                <a:cs typeface="Times New Roman" pitchFamily="18" charset="0"/>
              </a:rPr>
              <a:t>T</a:t>
            </a:r>
            <a:r>
              <a:rPr lang="fr-FR" dirty="0" smtClean="0">
                <a:solidFill>
                  <a:schemeClr val="tx1"/>
                </a:solidFill>
                <a:latin typeface="Times New Roman" pitchFamily="18" charset="0"/>
                <a:cs typeface="Times New Roman" pitchFamily="18" charset="0"/>
              </a:rPr>
              <a:t>ransmissibles par des organes infectés surtout le cerveau</a:t>
            </a:r>
            <a:endParaRPr lang="fr-FR" dirty="0">
              <a:solidFill>
                <a:schemeClr val="tx1"/>
              </a:solidFill>
            </a:endParaRPr>
          </a:p>
        </p:txBody>
      </p:sp>
      <p:sp>
        <p:nvSpPr>
          <p:cNvPr id="11" name="Ellipse 10"/>
          <p:cNvSpPr/>
          <p:nvPr/>
        </p:nvSpPr>
        <p:spPr>
          <a:xfrm>
            <a:off x="3923928" y="5733256"/>
            <a:ext cx="4104456" cy="864096"/>
          </a:xfrm>
          <a:prstGeom prst="ellipse">
            <a:avLst/>
          </a:prstGeom>
          <a:solidFill>
            <a:schemeClr val="bg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solidFill>
                  <a:schemeClr val="tx1"/>
                </a:solidFill>
                <a:latin typeface="Times New Roman" pitchFamily="18" charset="0"/>
                <a:cs typeface="Times New Roman" pitchFamily="18" charset="0"/>
              </a:rPr>
              <a:t>L’</a:t>
            </a:r>
            <a:r>
              <a:rPr lang="fr-FR" dirty="0" err="1" smtClean="0">
                <a:solidFill>
                  <a:schemeClr val="tx1"/>
                </a:solidFill>
                <a:latin typeface="Times New Roman" pitchFamily="18" charset="0"/>
                <a:cs typeface="Times New Roman" pitchFamily="18" charset="0"/>
              </a:rPr>
              <a:t>infectivité</a:t>
            </a:r>
            <a:r>
              <a:rPr lang="fr-FR" dirty="0" smtClean="0">
                <a:solidFill>
                  <a:schemeClr val="tx1"/>
                </a:solidFill>
                <a:latin typeface="Times New Roman" pitchFamily="18" charset="0"/>
                <a:cs typeface="Times New Roman" pitchFamily="18" charset="0"/>
              </a:rPr>
              <a:t> </a:t>
            </a:r>
            <a:r>
              <a:rPr lang="fr-FR" dirty="0" smtClean="0">
                <a:solidFill>
                  <a:schemeClr val="tx1"/>
                </a:solidFill>
                <a:latin typeface="Times New Roman" pitchFamily="18" charset="0"/>
                <a:cs typeface="Times New Roman" pitchFamily="18" charset="0"/>
              </a:rPr>
              <a:t> dépend </a:t>
            </a:r>
            <a:r>
              <a:rPr lang="fr-FR" dirty="0" smtClean="0">
                <a:solidFill>
                  <a:schemeClr val="tx1"/>
                </a:solidFill>
                <a:latin typeface="Times New Roman" pitchFamily="18" charset="0"/>
                <a:cs typeface="Times New Roman" pitchFamily="18" charset="0"/>
              </a:rPr>
              <a:t>de la dose et voie d’administration</a:t>
            </a:r>
            <a:endParaRPr lang="fr-FR" dirty="0">
              <a:solidFill>
                <a:schemeClr val="tx1"/>
              </a:solidFill>
            </a:endParaRPr>
          </a:p>
        </p:txBody>
      </p:sp>
      <p:sp>
        <p:nvSpPr>
          <p:cNvPr id="13" name="Rectangle 12"/>
          <p:cNvSpPr/>
          <p:nvPr/>
        </p:nvSpPr>
        <p:spPr>
          <a:xfrm>
            <a:off x="467544" y="910460"/>
            <a:ext cx="5436000" cy="707886"/>
          </a:xfrm>
          <a:prstGeom prst="rect">
            <a:avLst/>
          </a:prstGeom>
        </p:spPr>
        <p:txBody>
          <a:bodyPr wrap="square">
            <a:spAutoFit/>
          </a:bodyPr>
          <a:lstStyle/>
          <a:p>
            <a:pPr lvl="0" algn="just"/>
            <a:r>
              <a:rPr lang="fr-FR" sz="2000" dirty="0" smtClean="0">
                <a:latin typeface="Times New Roman" pitchFamily="18" charset="0"/>
                <a:cs typeface="Times New Roman" pitchFamily="18" charset="0"/>
              </a:rPr>
              <a:t>Quelques caractéristiques des maladies à prions : </a:t>
            </a:r>
          </a:p>
        </p:txBody>
      </p:sp>
      <p:sp>
        <p:nvSpPr>
          <p:cNvPr id="14" name="Ellipse 13"/>
          <p:cNvSpPr/>
          <p:nvPr/>
        </p:nvSpPr>
        <p:spPr>
          <a:xfrm>
            <a:off x="251520" y="5589240"/>
            <a:ext cx="2952328" cy="648072"/>
          </a:xfrm>
          <a:prstGeom prst="ellipse">
            <a:avLst/>
          </a:prstGeom>
          <a:solidFill>
            <a:schemeClr val="bg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solidFill>
                  <a:schemeClr val="tx1"/>
                </a:solidFill>
                <a:latin typeface="Times New Roman" pitchFamily="18" charset="0"/>
                <a:cs typeface="Times New Roman" pitchFamily="18" charset="0"/>
              </a:rPr>
              <a:t>Pas </a:t>
            </a:r>
            <a:r>
              <a:rPr lang="fr-FR" dirty="0">
                <a:solidFill>
                  <a:schemeClr val="tx1"/>
                </a:solidFill>
                <a:latin typeface="Times New Roman" pitchFamily="18" charset="0"/>
                <a:cs typeface="Times New Roman" pitchFamily="18" charset="0"/>
              </a:rPr>
              <a:t>d’interférence avec d’autres virus </a:t>
            </a:r>
            <a:r>
              <a:rPr lang="fr-FR" dirty="0" smtClean="0">
                <a:solidFill>
                  <a:schemeClr val="tx1"/>
                </a:solidFill>
                <a:latin typeface="Times New Roman" pitchFamily="18" charset="0"/>
                <a:cs typeface="Times New Roman" pitchFamily="18" charset="0"/>
              </a:rPr>
              <a:t> </a:t>
            </a:r>
            <a:endParaRPr lang="fr-FR" dirty="0">
              <a:solidFill>
                <a:schemeClr val="tx1"/>
              </a:solidFill>
              <a:latin typeface="Times New Roman" pitchFamily="18" charset="0"/>
              <a:cs typeface="Times New Roman" pitchFamily="18" charset="0"/>
            </a:endParaRPr>
          </a:p>
        </p:txBody>
      </p:sp>
      <p:sp>
        <p:nvSpPr>
          <p:cNvPr id="15" name="Ellipse 14"/>
          <p:cNvSpPr/>
          <p:nvPr/>
        </p:nvSpPr>
        <p:spPr>
          <a:xfrm>
            <a:off x="4932040" y="4437112"/>
            <a:ext cx="3888432" cy="1008112"/>
          </a:xfrm>
          <a:prstGeom prst="ellipse">
            <a:avLst/>
          </a:prstGeom>
          <a:solidFill>
            <a:schemeClr val="bg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solidFill>
                <a:latin typeface="Times New Roman" pitchFamily="18" charset="0"/>
                <a:cs typeface="Times New Roman" pitchFamily="18" charset="0"/>
              </a:rPr>
              <a:t>P</a:t>
            </a:r>
            <a:r>
              <a:rPr lang="fr-FR" dirty="0" smtClean="0">
                <a:solidFill>
                  <a:schemeClr val="tx1"/>
                </a:solidFill>
                <a:latin typeface="Times New Roman" pitchFamily="18" charset="0"/>
                <a:cs typeface="Times New Roman" pitchFamily="18" charset="0"/>
              </a:rPr>
              <a:t>as de test de screening car  pas de  biopsie de cerveau tous les ans…</a:t>
            </a:r>
            <a:endParaRPr lang="fr-FR" dirty="0">
              <a:solidFill>
                <a:schemeClr val="tx1"/>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11560" y="476672"/>
            <a:ext cx="4741640" cy="576064"/>
          </a:xfrm>
        </p:spPr>
        <p:txBody>
          <a:bodyPr>
            <a:normAutofit fontScale="90000"/>
          </a:bodyPr>
          <a:lstStyle/>
          <a:p>
            <a:pPr lvl="0"/>
            <a:r>
              <a:rPr lang="fr-FR" sz="3200" dirty="0" smtClean="0">
                <a:latin typeface="Times New Roman" pitchFamily="18" charset="0"/>
                <a:cs typeface="Times New Roman" pitchFamily="18" charset="0"/>
              </a:rPr>
              <a:t>     Les maladies associées sont </a:t>
            </a:r>
            <a:endParaRPr lang="fr-FR" sz="5400" dirty="0" smtClean="0"/>
          </a:p>
        </p:txBody>
      </p:sp>
      <p:sp>
        <p:nvSpPr>
          <p:cNvPr id="3" name="Espace réservé du contenu 2"/>
          <p:cNvSpPr>
            <a:spLocks noGrp="1"/>
          </p:cNvSpPr>
          <p:nvPr>
            <p:ph idx="1"/>
          </p:nvPr>
        </p:nvSpPr>
        <p:spPr>
          <a:xfrm>
            <a:off x="-468560" y="1052736"/>
            <a:ext cx="9361040" cy="5544616"/>
          </a:xfrm>
        </p:spPr>
        <p:txBody>
          <a:bodyPr>
            <a:normAutofit fontScale="92500"/>
          </a:bodyPr>
          <a:lstStyle/>
          <a:p>
            <a:pPr lvl="1" algn="just">
              <a:buNone/>
            </a:pPr>
            <a:r>
              <a:rPr lang="fr-FR" sz="2200" dirty="0" smtClean="0">
                <a:latin typeface="Times New Roman" pitchFamily="18" charset="0"/>
                <a:cs typeface="Times New Roman" pitchFamily="18" charset="0"/>
              </a:rPr>
              <a:t>Chez l’homme : Kuru (maladie transmissible liée au cannibalisme en Nouvelle-Guinée) ; Maladie de </a:t>
            </a:r>
            <a:r>
              <a:rPr lang="fr-FR" sz="2200" dirty="0" err="1" smtClean="0">
                <a:latin typeface="Times New Roman" pitchFamily="18" charset="0"/>
                <a:cs typeface="Times New Roman" pitchFamily="18" charset="0"/>
              </a:rPr>
              <a:t>Kreusfeld</a:t>
            </a:r>
            <a:r>
              <a:rPr lang="fr-FR" sz="2200" dirty="0" smtClean="0">
                <a:latin typeface="Times New Roman" pitchFamily="18" charset="0"/>
                <a:cs typeface="Times New Roman" pitchFamily="18" charset="0"/>
              </a:rPr>
              <a:t>-Jacob (protéine provenant d’une aberration génétique chez le mouton, et qui peut être transmise de manière infectieuse en nourrissant les animaux de farines animales contenant du mouton. Des infections ont aussi été rapportées en milieu hospitalier (transfert de cornée, traitements hormonaux). </a:t>
            </a:r>
          </a:p>
          <a:p>
            <a:pPr lvl="1" algn="just"/>
            <a:endParaRPr lang="fr-FR" sz="2200" dirty="0" smtClean="0">
              <a:latin typeface="Times New Roman" pitchFamily="18" charset="0"/>
              <a:cs typeface="Times New Roman" pitchFamily="18" charset="0"/>
            </a:endParaRPr>
          </a:p>
          <a:p>
            <a:pPr lvl="1" algn="just"/>
            <a:r>
              <a:rPr lang="fr-FR" sz="2200" dirty="0" smtClean="0">
                <a:latin typeface="Times New Roman" pitchFamily="18" charset="0"/>
                <a:cs typeface="Times New Roman" pitchFamily="18" charset="0"/>
              </a:rPr>
              <a:t>Chez l’animal : encéphalopathies spongiformes (au </a:t>
            </a:r>
            <a:r>
              <a:rPr lang="fr-FR" sz="2200" dirty="0" smtClean="0">
                <a:latin typeface="Times New Roman" pitchFamily="18" charset="0"/>
                <a:cs typeface="Times New Roman" pitchFamily="18" charset="0"/>
              </a:rPr>
              <a:t>début, </a:t>
            </a:r>
            <a:r>
              <a:rPr lang="fr-FR" sz="2200" dirty="0" smtClean="0">
                <a:latin typeface="Times New Roman" pitchFamily="18" charset="0"/>
                <a:cs typeface="Times New Roman" pitchFamily="18" charset="0"/>
              </a:rPr>
              <a:t>tremblante seulement du mouton et la chèvre ; après, nourriture des vaches à base de viande traité à une température inférieure, moins coût, à celle qui était nécessaire </a:t>
            </a:r>
            <a:r>
              <a:rPr lang="fr-FR" sz="2200" dirty="0" smtClean="0">
                <a:latin typeface="Times New Roman" pitchFamily="18" charset="0"/>
                <a:cs typeface="Times New Roman" pitchFamily="18" charset="0"/>
                <a:sym typeface="Symbol"/>
              </a:rPr>
              <a:t></a:t>
            </a:r>
            <a:r>
              <a:rPr lang="fr-FR" sz="2200" dirty="0" smtClean="0">
                <a:latin typeface="Times New Roman" pitchFamily="18" charset="0"/>
                <a:cs typeface="Times New Roman" pitchFamily="18" charset="0"/>
              </a:rPr>
              <a:t> vache folle).</a:t>
            </a:r>
          </a:p>
          <a:p>
            <a:pPr lvl="2" algn="just"/>
            <a:r>
              <a:rPr lang="fr-FR" sz="2200" dirty="0" smtClean="0">
                <a:latin typeface="Times New Roman" pitchFamily="18" charset="0"/>
                <a:cs typeface="Times New Roman" pitchFamily="18" charset="0"/>
              </a:rPr>
              <a:t>La vache folle se transmet à l’homme par l’alimentation. Comment la protéine est-elle absorbée et amenée jusqu’au cerveau, où elle transforme d’autres protéines cérébrales ? Mystère. Certains organes sont très infectieux : cerveau, rétine, moelle, épinière, hypophyse,…</a:t>
            </a:r>
          </a:p>
          <a:p>
            <a:pPr lvl="2" algn="just"/>
            <a:r>
              <a:rPr lang="fr-FR" sz="2200" dirty="0" smtClean="0">
                <a:latin typeface="Times New Roman" pitchFamily="18" charset="0"/>
                <a:cs typeface="Times New Roman" pitchFamily="18" charset="0"/>
              </a:rPr>
              <a:t>Trois moyens pour inactiver les prions : autoclave (132 ºC pendant 1h30’) ; Eau javel chlorée très concentrée ; dénaturants et hydrolysant des protéines.</a:t>
            </a:r>
          </a:p>
          <a:p>
            <a:pPr algn="just"/>
            <a:endParaRPr lang="fr-FR"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6432" y="1015563"/>
            <a:ext cx="8676048" cy="5262979"/>
          </a:xfrm>
          <a:prstGeom prst="rect">
            <a:avLst/>
          </a:prstGeom>
        </p:spPr>
        <p:txBody>
          <a:bodyPr wrap="square">
            <a:spAutoFit/>
          </a:bodyPr>
          <a:lstStyle/>
          <a:p>
            <a:r>
              <a:rPr lang="fr-FR" sz="2400" b="1" dirty="0" smtClean="0">
                <a:latin typeface="Times New Roman" pitchFamily="18" charset="0"/>
                <a:cs typeface="Times New Roman" pitchFamily="18" charset="0"/>
              </a:rPr>
              <a:t>                            Microbes </a:t>
            </a:r>
            <a:r>
              <a:rPr lang="fr-FR" sz="2400" b="1" dirty="0">
                <a:latin typeface="Times New Roman" pitchFamily="18" charset="0"/>
                <a:cs typeface="Times New Roman" pitchFamily="18" charset="0"/>
              </a:rPr>
              <a:t>dans l’environnement</a:t>
            </a:r>
          </a:p>
          <a:p>
            <a:endParaRPr lang="fr-FR" dirty="0" smtClean="0"/>
          </a:p>
          <a:p>
            <a:pPr>
              <a:buFont typeface="Arial" pitchFamily="34" charset="0"/>
              <a:buChar char="•"/>
            </a:pPr>
            <a:endParaRPr lang="fr-FR" dirty="0" smtClean="0"/>
          </a:p>
          <a:p>
            <a:pPr algn="just">
              <a:buFont typeface="Arial" pitchFamily="34" charset="0"/>
              <a:buChar char="•"/>
            </a:pPr>
            <a:r>
              <a:rPr lang="fr-FR" dirty="0" smtClean="0">
                <a:latin typeface="Times New Roman" pitchFamily="18" charset="0"/>
                <a:cs typeface="Times New Roman" pitchFamily="18" charset="0"/>
              </a:rPr>
              <a:t> </a:t>
            </a:r>
            <a:r>
              <a:rPr lang="fr-FR" sz="2000" b="1" dirty="0" smtClean="0">
                <a:latin typeface="Times New Roman" pitchFamily="18" charset="0"/>
                <a:cs typeface="Times New Roman" pitchFamily="18" charset="0"/>
              </a:rPr>
              <a:t>Microorganismes </a:t>
            </a:r>
            <a:r>
              <a:rPr lang="fr-FR" sz="2000" b="1" dirty="0" smtClean="0">
                <a:latin typeface="Times New Roman" pitchFamily="18" charset="0"/>
                <a:cs typeface="Times New Roman" pitchFamily="18" charset="0"/>
              </a:rPr>
              <a:t>(Bactéries</a:t>
            </a:r>
            <a:r>
              <a:rPr lang="fr-FR" sz="2000" b="1" dirty="0" smtClean="0">
                <a:latin typeface="Times New Roman" pitchFamily="18" charset="0"/>
                <a:cs typeface="Times New Roman" pitchFamily="18" charset="0"/>
              </a:rPr>
              <a:t>, </a:t>
            </a:r>
            <a:r>
              <a:rPr lang="fr-FR" sz="2000" b="1" dirty="0" err="1" smtClean="0">
                <a:latin typeface="Times New Roman" pitchFamily="18" charset="0"/>
                <a:cs typeface="Times New Roman" pitchFamily="18" charset="0"/>
              </a:rPr>
              <a:t>A</a:t>
            </a:r>
            <a:r>
              <a:rPr lang="fr-FR" sz="2000" b="1" dirty="0" err="1" smtClean="0">
                <a:latin typeface="Times New Roman" pitchFamily="18" charset="0"/>
                <a:cs typeface="Times New Roman" pitchFamily="18" charset="0"/>
              </a:rPr>
              <a:t>rchaea</a:t>
            </a:r>
            <a:r>
              <a:rPr lang="fr-FR" sz="2000" b="1" dirty="0" smtClean="0">
                <a:latin typeface="Times New Roman" pitchFamily="18" charset="0"/>
                <a:cs typeface="Times New Roman" pitchFamily="18" charset="0"/>
              </a:rPr>
              <a:t>, </a:t>
            </a:r>
            <a:r>
              <a:rPr lang="fr-FR" sz="2000" b="1" dirty="0" smtClean="0">
                <a:latin typeface="Times New Roman" pitchFamily="18" charset="0"/>
                <a:cs typeface="Times New Roman" pitchFamily="18" charset="0"/>
              </a:rPr>
              <a:t>Champignons</a:t>
            </a:r>
            <a:r>
              <a:rPr lang="fr-FR" sz="2000" b="1" dirty="0" smtClean="0">
                <a:latin typeface="Times New Roman" pitchFamily="18" charset="0"/>
                <a:cs typeface="Times New Roman" pitchFamily="18" charset="0"/>
              </a:rPr>
              <a:t>, levures)</a:t>
            </a:r>
          </a:p>
          <a:p>
            <a:pPr algn="just"/>
            <a:r>
              <a:rPr lang="fr-FR" sz="2000" b="1" dirty="0" smtClean="0">
                <a:latin typeface="Times New Roman" pitchFamily="18" charset="0"/>
                <a:cs typeface="Times New Roman" pitchFamily="18" charset="0"/>
              </a:rPr>
              <a:t>colonisent tous les écosystèmes de notre planète.</a:t>
            </a:r>
          </a:p>
          <a:p>
            <a:pPr algn="just">
              <a:buFont typeface="Arial" pitchFamily="34" charset="0"/>
              <a:buChar char="•"/>
            </a:pPr>
            <a:endParaRPr lang="fr-FR" sz="2000" dirty="0" smtClean="0">
              <a:latin typeface="Times New Roman" pitchFamily="18" charset="0"/>
              <a:cs typeface="Times New Roman" pitchFamily="18" charset="0"/>
            </a:endParaRPr>
          </a:p>
          <a:p>
            <a:pPr algn="just">
              <a:buFont typeface="Arial" pitchFamily="34" charset="0"/>
              <a:buChar char="•"/>
            </a:pPr>
            <a:r>
              <a:rPr lang="fr-FR" sz="2000" dirty="0" smtClean="0">
                <a:latin typeface="Times New Roman" pitchFamily="18" charset="0"/>
                <a:cs typeface="Times New Roman" pitchFamily="18" charset="0"/>
              </a:rPr>
              <a:t> </a:t>
            </a:r>
            <a:r>
              <a:rPr lang="fr-FR" sz="2000" b="1" dirty="0" smtClean="0">
                <a:latin typeface="Times New Roman" pitchFamily="18" charset="0"/>
                <a:cs typeface="Times New Roman" pitchFamily="18" charset="0"/>
              </a:rPr>
              <a:t>Un gramme de sol de jardin &gt;100 000 </a:t>
            </a:r>
            <a:r>
              <a:rPr lang="fr-FR" sz="2000" b="1" dirty="0" err="1" smtClean="0">
                <a:latin typeface="Times New Roman" pitchFamily="18" charset="0"/>
                <a:cs typeface="Times New Roman" pitchFamily="18" charset="0"/>
              </a:rPr>
              <a:t>000</a:t>
            </a:r>
            <a:r>
              <a:rPr lang="fr-FR" sz="2000" b="1" dirty="0" smtClean="0">
                <a:latin typeface="Times New Roman" pitchFamily="18" charset="0"/>
                <a:cs typeface="Times New Roman" pitchFamily="18" charset="0"/>
              </a:rPr>
              <a:t> cellules microbiennes</a:t>
            </a:r>
          </a:p>
          <a:p>
            <a:pPr algn="just"/>
            <a:r>
              <a:rPr lang="fr-FR" sz="2000" b="1" dirty="0" smtClean="0">
                <a:latin typeface="Times New Roman" pitchFamily="18" charset="0"/>
                <a:cs typeface="Times New Roman" pitchFamily="18" charset="0"/>
              </a:rPr>
              <a:t>(100 – 1000 espèces différentes).</a:t>
            </a:r>
          </a:p>
          <a:p>
            <a:pPr algn="just"/>
            <a:r>
              <a:rPr lang="fr-FR" sz="2000" dirty="0" smtClean="0">
                <a:latin typeface="Times New Roman" pitchFamily="18" charset="0"/>
                <a:cs typeface="Times New Roman" pitchFamily="18" charset="0"/>
              </a:rPr>
              <a:t> </a:t>
            </a:r>
          </a:p>
          <a:p>
            <a:pPr algn="just">
              <a:buFont typeface="Arial" pitchFamily="34" charset="0"/>
              <a:buChar char="•"/>
            </a:pPr>
            <a:r>
              <a:rPr lang="fr-FR" sz="2000" b="1" dirty="0" smtClean="0">
                <a:latin typeface="Times New Roman" pitchFamily="18" charset="0"/>
                <a:cs typeface="Times New Roman" pitchFamily="18" charset="0"/>
              </a:rPr>
              <a:t>Le corps humain: 1 milliard de cellules microbiennes.</a:t>
            </a:r>
          </a:p>
          <a:p>
            <a:pPr algn="just"/>
            <a:r>
              <a:rPr lang="fr-FR" sz="2000" dirty="0" smtClean="0">
                <a:latin typeface="Times New Roman" pitchFamily="18" charset="0"/>
                <a:cs typeface="Times New Roman" pitchFamily="18" charset="0"/>
              </a:rPr>
              <a:t> </a:t>
            </a:r>
          </a:p>
          <a:p>
            <a:pPr algn="just">
              <a:buFont typeface="Arial" pitchFamily="34" charset="0"/>
              <a:buChar char="•"/>
            </a:pPr>
            <a:r>
              <a:rPr lang="fr-FR" sz="2000" b="1" dirty="0" smtClean="0">
                <a:latin typeface="Times New Roman" pitchFamily="18" charset="0"/>
                <a:cs typeface="Times New Roman" pitchFamily="18" charset="0"/>
              </a:rPr>
              <a:t>Microorganismes: impliqués dans tous les processus globaux</a:t>
            </a:r>
          </a:p>
          <a:p>
            <a:pPr algn="just"/>
            <a:r>
              <a:rPr lang="fr-FR" sz="2000" dirty="0" smtClean="0">
                <a:latin typeface="Times New Roman" pitchFamily="18" charset="0"/>
                <a:cs typeface="Times New Roman" pitchFamily="18" charset="0"/>
              </a:rPr>
              <a:t> </a:t>
            </a:r>
          </a:p>
          <a:p>
            <a:pPr algn="just">
              <a:buFont typeface="Arial" pitchFamily="34" charset="0"/>
              <a:buChar char="•"/>
            </a:pPr>
            <a:endParaRPr lang="fr-FR" sz="2000" b="1" dirty="0" smtClean="0">
              <a:latin typeface="Times New Roman" pitchFamily="18" charset="0"/>
              <a:cs typeface="Times New Roman" pitchFamily="18" charset="0"/>
            </a:endParaRPr>
          </a:p>
          <a:p>
            <a:pPr algn="just">
              <a:buFont typeface="Arial" pitchFamily="34" charset="0"/>
              <a:buChar char="•"/>
            </a:pPr>
            <a:r>
              <a:rPr lang="fr-FR" sz="2000" b="1" dirty="0" smtClean="0">
                <a:latin typeface="Times New Roman" pitchFamily="18" charset="0"/>
                <a:cs typeface="Times New Roman" pitchFamily="18" charset="0"/>
              </a:rPr>
              <a:t>Microorganismes: Rôle fondamental en Biotechnologie (e.g.,</a:t>
            </a:r>
          </a:p>
          <a:p>
            <a:pPr algn="just"/>
            <a:r>
              <a:rPr lang="fr-FR" sz="2000" b="1" dirty="0" smtClean="0">
                <a:latin typeface="Times New Roman" pitchFamily="18" charset="0"/>
                <a:cs typeface="Times New Roman" pitchFamily="18" charset="0"/>
              </a:rPr>
              <a:t>antibiotiques, fermentation, expression, </a:t>
            </a:r>
            <a:r>
              <a:rPr lang="fr-FR" sz="2000" b="1" dirty="0" err="1" smtClean="0">
                <a:latin typeface="Times New Roman" pitchFamily="18" charset="0"/>
                <a:cs typeface="Times New Roman" pitchFamily="18" charset="0"/>
              </a:rPr>
              <a:t>bioremédiation</a:t>
            </a:r>
            <a:r>
              <a:rPr lang="fr-FR" sz="2000" b="1" dirty="0" smtClean="0">
                <a:latin typeface="Times New Roman" pitchFamily="18" charset="0"/>
                <a:cs typeface="Times New Roman" pitchFamily="18" charset="0"/>
              </a:rPr>
              <a:t>).</a:t>
            </a:r>
          </a:p>
          <a:p>
            <a:pPr>
              <a:buFont typeface="Arial" pitchFamily="34" charset="0"/>
              <a:buChar char="•"/>
            </a:pPr>
            <a:endParaRPr lang="fr-FR" dirty="0"/>
          </a:p>
        </p:txBody>
      </p:sp>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Débit">
  <a:themeElements>
    <a:clrScheme name="Débit">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Débit">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Débit">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403</TotalTime>
  <Words>1117</Words>
  <Application>Microsoft Office PowerPoint</Application>
  <PresentationFormat>Affichage à l'écran (4:3)</PresentationFormat>
  <Paragraphs>285</Paragraphs>
  <Slides>41</Slides>
  <Notes>0</Notes>
  <HiddenSlides>0</HiddenSlides>
  <MMClips>0</MMClips>
  <ScaleCrop>false</ScaleCrop>
  <HeadingPairs>
    <vt:vector size="4" baseType="variant">
      <vt:variant>
        <vt:lpstr>Thème</vt:lpstr>
      </vt:variant>
      <vt:variant>
        <vt:i4>1</vt:i4>
      </vt:variant>
      <vt:variant>
        <vt:lpstr>Titres des diapositives</vt:lpstr>
      </vt:variant>
      <vt:variant>
        <vt:i4>41</vt:i4>
      </vt:variant>
    </vt:vector>
  </HeadingPairs>
  <TitlesOfParts>
    <vt:vector size="42" baseType="lpstr">
      <vt:lpstr>Débit</vt:lpstr>
      <vt:lpstr>DIVERSITE DU MONDE  MICROBIEN</vt:lpstr>
      <vt:lpstr>Diapositive 2</vt:lpstr>
      <vt:lpstr>Diapositive 3</vt:lpstr>
      <vt:lpstr>                            Les Virus  Les virus sont considérées séparément Le tableau suivant reprend les différences entre bactéries et virus </vt:lpstr>
      <vt:lpstr>Diapositive 5</vt:lpstr>
      <vt:lpstr>                               les Prions</vt:lpstr>
      <vt:lpstr>Diapositive 7</vt:lpstr>
      <vt:lpstr>     Les maladies associées sont </vt:lpstr>
      <vt:lpstr>Diapositive 9</vt:lpstr>
      <vt:lpstr>Diapositive 10</vt:lpstr>
      <vt:lpstr>Diapositive 11</vt:lpstr>
      <vt:lpstr>Diapositive 12</vt:lpstr>
      <vt:lpstr>Diapositive 13</vt:lpstr>
      <vt:lpstr>Diapositive 14</vt:lpstr>
      <vt:lpstr>Diapositive 15</vt:lpstr>
      <vt:lpstr>Diapositive 16</vt:lpstr>
      <vt:lpstr>Diapositive 17</vt:lpstr>
      <vt:lpstr>Diapositive 18</vt:lpstr>
      <vt:lpstr>Diapositive 19</vt:lpstr>
      <vt:lpstr>Diapositive 20</vt:lpstr>
      <vt:lpstr>Diapositive 21</vt:lpstr>
      <vt:lpstr>Diapositive 22</vt:lpstr>
      <vt:lpstr>Diapositive 23</vt:lpstr>
      <vt:lpstr>Diapositive 24</vt:lpstr>
      <vt:lpstr>Diapositive 25</vt:lpstr>
      <vt:lpstr>Diapositive 26</vt:lpstr>
      <vt:lpstr>Diapositive 27</vt:lpstr>
      <vt:lpstr>Diapositive 28</vt:lpstr>
      <vt:lpstr>Diapositive 29</vt:lpstr>
      <vt:lpstr>Diapositive 30</vt:lpstr>
      <vt:lpstr>Diapositive 31</vt:lpstr>
      <vt:lpstr>Diapositive 32</vt:lpstr>
      <vt:lpstr>Diapositive 33</vt:lpstr>
      <vt:lpstr>Diapositive 34</vt:lpstr>
      <vt:lpstr> Biocontamination de l’eau </vt:lpstr>
      <vt:lpstr>Critères de choix des germes indicateurs de pollution fécale  </vt:lpstr>
      <vt:lpstr>Diapositive 37</vt:lpstr>
      <vt:lpstr>Diapositive 38</vt:lpstr>
      <vt:lpstr>Diapositive 39</vt:lpstr>
      <vt:lpstr>Diapositive 40</vt:lpstr>
      <vt:lpstr>Diapositive 41</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DIVERSITE DU MONDE  MICROBIEN</dc:title>
  <dc:creator>TF</dc:creator>
  <cp:lastModifiedBy>user</cp:lastModifiedBy>
  <cp:revision>40</cp:revision>
  <dcterms:created xsi:type="dcterms:W3CDTF">2010-10-05T15:27:18Z</dcterms:created>
  <dcterms:modified xsi:type="dcterms:W3CDTF">2013-09-24T19:03:12Z</dcterms:modified>
</cp:coreProperties>
</file>