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0764077-772C-45E3-B814-56FFBC2BB8C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DF5BCDB-507B-4B14-B5FF-F9508147429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86F737D-CD01-4E67-8905-5CBA46B14A0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8FE72D3-1007-48B9-BEF6-87CB76E12F1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DCC62EB-C7FE-46ED-A1AD-CB4CA0D4A18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EFA60C9-2289-49A1-9A86-A6C13C44817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C71084E-6E0B-41B3-AC42-5C28314B895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149CEF8-8E2C-40FB-A6A9-C36CCD6697E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C6F074-B898-464E-9B42-B69C47BFDA1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C5A3EC-3688-47A1-A8D6-31B18AB7735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A5C94C0-C77C-42FE-8591-C19D3749385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6437144C-6AFC-422E-AC57-3DFBD0755F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6C840688-C50D-44C4-89EF-C544751103F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1C4783E2-41D6-40A6-ADFC-466E02896CAB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diamond/>
    <p:sndAc>
      <p:stSnd>
        <p:snd r:embed="rId3" name="sound%20Nabucco%20R.Abe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765175"/>
            <a:ext cx="7272337" cy="5454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1376363"/>
            <a:ext cx="5688013" cy="4213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72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 additive="repl"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4500563" cy="604837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3200">
                <a:latin typeface="Monotype Corsiva" pitchFamily="64" charset="0"/>
              </a:rPr>
              <a:t>C’est l’heure exquise et matinale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/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Que rougit un soleil soudain.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/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A travers la brume 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automnale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/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Tombent les feuilles du jardin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692150"/>
            <a:ext cx="781050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2565400"/>
            <a:ext cx="792163" cy="765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5084763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549275"/>
            <a:ext cx="639762" cy="617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3800" y="2997200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331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5833 C 0.00399 0.11319 0.00295 0.17014 -0.00382 0.225 C -0.0033 0.23611 -0.00104 0.24722 -0.00139 0.25833 C -0.00347 0.31898 -0.01528 0.37593 -0.02379 0.43495 C -0.02656 0.45486 -0.02622 0.44329 -0.03125 0.46505 C -0.03646 0.48773 -0.03646 0.49259 -0.03889 0.51505 C -0.03767 0.55139 -0.03559 0.58472 -0.03385 0.62176 C -0.03281 0.64375 -0.03438 0.63681 -0.03125 0.64838 C -0.03021 0.65694 -0.02934 0.66366 -0.02639 0.67153 C -0.02726 0.67593 -0.03108 0.68171 -0.02882 0.68495 C -0.02795 0.68588 -0.02639 0.68657 -0.02639 0.68819 C -0.02552 0.7294 -0.02639 0.7706 -0.02639 0.81134">
                                      <p:cBhvr additive="repl">
                                        <p:cTn id="6" dur="3000" fill="hold"/>
                                        <p:tgtEl>
                                          <p:spTgt spid="5126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0" dur="3000" fill="hold"/>
                                        <p:tgtEl>
                                          <p:spTgt spid="512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6898 C 0.00243 0.08564 0.0033 0.07916 0.00052 0.08912 C 0.0099 0.1456 0.00434 0.10995 0.00312 0.2324 C 0.00625 0.2456 0.0026 0.22731 0.00191 0.25416 C 0.00122 0.27939 0.00104 0.27708 0.00434 0.29074 C 0.00503 0.30879 0.00747 0.32801 0.00556 0.34583 C 0.00885 0.35926 0.00694 0.37361 0.00937 0.3875 C 0.0026 0.46088 0.01181 0.40092 0.01181 0.57407 C 0.01181 0.61967 0.01181 0.66504 0.01181 0.71064">
                                      <p:cBhvr additive="repl">
                                        <p:cTn id="14" dur="2000" fill="hold"/>
                                        <p:tgtEl>
                                          <p:spTgt spid="5123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3716338"/>
            <a:ext cx="574675" cy="415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713" y="4292600"/>
            <a:ext cx="576262" cy="396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14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">
                                      <p:cBhvr additive="repl">
                                        <p:cTn id="6" dur="5000" fill="hold"/>
                                        <p:tgtEl>
                                          <p:spTgt spid="6146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765175"/>
            <a:ext cx="7489825" cy="5327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765175"/>
            <a:ext cx="7489825" cy="5327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/2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-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274638"/>
            <a:ext cx="4032250" cy="6249987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3200">
                <a:latin typeface="Monotype Corsiva" pitchFamily="64" charset="0"/>
              </a:rPr>
              <a:t>Leur chute est lente. On peut les suivre du regard en reconnaissant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Le chêne à sa feuille de cuivre.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L’érable à sa feuille de sang.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1150" y="1411288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187325"/>
            <a:ext cx="847725" cy="819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5463" y="3716338"/>
            <a:ext cx="781050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40875" y="3789363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9213" y="2924175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4076700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2203450"/>
            <a:ext cx="781050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900" y="403225"/>
            <a:ext cx="819150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331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6" dur="5000" fill="hold"/>
                                        <p:tgtEl>
                                          <p:spTgt spid="8202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2" dur="5000" fill="hold"/>
                                        <p:tgtEl>
                                          <p:spTgt spid="8201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4" dur="5000" fill="hold"/>
                                        <p:tgtEl>
                                          <p:spTgt spid="819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6" dur="5000" fill="hold"/>
                                        <p:tgtEl>
                                          <p:spTgt spid="81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33">
                                      <p:cBhvr additive="repl">
                                        <p:cTn id="18" dur="5000" fill="hold"/>
                                        <p:tgtEl>
                                          <p:spTgt spid="8200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9219" name="Group 3"/>
          <p:cNvGraphicFramePr>
            <a:graphicFrameLocks noGrp="1"/>
          </p:cNvGraphicFramePr>
          <p:nvPr/>
        </p:nvGraphicFramePr>
        <p:xfrm>
          <a:off x="323850" y="333375"/>
          <a:ext cx="8497888" cy="6192838"/>
        </p:xfrm>
        <a:graphic>
          <a:graphicData uri="http://schemas.openxmlformats.org/drawingml/2006/table">
            <a:tbl>
              <a:tblPr/>
              <a:tblGrid>
                <a:gridCol w="8497888"/>
              </a:tblGrid>
              <a:tr h="61912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90000" marR="90000" marT="71495" marB="46800" horzOverflow="overflow">
                    <a:lnL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38138"/>
            <a:ext cx="8494713" cy="6181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765175"/>
            <a:ext cx="7489825" cy="5327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765175"/>
            <a:ext cx="7489825" cy="5327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04813"/>
            <a:ext cx="3168650" cy="6048375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3200">
                <a:latin typeface="Monotype Corsiva" pitchFamily="64" charset="0"/>
              </a:rPr>
              <a:t>Les derniers les plus rouillées, 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/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Tombent des branches dépouillées;</a:t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/>
            </a:r>
            <a:br>
              <a:rPr lang="fr-BE" sz="3200">
                <a:latin typeface="Monotype Corsiva" pitchFamily="64" charset="0"/>
              </a:rPr>
            </a:br>
            <a:r>
              <a:rPr lang="fr-BE" sz="3200">
                <a:latin typeface="Monotype Corsiva" pitchFamily="64" charset="0"/>
              </a:rPr>
              <a:t>Mais ce n’est pas l’hiver encore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549275"/>
            <a:ext cx="781050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4797425"/>
            <a:ext cx="781050" cy="68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5589588"/>
            <a:ext cx="719137" cy="695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3312">
    <p:wedg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31788"/>
            <a:ext cx="8569325" cy="6138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/2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-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314700" cy="323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49725"/>
            <a:ext cx="1722438" cy="2708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268413"/>
            <a:ext cx="2305050" cy="432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765175"/>
            <a:ext cx="3529013" cy="5400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1268413"/>
            <a:ext cx="2376487" cy="432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 additive="repl">
                                        <p:cTn id="6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 additive="repl">
                                        <p:cTn id="1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 additive="repl">
                                        <p:cTn id="1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AE3B7"/>
            </a:gs>
            <a:gs pos="100000">
              <a:srgbClr val="FBE4A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463925"/>
            <a:ext cx="4038600" cy="798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04813"/>
            <a:ext cx="8280400" cy="6048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395288" y="365125"/>
            <a:ext cx="3240087" cy="6129338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3600" b="1">
                <a:solidFill>
                  <a:srgbClr val="FFFFFF"/>
                </a:solidFill>
                <a:latin typeface="Monotype Corsiva" pitchFamily="64" charset="0"/>
              </a:rPr>
              <a:t>Une blonde lumière arrose</a:t>
            </a:r>
            <a:br>
              <a:rPr lang="fr-BE" sz="3600" b="1">
                <a:solidFill>
                  <a:srgbClr val="FFFFFF"/>
                </a:solidFill>
                <a:latin typeface="Monotype Corsiva" pitchFamily="64" charset="0"/>
              </a:rPr>
            </a:br>
            <a:r>
              <a:rPr lang="fr-BE" sz="3600" b="1">
                <a:solidFill>
                  <a:srgbClr val="FFFFFF"/>
                </a:solidFill>
                <a:latin typeface="Monotype Corsiva" pitchFamily="64" charset="0"/>
              </a:rPr>
              <a:t/>
            </a:r>
            <a:br>
              <a:rPr lang="fr-BE" sz="3600" b="1">
                <a:solidFill>
                  <a:srgbClr val="FFFFFF"/>
                </a:solidFill>
                <a:latin typeface="Monotype Corsiva" pitchFamily="64" charset="0"/>
              </a:rPr>
            </a:br>
            <a:r>
              <a:rPr lang="fr-BE" sz="3600" b="1">
                <a:solidFill>
                  <a:srgbClr val="FFFFFF"/>
                </a:solidFill>
                <a:latin typeface="Monotype Corsiva" pitchFamily="64" charset="0"/>
              </a:rPr>
              <a:t>La nature et dans l’air  tout rose,</a:t>
            </a:r>
            <a:br>
              <a:rPr lang="fr-BE" sz="3600" b="1">
                <a:solidFill>
                  <a:srgbClr val="FFFFFF"/>
                </a:solidFill>
                <a:latin typeface="Monotype Corsiva" pitchFamily="64" charset="0"/>
              </a:rPr>
            </a:br>
            <a:r>
              <a:rPr lang="fr-BE" sz="3600" b="1">
                <a:solidFill>
                  <a:srgbClr val="FFFFFF"/>
                </a:solidFill>
                <a:latin typeface="Monotype Corsiva" pitchFamily="64" charset="0"/>
              </a:rPr>
              <a:t/>
            </a:r>
            <a:br>
              <a:rPr lang="fr-BE" sz="3600" b="1">
                <a:solidFill>
                  <a:srgbClr val="FFFFFF"/>
                </a:solidFill>
                <a:latin typeface="Monotype Corsiva" pitchFamily="64" charset="0"/>
              </a:rPr>
            </a:br>
            <a:r>
              <a:rPr lang="fr-BE" sz="3600" b="1">
                <a:solidFill>
                  <a:srgbClr val="FFFFFF"/>
                </a:solidFill>
                <a:latin typeface="Monotype Corsiva" pitchFamily="64" charset="0"/>
              </a:rPr>
              <a:t>On croirait qu’il neige de l’or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695825" y="5373688"/>
            <a:ext cx="3463925" cy="947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2800" u="sng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4" charset="0"/>
              </a:rPr>
              <a:t>Poème de François Coppée</a:t>
            </a:r>
          </a:p>
        </p:txBody>
      </p:sp>
      <p:graphicFrame>
        <p:nvGraphicFramePr>
          <p:cNvPr id="15365" name="Group 5"/>
          <p:cNvGraphicFramePr>
            <a:graphicFrameLocks noGrp="1"/>
          </p:cNvGraphicFramePr>
          <p:nvPr/>
        </p:nvGraphicFramePr>
        <p:xfrm>
          <a:off x="395288" y="404813"/>
          <a:ext cx="8281987" cy="6049962"/>
        </p:xfrm>
        <a:graphic>
          <a:graphicData uri="http://schemas.openxmlformats.org/drawingml/2006/table">
            <a:tbl>
              <a:tblPr/>
              <a:tblGrid>
                <a:gridCol w="8281987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kumimoji="0" lang="fr-F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90000" marR="90000" marT="71495" marB="46800" horzOverflow="overflow">
                    <a:lnL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12288">
    <p:checker dir="vert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60350"/>
            <a:ext cx="8642350" cy="6354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 additive="repl"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 additive="repl"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236663"/>
          </a:xfrm>
          <a:ln/>
        </p:spPr>
        <p:txBody>
          <a:bodyPr/>
          <a:lstStyle/>
          <a:p>
            <a:endParaRPr lang="fr-FR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429000"/>
            <a:ext cx="1524000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>
    <p:checker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765175"/>
            <a:ext cx="5761038" cy="532765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BE" sz="4000">
                <a:latin typeface="Monotype Corsiva" pitchFamily="64" charset="0"/>
              </a:rPr>
              <a:t>Création Renée Clerc</a:t>
            </a:r>
            <a:br>
              <a:rPr lang="fr-BE" sz="4000">
                <a:latin typeface="Monotype Corsiva" pitchFamily="64" charset="0"/>
              </a:rPr>
            </a:br>
            <a:r>
              <a:rPr lang="fr-BE" sz="4000">
                <a:latin typeface="Monotype Corsiva" pitchFamily="64" charset="0"/>
              </a:rPr>
              <a:t/>
            </a:r>
            <a:br>
              <a:rPr lang="fr-BE" sz="4000">
                <a:latin typeface="Monotype Corsiva" pitchFamily="64" charset="0"/>
              </a:rPr>
            </a:br>
            <a:r>
              <a:rPr lang="fr-BE" sz="4000">
                <a:latin typeface="Monotype Corsiva" pitchFamily="64" charset="0"/>
              </a:rPr>
              <a:t>Musique: Nabucco </a:t>
            </a:r>
          </a:p>
        </p:txBody>
      </p:sp>
    </p:spTree>
  </p:cSld>
  <p:clrMapOvr>
    <a:masterClrMapping/>
  </p:clrMapOvr>
  <p:transition spd="slow" advTm="15360">
    <p:wheel spokes="8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43</Words>
  <Application>Microsoft Office PowerPoint</Application>
  <PresentationFormat>Affichage à l'écran (4:3)</PresentationFormat>
  <Paragraphs>8</Paragraphs>
  <Slides>17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Times New Roman</vt:lpstr>
      <vt:lpstr>Arial</vt:lpstr>
      <vt:lpstr>Microsoft YaHei</vt:lpstr>
      <vt:lpstr>Lucida Sans Unicode</vt:lpstr>
      <vt:lpstr>Monotype Corsiva</vt:lpstr>
      <vt:lpstr>Thème Office</vt:lpstr>
      <vt:lpstr>Diapositive 1</vt:lpstr>
      <vt:lpstr>Diapositive 2</vt:lpstr>
      <vt:lpstr>C’est l’heure exquise et matinale  Que rougit un soleil soudain.  A travers la brume  automnale  Tombent les feuilles du jardin</vt:lpstr>
      <vt:lpstr>Diapositive 4</vt:lpstr>
      <vt:lpstr>Diapositive 5</vt:lpstr>
      <vt:lpstr>Leur chute est lente. On peut les suivre du regard en reconnaissant Le chêne à sa feuille de cuivre. L’érable à sa feuille de sang.</vt:lpstr>
      <vt:lpstr>Diapositive 7</vt:lpstr>
      <vt:lpstr>Diapositive 8</vt:lpstr>
      <vt:lpstr>Les derniers les plus rouillées,   Tombent des branches dépouillées;  Mais ce n’est pas l’hiver encore</vt:lpstr>
      <vt:lpstr>Diapositive 10</vt:lpstr>
      <vt:lpstr>Diapositive 11</vt:lpstr>
      <vt:lpstr>Diapositive 12</vt:lpstr>
      <vt:lpstr>Une blonde lumière arrose  La nature et dans l’air  tout rose,  On croirait qu’il neige de l’or</vt:lpstr>
      <vt:lpstr>Diapositive 14</vt:lpstr>
      <vt:lpstr>Diapositive 15</vt:lpstr>
      <vt:lpstr>Création Renée Clerc  Musique: Nabucco 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Automne et ses couleurs</dc:title>
  <dc:creator>Renée Clerc</dc:creator>
  <cp:lastModifiedBy>griot</cp:lastModifiedBy>
  <cp:revision>16</cp:revision>
  <cp:lastPrinted>1601-01-01T00:00:00Z</cp:lastPrinted>
  <dcterms:created xsi:type="dcterms:W3CDTF">2009-10-17T21:26:23Z</dcterms:created>
  <dcterms:modified xsi:type="dcterms:W3CDTF">2011-10-12T17:46:17Z</dcterms:modified>
</cp:coreProperties>
</file>