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3" r:id="rId6"/>
    <p:sldId id="259" r:id="rId7"/>
    <p:sldId id="261" r:id="rId8"/>
    <p:sldId id="271" r:id="rId9"/>
    <p:sldId id="262" r:id="rId10"/>
    <p:sldId id="264" r:id="rId11"/>
    <p:sldId id="266" r:id="rId12"/>
    <p:sldId id="265" r:id="rId13"/>
    <p:sldId id="267" r:id="rId14"/>
    <p:sldId id="268" r:id="rId15"/>
    <p:sldId id="270" r:id="rId16"/>
    <p:sldId id="272" r:id="rId17"/>
    <p:sldId id="276" r:id="rId18"/>
    <p:sldId id="273" r:id="rId19"/>
    <p:sldId id="274" r:id="rId20"/>
    <p:sldId id="275" r:id="rId21"/>
    <p:sldId id="280" r:id="rId22"/>
    <p:sldId id="279" r:id="rId23"/>
    <p:sldId id="278" r:id="rId24"/>
    <p:sldId id="281" r:id="rId25"/>
    <p:sldId id="269" r:id="rId26"/>
  </p:sldIdLst>
  <p:sldSz cx="9144000" cy="6858000" type="screen4x3"/>
  <p:notesSz cx="6858000" cy="9144000"/>
  <p:defaultTextStyle>
    <a:defPPr>
      <a:defRPr lang="en-GB"/>
    </a:defPPr>
    <a:lvl1pPr algn="ctr" rtl="0" fontAlgn="base">
      <a:spcBef>
        <a:spcPct val="0"/>
      </a:spcBef>
      <a:spcAft>
        <a:spcPct val="0"/>
      </a:spcAft>
      <a:defRPr sz="4400" b="1" kern="1200">
        <a:solidFill>
          <a:schemeClr val="accent2"/>
        </a:solidFill>
        <a:latin typeface="French Script MT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400" b="1" kern="1200">
        <a:solidFill>
          <a:schemeClr val="accent2"/>
        </a:solidFill>
        <a:latin typeface="French Script MT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400" b="1" kern="1200">
        <a:solidFill>
          <a:schemeClr val="accent2"/>
        </a:solidFill>
        <a:latin typeface="French Script MT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400" b="1" kern="1200">
        <a:solidFill>
          <a:schemeClr val="accent2"/>
        </a:solidFill>
        <a:latin typeface="French Script MT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400" b="1" kern="1200">
        <a:solidFill>
          <a:schemeClr val="accent2"/>
        </a:solidFill>
        <a:latin typeface="French Script MT" pitchFamily="66" charset="0"/>
        <a:ea typeface="+mn-ea"/>
        <a:cs typeface="+mn-cs"/>
      </a:defRPr>
    </a:lvl5pPr>
    <a:lvl6pPr marL="2286000" algn="l" defTabSz="914400" rtl="0" eaLnBrk="1" latinLnBrk="0" hangingPunct="1">
      <a:defRPr sz="4400" b="1" kern="1200">
        <a:solidFill>
          <a:schemeClr val="accent2"/>
        </a:solidFill>
        <a:latin typeface="French Script MT" pitchFamily="66" charset="0"/>
        <a:ea typeface="+mn-ea"/>
        <a:cs typeface="+mn-cs"/>
      </a:defRPr>
    </a:lvl6pPr>
    <a:lvl7pPr marL="2743200" algn="l" defTabSz="914400" rtl="0" eaLnBrk="1" latinLnBrk="0" hangingPunct="1">
      <a:defRPr sz="4400" b="1" kern="1200">
        <a:solidFill>
          <a:schemeClr val="accent2"/>
        </a:solidFill>
        <a:latin typeface="French Script MT" pitchFamily="66" charset="0"/>
        <a:ea typeface="+mn-ea"/>
        <a:cs typeface="+mn-cs"/>
      </a:defRPr>
    </a:lvl7pPr>
    <a:lvl8pPr marL="3200400" algn="l" defTabSz="914400" rtl="0" eaLnBrk="1" latinLnBrk="0" hangingPunct="1">
      <a:defRPr sz="4400" b="1" kern="1200">
        <a:solidFill>
          <a:schemeClr val="accent2"/>
        </a:solidFill>
        <a:latin typeface="French Script MT" pitchFamily="66" charset="0"/>
        <a:ea typeface="+mn-ea"/>
        <a:cs typeface="+mn-cs"/>
      </a:defRPr>
    </a:lvl8pPr>
    <a:lvl9pPr marL="3657600" algn="l" defTabSz="914400" rtl="0" eaLnBrk="1" latinLnBrk="0" hangingPunct="1">
      <a:defRPr sz="4400" b="1" kern="1200">
        <a:solidFill>
          <a:schemeClr val="accent2"/>
        </a:solidFill>
        <a:latin typeface="French Script MT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33CC33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32787"/>
    <p:restoredTop sz="90929"/>
  </p:normalViewPr>
  <p:slideViewPr>
    <p:cSldViewPr>
      <p:cViewPr varScale="1">
        <p:scale>
          <a:sx n="38" d="100"/>
          <a:sy n="38" d="100"/>
        </p:scale>
        <p:origin x="-37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76CC3A-F886-4CB7-83EB-5FDC6A7168CF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B5F74F-6655-4994-A89A-BE3FAB4B0806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F4FD67-FC71-4D37-BF0B-A6781C959631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4ABE0B-CA4C-4BB5-A53B-A6AABE2219EC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D0B497-6209-4599-82DE-FA66444C6E52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8A0811-895B-4E0B-984D-9EA2AA2D565F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31C98E-327C-4B82-8CC4-D4C241FEAEB2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69CF94-2BD1-4D8F-81C8-23F8E4C2FDB1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26BEE7-D674-458C-B84D-71196E7A8AA5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CE65BC-DB94-4D0C-91FF-AE4510A6D3B5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4AD304-5B0B-4471-B764-A5752CE52086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CE032561-C632-4698-8EEB-E1BF7A470115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video" Target="file:///E:\PFiles\MSOffice\Clipart\standard\stddir4\PH01377J.jpg" TargetMode="External"/><Relationship Id="rId7" Type="http://schemas.openxmlformats.org/officeDocument/2006/relationships/image" Target="../media/image3.png"/><Relationship Id="rId2" Type="http://schemas.openxmlformats.org/officeDocument/2006/relationships/video" Target="file:///E:\PFiles\MSOffice\Clipart\standard\stddir4\PH01939J.jpg" TargetMode="External"/><Relationship Id="rId1" Type="http://schemas.openxmlformats.org/officeDocument/2006/relationships/video" Target="file:///E:\PFiles\MSOffice\Clipart\standard\stddir4\PH01293J.jpg" TargetMode="Externa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PFiles\MSOffice\Clipart\standard\stddir4\PH02382J.jpg" TargetMode="External"/><Relationship Id="rId6" Type="http://schemas.openxmlformats.org/officeDocument/2006/relationships/image" Target="../media/image12.wmf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wmf"/><Relationship Id="rId2" Type="http://schemas.openxmlformats.org/officeDocument/2006/relationships/slideLayout" Target="../slideLayouts/slideLayout6.xml"/><Relationship Id="rId1" Type="http://schemas.openxmlformats.org/officeDocument/2006/relationships/video" Target="file:///E:\PFiles\MSOffice\Clipart\photohm\j0144358.jpg" TargetMode="Externa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slideLayout" Target="../slideLayouts/slideLayout6.xml"/><Relationship Id="rId1" Type="http://schemas.openxmlformats.org/officeDocument/2006/relationships/video" Target="file:///E:\PFiles\MSOffice\Clipart\standard\stddir4\PH02366J.jpg" TargetMode="External"/><Relationship Id="rId6" Type="http://schemas.openxmlformats.org/officeDocument/2006/relationships/image" Target="../media/image26.png"/><Relationship Id="rId5" Type="http://schemas.openxmlformats.org/officeDocument/2006/relationships/image" Target="../media/image25.wmf"/><Relationship Id="rId4" Type="http://schemas.openxmlformats.org/officeDocument/2006/relationships/image" Target="../media/image2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7" Type="http://schemas.openxmlformats.org/officeDocument/2006/relationships/image" Target="../media/image32.wmf"/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wmf"/><Relationship Id="rId5" Type="http://schemas.openxmlformats.org/officeDocument/2006/relationships/image" Target="../media/image30.wmf"/><Relationship Id="rId4" Type="http://schemas.openxmlformats.org/officeDocument/2006/relationships/image" Target="../media/image29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wmf"/><Relationship Id="rId4" Type="http://schemas.openxmlformats.org/officeDocument/2006/relationships/image" Target="../media/image35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3.wmf"/><Relationship Id="rId2" Type="http://schemas.openxmlformats.org/officeDocument/2006/relationships/slideLayout" Target="../slideLayouts/slideLayout6.xml"/><Relationship Id="rId1" Type="http://schemas.openxmlformats.org/officeDocument/2006/relationships/video" Target="file:///E:\PFiles\MSOffice\Clipart\standard\stddir4\PH01957J.jpg" TargetMode="External"/><Relationship Id="rId6" Type="http://schemas.openxmlformats.org/officeDocument/2006/relationships/image" Target="../media/image42.wmf"/><Relationship Id="rId5" Type="http://schemas.openxmlformats.org/officeDocument/2006/relationships/image" Target="../media/image41.wmf"/><Relationship Id="rId4" Type="http://schemas.openxmlformats.org/officeDocument/2006/relationships/image" Target="../media/image40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slideLayout" Target="../slideLayouts/slideLayout6.xml"/><Relationship Id="rId1" Type="http://schemas.openxmlformats.org/officeDocument/2006/relationships/video" Target="file:///E:\PFiles\MSOffice\Clipart\standard\stddir4\PH02536J.jpg" TargetMode="External"/><Relationship Id="rId6" Type="http://schemas.openxmlformats.org/officeDocument/2006/relationships/image" Target="../media/image50.wmf"/><Relationship Id="rId5" Type="http://schemas.openxmlformats.org/officeDocument/2006/relationships/image" Target="../media/image49.png"/><Relationship Id="rId4" Type="http://schemas.openxmlformats.org/officeDocument/2006/relationships/image" Target="../media/image48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wmf"/><Relationship Id="rId2" Type="http://schemas.openxmlformats.org/officeDocument/2006/relationships/image" Target="../media/image5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w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WordArt 2"/>
          <p:cNvSpPr>
            <a:spLocks noChangeArrowheads="1" noChangeShapeType="1" noTextEdit="1"/>
          </p:cNvSpPr>
          <p:nvPr/>
        </p:nvSpPr>
        <p:spPr bwMode="auto">
          <a:xfrm>
            <a:off x="762000" y="533400"/>
            <a:ext cx="7543800" cy="52578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r>
              <a:rPr lang="fr-FR" sz="3600" kern="10">
                <a:ln w="9525">
                  <a:solidFill>
                    <a:schemeClr val="accent2"/>
                  </a:solidFill>
                  <a:prstDash val="lgDash"/>
                  <a:round/>
                  <a:headEnd/>
                  <a:tailEnd/>
                </a:ln>
                <a:latin typeface="Impact"/>
              </a:rPr>
              <a:t>L'environnement</a:t>
            </a:r>
          </a:p>
          <a:p>
            <a:r>
              <a:rPr lang="fr-FR" sz="3600" kern="10">
                <a:ln w="9525">
                  <a:solidFill>
                    <a:schemeClr val="accent2"/>
                  </a:solidFill>
                  <a:prstDash val="lgDash"/>
                  <a:round/>
                  <a:headEnd/>
                  <a:tailEnd/>
                </a:ln>
                <a:latin typeface="Impact"/>
              </a:rPr>
              <a:t>et la pollution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6096000"/>
          </a:xfrm>
          <a:ln w="28575">
            <a:solidFill>
              <a:schemeClr val="accent2"/>
            </a:solidFill>
          </a:ln>
        </p:spPr>
        <p:txBody>
          <a:bodyPr/>
          <a:lstStyle/>
          <a:p>
            <a:pPr eaLnBrk="1" hangingPunct="1"/>
            <a:r>
              <a:rPr lang="en-GB" sz="15000" b="1" i="1" smtClean="0">
                <a:solidFill>
                  <a:schemeClr val="accent2"/>
                </a:solidFill>
                <a:latin typeface="French Script MT" pitchFamily="66" charset="0"/>
              </a:rPr>
              <a:t>Vocabulaire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381000"/>
            <a:ext cx="2819400" cy="1143000"/>
          </a:xfrm>
          <a:ln w="19050">
            <a:solidFill>
              <a:schemeClr val="accent2"/>
            </a:solidFill>
          </a:ln>
        </p:spPr>
        <p:txBody>
          <a:bodyPr/>
          <a:lstStyle/>
          <a:p>
            <a:pPr eaLnBrk="1" hangingPunct="1"/>
            <a:r>
              <a:rPr lang="en-GB" sz="8800" b="1" smtClean="0">
                <a:solidFill>
                  <a:schemeClr val="accent2"/>
                </a:solidFill>
                <a:latin typeface="French Script MT" pitchFamily="66" charset="0"/>
              </a:rPr>
              <a:t>L’eau</a:t>
            </a: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295400" y="1905000"/>
            <a:ext cx="1676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La mer</a:t>
            </a:r>
          </a:p>
        </p:txBody>
      </p:sp>
      <p:pic>
        <p:nvPicPr>
          <p:cNvPr id="4100" name="PH01293J.jpg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762000" y="2514600"/>
            <a:ext cx="29718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5486400" y="1981200"/>
            <a:ext cx="2286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Un océan</a:t>
            </a:r>
          </a:p>
        </p:txBody>
      </p:sp>
      <p:pic>
        <p:nvPicPr>
          <p:cNvPr id="4102" name="PH01939J.jpg">
            <a:hlinkClick r:id="" action="ppaction://media"/>
          </p:cNvPr>
          <p:cNvPicPr>
            <a:picLocks noRot="1" noChangeAspect="1" noChangeArrowheads="1"/>
          </p:cNvPicPr>
          <p:nvPr>
            <a:videoFile r:link="rId2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5181600" y="2667000"/>
            <a:ext cx="27432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4648200"/>
            <a:ext cx="2438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Une rivière</a:t>
            </a:r>
          </a:p>
        </p:txBody>
      </p:sp>
      <p:pic>
        <p:nvPicPr>
          <p:cNvPr id="4105" name="PH01377J.jpg">
            <a:hlinkClick r:id="" action="ppaction://media"/>
          </p:cNvPr>
          <p:cNvPicPr>
            <a:picLocks noRot="1" noChangeAspect="1" noChangeArrowheads="1"/>
          </p:cNvPicPr>
          <p:nvPr>
            <a:videoFile r:link="rId3"/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3810000" y="5029200"/>
            <a:ext cx="3124200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10" descr="E:\PFiles\MSOffice\Clipart\standard\stddir2\DD01086_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962400" y="457200"/>
            <a:ext cx="4595813" cy="140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7" name="AutoShape 11"/>
          <p:cNvSpPr>
            <a:spLocks noChangeArrowheads="1"/>
          </p:cNvSpPr>
          <p:nvPr/>
        </p:nvSpPr>
        <p:spPr bwMode="auto">
          <a:xfrm rot="3224043">
            <a:off x="3602038" y="5084763"/>
            <a:ext cx="1943100" cy="838200"/>
          </a:xfrm>
          <a:custGeom>
            <a:avLst/>
            <a:gdLst>
              <a:gd name="T0" fmla="*/ 1360710 w 21600"/>
              <a:gd name="T1" fmla="*/ 0 h 21600"/>
              <a:gd name="T2" fmla="*/ 1360710 w 21600"/>
              <a:gd name="T3" fmla="*/ 471798 h 21600"/>
              <a:gd name="T4" fmla="*/ 291195 w 21600"/>
              <a:gd name="T5" fmla="*/ 838200 h 21600"/>
              <a:gd name="T6" fmla="*/ 1943100 w 21600"/>
              <a:gd name="T7" fmla="*/ 23589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 autoUpdateAnimBg="0"/>
      <p:bldP spid="4099" grpId="0" autoUpdateAnimBg="0"/>
      <p:bldP spid="4101" grpId="0" autoUpdateAnimBg="0"/>
      <p:bldP spid="4104" grpId="0" autoUpdateAnimBg="0"/>
      <p:bldP spid="410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533400" y="762000"/>
            <a:ext cx="2971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Une marée noire</a:t>
            </a:r>
          </a:p>
        </p:txBody>
      </p:sp>
      <p:pic>
        <p:nvPicPr>
          <p:cNvPr id="6147" name="Picture 3" descr="E:\PFiles\MSOffice\Clipart\standard\stddir3\NA01604_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1524000"/>
            <a:ext cx="1863725" cy="186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5029200" y="381000"/>
            <a:ext cx="2743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Un dégazage</a:t>
            </a:r>
          </a:p>
        </p:txBody>
      </p:sp>
      <p:pic>
        <p:nvPicPr>
          <p:cNvPr id="6149" name="Picture 5" descr="E:\PFiles\MSOffice\Clipart\standard\stddir1\BD06756_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1219200"/>
            <a:ext cx="178276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 descr="E:\PFiles\MSOffice\Clipart\standard\stddir3\NA01604_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05600" y="1447800"/>
            <a:ext cx="1863725" cy="102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28600" y="3429000"/>
            <a:ext cx="3657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Un oiseau mazouté</a:t>
            </a:r>
          </a:p>
        </p:txBody>
      </p:sp>
      <p:pic>
        <p:nvPicPr>
          <p:cNvPr id="6152" name="Picture 8" descr="E:\Clip Art\Public Issues\Oil Spill - Bird 1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4400" y="4191000"/>
            <a:ext cx="2717800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4343400" y="2819400"/>
            <a:ext cx="4114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Les produits toxiques dans l’eau</a:t>
            </a:r>
          </a:p>
        </p:txBody>
      </p:sp>
      <p:pic>
        <p:nvPicPr>
          <p:cNvPr id="6154" name="Picture 10" descr="E:\Clip Art\Public Issues\Pollution 07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38600" y="4343400"/>
            <a:ext cx="467201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utoUpdateAnimBg="0"/>
      <p:bldP spid="6148" grpId="0" autoUpdateAnimBg="0"/>
      <p:bldP spid="6151" grpId="0" autoUpdateAnimBg="0"/>
      <p:bldP spid="6153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1026"/>
          <p:cNvSpPr txBox="1">
            <a:spLocks noChangeArrowheads="1"/>
          </p:cNvSpPr>
          <p:nvPr/>
        </p:nvSpPr>
        <p:spPr bwMode="auto">
          <a:xfrm>
            <a:off x="609600" y="228600"/>
            <a:ext cx="3429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La sècheresse</a:t>
            </a:r>
          </a:p>
        </p:txBody>
      </p:sp>
      <p:sp>
        <p:nvSpPr>
          <p:cNvPr id="9219" name="Text Box 1027"/>
          <p:cNvSpPr txBox="1">
            <a:spLocks noChangeArrowheads="1"/>
          </p:cNvSpPr>
          <p:nvPr/>
        </p:nvSpPr>
        <p:spPr bwMode="auto">
          <a:xfrm>
            <a:off x="5410200" y="381000"/>
            <a:ext cx="3048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La surpêche</a:t>
            </a:r>
          </a:p>
        </p:txBody>
      </p:sp>
      <p:sp>
        <p:nvSpPr>
          <p:cNvPr id="9220" name="Text Box 1028"/>
          <p:cNvSpPr txBox="1">
            <a:spLocks noChangeArrowheads="1"/>
          </p:cNvSpPr>
          <p:nvPr/>
        </p:nvSpPr>
        <p:spPr bwMode="auto">
          <a:xfrm>
            <a:off x="914400" y="3352800"/>
            <a:ext cx="3124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Une inondation</a:t>
            </a:r>
          </a:p>
        </p:txBody>
      </p:sp>
      <p:pic>
        <p:nvPicPr>
          <p:cNvPr id="9221" name="Picture 1029" descr="E:\Clip Art\Outdoor Recreation\Fishing\Basket of Fish 2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1143000"/>
            <a:ext cx="3757613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1031" descr="E:\Raster\Seasons &amp; Weather\General\Flood 1.t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3000" y="4114800"/>
            <a:ext cx="2743200" cy="244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H02382J.jpg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762000" y="990600"/>
            <a:ext cx="36576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5" name="Text Box 1033"/>
          <p:cNvSpPr txBox="1">
            <a:spLocks noChangeArrowheads="1"/>
          </p:cNvSpPr>
          <p:nvPr/>
        </p:nvSpPr>
        <p:spPr bwMode="auto">
          <a:xfrm>
            <a:off x="5410200" y="3657600"/>
            <a:ext cx="2362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La lessive</a:t>
            </a:r>
          </a:p>
        </p:txBody>
      </p:sp>
      <p:pic>
        <p:nvPicPr>
          <p:cNvPr id="9226" name="Picture 1034" descr="E:\Clip Art\Household\Laundry\Laundry Detergent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91200" y="4343400"/>
            <a:ext cx="25146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92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0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5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0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5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4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224"/>
                </p:tgtEl>
              </p:cMediaNode>
            </p:video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92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1" dur="1" fill="hold"/>
                                        <p:tgtEl>
                                          <p:spTgt spid="92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4"/>
                  </p:tgtEl>
                </p:cond>
              </p:nextCondLst>
            </p:seq>
          </p:childTnLst>
        </p:cTn>
      </p:par>
    </p:tnLst>
    <p:bldLst>
      <p:bldP spid="9218" grpId="0" autoUpdateAnimBg="0"/>
      <p:bldP spid="9219" grpId="0" autoUpdateAnimBg="0"/>
      <p:bldP spid="9220" grpId="0" autoUpdateAnimBg="0"/>
      <p:bldP spid="9225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3200400" cy="1143000"/>
          </a:xfrm>
          <a:ln w="19050">
            <a:solidFill>
              <a:schemeClr val="accent2"/>
            </a:solidFill>
          </a:ln>
        </p:spPr>
        <p:txBody>
          <a:bodyPr/>
          <a:lstStyle/>
          <a:p>
            <a:pPr eaLnBrk="1" hangingPunct="1"/>
            <a:r>
              <a:rPr lang="en-GB" sz="8800" b="1" smtClean="0">
                <a:solidFill>
                  <a:schemeClr val="accent2"/>
                </a:solidFill>
                <a:latin typeface="French Script MT" pitchFamily="66" charset="0"/>
              </a:rPr>
              <a:t>L’air</a:t>
            </a:r>
          </a:p>
        </p:txBody>
      </p:sp>
      <p:pic>
        <p:nvPicPr>
          <p:cNvPr id="5123" name="j0144358.jpg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343400" y="304800"/>
            <a:ext cx="3352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228600" y="1447800"/>
            <a:ext cx="2590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Les gaz CFC</a:t>
            </a:r>
          </a:p>
        </p:txBody>
      </p:sp>
      <p:pic>
        <p:nvPicPr>
          <p:cNvPr id="5126" name="Picture 6" descr="E:\PFiles\MSOffice\Clipart\standard\stddir3\HH01706_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" y="2209800"/>
            <a:ext cx="1670050" cy="211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5867400" y="2362200"/>
            <a:ext cx="30480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Le trou dans la couche d’ozone</a:t>
            </a:r>
          </a:p>
        </p:txBody>
      </p:sp>
      <p:pic>
        <p:nvPicPr>
          <p:cNvPr id="5128" name="Picture 8" descr="E:\Clip Art\Public Issues\Ozone Layer Depletion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96000" y="3733800"/>
            <a:ext cx="26670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2971800" y="1828800"/>
            <a:ext cx="2819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L’effet de serre</a:t>
            </a:r>
          </a:p>
        </p:txBody>
      </p:sp>
      <p:pic>
        <p:nvPicPr>
          <p:cNvPr id="5130" name="Picture 10" descr="E:\Clip Art\Public Issues\Greenhouse Effect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52800" y="2514600"/>
            <a:ext cx="21336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3" name="AutoShape 13"/>
          <p:cNvSpPr>
            <a:spLocks noChangeArrowheads="1"/>
          </p:cNvSpPr>
          <p:nvPr/>
        </p:nvSpPr>
        <p:spPr bwMode="auto">
          <a:xfrm>
            <a:off x="914400" y="2057400"/>
            <a:ext cx="304800" cy="609600"/>
          </a:xfrm>
          <a:prstGeom prst="upArrow">
            <a:avLst>
              <a:gd name="adj1" fmla="val 50000"/>
              <a:gd name="adj2" fmla="val 5000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0" y="4114800"/>
            <a:ext cx="3276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Une bombe aérosol</a:t>
            </a:r>
          </a:p>
        </p:txBody>
      </p:sp>
      <p:sp>
        <p:nvSpPr>
          <p:cNvPr id="5135" name="AutoShape 15"/>
          <p:cNvSpPr>
            <a:spLocks noChangeArrowheads="1"/>
          </p:cNvSpPr>
          <p:nvPr/>
        </p:nvSpPr>
        <p:spPr bwMode="auto">
          <a:xfrm rot="-5576570">
            <a:off x="2247900" y="3771900"/>
            <a:ext cx="609600" cy="685800"/>
          </a:xfrm>
          <a:custGeom>
            <a:avLst/>
            <a:gdLst>
              <a:gd name="T0" fmla="*/ 435441 w 21600"/>
              <a:gd name="T1" fmla="*/ 0 h 21600"/>
              <a:gd name="T2" fmla="*/ 261253 w 21600"/>
              <a:gd name="T3" fmla="*/ 228600 h 21600"/>
              <a:gd name="T4" fmla="*/ 0 w 21600"/>
              <a:gd name="T5" fmla="*/ 571532 h 21600"/>
              <a:gd name="T6" fmla="*/ 261253 w 21600"/>
              <a:gd name="T7" fmla="*/ 685800 h 21600"/>
              <a:gd name="T8" fmla="*/ 522506 w 21600"/>
              <a:gd name="T9" fmla="*/ 476250 h 21600"/>
              <a:gd name="T10" fmla="*/ 609600 w 21600"/>
              <a:gd name="T11" fmla="*/ 228600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4400 h 21600"/>
              <a:gd name="T20" fmla="*/ 18514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5136" name="Picture 16" descr="E:\Clip Art\Seasons &amp; Weather\Clouds &amp; Storms\Rain 07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52800" y="4681538"/>
            <a:ext cx="2794000" cy="217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7" name="Text Box 17"/>
          <p:cNvSpPr txBox="1">
            <a:spLocks noChangeArrowheads="1"/>
          </p:cNvSpPr>
          <p:nvPr/>
        </p:nvSpPr>
        <p:spPr bwMode="auto">
          <a:xfrm>
            <a:off x="304800" y="5334000"/>
            <a:ext cx="3048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Les pluies acides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 autoUpdateAnimBg="0"/>
      <p:bldP spid="5125" grpId="0" autoUpdateAnimBg="0"/>
      <p:bldP spid="5127" grpId="0" autoUpdateAnimBg="0"/>
      <p:bldP spid="5129" grpId="0" autoUpdateAnimBg="0"/>
      <p:bldP spid="5133" grpId="0" animBg="1"/>
      <p:bldP spid="5134" grpId="0" autoUpdateAnimBg="0"/>
      <p:bldP spid="5135" grpId="0" animBg="1"/>
      <p:bldP spid="5137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533400" y="381000"/>
            <a:ext cx="2819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Les usines</a:t>
            </a:r>
          </a:p>
        </p:txBody>
      </p:sp>
      <p:pic>
        <p:nvPicPr>
          <p:cNvPr id="7171" name="Picture 3" descr="E:\Clip Art\Public Issues\Car Pollution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1371600"/>
            <a:ext cx="4672013" cy="207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E:\Clip Art\Public Issues\Pollution 05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2000" y="1143000"/>
            <a:ext cx="27940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4876800" y="0"/>
            <a:ext cx="4038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Les gaz d’échappement</a:t>
            </a:r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3733800" y="609600"/>
            <a:ext cx="2133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Une voiture</a:t>
            </a:r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0" y="3581400"/>
            <a:ext cx="2438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La fumée</a:t>
            </a:r>
          </a:p>
        </p:txBody>
      </p:sp>
      <p:pic>
        <p:nvPicPr>
          <p:cNvPr id="7180" name="Picture 12" descr="E:\Clip Art\Public Issues\Pollution 01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267200"/>
            <a:ext cx="2743200" cy="232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81" name="AutoShape 13"/>
          <p:cNvSpPr>
            <a:spLocks noChangeArrowheads="1"/>
          </p:cNvSpPr>
          <p:nvPr/>
        </p:nvSpPr>
        <p:spPr bwMode="auto">
          <a:xfrm>
            <a:off x="4800600" y="1219200"/>
            <a:ext cx="457200" cy="990600"/>
          </a:xfrm>
          <a:prstGeom prst="upArrow">
            <a:avLst>
              <a:gd name="adj1" fmla="val 50000"/>
              <a:gd name="adj2" fmla="val 54167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7182" name="AutoShape 14"/>
          <p:cNvSpPr>
            <a:spLocks noChangeArrowheads="1"/>
          </p:cNvSpPr>
          <p:nvPr/>
        </p:nvSpPr>
        <p:spPr bwMode="auto">
          <a:xfrm>
            <a:off x="8229600" y="609600"/>
            <a:ext cx="457200" cy="1219200"/>
          </a:xfrm>
          <a:prstGeom prst="upArrow">
            <a:avLst>
              <a:gd name="adj1" fmla="val 50000"/>
              <a:gd name="adj2" fmla="val 66667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7183" name="Picture 15" descr="E:\PFiles\MSOffice\Clipart\standard\stddir3\NA01599_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58000" y="4572000"/>
            <a:ext cx="20574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84" name="Text Box 16"/>
          <p:cNvSpPr txBox="1">
            <a:spLocks noChangeArrowheads="1"/>
          </p:cNvSpPr>
          <p:nvPr/>
        </p:nvSpPr>
        <p:spPr bwMode="auto">
          <a:xfrm>
            <a:off x="2895600" y="5426075"/>
            <a:ext cx="38100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Le réchauffement de la planète</a:t>
            </a:r>
          </a:p>
        </p:txBody>
      </p:sp>
      <p:sp>
        <p:nvSpPr>
          <p:cNvPr id="7185" name="Text Box 17"/>
          <p:cNvSpPr txBox="1">
            <a:spLocks noChangeArrowheads="1"/>
          </p:cNvSpPr>
          <p:nvPr/>
        </p:nvSpPr>
        <p:spPr bwMode="auto">
          <a:xfrm>
            <a:off x="2209800" y="3276600"/>
            <a:ext cx="1828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Le bruit</a:t>
            </a:r>
          </a:p>
        </p:txBody>
      </p:sp>
      <p:graphicFrame>
        <p:nvGraphicFramePr>
          <p:cNvPr id="7186" name="Object 18"/>
          <p:cNvGraphicFramePr>
            <a:graphicFrameLocks noChangeAspect="1"/>
          </p:cNvGraphicFramePr>
          <p:nvPr/>
        </p:nvGraphicFramePr>
        <p:xfrm>
          <a:off x="3886200" y="3429000"/>
          <a:ext cx="2085975" cy="1905000"/>
        </p:xfrm>
        <a:graphic>
          <a:graphicData uri="http://schemas.openxmlformats.org/presentationml/2006/ole">
            <p:oleObj spid="_x0000_s1026" name="Clip" r:id="rId7" imgW="2912040" imgH="2923920" progId="MS_ClipArt_Gallery.5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5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utoUpdateAnimBg="0"/>
      <p:bldP spid="7173" grpId="0" autoUpdateAnimBg="0"/>
      <p:bldP spid="7177" grpId="0" autoUpdateAnimBg="0"/>
      <p:bldP spid="7179" grpId="0" autoUpdateAnimBg="0"/>
      <p:bldP spid="7181" grpId="0" animBg="1"/>
      <p:bldP spid="7182" grpId="0" animBg="1"/>
      <p:bldP spid="7184" grpId="0" autoUpdateAnimBg="0"/>
      <p:bldP spid="7185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5105400" cy="838200"/>
          </a:xfrm>
          <a:ln w="19050">
            <a:solidFill>
              <a:schemeClr val="accent2"/>
            </a:solidFill>
          </a:ln>
        </p:spPr>
        <p:txBody>
          <a:bodyPr/>
          <a:lstStyle/>
          <a:p>
            <a:pPr eaLnBrk="1" hangingPunct="1"/>
            <a:r>
              <a:rPr lang="en-GB" sz="6000" b="1" smtClean="0">
                <a:solidFill>
                  <a:schemeClr val="accent2"/>
                </a:solidFill>
                <a:latin typeface="French Script MT" pitchFamily="66" charset="0"/>
              </a:rPr>
              <a:t>La terre ou la planète</a:t>
            </a:r>
          </a:p>
        </p:txBody>
      </p:sp>
      <p:pic>
        <p:nvPicPr>
          <p:cNvPr id="17411" name="Picture 3" descr="E:\PFiles\MSOffice\Clipart\standard\stddir1\BD07240_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48400" y="304800"/>
            <a:ext cx="1819275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6" descr="E:\Clip Art\Gardening\Gardening (Mo - Z)\Shovel 21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1676400"/>
            <a:ext cx="2971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AutoShape 7"/>
          <p:cNvSpPr>
            <a:spLocks noChangeArrowheads="1"/>
          </p:cNvSpPr>
          <p:nvPr/>
        </p:nvSpPr>
        <p:spPr bwMode="auto">
          <a:xfrm rot="5407444">
            <a:off x="415925" y="1863725"/>
            <a:ext cx="1982788" cy="992188"/>
          </a:xfrm>
          <a:custGeom>
            <a:avLst/>
            <a:gdLst>
              <a:gd name="T0" fmla="*/ 1416316 w 21600"/>
              <a:gd name="T1" fmla="*/ 0 h 21600"/>
              <a:gd name="T2" fmla="*/ 849753 w 21600"/>
              <a:gd name="T3" fmla="*/ 330729 h 21600"/>
              <a:gd name="T4" fmla="*/ 0 w 21600"/>
              <a:gd name="T5" fmla="*/ 826869 h 21600"/>
              <a:gd name="T6" fmla="*/ 849753 w 21600"/>
              <a:gd name="T7" fmla="*/ 992188 h 21600"/>
              <a:gd name="T8" fmla="*/ 1699506 w 21600"/>
              <a:gd name="T9" fmla="*/ 689019 h 21600"/>
              <a:gd name="T10" fmla="*/ 1982788 w 21600"/>
              <a:gd name="T11" fmla="*/ 330729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4400 h 21600"/>
              <a:gd name="T20" fmla="*/ 18514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3276600" y="2133600"/>
            <a:ext cx="5867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Le déboisement ou la déforestation</a:t>
            </a:r>
          </a:p>
        </p:txBody>
      </p:sp>
      <p:pic>
        <p:nvPicPr>
          <p:cNvPr id="17417" name="Picture 9" descr="E:\Clip Art\Public Issues\Deforestation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76800" y="2971800"/>
            <a:ext cx="3886200" cy="334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457200" y="3505200"/>
            <a:ext cx="3200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La désertification</a:t>
            </a:r>
          </a:p>
        </p:txBody>
      </p:sp>
      <p:pic>
        <p:nvPicPr>
          <p:cNvPr id="17419" name="PH02366J.jpg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457200" y="4267200"/>
            <a:ext cx="358140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2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nimBg="1" autoUpdateAnimBg="0"/>
      <p:bldP spid="17415" grpId="0" animBg="1"/>
      <p:bldP spid="17416" grpId="0" autoUpdateAnimBg="0"/>
      <p:bldP spid="17418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86800" cy="1219200"/>
          </a:xfrm>
          <a:ln w="19050">
            <a:solidFill>
              <a:schemeClr val="accent2"/>
            </a:solidFill>
          </a:ln>
        </p:spPr>
        <p:txBody>
          <a:bodyPr/>
          <a:lstStyle/>
          <a:p>
            <a:pPr eaLnBrk="1" hangingPunct="1"/>
            <a:r>
              <a:rPr lang="en-GB" sz="6600" b="1" smtClean="0">
                <a:solidFill>
                  <a:schemeClr val="accent2"/>
                </a:solidFill>
                <a:latin typeface="French Script MT" pitchFamily="66" charset="0"/>
              </a:rPr>
              <a:t>La nature: la faune ou les animaux</a:t>
            </a: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304800" y="1371600"/>
            <a:ext cx="2209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Un tigre</a:t>
            </a: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6705600" y="1447800"/>
            <a:ext cx="2438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Un éléphant</a:t>
            </a: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0" y="4114800"/>
            <a:ext cx="3276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Une baleine</a:t>
            </a: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3505200" y="3810000"/>
            <a:ext cx="2514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Un dauphin</a:t>
            </a:r>
          </a:p>
        </p:txBody>
      </p:sp>
      <p:pic>
        <p:nvPicPr>
          <p:cNvPr id="8204" name="Picture 12" descr="E:\Clip Art\Animals\Aquatic (Se - Z)\Whale - Humpback 4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4953000"/>
            <a:ext cx="2870200" cy="154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5" name="Picture 13" descr="E:\Clip Art\Animals\Land Animals (Re - Z)\Tiger 09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2057400"/>
            <a:ext cx="2843213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6" name="Picture 14" descr="E:\Clip Art\Animals\Land Animals (Ch - F)\Elephant 01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05600" y="2057400"/>
            <a:ext cx="20574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7" name="Picture 15" descr="E:\Clip Art\Animals\Aquatic (A - Fi)\Dolphin 02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62400" y="4572000"/>
            <a:ext cx="2209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8" name="Text Box 16"/>
          <p:cNvSpPr txBox="1">
            <a:spLocks noChangeArrowheads="1"/>
          </p:cNvSpPr>
          <p:nvPr/>
        </p:nvSpPr>
        <p:spPr bwMode="auto">
          <a:xfrm>
            <a:off x="3733800" y="1524000"/>
            <a:ext cx="2057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Une tortue</a:t>
            </a:r>
          </a:p>
        </p:txBody>
      </p:sp>
      <p:pic>
        <p:nvPicPr>
          <p:cNvPr id="8209" name="Picture 17" descr="E:\Clip Art\Animals\Aquatic (Se - Z)\Turtle 6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29000" y="2362200"/>
            <a:ext cx="29464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10" name="Text Box 18"/>
          <p:cNvSpPr txBox="1">
            <a:spLocks noChangeArrowheads="1"/>
          </p:cNvSpPr>
          <p:nvPr/>
        </p:nvSpPr>
        <p:spPr bwMode="auto">
          <a:xfrm>
            <a:off x="6400800" y="4267200"/>
            <a:ext cx="2133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Un phoque</a:t>
            </a:r>
          </a:p>
        </p:txBody>
      </p:sp>
      <p:pic>
        <p:nvPicPr>
          <p:cNvPr id="8211" name="Picture 19" descr="E:\Clip Art\Animals\Aquatic (Se - Z)\Seal - Pup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77000" y="4899025"/>
            <a:ext cx="2184400" cy="195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 autoUpdateAnimBg="0"/>
      <p:bldP spid="8200" grpId="0" autoUpdateAnimBg="0"/>
      <p:bldP spid="8201" grpId="0" autoUpdateAnimBg="0"/>
      <p:bldP spid="8202" grpId="0" autoUpdateAnimBg="0"/>
      <p:bldP spid="8203" grpId="0" autoUpdateAnimBg="0"/>
      <p:bldP spid="8208" grpId="0" autoUpdateAnimBg="0"/>
      <p:bldP spid="8210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304800" y="685800"/>
            <a:ext cx="2971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Les poissons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181600" y="228600"/>
            <a:ext cx="3581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Les insectes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457200" y="4724400"/>
            <a:ext cx="2667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Les oiseaux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5105400" y="3733800"/>
            <a:ext cx="3429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Les papillons</a:t>
            </a:r>
          </a:p>
        </p:txBody>
      </p:sp>
      <p:pic>
        <p:nvPicPr>
          <p:cNvPr id="10246" name="Picture 6" descr="E:\Clip Art\Animals\Aquatic (Fi - Gl)\Fish 294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371600"/>
            <a:ext cx="30988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7" descr="E:\Clip Art\Animals\Insects (A - C)\Butterflies 3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38800" y="4495800"/>
            <a:ext cx="29718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8" descr="E:\Clip Art\Animals\Insects (A - C)\Beetles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62600" y="990600"/>
            <a:ext cx="2919413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9" name="Picture 9" descr="E:\Clip Art\Animals\Birds (Bi - Do)\Birds in Nest 1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48000" y="3581400"/>
            <a:ext cx="19812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utoUpdateAnimBg="0"/>
      <p:bldP spid="10243" grpId="0" autoUpdateAnimBg="0"/>
      <p:bldP spid="10244" grpId="0" autoUpdateAnimBg="0"/>
      <p:bldP spid="10245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AutoShape 3"/>
          <p:cNvSpPr>
            <a:spLocks noChangeArrowheads="1"/>
          </p:cNvSpPr>
          <p:nvPr/>
        </p:nvSpPr>
        <p:spPr bwMode="auto">
          <a:xfrm>
            <a:off x="457200" y="-381000"/>
            <a:ext cx="8686800" cy="7239000"/>
          </a:xfrm>
          <a:prstGeom prst="irregularSeal2">
            <a:avLst/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2362200" y="1295400"/>
            <a:ext cx="4572000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8000"/>
              <a:t>Les animaux sont en voie de disparition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nimBg="1"/>
      <p:bldP spid="12292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609600"/>
            <a:ext cx="6172200" cy="1143000"/>
          </a:xfrm>
          <a:ln w="19050">
            <a:solidFill>
              <a:schemeClr val="accent2"/>
            </a:solidFill>
          </a:ln>
        </p:spPr>
        <p:txBody>
          <a:bodyPr/>
          <a:lstStyle/>
          <a:p>
            <a:pPr eaLnBrk="1" hangingPunct="1"/>
            <a:r>
              <a:rPr lang="en-GB" sz="5400" b="1" smtClean="0">
                <a:solidFill>
                  <a:schemeClr val="accent2"/>
                </a:solidFill>
                <a:latin typeface="French Script MT" pitchFamily="66" charset="0"/>
              </a:rPr>
              <a:t>La flore ou les plantes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304800" y="2209800"/>
            <a:ext cx="4343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5400"/>
              <a:t>Les fleurs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5105400" y="1981200"/>
            <a:ext cx="3429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5400"/>
              <a:t>Les arbres</a:t>
            </a:r>
          </a:p>
        </p:txBody>
      </p:sp>
      <p:pic>
        <p:nvPicPr>
          <p:cNvPr id="11269" name="Picture 5" descr="E:\Clip Art\Plants &amp; Flowers\Flowers (Part 5)\Flowers 384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3124200"/>
            <a:ext cx="34798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6" descr="E:\Clip Art\Trees &amp; Leaves\Trees (Part 2)\Trees 18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3048000"/>
            <a:ext cx="35560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 autoUpdateAnimBg="0"/>
      <p:bldP spid="11267" grpId="0" autoUpdateAnimBg="0"/>
      <p:bldP spid="11268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304800"/>
            <a:ext cx="4572000" cy="762000"/>
          </a:xfrm>
          <a:ln w="19050">
            <a:solidFill>
              <a:schemeClr val="accent2"/>
            </a:solidFill>
          </a:ln>
        </p:spPr>
        <p:txBody>
          <a:bodyPr/>
          <a:lstStyle/>
          <a:p>
            <a:pPr eaLnBrk="1" hangingPunct="1"/>
            <a:r>
              <a:rPr lang="en-GB" sz="6000" b="1" smtClean="0">
                <a:solidFill>
                  <a:schemeClr val="accent2"/>
                </a:solidFill>
                <a:latin typeface="French Script MT" pitchFamily="66" charset="0"/>
              </a:rPr>
              <a:t>L’énergie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0" y="1066800"/>
            <a:ext cx="2743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5400"/>
              <a:t>L’électricité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2971800" y="1143000"/>
            <a:ext cx="2133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5400"/>
              <a:t>Le gaz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3810000" y="4724400"/>
            <a:ext cx="2819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5400"/>
              <a:t>Le charbon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381000" y="3886200"/>
            <a:ext cx="3200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5400"/>
              <a:t>Le pétrole</a:t>
            </a:r>
          </a:p>
        </p:txBody>
      </p:sp>
      <p:pic>
        <p:nvPicPr>
          <p:cNvPr id="13319" name="PH01957J.jpg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28600" y="1981200"/>
            <a:ext cx="2447925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8" descr="E:\PFiles\MSOffice\Clipart\standard\stddir3\IN00711_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66800" y="4876800"/>
            <a:ext cx="26670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9" descr="E:\PFiles\MSOffice\Clipart\standard\stddir4\SY00607_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9000" y="2057400"/>
            <a:ext cx="858838" cy="186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2" name="Picture 10" descr="E:\PFiles\MSOffice\Clipart\standard\stddir3\IN00563_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69000" y="3979863"/>
            <a:ext cx="3175000" cy="287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5257800" y="1143000"/>
            <a:ext cx="3886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5400"/>
              <a:t>L’énergie nucléaire</a:t>
            </a:r>
          </a:p>
        </p:txBody>
      </p:sp>
      <p:pic>
        <p:nvPicPr>
          <p:cNvPr id="13324" name="Picture 12" descr="E:\Clip Art\Energy\Nuclear Plant 1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486400" y="1981200"/>
            <a:ext cx="3327400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5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5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nimBg="1" autoUpdateAnimBg="0"/>
      <p:bldP spid="13315" grpId="0" autoUpdateAnimBg="0"/>
      <p:bldP spid="13316" grpId="0" autoUpdateAnimBg="0"/>
      <p:bldP spid="13317" grpId="0" autoUpdateAnimBg="0"/>
      <p:bldP spid="13318" grpId="0" autoUpdateAnimBg="0"/>
      <p:bldP spid="13323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228600" y="1143000"/>
            <a:ext cx="3962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5400"/>
              <a:t>L’énergie éolienne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4267200" y="1143000"/>
            <a:ext cx="4495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5400"/>
              <a:t>L’énergie hydraulique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381000" y="3886200"/>
            <a:ext cx="3657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5400"/>
              <a:t>L’énergie solaire</a:t>
            </a:r>
          </a:p>
        </p:txBody>
      </p:sp>
      <p:pic>
        <p:nvPicPr>
          <p:cNvPr id="14341" name="Picture 5" descr="E:\PFiles\MSOffice\Clipart\standard\stddir1\BD06971_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2209800"/>
            <a:ext cx="1752600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7" descr="E:\Clip Art\Energy\Hydro-Electric Dam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1981200"/>
            <a:ext cx="34798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8" descr="E:\Clip Art\Energy\Solar Panels 2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95600" y="4114800"/>
            <a:ext cx="3098800" cy="249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5" name="Rectangle 9"/>
          <p:cNvSpPr>
            <a:spLocks noGrp="1" noChangeArrowheads="1"/>
          </p:cNvSpPr>
          <p:nvPr>
            <p:ph type="title" idx="4294967295"/>
          </p:nvPr>
        </p:nvSpPr>
        <p:spPr>
          <a:xfrm>
            <a:off x="228600" y="304800"/>
            <a:ext cx="8686800" cy="685800"/>
          </a:xfrm>
          <a:ln w="19050">
            <a:solidFill>
              <a:schemeClr val="accent2"/>
            </a:solidFill>
          </a:ln>
        </p:spPr>
        <p:txBody>
          <a:bodyPr/>
          <a:lstStyle/>
          <a:p>
            <a:pPr eaLnBrk="1" hangingPunct="1"/>
            <a:r>
              <a:rPr lang="en-GB" sz="6600" b="1" smtClean="0">
                <a:solidFill>
                  <a:schemeClr val="accent2"/>
                </a:solidFill>
                <a:latin typeface="French Script MT" pitchFamily="66" charset="0"/>
              </a:rPr>
              <a:t>L’énergie: les énergies renouvelables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utoUpdateAnimBg="0"/>
      <p:bldP spid="14339" grpId="0" autoUpdateAnimBg="0"/>
      <p:bldP spid="14340" grpId="0" autoUpdateAnimBg="0"/>
      <p:bldP spid="14345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28600"/>
            <a:ext cx="7315200" cy="838200"/>
          </a:xfrm>
          <a:ln w="19050">
            <a:solidFill>
              <a:schemeClr val="accent2"/>
            </a:solidFill>
          </a:ln>
        </p:spPr>
        <p:txBody>
          <a:bodyPr/>
          <a:lstStyle/>
          <a:p>
            <a:pPr eaLnBrk="1" hangingPunct="1"/>
            <a:r>
              <a:rPr lang="en-GB" sz="5400" b="1" smtClean="0">
                <a:solidFill>
                  <a:schemeClr val="accent2"/>
                </a:solidFill>
                <a:latin typeface="French Script MT" pitchFamily="66" charset="0"/>
              </a:rPr>
              <a:t>Les déchets dans la poubelle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6553200" y="1828800"/>
            <a:ext cx="2590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Le papier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0" y="990600"/>
            <a:ext cx="3048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Le carton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762000" y="4038600"/>
            <a:ext cx="3200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Le verre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5334000" y="3657600"/>
            <a:ext cx="2819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Le plastique</a:t>
            </a:r>
          </a:p>
        </p:txBody>
      </p:sp>
      <p:pic>
        <p:nvPicPr>
          <p:cNvPr id="16391" name="Picture 7" descr="E:\PFiles\MSOffice\Clipart\standard\stddir1\BD04916_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0" y="990600"/>
            <a:ext cx="2514600" cy="232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3" name="AutoShape 9"/>
          <p:cNvSpPr>
            <a:spLocks noChangeArrowheads="1"/>
          </p:cNvSpPr>
          <p:nvPr/>
        </p:nvSpPr>
        <p:spPr bwMode="auto">
          <a:xfrm rot="4000113">
            <a:off x="7315200" y="1143000"/>
            <a:ext cx="838200" cy="914400"/>
          </a:xfrm>
          <a:prstGeom prst="curvedDownArrow">
            <a:avLst>
              <a:gd name="adj1" fmla="val 20000"/>
              <a:gd name="adj2" fmla="val 40000"/>
              <a:gd name="adj3" fmla="val 36364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394" name="AutoShape 10"/>
          <p:cNvSpPr>
            <a:spLocks noChangeArrowheads="1"/>
          </p:cNvSpPr>
          <p:nvPr/>
        </p:nvSpPr>
        <p:spPr bwMode="auto">
          <a:xfrm>
            <a:off x="5181600" y="914400"/>
            <a:ext cx="533400" cy="1447800"/>
          </a:xfrm>
          <a:prstGeom prst="curvedRightArrow">
            <a:avLst>
              <a:gd name="adj1" fmla="val 54286"/>
              <a:gd name="adj2" fmla="val 108571"/>
              <a:gd name="adj3" fmla="val 33333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16395" name="Picture 11" descr="E:\PFiles\MSOffice\Clipart\smbusbas\BD20040_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1676400"/>
            <a:ext cx="28956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7" name="PH02536J.jpg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5181600" y="4419600"/>
            <a:ext cx="35052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8" name="Picture 14" descr="C:\Program Files\Microsoft Office\Clipart\Pub60Cor\FD00586_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4800600"/>
            <a:ext cx="655638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1" fill="hold"/>
                                        <p:tgtEl>
                                          <p:spTgt spid="163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0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6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6397"/>
                </p:tgtEl>
              </p:cMediaNode>
            </p:vide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63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6" dur="1" fill="hold"/>
                                        <p:tgtEl>
                                          <p:spTgt spid="163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97"/>
                  </p:tgtEl>
                </p:cond>
              </p:nextCondLst>
            </p:seq>
          </p:childTnLst>
        </p:cTn>
      </p:par>
    </p:tnLst>
    <p:bldLst>
      <p:bldP spid="16386" grpId="0" animBg="1" autoUpdateAnimBg="0"/>
      <p:bldP spid="16387" grpId="0" autoUpdateAnimBg="0"/>
      <p:bldP spid="16388" grpId="0" autoUpdateAnimBg="0"/>
      <p:bldP spid="16389" grpId="0" autoUpdateAnimBg="0"/>
      <p:bldP spid="16390" grpId="0" autoUpdateAnimBg="0"/>
      <p:bldP spid="16393" grpId="0" animBg="1"/>
      <p:bldP spid="1639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381000" y="533400"/>
            <a:ext cx="4419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Les déchets organiques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4038600" y="2819400"/>
            <a:ext cx="4800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Une cannette en aluminium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5105400" y="381000"/>
            <a:ext cx="3429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Une pile</a:t>
            </a:r>
          </a:p>
        </p:txBody>
      </p:sp>
      <p:pic>
        <p:nvPicPr>
          <p:cNvPr id="18437" name="Picture 5" descr="E:\Clip Art\Food &amp; Drink\Fast Food (A - I)\Can Frame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1200" y="3505200"/>
            <a:ext cx="23622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6" descr="E:\Clip Art\Food &amp; Drink\Veggies (A - D)\Assorted Veggies 08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1447800"/>
            <a:ext cx="3429000" cy="464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7" descr="E:\Clip Art\Electronics\Electronics (A - Q)\Battery 1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86400" y="1143000"/>
            <a:ext cx="3300413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utoUpdateAnimBg="0"/>
      <p:bldP spid="18435" grpId="0" autoUpdateAnimBg="0"/>
      <p:bldP spid="1843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143000"/>
            <a:ext cx="7772400" cy="3962400"/>
          </a:xfrm>
          <a:ln w="28575">
            <a:solidFill>
              <a:schemeClr val="accent2"/>
            </a:solidFill>
          </a:ln>
        </p:spPr>
        <p:txBody>
          <a:bodyPr/>
          <a:lstStyle/>
          <a:p>
            <a:pPr eaLnBrk="1" hangingPunct="1"/>
            <a:r>
              <a:rPr lang="en-GB" sz="9600" b="1" smtClean="0">
                <a:solidFill>
                  <a:schemeClr val="accent2"/>
                </a:solidFill>
                <a:latin typeface="French Script MT" pitchFamily="66" charset="0"/>
              </a:rPr>
              <a:t>Un peu de grammaire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838200"/>
          </a:xfrm>
          <a:ln w="19050">
            <a:solidFill>
              <a:schemeClr val="accent2"/>
            </a:solidFill>
          </a:ln>
        </p:spPr>
        <p:txBody>
          <a:bodyPr/>
          <a:lstStyle/>
          <a:p>
            <a:pPr eaLnBrk="1" hangingPunct="1"/>
            <a:r>
              <a:rPr lang="en-GB" sz="5400" b="1" smtClean="0">
                <a:solidFill>
                  <a:schemeClr val="accent2"/>
                </a:solidFill>
                <a:latin typeface="French Script MT" pitchFamily="66" charset="0"/>
              </a:rPr>
              <a:t>Quelques verbes et noms importants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676400"/>
            <a:ext cx="3810000" cy="4724400"/>
          </a:xfrm>
          <a:ln w="19050">
            <a:solidFill>
              <a:srgbClr val="FF0000"/>
            </a:solidFill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sz="4000" b="1" smtClean="0">
                <a:solidFill>
                  <a:srgbClr val="FF0000"/>
                </a:solidFill>
                <a:latin typeface="French Script MT" pitchFamily="66" charset="0"/>
              </a:rPr>
              <a:t>Recycler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en-GB" sz="4000" b="1" smtClean="0">
              <a:solidFill>
                <a:srgbClr val="FF0000"/>
              </a:solidFill>
              <a:latin typeface="French Script MT" pitchFamily="66" charset="0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sz="4000" b="1" smtClean="0">
                <a:solidFill>
                  <a:srgbClr val="FF0000"/>
                </a:solidFill>
                <a:latin typeface="French Script MT" pitchFamily="66" charset="0"/>
              </a:rPr>
              <a:t>Gaspiller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en-GB" sz="4000" b="1" smtClean="0">
              <a:solidFill>
                <a:srgbClr val="FF0000"/>
              </a:solidFill>
              <a:latin typeface="French Script MT" pitchFamily="66" charset="0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sz="4000" b="1" smtClean="0">
                <a:solidFill>
                  <a:srgbClr val="FF0000"/>
                </a:solidFill>
                <a:latin typeface="French Script MT" pitchFamily="66" charset="0"/>
              </a:rPr>
              <a:t>Sauver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en-GB" sz="4000" b="1" smtClean="0">
              <a:solidFill>
                <a:srgbClr val="FF0000"/>
              </a:solidFill>
              <a:latin typeface="French Script MT" pitchFamily="66" charset="0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sz="4000" b="1" smtClean="0">
                <a:solidFill>
                  <a:srgbClr val="FF0000"/>
                </a:solidFill>
                <a:latin typeface="French Script MT" pitchFamily="66" charset="0"/>
              </a:rPr>
              <a:t>Trier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sz="4000" b="1" smtClean="0">
              <a:solidFill>
                <a:srgbClr val="FF0000"/>
              </a:solidFill>
              <a:latin typeface="French Script MT" pitchFamily="66" charset="0"/>
            </a:endParaRP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676400"/>
            <a:ext cx="3810000" cy="4724400"/>
          </a:xfrm>
          <a:ln w="19050">
            <a:solidFill>
              <a:schemeClr val="accent2"/>
            </a:solidFill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sz="4000" b="1" smtClean="0">
                <a:solidFill>
                  <a:schemeClr val="accent2"/>
                </a:solidFill>
                <a:latin typeface="French Script MT" pitchFamily="66" charset="0"/>
              </a:rPr>
              <a:t>Le recyclage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en-GB" sz="4000" b="1" smtClean="0">
              <a:solidFill>
                <a:schemeClr val="accent2"/>
              </a:solidFill>
              <a:latin typeface="French Script MT" pitchFamily="66" charset="0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sz="4000" b="1" smtClean="0">
                <a:solidFill>
                  <a:schemeClr val="accent2"/>
                </a:solidFill>
                <a:latin typeface="French Script MT" pitchFamily="66" charset="0"/>
              </a:rPr>
              <a:t>Le gaspillage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en-GB" sz="4000" b="1" smtClean="0">
              <a:solidFill>
                <a:schemeClr val="accent2"/>
              </a:solidFill>
              <a:latin typeface="French Script MT" pitchFamily="66" charset="0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sz="4000" b="1" smtClean="0">
                <a:solidFill>
                  <a:schemeClr val="accent2"/>
                </a:solidFill>
                <a:latin typeface="French Script MT" pitchFamily="66" charset="0"/>
              </a:rPr>
              <a:t>Le sauvetage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en-GB" sz="4000" b="1" smtClean="0">
              <a:solidFill>
                <a:schemeClr val="accent2"/>
              </a:solidFill>
              <a:latin typeface="French Script MT" pitchFamily="66" charset="0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GB" sz="4000" b="1" smtClean="0">
                <a:solidFill>
                  <a:schemeClr val="accent2"/>
                </a:solidFill>
                <a:latin typeface="French Script MT" pitchFamily="66" charset="0"/>
              </a:rPr>
              <a:t>Le triage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46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46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46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46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nimBg="1" autoUpdateAnimBg="0"/>
      <p:bldP spid="19459" grpId="0" build="p" animBg="1" autoUpdateAnimBg="0"/>
      <p:bldP spid="19460" grpId="0" build="p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685800" y="1524000"/>
            <a:ext cx="3810000" cy="41910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4000">
                <a:solidFill>
                  <a:srgbClr val="FF0000"/>
                </a:solidFill>
              </a:rPr>
              <a:t>Conserver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4000">
                <a:solidFill>
                  <a:srgbClr val="FF0000"/>
                </a:solidFill>
              </a:rPr>
              <a:t>Protéger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4000">
                <a:solidFill>
                  <a:srgbClr val="FF0000"/>
                </a:solidFill>
              </a:rPr>
              <a:t>Réduire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4000">
                <a:solidFill>
                  <a:srgbClr val="FF0000"/>
                </a:solidFill>
              </a:rPr>
              <a:t>Réutiliser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4000">
                <a:solidFill>
                  <a:srgbClr val="FF0000"/>
                </a:solidFill>
              </a:rPr>
              <a:t>Détruire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4000">
                <a:solidFill>
                  <a:srgbClr val="FF0000"/>
                </a:solidFill>
              </a:rPr>
              <a:t>Polluer</a:t>
            </a: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4572000" y="1524000"/>
            <a:ext cx="3810000" cy="4191000"/>
          </a:xfrm>
          <a:prstGeom prst="rect">
            <a:avLst/>
          </a:prstGeom>
          <a:noFill/>
          <a:ln w="19050">
            <a:solidFill>
              <a:schemeClr val="accent2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4000"/>
              <a:t>La conservation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4000"/>
              <a:t>La protection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4000"/>
              <a:t>La réduction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4000"/>
              <a:t>La réutilisation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4000"/>
              <a:t>La destruction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4000"/>
              <a:t>La pollution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50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50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50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150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15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15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5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15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15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15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15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15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15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15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15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15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 animBg="1" autoUpdateAnimBg="0"/>
      <p:bldP spid="21508" grpId="0" build="p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685800"/>
            <a:ext cx="6858000" cy="838200"/>
          </a:xfrm>
          <a:ln w="19050">
            <a:solidFill>
              <a:schemeClr val="accent2"/>
            </a:solidFill>
          </a:ln>
        </p:spPr>
        <p:txBody>
          <a:bodyPr/>
          <a:lstStyle/>
          <a:p>
            <a:pPr eaLnBrk="1" hangingPunct="1"/>
            <a:r>
              <a:rPr lang="en-GB" sz="5400" b="1" smtClean="0">
                <a:solidFill>
                  <a:schemeClr val="accent2"/>
                </a:solidFill>
                <a:latin typeface="French Script MT" pitchFamily="66" charset="0"/>
              </a:rPr>
              <a:t>Éviter de + verbe à l’infinitif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>
          <a:ln w="19050">
            <a:solidFill>
              <a:srgbClr val="FF0000"/>
            </a:solidFill>
          </a:ln>
        </p:spPr>
        <p:txBody>
          <a:bodyPr/>
          <a:lstStyle/>
          <a:p>
            <a:pPr eaLnBrk="1" hangingPunct="1">
              <a:buFontTx/>
              <a:buNone/>
            </a:pPr>
            <a:endParaRPr lang="en-GB" smtClean="0"/>
          </a:p>
          <a:p>
            <a:pPr eaLnBrk="1" hangingPunct="1">
              <a:buFontTx/>
              <a:buNone/>
            </a:pPr>
            <a:endParaRPr lang="en-GB" sz="4400" smtClean="0">
              <a:solidFill>
                <a:schemeClr val="accent2"/>
              </a:solidFill>
              <a:latin typeface="French Script MT" pitchFamily="66" charset="0"/>
            </a:endParaRPr>
          </a:p>
          <a:p>
            <a:pPr algn="ctr" eaLnBrk="1" hangingPunct="1">
              <a:buFontTx/>
              <a:buNone/>
            </a:pPr>
            <a:r>
              <a:rPr lang="en-GB" sz="4400" b="1" smtClean="0">
                <a:solidFill>
                  <a:schemeClr val="accent2"/>
                </a:solidFill>
                <a:latin typeface="French Script MT" pitchFamily="66" charset="0"/>
              </a:rPr>
              <a:t>Éviter de / d’</a:t>
            </a:r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body" sz="half" idx="2"/>
          </p:nvPr>
        </p:nvSpPr>
        <p:spPr>
          <a:ln w="19050">
            <a:solidFill>
              <a:srgbClr val="FF0000"/>
            </a:solidFill>
          </a:ln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sz="4400" b="1" smtClean="0">
                <a:solidFill>
                  <a:schemeClr val="accent2"/>
                </a:solidFill>
                <a:latin typeface="French Script MT" pitchFamily="66" charset="0"/>
              </a:rPr>
              <a:t>jeter les papiers</a:t>
            </a:r>
          </a:p>
          <a:p>
            <a:pPr algn="ctr" eaLnBrk="1" hangingPunct="1">
              <a:buFontTx/>
              <a:buNone/>
            </a:pPr>
            <a:r>
              <a:rPr lang="en-GB" sz="4400" b="1" smtClean="0">
                <a:solidFill>
                  <a:schemeClr val="accent2"/>
                </a:solidFill>
                <a:latin typeface="French Script MT" pitchFamily="66" charset="0"/>
              </a:rPr>
              <a:t>gaspiller</a:t>
            </a:r>
          </a:p>
          <a:p>
            <a:pPr algn="ctr" eaLnBrk="1" hangingPunct="1">
              <a:buFontTx/>
              <a:buNone/>
            </a:pPr>
            <a:r>
              <a:rPr lang="en-GB" sz="4400" b="1" smtClean="0">
                <a:solidFill>
                  <a:schemeClr val="accent2"/>
                </a:solidFill>
                <a:latin typeface="French Script MT" pitchFamily="66" charset="0"/>
              </a:rPr>
              <a:t>détruire les plantes</a:t>
            </a:r>
          </a:p>
          <a:p>
            <a:pPr algn="ctr" eaLnBrk="1" hangingPunct="1">
              <a:buFontTx/>
              <a:buNone/>
            </a:pPr>
            <a:r>
              <a:rPr lang="en-GB" sz="4400" b="1" smtClean="0">
                <a:solidFill>
                  <a:schemeClr val="accent2"/>
                </a:solidFill>
                <a:latin typeface="French Script MT" pitchFamily="66" charset="0"/>
              </a:rPr>
              <a:t>polluer l’air</a:t>
            </a:r>
          </a:p>
          <a:p>
            <a:pPr algn="ctr" eaLnBrk="1" hangingPunct="1">
              <a:buFontTx/>
              <a:buNone/>
            </a:pPr>
            <a:r>
              <a:rPr lang="en-GB" sz="4400" b="1" smtClean="0">
                <a:solidFill>
                  <a:schemeClr val="accent2"/>
                </a:solidFill>
                <a:latin typeface="French Script MT" pitchFamily="66" charset="0"/>
              </a:rPr>
              <a:t>utiliser la voiture</a:t>
            </a:r>
          </a:p>
          <a:p>
            <a:pPr eaLnBrk="1" hangingPunct="1">
              <a:buFontTx/>
              <a:buNone/>
            </a:pPr>
            <a:endParaRPr lang="en-GB" sz="4400" b="1" smtClean="0">
              <a:solidFill>
                <a:schemeClr val="accent2"/>
              </a:solidFill>
              <a:latin typeface="French Script MT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5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5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5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5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nimBg="1" autoUpdateAnimBg="0"/>
      <p:bldP spid="22531" grpId="0" build="p" animBg="1" autoUpdateAnimBg="0"/>
      <p:bldP spid="22532" grpId="0" build="p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304800"/>
            <a:ext cx="7086600" cy="1143000"/>
          </a:xfrm>
          <a:ln w="19050">
            <a:solidFill>
              <a:schemeClr val="accent2"/>
            </a:solidFill>
          </a:ln>
        </p:spPr>
        <p:txBody>
          <a:bodyPr/>
          <a:lstStyle/>
          <a:p>
            <a:pPr eaLnBrk="1" hangingPunct="1"/>
            <a:r>
              <a:rPr lang="en-GB" sz="5400" b="1" smtClean="0">
                <a:solidFill>
                  <a:schemeClr val="accent2"/>
                </a:solidFill>
                <a:latin typeface="French Script MT" pitchFamily="66" charset="0"/>
              </a:rPr>
              <a:t/>
            </a:r>
            <a:br>
              <a:rPr lang="en-GB" sz="5400" b="1" smtClean="0">
                <a:solidFill>
                  <a:schemeClr val="accent2"/>
                </a:solidFill>
                <a:latin typeface="French Script MT" pitchFamily="66" charset="0"/>
              </a:rPr>
            </a:br>
            <a:r>
              <a:rPr lang="en-GB" sz="5400" b="1" smtClean="0">
                <a:solidFill>
                  <a:schemeClr val="accent2"/>
                </a:solidFill>
                <a:latin typeface="French Script MT" pitchFamily="66" charset="0"/>
              </a:rPr>
              <a:t>Il faut + verbe à l’infinitif</a:t>
            </a:r>
            <a:br>
              <a:rPr lang="en-GB" sz="5400" b="1" smtClean="0">
                <a:solidFill>
                  <a:schemeClr val="accent2"/>
                </a:solidFill>
                <a:latin typeface="French Script MT" pitchFamily="66" charset="0"/>
              </a:rPr>
            </a:br>
            <a:endParaRPr lang="en-GB" sz="5400" b="1" smtClean="0">
              <a:solidFill>
                <a:schemeClr val="accent2"/>
              </a:solidFill>
              <a:latin typeface="French Script MT" pitchFamily="66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838200" y="2133600"/>
            <a:ext cx="3810000" cy="41148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endParaRPr lang="en-GB" sz="2800" b="0">
              <a:solidFill>
                <a:schemeClr val="tx1"/>
              </a:solidFill>
              <a:latin typeface="Times New Roman" pitchFamily="18" charset="0"/>
            </a:endParaRPr>
          </a:p>
          <a:p>
            <a:pPr marL="342900" indent="-342900" algn="l">
              <a:spcBef>
                <a:spcPct val="20000"/>
              </a:spcBef>
            </a:pPr>
            <a:endParaRPr lang="en-GB" sz="2800" b="0">
              <a:solidFill>
                <a:schemeClr val="tx1"/>
              </a:solidFill>
              <a:latin typeface="Times New Roman" pitchFamily="18" charset="0"/>
            </a:endParaRPr>
          </a:p>
          <a:p>
            <a:pPr marL="342900" indent="-342900" algn="l">
              <a:spcBef>
                <a:spcPct val="20000"/>
              </a:spcBef>
            </a:pPr>
            <a:endParaRPr lang="en-GB" sz="2800" b="0">
              <a:solidFill>
                <a:schemeClr val="tx1"/>
              </a:solidFill>
              <a:latin typeface="Times New Roman" pitchFamily="18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en-GB"/>
              <a:t>Il faut</a:t>
            </a: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4800600" y="2133600"/>
            <a:ext cx="3810000" cy="41148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4000"/>
              <a:t>recycler le papier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4000"/>
              <a:t>protéger les animaux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4000"/>
              <a:t>sauver les éléphants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4000"/>
              <a:t>trier les déchets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4000"/>
              <a:t>réduire la pollution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4000"/>
              <a:t>réutiliser le plastique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69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69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69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69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700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9700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970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70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9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9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9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9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97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97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97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97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97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97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97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97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97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97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97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97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97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97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97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97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animBg="1" autoUpdateAnimBg="0"/>
      <p:bldP spid="29699" grpId="0" build="p" animBg="1" autoUpdateAnimBg="0"/>
      <p:bldP spid="29700" grpId="0" build="p" animBg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685800" y="1981200"/>
            <a:ext cx="3810000" cy="41148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</a:pPr>
            <a:endParaRPr lang="en-GB" sz="2800" b="0">
              <a:solidFill>
                <a:schemeClr val="tx1"/>
              </a:solidFill>
              <a:latin typeface="Times New Roman" pitchFamily="18" charset="0"/>
            </a:endParaRPr>
          </a:p>
          <a:p>
            <a:pPr marL="342900" indent="-342900" algn="l">
              <a:spcBef>
                <a:spcPct val="20000"/>
              </a:spcBef>
            </a:pPr>
            <a:endParaRPr lang="en-GB" sz="2800" b="0">
              <a:solidFill>
                <a:schemeClr val="tx1"/>
              </a:solidFill>
              <a:latin typeface="Times New Roman" pitchFamily="18" charset="0"/>
            </a:endParaRPr>
          </a:p>
          <a:p>
            <a:pPr marL="342900" indent="-342900" algn="l">
              <a:spcBef>
                <a:spcPct val="20000"/>
              </a:spcBef>
            </a:pPr>
            <a:endParaRPr lang="en-GB" sz="2800" b="0">
              <a:solidFill>
                <a:schemeClr val="tx1"/>
              </a:solidFill>
              <a:latin typeface="Times New Roman" pitchFamily="18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en-GB"/>
              <a:t>Il ne faut pas</a:t>
            </a: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4648200" y="1981200"/>
            <a:ext cx="3810000" cy="41148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4000"/>
              <a:t>jeter les papiers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4000"/>
              <a:t>polluer la mer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4000"/>
              <a:t>utiliser la voiture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4000"/>
              <a:t>gaspiller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4000"/>
              <a:t>détruire les forêts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GB" sz="4000"/>
              <a:t>tuer les animaux</a:t>
            </a:r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title" idx="4294967295"/>
          </p:nvPr>
        </p:nvSpPr>
        <p:spPr>
          <a:ln w="19050">
            <a:solidFill>
              <a:schemeClr val="accent2"/>
            </a:solidFill>
          </a:ln>
        </p:spPr>
        <p:txBody>
          <a:bodyPr/>
          <a:lstStyle/>
          <a:p>
            <a:pPr eaLnBrk="1" hangingPunct="1"/>
            <a:r>
              <a:rPr lang="en-GB" sz="5400" b="1" smtClean="0">
                <a:solidFill>
                  <a:schemeClr val="accent2"/>
                </a:solidFill>
                <a:latin typeface="French Script MT" pitchFamily="66" charset="0"/>
              </a:rPr>
              <a:t>Il ne faut pas + verbe à l’infinitif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6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6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67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67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67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67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867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67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86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86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86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86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 animBg="1" autoUpdateAnimBg="0"/>
      <p:bldP spid="28676" grpId="0" build="p" animBg="1" autoUpdateAnimBg="0"/>
      <p:bldP spid="28677" grpId="0" animBg="1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3"/>
          <p:cNvSpPr txBox="1">
            <a:spLocks noChangeArrowheads="1"/>
          </p:cNvSpPr>
          <p:nvPr/>
        </p:nvSpPr>
        <p:spPr bwMode="auto">
          <a:xfrm>
            <a:off x="990600" y="1143000"/>
            <a:ext cx="7467600" cy="3806825"/>
          </a:xfrm>
          <a:prstGeom prst="rect">
            <a:avLst/>
          </a:prstGeom>
          <a:noFill/>
          <a:ln w="57150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2000"/>
              <a:t>Il faut être vert!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3962400" cy="914400"/>
          </a:xfrm>
        </p:spPr>
        <p:txBody>
          <a:bodyPr/>
          <a:lstStyle/>
          <a:p>
            <a:pPr eaLnBrk="1" hangingPunct="1"/>
            <a:r>
              <a:rPr lang="en-GB" sz="5400" b="1" smtClean="0">
                <a:solidFill>
                  <a:schemeClr val="accent2"/>
                </a:solidFill>
                <a:latin typeface="French Script MT" pitchFamily="66" charset="0"/>
              </a:rPr>
              <a:t>Récapitulatif général</a:t>
            </a: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228600" y="1524000"/>
            <a:ext cx="3505200" cy="2800350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Il faut</a:t>
            </a:r>
          </a:p>
          <a:p>
            <a:pPr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+ verbe à l’infinitif</a:t>
            </a:r>
          </a:p>
          <a:p>
            <a:pPr>
              <a:spcBef>
                <a:spcPct val="50000"/>
              </a:spcBef>
            </a:pPr>
            <a:r>
              <a:rPr lang="en-GB"/>
              <a:t>Il ne faut pas </a:t>
            </a: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228600" y="4800600"/>
            <a:ext cx="3657600" cy="1795463"/>
          </a:xfrm>
          <a:prstGeom prst="rect">
            <a:avLst/>
          </a:prstGeom>
          <a:noFill/>
          <a:ln w="28575">
            <a:solidFill>
              <a:srgbClr val="FF006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éviter de / d’ </a:t>
            </a:r>
          </a:p>
          <a:p>
            <a:pPr>
              <a:spcBef>
                <a:spcPct val="50000"/>
              </a:spcBef>
            </a:pPr>
            <a:r>
              <a:rPr lang="en-GB">
                <a:solidFill>
                  <a:srgbClr val="FF0066"/>
                </a:solidFill>
              </a:rPr>
              <a:t>+ verbe à l’infinitif</a:t>
            </a:r>
            <a:endParaRPr lang="en-GB"/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4724400" y="457200"/>
            <a:ext cx="4191000" cy="5815013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/>
              <a:t>polluer l’air</a:t>
            </a:r>
          </a:p>
          <a:p>
            <a:pPr>
              <a:spcBef>
                <a:spcPct val="50000"/>
              </a:spcBef>
            </a:pPr>
            <a:r>
              <a:rPr lang="en-GB"/>
              <a:t>détruire les plantes</a:t>
            </a:r>
          </a:p>
          <a:p>
            <a:pPr>
              <a:spcBef>
                <a:spcPct val="50000"/>
              </a:spcBef>
            </a:pPr>
            <a:r>
              <a:rPr lang="en-GB"/>
              <a:t>utiliser la voiture</a:t>
            </a:r>
          </a:p>
          <a:p>
            <a:pPr>
              <a:spcBef>
                <a:spcPct val="50000"/>
              </a:spcBef>
            </a:pPr>
            <a:r>
              <a:rPr lang="en-GB"/>
              <a:t>recycler le verre</a:t>
            </a:r>
          </a:p>
          <a:p>
            <a:pPr>
              <a:spcBef>
                <a:spcPct val="50000"/>
              </a:spcBef>
            </a:pPr>
            <a:r>
              <a:rPr lang="en-GB"/>
              <a:t>trier les déchets</a:t>
            </a:r>
          </a:p>
          <a:p>
            <a:pPr>
              <a:spcBef>
                <a:spcPct val="50000"/>
              </a:spcBef>
            </a:pPr>
            <a:r>
              <a:rPr lang="en-GB"/>
              <a:t>réduire la pollution</a:t>
            </a:r>
          </a:p>
        </p:txBody>
      </p:sp>
      <p:sp>
        <p:nvSpPr>
          <p:cNvPr id="25606" name="AutoShape 6"/>
          <p:cNvSpPr>
            <a:spLocks noChangeArrowheads="1"/>
          </p:cNvSpPr>
          <p:nvPr/>
        </p:nvSpPr>
        <p:spPr bwMode="auto">
          <a:xfrm>
            <a:off x="3733800" y="2590800"/>
            <a:ext cx="990600" cy="457200"/>
          </a:xfrm>
          <a:prstGeom prst="rightArrow">
            <a:avLst>
              <a:gd name="adj1" fmla="val 50000"/>
              <a:gd name="adj2" fmla="val 54167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5607" name="AutoShape 7"/>
          <p:cNvSpPr>
            <a:spLocks noChangeArrowheads="1"/>
          </p:cNvSpPr>
          <p:nvPr/>
        </p:nvSpPr>
        <p:spPr bwMode="auto">
          <a:xfrm>
            <a:off x="1295400" y="4267200"/>
            <a:ext cx="533400" cy="5334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00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5608" name="AutoShape 8"/>
          <p:cNvSpPr>
            <a:spLocks noChangeArrowheads="1"/>
          </p:cNvSpPr>
          <p:nvPr/>
        </p:nvSpPr>
        <p:spPr bwMode="auto">
          <a:xfrm>
            <a:off x="3886200" y="5334000"/>
            <a:ext cx="838200" cy="457200"/>
          </a:xfrm>
          <a:prstGeom prst="rightArrow">
            <a:avLst>
              <a:gd name="adj1" fmla="val 50000"/>
              <a:gd name="adj2" fmla="val 45833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8800" b="1" smtClean="0">
                <a:solidFill>
                  <a:schemeClr val="accent2"/>
                </a:solidFill>
                <a:latin typeface="French Script MT" pitchFamily="66" charset="0"/>
              </a:rPr>
              <a:t>La fin</a:t>
            </a:r>
          </a:p>
        </p:txBody>
      </p:sp>
      <p:pic>
        <p:nvPicPr>
          <p:cNvPr id="15363" name="Picture 3" descr="E:\PFiles\MSOffice\Clipart\WebArt\BD19543_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7400" y="1752600"/>
            <a:ext cx="6858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utoUpdateAnimBg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French Script MT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French Script MT" pitchFamily="66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657</TotalTime>
  <Words>322</Words>
  <Application>Microsoft PowerPoint</Application>
  <PresentationFormat>Affichage à l'écran (4:3)</PresentationFormat>
  <Paragraphs>136</Paragraphs>
  <Slides>25</Slides>
  <Notes>0</Notes>
  <HiddenSlides>0</HiddenSlides>
  <MMClips>8</MMClips>
  <ScaleCrop>false</ScaleCrop>
  <HeadingPairs>
    <vt:vector size="8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1" baseType="lpstr">
      <vt:lpstr>French Script MT</vt:lpstr>
      <vt:lpstr>Arial</vt:lpstr>
      <vt:lpstr>Times New Roman</vt:lpstr>
      <vt:lpstr>Calibri</vt:lpstr>
      <vt:lpstr>Default Design</vt:lpstr>
      <vt:lpstr>Microsoft Clip Gallery</vt:lpstr>
      <vt:lpstr>Diapositive 1</vt:lpstr>
      <vt:lpstr>Vocabulaire</vt:lpstr>
      <vt:lpstr>L’eau</vt:lpstr>
      <vt:lpstr>Diapositive 4</vt:lpstr>
      <vt:lpstr>Diapositive 5</vt:lpstr>
      <vt:lpstr>L’air</vt:lpstr>
      <vt:lpstr>Diapositive 7</vt:lpstr>
      <vt:lpstr>La terre ou la planète</vt:lpstr>
      <vt:lpstr>La nature: la faune ou les animaux</vt:lpstr>
      <vt:lpstr>Diapositive 10</vt:lpstr>
      <vt:lpstr>Diapositive 11</vt:lpstr>
      <vt:lpstr>La flore ou les plantes</vt:lpstr>
      <vt:lpstr>L’énergie</vt:lpstr>
      <vt:lpstr>L’énergie: les énergies renouvelables</vt:lpstr>
      <vt:lpstr>Les déchets dans la poubelle</vt:lpstr>
      <vt:lpstr>Diapositive 16</vt:lpstr>
      <vt:lpstr>Un peu de grammaire</vt:lpstr>
      <vt:lpstr>Quelques verbes et noms importants</vt:lpstr>
      <vt:lpstr>Diapositive 19</vt:lpstr>
      <vt:lpstr>Éviter de + verbe à l’infinitif</vt:lpstr>
      <vt:lpstr> Il faut + verbe à l’infinitif </vt:lpstr>
      <vt:lpstr>Il ne faut pas + verbe à l’infinitif</vt:lpstr>
      <vt:lpstr>Diapositive 23</vt:lpstr>
      <vt:lpstr>Récapitulatif général</vt:lpstr>
      <vt:lpstr>La fin</vt:lpstr>
    </vt:vector>
  </TitlesOfParts>
  <Company>spalding high school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barats</dc:creator>
  <cp:lastModifiedBy>amine</cp:lastModifiedBy>
  <cp:revision>39</cp:revision>
  <dcterms:created xsi:type="dcterms:W3CDTF">2004-03-21T12:04:01Z</dcterms:created>
  <dcterms:modified xsi:type="dcterms:W3CDTF">2013-09-12T04:56:10Z</dcterms:modified>
</cp:coreProperties>
</file>