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5" r:id="rId13"/>
    <p:sldId id="266" r:id="rId14"/>
    <p:sldId id="267" r:id="rId15"/>
    <p:sldId id="268" r:id="rId16"/>
    <p:sldId id="269" r:id="rId17"/>
    <p:sldId id="271" r:id="rId18"/>
    <p:sldId id="273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6" clrIdx="0">
    <p:extLst>
      <p:ext uri="{19B8F6BF-5375-455C-9EA6-DF929625EA0E}">
        <p15:presenceInfo xmlns:p15="http://schemas.microsoft.com/office/powerpoint/2012/main" userId="fee204ef6b23b6d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31" autoAdjust="0"/>
    <p:restoredTop sz="94660"/>
  </p:normalViewPr>
  <p:slideViewPr>
    <p:cSldViewPr>
      <p:cViewPr varScale="1">
        <p:scale>
          <a:sx n="62" d="100"/>
          <a:sy n="62" d="100"/>
        </p:scale>
        <p:origin x="5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19T17:51:46.818" idx="1">
    <p:pos x="10" y="10"/>
    <p:text>L'ancien patron</p:text>
    <p:extLst>
      <p:ext uri="{C676402C-5697-4E1C-873F-D02D1690AC5C}">
        <p15:threadingInfo xmlns:p15="http://schemas.microsoft.com/office/powerpoint/2012/main" timeZoneBias="-120"/>
      </p:ext>
    </p:extLst>
  </p:cm>
  <p:cm authorId="1" dt="2013-08-19T17:52:00.513" idx="2">
    <p:pos x="146" y="146"/>
    <p:text/>
    <p:extLst>
      <p:ext uri="{C676402C-5697-4E1C-873F-D02D1690AC5C}">
        <p15:threadingInfo xmlns:p15="http://schemas.microsoft.com/office/powerpoint/2012/main" timeZoneBias="-120"/>
      </p:ext>
    </p:extLst>
  </p:cm>
  <p:cm authorId="1" dt="2013-08-19T17:52:16.984" idx="3">
    <p:pos x="5760" y="520"/>
    <p:text>l'ancien patron</p:text>
    <p:extLst>
      <p:ext uri="{C676402C-5697-4E1C-873F-D02D1690AC5C}">
        <p15:threadingInfo xmlns:p15="http://schemas.microsoft.com/office/powerpoint/2012/main" timeZoneBias="-120"/>
      </p:ext>
    </p:extLst>
  </p:cm>
  <p:cm authorId="1" dt="2013-08-19T17:53:49.516" idx="4">
    <p:pos x="5896" y="656"/>
    <p:text>L'ancien patron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19T17:58:45.686" idx="5">
    <p:pos x="5760" y="480"/>
    <p:text/>
    <p:extLst>
      <p:ext uri="{C676402C-5697-4E1C-873F-D02D1690AC5C}">
        <p15:threadingInfo xmlns:p15="http://schemas.microsoft.com/office/powerpoint/2012/main" timeZoneBias="-120"/>
      </p:ext>
    </p:extLst>
  </p:cm>
  <p:cm authorId="1" dt="2013-08-19T17:59:02.157" idx="6">
    <p:pos x="5896" y="616"/>
    <p:text>Le nouveau patron</p:text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gif"/><Relationship Id="rId4" Type="http://schemas.openxmlformats.org/officeDocument/2006/relationships/image" Target="../media/image3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43.gif"/><Relationship Id="rId7" Type="http://schemas.openxmlformats.org/officeDocument/2006/relationships/image" Target="../media/image5.gif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jpg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comments" Target="../comments/comment2.xml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g"/><Relationship Id="rId5" Type="http://schemas.openxmlformats.org/officeDocument/2006/relationships/image" Target="../media/image5.gif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.gif"/><Relationship Id="rId4" Type="http://schemas.openxmlformats.org/officeDocument/2006/relationships/image" Target="../media/image33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3" name="Picture 299" descr="C:\Users\Tom\AppData\Local\Microsoft\Windows\Temporary Internet Files\Content.IE5\3TCQXQ9O\MPj040147900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4" y="-17799"/>
            <a:ext cx="9150423" cy="7173416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16835"/>
            <a:ext cx="7776864" cy="891885"/>
          </a:xfrm>
        </p:spPr>
        <p:txBody>
          <a:bodyPr/>
          <a:lstStyle/>
          <a:p>
            <a:r>
              <a:rPr lang="fr-FR" dirty="0">
                <a:solidFill>
                  <a:srgbClr val="FFFF00"/>
                </a:solidFill>
                <a:latin typeface="AbottOldStyle" panose="00000400000000000000" pitchFamily="2" charset="0"/>
              </a:rPr>
              <a:t>Fabrication d'une Morgan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748" y="908720"/>
            <a:ext cx="9108504" cy="2232248"/>
          </a:xfrm>
        </p:spPr>
        <p:txBody>
          <a:bodyPr>
            <a:normAutofit fontScale="25000" lnSpcReduction="20000"/>
          </a:bodyPr>
          <a:lstStyle/>
          <a:p>
            <a:r>
              <a:rPr lang="fr-FR" sz="8000" b="1" dirty="0">
                <a:solidFill>
                  <a:srgbClr val="FF0000"/>
                </a:solidFill>
                <a:latin typeface="Abilene" panose="00000400000000000000" pitchFamily="2" charset="0"/>
              </a:rPr>
              <a:t>Une technique qui vaut le coup </a:t>
            </a:r>
            <a:r>
              <a:rPr lang="fr-FR" sz="8000" b="1" dirty="0" smtClean="0">
                <a:solidFill>
                  <a:srgbClr val="FF0000"/>
                </a:solidFill>
                <a:latin typeface="Abilene" panose="00000400000000000000" pitchFamily="2" charset="0"/>
              </a:rPr>
              <a:t>d‘œil </a:t>
            </a:r>
            <a:r>
              <a:rPr lang="fr-FR" sz="8000" b="1" dirty="0">
                <a:solidFill>
                  <a:srgbClr val="FF0000"/>
                </a:solidFill>
                <a:latin typeface="Abilene" panose="00000400000000000000" pitchFamily="2" charset="0"/>
              </a:rPr>
              <a:t>.</a:t>
            </a:r>
            <a:endParaRPr lang="fr-FR" sz="8000" dirty="0">
              <a:solidFill>
                <a:srgbClr val="FF0000"/>
              </a:solidFill>
              <a:latin typeface="Abilene" panose="00000400000000000000" pitchFamily="2" charset="0"/>
            </a:endParaRP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Je vous invite à visionner quelques photographies permettant de découvrir la construction traditionnelle, à l'ancienne, des voitures classiques" Morgan".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C'est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entièrement fait main en Angleterre et tout débute à partir d'éléments en bois réalisés en menuiserie.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Après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que l'ossature en bois ait été assemblée, elles reçoivent leur carrosserie en acier, le moteur, la transmission, les suspensions et passent ensuite à l'atelier peinture.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Deux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modèles sont présentés ici, la décapotable et le coupé ; ils sont tous deux équipés d'un moteur BMW de 4,8L.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Ces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photos ne font aucune référence à un quelconque prix de vente de ces véhicules. </a:t>
            </a: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Une caution de près de 31.000 </a:t>
            </a: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€ est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exigée à titre de garantie pour réserver l'une de ces superbes voitures.</a:t>
            </a: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Il est probable que le prix de tels engins avoisine les </a:t>
            </a: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129.200 €</a:t>
            </a:r>
            <a:r>
              <a:rPr lang="fr-FR" sz="4300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. </a:t>
            </a:r>
            <a:endParaRPr lang="fr-FR" sz="4300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655" y="5610960"/>
            <a:ext cx="1395632" cy="12387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34568" y="6165572"/>
            <a:ext cx="2637432" cy="371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5"/>
                </a:solidFill>
                <a:latin typeface="Agnes-Xbold" panose="00000400000000000000" pitchFamily="2" charset="0"/>
              </a:rPr>
              <a:t>Cliquez </a:t>
            </a:r>
            <a:r>
              <a:rPr lang="fr-FR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ici </a:t>
            </a:r>
            <a:r>
              <a:rPr lang="fr-FR" b="1" dirty="0" smtClean="0">
                <a:solidFill>
                  <a:srgbClr val="FF0000"/>
                </a:solidFill>
                <a:latin typeface="Agnes-Xbold" panose="00000400000000000000" pitchFamily="2" charset="0"/>
              </a:rPr>
              <a:t>pour</a:t>
            </a:r>
            <a:r>
              <a:rPr lang="fr-FR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 </a:t>
            </a:r>
            <a:r>
              <a:rPr lang="fr-FR" b="1" dirty="0" smtClean="0">
                <a:solidFill>
                  <a:srgbClr val="00B0F0"/>
                </a:solidFill>
                <a:latin typeface="Agnes-Xbold" panose="00000400000000000000" pitchFamily="2" charset="0"/>
              </a:rPr>
              <a:t>av</a:t>
            </a:r>
            <a:r>
              <a:rPr lang="fr-FR" b="1" dirty="0" smtClean="0">
                <a:solidFill>
                  <a:srgbClr val="FF0000"/>
                </a:solidFill>
                <a:latin typeface="Agnes-Xbold" panose="00000400000000000000" pitchFamily="2" charset="0"/>
              </a:rPr>
              <a:t>ancer</a:t>
            </a:r>
            <a:endParaRPr lang="fr-FR" b="1" dirty="0">
              <a:solidFill>
                <a:srgbClr val="FF0000"/>
              </a:solidFill>
              <a:latin typeface="Agnes-Xbold" panose="00000400000000000000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4869160"/>
            <a:ext cx="714375" cy="5715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966091" y="487764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Mettre le son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  <a:latin typeface="Agnes-Xbold" panose="00000400000000000000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989" y="6175005"/>
            <a:ext cx="476250" cy="3619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281" y="5062309"/>
            <a:ext cx="342900" cy="10477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-13218" y="3563029"/>
            <a:ext cx="52658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3200" dirty="0">
              <a:solidFill>
                <a:schemeClr val="bg1">
                  <a:lumMod val="85000"/>
                </a:schemeClr>
              </a:solidFill>
              <a:latin typeface="Curacao-CE" panose="00000400000000000000" pitchFamily="2" charset="0"/>
              <a:ea typeface="Curacao-CE" panose="00000400000000000000" pitchFamily="2" charset="0"/>
            </a:endParaRPr>
          </a:p>
          <a:p>
            <a:r>
              <a:rPr lang="fr-FR" sz="3200" dirty="0" smtClean="0">
                <a:solidFill>
                  <a:schemeClr val="bg1">
                    <a:lumMod val="85000"/>
                  </a:schemeClr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   </a:t>
            </a:r>
            <a:r>
              <a:rPr lang="fr-FR" sz="3200" dirty="0" smtClean="0">
                <a:solidFill>
                  <a:schemeClr val="accent5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Le forum de </a:t>
            </a:r>
            <a:r>
              <a:rPr lang="fr-FR" sz="3200" dirty="0" smtClean="0">
                <a:solidFill>
                  <a:schemeClr val="accent5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Jean-Pierre </a:t>
            </a:r>
            <a:endParaRPr lang="fr-FR" sz="3200" dirty="0">
              <a:solidFill>
                <a:schemeClr val="accent5"/>
              </a:solidFill>
              <a:latin typeface="Curacao-CE" panose="00000400000000000000" pitchFamily="2" charset="0"/>
              <a:ea typeface="Curacao-CE" panose="00000400000000000000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4081" y="5538558"/>
            <a:ext cx="4173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Forte" panose="03060902040502070203" pitchFamily="66" charset="0"/>
              </a:rPr>
              <a:t>http://defoulloir.forumactif.com/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89" y="4569396"/>
            <a:ext cx="238125" cy="9525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176" y="4656909"/>
            <a:ext cx="238125" cy="9525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549" y="4633150"/>
            <a:ext cx="238125" cy="952500"/>
          </a:xfrm>
          <a:prstGeom prst="rect">
            <a:avLst/>
          </a:prstGeom>
        </p:spPr>
      </p:pic>
      <p:pic>
        <p:nvPicPr>
          <p:cNvPr id="15" name="Frank_Alamo-File_File_Fi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370" y="83261"/>
            <a:ext cx="831118" cy="1123133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267" y="217091"/>
            <a:ext cx="1296144" cy="1296144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242" y="351121"/>
            <a:ext cx="1184466" cy="1184466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629" y="6491788"/>
            <a:ext cx="1885950" cy="438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7704" y="0"/>
            <a:ext cx="7236296" cy="1417638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accent2">
                    <a:lumMod val="50000"/>
                  </a:schemeClr>
                </a:solidFill>
                <a:latin typeface="Agnes-Xbold" panose="00000400000000000000" pitchFamily="2" charset="0"/>
              </a:rPr>
              <a:t>Tous les éléments en bois pour la confection de la voiture </a:t>
            </a:r>
            <a:endParaRPr lang="fr-FR" dirty="0">
              <a:solidFill>
                <a:schemeClr val="accent2">
                  <a:lumMod val="50000"/>
                </a:schemeClr>
              </a:solidFill>
              <a:latin typeface="Agnes-Xbold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" y="1484784"/>
            <a:ext cx="3581061" cy="537159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169872"/>
            <a:ext cx="5529758" cy="36865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769" y="1401598"/>
            <a:ext cx="2542615" cy="17682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" y="0"/>
            <a:ext cx="1627427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0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36512" y="0"/>
            <a:ext cx="8229600" cy="762001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Du travail comme on n’en voit plus </a:t>
            </a:r>
            <a:endParaRPr lang="fr-FR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225" y="128338"/>
            <a:ext cx="1609725" cy="4572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5210175"/>
            <a:ext cx="1466850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311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785665"/>
          </a:xfrm>
        </p:spPr>
        <p:txBody>
          <a:bodyPr/>
          <a:lstStyle/>
          <a:p>
            <a:r>
              <a:rPr lang="fr-FR" dirty="0" smtClean="0">
                <a:solidFill>
                  <a:srgbClr val="00B0F0"/>
                </a:solidFill>
                <a:latin typeface="Abilene" panose="00000400000000000000" pitchFamily="2" charset="0"/>
              </a:rPr>
              <a:t>Tout est fait à la main</a:t>
            </a:r>
            <a:endParaRPr lang="fr-FR" dirty="0">
              <a:solidFill>
                <a:srgbClr val="00B0F0"/>
              </a:solidFill>
              <a:latin typeface="Abilen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5665"/>
            <a:ext cx="9108504" cy="6072336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653136"/>
            <a:ext cx="1604789" cy="15507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31141"/>
            <a:ext cx="725202" cy="79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81677"/>
            <a:ext cx="6336704" cy="714090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00B050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On est loin des chaines de montages</a:t>
            </a:r>
            <a:endParaRPr lang="fr-FR" sz="3200" dirty="0">
              <a:solidFill>
                <a:srgbClr val="00B050"/>
              </a:solidFill>
              <a:latin typeface="Curacao-CE" panose="00000400000000000000" pitchFamily="2" charset="0"/>
              <a:ea typeface="Curacao-C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941168"/>
            <a:ext cx="1584176" cy="129614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81677"/>
            <a:ext cx="2381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4156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2413"/>
            <a:ext cx="9144000" cy="739588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70C0"/>
                </a:solidFill>
                <a:latin typeface="Agnes" panose="00000400000000000000" pitchFamily="2" charset="0"/>
              </a:rPr>
              <a:t>Du travail de précision</a:t>
            </a:r>
            <a:endParaRPr lang="fr-FR" b="1" dirty="0">
              <a:solidFill>
                <a:srgbClr val="0070C0"/>
              </a:solidFill>
              <a:latin typeface="Agnes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1685"/>
            <a:ext cx="1440160" cy="7419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526"/>
            <a:ext cx="685800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53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5986" y="6085"/>
            <a:ext cx="9149985" cy="758619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2060"/>
                </a:solidFill>
                <a:latin typeface="Agnes" panose="00000400000000000000" pitchFamily="2" charset="0"/>
              </a:rPr>
              <a:t>Aucun droit à l’erreur</a:t>
            </a:r>
            <a:endParaRPr lang="fr-FR" b="1" dirty="0">
              <a:solidFill>
                <a:srgbClr val="002060"/>
              </a:solidFill>
              <a:latin typeface="Agnes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" y="762745"/>
            <a:ext cx="9142883" cy="6095256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661248"/>
            <a:ext cx="2232248" cy="110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64" y="0"/>
            <a:ext cx="9135836" cy="620688"/>
          </a:xfrm>
        </p:spPr>
        <p:txBody>
          <a:bodyPr>
            <a:noAutofit/>
          </a:bodyPr>
          <a:lstStyle/>
          <a:p>
            <a:r>
              <a:rPr lang="fr-FR" sz="6600" dirty="0" smtClean="0">
                <a:solidFill>
                  <a:srgbClr val="7030A0"/>
                </a:solidFill>
                <a:latin typeface="Academy Engraved LET" pitchFamily="2" charset="0"/>
              </a:rPr>
              <a:t>Pour le plaisir des yeux</a:t>
            </a:r>
            <a:endParaRPr lang="fr-FR" sz="6600" dirty="0">
              <a:solidFill>
                <a:srgbClr val="7030A0"/>
              </a:solidFill>
              <a:latin typeface="Academy Engrave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02168"/>
            <a:ext cx="9217024" cy="6144683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624070"/>
            <a:ext cx="1224136" cy="123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2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1"/>
          </a:xfrm>
        </p:spPr>
        <p:txBody>
          <a:bodyPr>
            <a:noAutofit/>
          </a:bodyPr>
          <a:lstStyle/>
          <a:p>
            <a:r>
              <a:rPr lang="fr-FR" sz="5400" dirty="0" smtClean="0">
                <a:solidFill>
                  <a:schemeClr val="accent2">
                    <a:lumMod val="75000"/>
                  </a:schemeClr>
                </a:solidFill>
                <a:latin typeface="AbottOldStyle" panose="00000400000000000000" pitchFamily="2" charset="0"/>
              </a:rPr>
              <a:t>Cela fait rêver</a:t>
            </a:r>
            <a:endParaRPr lang="fr-FR" sz="5400" dirty="0">
              <a:solidFill>
                <a:schemeClr val="accent2">
                  <a:lumMod val="75000"/>
                </a:schemeClr>
              </a:solidFill>
              <a:latin typeface="AbottOldStyl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625"/>
            <a:ext cx="485775" cy="6667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249" y="12640"/>
            <a:ext cx="690231" cy="701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8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608" y="0"/>
            <a:ext cx="7128792" cy="764703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accent2"/>
                </a:solidFill>
                <a:latin typeface="Academy Engraved LET" pitchFamily="2" charset="0"/>
              </a:rPr>
              <a:t>Deux </a:t>
            </a:r>
            <a:r>
              <a:rPr lang="fr-FR" sz="2400" dirty="0" smtClean="0">
                <a:solidFill>
                  <a:schemeClr val="accent2"/>
                </a:solidFill>
                <a:latin typeface="Academy Engraved LET" pitchFamily="2" charset="0"/>
              </a:rPr>
              <a:t>, en cours de </a:t>
            </a:r>
            <a:r>
              <a:rPr lang="fr-FR" sz="2400" dirty="0" smtClean="0">
                <a:solidFill>
                  <a:schemeClr val="accent2"/>
                </a:solidFill>
                <a:latin typeface="Academy Engraved LET" pitchFamily="2" charset="0"/>
              </a:rPr>
              <a:t>montage : </a:t>
            </a:r>
            <a:r>
              <a:rPr lang="fr-FR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Ann’ et son cheval ce course </a:t>
            </a:r>
            <a:endParaRPr lang="fr-FR" sz="2400" b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8" y="764703"/>
            <a:ext cx="9145928" cy="6093297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4221088"/>
            <a:ext cx="704081" cy="278279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3608" cy="77922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142" y="162003"/>
            <a:ext cx="456816" cy="4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1521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0"/>
            <a:ext cx="5544616" cy="768221"/>
          </a:xfrm>
        </p:spPr>
        <p:txBody>
          <a:bodyPr>
            <a:normAutofit fontScale="90000"/>
          </a:bodyPr>
          <a:lstStyle/>
          <a:p>
            <a:r>
              <a:rPr lang="fr-FR" sz="2000" dirty="0" smtClean="0">
                <a:solidFill>
                  <a:srgbClr val="00B050"/>
                </a:solidFill>
                <a:latin typeface="Victorian LET" pitchFamily="2" charset="0"/>
              </a:rPr>
              <a:t>Moteur</a:t>
            </a:r>
            <a:r>
              <a:rPr lang="fr-FR" sz="3200" dirty="0" smtClean="0">
                <a:solidFill>
                  <a:srgbClr val="00B050"/>
                </a:solidFill>
                <a:latin typeface="Victorian LET" pitchFamily="2" charset="0"/>
              </a:rPr>
              <a:t> BMW de 4,8 litres 8 cylindres en V</a:t>
            </a:r>
            <a:endParaRPr lang="fr-FR" sz="3200" dirty="0">
              <a:solidFill>
                <a:srgbClr val="00B050"/>
              </a:solidFill>
              <a:latin typeface="Victori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" y="980727"/>
            <a:ext cx="9134670" cy="5877273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692" y="-7581"/>
            <a:ext cx="988308" cy="98830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5" y="44320"/>
            <a:ext cx="635079" cy="875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96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1713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70C0"/>
                </a:solidFill>
                <a:latin typeface="Algerian" panose="04020705040A02060702" pitchFamily="82" charset="0"/>
              </a:rPr>
              <a:t>Un bijou de technologie</a:t>
            </a:r>
            <a:endParaRPr lang="fr-FR" dirty="0">
              <a:solidFill>
                <a:srgbClr val="0070C0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942975"/>
            <a:ext cx="9142682" cy="591386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813" y="26001"/>
            <a:ext cx="1377238" cy="8263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1" y="21410"/>
            <a:ext cx="1245347" cy="88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18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80" y="44624"/>
            <a:ext cx="9141820" cy="792088"/>
          </a:xfrm>
        </p:spPr>
        <p:txBody>
          <a:bodyPr>
            <a:noAutofit/>
          </a:bodyPr>
          <a:lstStyle/>
          <a:p>
            <a:r>
              <a:rPr lang="fr-FR" sz="5400" dirty="0" smtClean="0">
                <a:solidFill>
                  <a:schemeClr val="accent6">
                    <a:lumMod val="75000"/>
                  </a:schemeClr>
                </a:solidFill>
                <a:latin typeface="Cataneo BT" panose="03020802040502060804" pitchFamily="66" charset="0"/>
              </a:rPr>
              <a:t>Celle-ci est avec toiture</a:t>
            </a:r>
            <a:endParaRPr lang="fr-FR" sz="5400" dirty="0">
              <a:solidFill>
                <a:schemeClr val="accent6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46350" y="2060848"/>
            <a:ext cx="2103525" cy="149673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750" y="-25313"/>
            <a:ext cx="1619250" cy="857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40" t="-3660" r="8751" b="6300"/>
          <a:stretch/>
        </p:blipFill>
        <p:spPr>
          <a:xfrm>
            <a:off x="1869217" y="4689392"/>
            <a:ext cx="881744" cy="14869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331601"/>
            <a:ext cx="757726" cy="140911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495" y="5330701"/>
            <a:ext cx="342900" cy="1047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79" y="5157193"/>
            <a:ext cx="154548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gnes-Xbold" panose="00000400000000000000" pitchFamily="2" charset="0"/>
              </a:rPr>
              <a:t>L'ancien </a:t>
            </a:r>
            <a:r>
              <a:rPr lang="fr-FR" sz="1600" dirty="0">
                <a:solidFill>
                  <a:srgbClr val="FFFF00"/>
                </a:solidFill>
                <a:latin typeface="Agnes-Xbold" panose="00000400000000000000" pitchFamily="2" charset="0"/>
              </a:rPr>
              <a:t>patron</a:t>
            </a:r>
          </a:p>
        </p:txBody>
      </p:sp>
    </p:spTree>
    <p:extLst>
      <p:ext uri="{BB962C8B-B14F-4D97-AF65-F5344CB8AC3E}">
        <p14:creationId xmlns:p14="http://schemas.microsoft.com/office/powerpoint/2010/main" val="3183823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1"/>
          </a:xfrm>
        </p:spPr>
        <p:txBody>
          <a:bodyPr>
            <a:noAutofit/>
          </a:bodyPr>
          <a:lstStyle/>
          <a:p>
            <a:r>
              <a:rPr lang="fr-FR" sz="6000" dirty="0" smtClean="0">
                <a:solidFill>
                  <a:srgbClr val="002060"/>
                </a:solidFill>
                <a:latin typeface="Tiranti Solid LET" pitchFamily="2" charset="0"/>
              </a:rPr>
              <a:t>Une décapotable </a:t>
            </a:r>
            <a:endParaRPr lang="fr-FR" sz="6000" dirty="0">
              <a:solidFill>
                <a:srgbClr val="002060"/>
              </a:solidFill>
              <a:latin typeface="Tiranti Soli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05934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619672" cy="762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"/>
            <a:ext cx="1248174" cy="762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0540" y="6423459"/>
            <a:ext cx="2138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Agnes-Xbold" panose="00000400000000000000" pitchFamily="2" charset="0"/>
              </a:rPr>
              <a:t>Le nouveau </a:t>
            </a:r>
            <a:r>
              <a:rPr lang="fr-FR" dirty="0">
                <a:solidFill>
                  <a:srgbClr val="FF0000"/>
                </a:solidFill>
                <a:latin typeface="Agnes-Xbold" panose="00000400000000000000" pitchFamily="2" charset="0"/>
              </a:rPr>
              <a:t>patron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9884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dirty="0">
              <a:solidFill>
                <a:srgbClr val="FF0000"/>
              </a:solidFill>
              <a:latin typeface="Agnes-Xbold" panose="00000400000000000000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267" y="6608125"/>
            <a:ext cx="342900" cy="10477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466" y="5445224"/>
            <a:ext cx="2027336" cy="152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686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Autofit/>
          </a:bodyPr>
          <a:lstStyle/>
          <a:p>
            <a:r>
              <a:rPr lang="fr-FR" sz="5400" dirty="0" smtClean="0">
                <a:solidFill>
                  <a:schemeClr val="accent2">
                    <a:lumMod val="50000"/>
                  </a:schemeClr>
                </a:solidFill>
                <a:latin typeface="Tiranti Solid LET" pitchFamily="2" charset="0"/>
              </a:rPr>
              <a:t>Prête à être livrée </a:t>
            </a:r>
            <a:endParaRPr lang="fr-FR" sz="5400" dirty="0">
              <a:solidFill>
                <a:schemeClr val="accent2">
                  <a:lumMod val="50000"/>
                </a:schemeClr>
              </a:solidFill>
              <a:latin typeface="Tiranti Soli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64704"/>
            <a:ext cx="9139943" cy="609329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3176"/>
            <a:ext cx="1704975" cy="13049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18" y="10496"/>
            <a:ext cx="1065578" cy="75420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426" y="14045"/>
            <a:ext cx="1151011" cy="7506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426" y="1844824"/>
            <a:ext cx="1331218" cy="13938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524" y="4721182"/>
            <a:ext cx="2313418" cy="213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10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91" y="0"/>
            <a:ext cx="9152248" cy="6864186"/>
          </a:xfrm>
        </p:spPr>
      </p:pic>
      <p:sp>
        <p:nvSpPr>
          <p:cNvPr id="5" name="Rectangle 4"/>
          <p:cNvSpPr/>
          <p:nvPr/>
        </p:nvSpPr>
        <p:spPr>
          <a:xfrm>
            <a:off x="15444" y="0"/>
            <a:ext cx="5116892" cy="646331"/>
          </a:xfrm>
          <a:prstGeom prst="rect">
            <a:avLst/>
          </a:prstGeom>
          <a:noFill/>
          <a:ln cap="rnd"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50800" dir="5400000" algn="ctr" rotWithShape="0">
              <a:srgbClr val="FF0000"/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forum de </a:t>
            </a:r>
            <a:r>
              <a:rPr lang="fr-FR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Jean-Pierre</a:t>
            </a:r>
            <a:endParaRPr lang="fr-FR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7200" y="5303356"/>
            <a:ext cx="6300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2">
                    <a:lumMod val="10000"/>
                  </a:schemeClr>
                </a:solidFill>
                <a:latin typeface="Tiranti Solid LET" pitchFamily="2" charset="0"/>
              </a:rPr>
              <a:t>         Photos du Net :  sauf celle ici même </a:t>
            </a:r>
            <a:r>
              <a:rPr lang="fr-FR" b="1" dirty="0" smtClean="0">
                <a:solidFill>
                  <a:schemeClr val="bg2">
                    <a:lumMod val="10000"/>
                  </a:schemeClr>
                </a:solidFill>
                <a:latin typeface="AbottOldStyle" panose="00000400000000000000" pitchFamily="2" charset="0"/>
              </a:rPr>
              <a:t>©</a:t>
            </a:r>
          </a:p>
          <a:p>
            <a:r>
              <a:rPr lang="fr-FR" b="1" dirty="0" smtClean="0">
                <a:solidFill>
                  <a:schemeClr val="bg2">
                    <a:lumMod val="10000"/>
                  </a:schemeClr>
                </a:solidFill>
                <a:latin typeface="Tiranti Solid LET" pitchFamily="2" charset="0"/>
              </a:rPr>
              <a:t>    Chanson : </a:t>
            </a:r>
            <a:r>
              <a:rPr lang="fr-FR" b="1" dirty="0" smtClean="0">
                <a:solidFill>
                  <a:srgbClr val="002060"/>
                </a:solidFill>
                <a:latin typeface="Tiranti Solid LET" pitchFamily="2" charset="0"/>
              </a:rPr>
              <a:t>Frank Alamo : File , File , File </a:t>
            </a:r>
          </a:p>
          <a:p>
            <a:r>
              <a:rPr lang="fr-FR" dirty="0" smtClean="0">
                <a:solidFill>
                  <a:srgbClr val="00B050"/>
                </a:solidFill>
                <a:latin typeface="Tiranti Solid LET" pitchFamily="2" charset="0"/>
              </a:rPr>
              <a:t> </a:t>
            </a:r>
          </a:p>
          <a:p>
            <a:r>
              <a:rPr lang="fr-FR" dirty="0" smtClean="0">
                <a:solidFill>
                  <a:schemeClr val="bg1">
                    <a:lumMod val="95000"/>
                  </a:schemeClr>
                </a:solidFill>
                <a:latin typeface="Forte" panose="03060902040502070203" pitchFamily="66" charset="0"/>
              </a:rPr>
              <a:t>  </a:t>
            </a:r>
            <a:r>
              <a:rPr lang="fr-FR" dirty="0" smtClean="0">
                <a:solidFill>
                  <a:srgbClr val="FF0000"/>
                </a:solidFill>
                <a:latin typeface="Forte" panose="03060902040502070203" pitchFamily="66" charset="0"/>
              </a:rPr>
              <a:t>Montage et textes  : </a:t>
            </a:r>
            <a:r>
              <a:rPr lang="fr-FR" dirty="0" smtClean="0">
                <a:solidFill>
                  <a:srgbClr val="FF0000"/>
                </a:solidFill>
                <a:latin typeface="Forte" panose="03060902040502070203" pitchFamily="66" charset="0"/>
              </a:rPr>
              <a:t>Jean-Pierre Le Défoulé  </a:t>
            </a:r>
            <a:r>
              <a:rPr lang="fr-FR" dirty="0" smtClean="0">
                <a:solidFill>
                  <a:srgbClr val="FF0000"/>
                </a:solidFill>
                <a:latin typeface="Forte" panose="03060902040502070203" pitchFamily="66" charset="0"/>
              </a:rPr>
              <a:t>©</a:t>
            </a:r>
            <a:endParaRPr lang="fr-FR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606" y="3501008"/>
            <a:ext cx="3005394" cy="33631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335" y="5680181"/>
            <a:ext cx="1158509" cy="1177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59271" y="828808"/>
            <a:ext cx="2848408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solidFill>
                  <a:srgbClr val="FFFF00"/>
                </a:solidFill>
                <a:latin typeface="Victorian LE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http://defoulloir.forumactif.com</a:t>
            </a:r>
            <a:r>
              <a:rPr lang="fr-FR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endParaRPr lang="fr-FR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368" y="964494"/>
            <a:ext cx="524449" cy="16024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766861"/>
            <a:ext cx="2250398" cy="41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80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47"/>
            <a:ext cx="10987114" cy="6866947"/>
          </a:xfrm>
        </p:spPr>
      </p:pic>
    </p:spTree>
    <p:extLst>
      <p:ext uri="{BB962C8B-B14F-4D97-AF65-F5344CB8AC3E}">
        <p14:creationId xmlns:p14="http://schemas.microsoft.com/office/powerpoint/2010/main" val="395524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01071AE-ADA8-495C-9167-8A72F5DD79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Route droite sur bitume</Template>
  <TotalTime>437</TotalTime>
  <Words>178</Words>
  <Application>Microsoft Office PowerPoint</Application>
  <PresentationFormat>Affichage à l'écran (4:3)</PresentationFormat>
  <Paragraphs>32</Paragraphs>
  <Slides>17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34" baseType="lpstr">
      <vt:lpstr>Abilene</vt:lpstr>
      <vt:lpstr>AbottOldStyle</vt:lpstr>
      <vt:lpstr>Academy Engraved LET</vt:lpstr>
      <vt:lpstr>Agnes</vt:lpstr>
      <vt:lpstr>Agnes-Xbold</vt:lpstr>
      <vt:lpstr>Algerian</vt:lpstr>
      <vt:lpstr>Arial</vt:lpstr>
      <vt:lpstr>Brush Script MT</vt:lpstr>
      <vt:lpstr>Calibri</vt:lpstr>
      <vt:lpstr>Cataneo BT</vt:lpstr>
      <vt:lpstr>Curacao-CE</vt:lpstr>
      <vt:lpstr>Forte</vt:lpstr>
      <vt:lpstr>Gabriola</vt:lpstr>
      <vt:lpstr>Times New Roman</vt:lpstr>
      <vt:lpstr>Tiranti Solid LET</vt:lpstr>
      <vt:lpstr>Victorian LET</vt:lpstr>
      <vt:lpstr>Thème Office</vt:lpstr>
      <vt:lpstr>Fabrication d'une Morgan</vt:lpstr>
      <vt:lpstr>Tous les éléments en bois pour la confection de la voiture </vt:lpstr>
      <vt:lpstr>Du travail comme on n’en voit plus </vt:lpstr>
      <vt:lpstr>Tout est fait à la main</vt:lpstr>
      <vt:lpstr>On est loin des chaines de montages</vt:lpstr>
      <vt:lpstr>Du travail de précision</vt:lpstr>
      <vt:lpstr>Aucun droit à l’erreur</vt:lpstr>
      <vt:lpstr>Pour le plaisir des yeux</vt:lpstr>
      <vt:lpstr>Cela fait rêver</vt:lpstr>
      <vt:lpstr>Deux , en cours de montage : Ann’ et son cheval ce course </vt:lpstr>
      <vt:lpstr>Moteur BMW de 4,8 litres 8 cylindres en V</vt:lpstr>
      <vt:lpstr>Un bijou de technologie</vt:lpstr>
      <vt:lpstr>Celle-ci est avec toiture</vt:lpstr>
      <vt:lpstr>Une décapotable </vt:lpstr>
      <vt:lpstr>Prête à être livrée 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Fabrication d'une Morgan</dc:title>
  <dc:creator>Messager Michel</dc:creator>
  <cp:keywords/>
  <cp:lastModifiedBy>Messager Michel</cp:lastModifiedBy>
  <cp:revision>41</cp:revision>
  <dcterms:created xsi:type="dcterms:W3CDTF">2013-05-20T09:43:23Z</dcterms:created>
  <dcterms:modified xsi:type="dcterms:W3CDTF">2013-08-19T16:23:34Z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TC300072349990</vt:lpwstr>
  </property>
</Properties>
</file>