
<file path=[Content_Types].xml><?xml version="1.0" encoding="utf-8"?>
<Types xmlns="http://schemas.openxmlformats.org/package/2006/content-types">
  <Default Extension="mp3" ContentType="audio/mpeg"/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openxmlformats-officedocument.presentationml.slideshow.main+xml"/>
  <Override PartName="/customXml/itemProps1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omments/comment1.xml" ContentType="application/vnd.openxmlformats-officedocument.presentationml.comments+xml"/>
  <Override PartName="/ppt/comments/comment2.xml" ContentType="application/vnd.openxmlformats-officedocument.presentationml.comment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2"/>
  </p:sldMasterIdLst>
  <p:sldIdLst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70" r:id="rId12"/>
    <p:sldId id="265" r:id="rId13"/>
    <p:sldId id="266" r:id="rId14"/>
    <p:sldId id="267" r:id="rId15"/>
    <p:sldId id="268" r:id="rId16"/>
    <p:sldId id="269" r:id="rId17"/>
    <p:sldId id="271" r:id="rId18"/>
    <p:sldId id="273" r:id="rId19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Messager Michel" initials="MM" lastIdx="6" clrIdx="0">
    <p:extLst>
      <p:ext uri="{19B8F6BF-5375-455C-9EA6-DF929625EA0E}">
        <p15:presenceInfo xmlns:p15="http://schemas.microsoft.com/office/powerpoint/2012/main" userId="fee204ef6b23b6d4" providerId="Windows Liv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831" autoAdjust="0"/>
    <p:restoredTop sz="94660"/>
  </p:normalViewPr>
  <p:slideViewPr>
    <p:cSldViewPr>
      <p:cViewPr varScale="1">
        <p:scale>
          <a:sx n="62" d="100"/>
          <a:sy n="62" d="100"/>
        </p:scale>
        <p:origin x="58" y="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" Type="http://schemas.openxmlformats.org/officeDocument/2006/relationships/slide" Target="slides/slide1.xml"/><Relationship Id="rId21" Type="http://schemas.openxmlformats.org/officeDocument/2006/relationships/presProps" Target="pres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" Type="http://schemas.openxmlformats.org/officeDocument/2006/relationships/slideMaster" Target="slideMasters/slideMaster1.xml"/><Relationship Id="rId16" Type="http://schemas.openxmlformats.org/officeDocument/2006/relationships/slide" Target="slides/slide14.xml"/><Relationship Id="rId20" Type="http://schemas.openxmlformats.org/officeDocument/2006/relationships/commentAuthors" Target="commentAuthors.xml"/><Relationship Id="rId1" Type="http://schemas.openxmlformats.org/officeDocument/2006/relationships/customXml" Target="../customXml/item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theme" Target="theme/theme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viewProps" Target="viewProps.xml"/></Relationships>
</file>

<file path=ppt/comments/comment1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1" dt="2013-08-19T17:51:46.818" idx="1">
    <p:pos x="10" y="10"/>
    <p:text>L'ancien patron</p:text>
    <p:extLst>
      <p:ext uri="{C676402C-5697-4E1C-873F-D02D1690AC5C}">
        <p15:threadingInfo xmlns:p15="http://schemas.microsoft.com/office/powerpoint/2012/main" timeZoneBias="-120"/>
      </p:ext>
    </p:extLst>
  </p:cm>
  <p:cm authorId="1" dt="2013-08-19T17:52:00.513" idx="2">
    <p:pos x="146" y="146"/>
    <p:text/>
    <p:extLst>
      <p:ext uri="{C676402C-5697-4E1C-873F-D02D1690AC5C}">
        <p15:threadingInfo xmlns:p15="http://schemas.microsoft.com/office/powerpoint/2012/main" timeZoneBias="-120"/>
      </p:ext>
    </p:extLst>
  </p:cm>
  <p:cm authorId="1" dt="2013-08-19T17:52:16.984" idx="3">
    <p:pos x="5760" y="520"/>
    <p:text>l'ancien patron</p:text>
    <p:extLst>
      <p:ext uri="{C676402C-5697-4E1C-873F-D02D1690AC5C}">
        <p15:threadingInfo xmlns:p15="http://schemas.microsoft.com/office/powerpoint/2012/main" timeZoneBias="-120"/>
      </p:ext>
    </p:extLst>
  </p:cm>
  <p:cm authorId="1" dt="2013-08-19T17:53:49.516" idx="4">
    <p:pos x="5896" y="656"/>
    <p:text>L'ancien patron</p:text>
    <p:extLst>
      <p:ext uri="{C676402C-5697-4E1C-873F-D02D1690AC5C}">
        <p15:threadingInfo xmlns:p15="http://schemas.microsoft.com/office/powerpoint/2012/main" timeZoneBias="-120"/>
      </p:ext>
    </p:extLst>
  </p:cm>
</p:cmLst>
</file>

<file path=ppt/comments/comment2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1" dt="2013-08-19T17:58:45.686" idx="5">
    <p:pos x="5760" y="480"/>
    <p:text/>
    <p:extLst>
      <p:ext uri="{C676402C-5697-4E1C-873F-D02D1690AC5C}">
        <p15:threadingInfo xmlns:p15="http://schemas.microsoft.com/office/powerpoint/2012/main" timeZoneBias="-120"/>
      </p:ext>
    </p:extLst>
  </p:cm>
  <p:cm authorId="1" dt="2013-08-19T17:59:02.157" idx="6">
    <p:pos x="5896" y="616"/>
    <p:text>Le nouveau patron</p:text>
    <p:extLst>
      <p:ext uri="{C676402C-5697-4E1C-873F-D02D1690AC5C}">
        <p15:threadingInfo xmlns:p15="http://schemas.microsoft.com/office/powerpoint/2012/main" timeZoneBias="-120"/>
      </p:ext>
    </p:extLst>
  </p:cm>
</p:cmLst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302334-7E8B-4320-A1E2-4B05AC15A670}" type="datetimeFigureOut">
              <a:rPr lang="fr-FR" smtClean="0"/>
              <a:pPr/>
              <a:t>19/08/2013</a:t>
            </a:fld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8582E2-60D7-40E7-AECB-CED9E7320F8D}" type="slidenum">
              <a:rPr lang="fr-FR" smtClean="0"/>
              <a:pPr/>
              <a:t>‹N°›</a:t>
            </a:fld>
            <a:endParaRPr lang="fr-FR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302334-7E8B-4320-A1E2-4B05AC15A670}" type="datetimeFigureOut">
              <a:rPr lang="fr-FR" smtClean="0"/>
              <a:pPr/>
              <a:t>19/08/2013</a:t>
            </a:fld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8582E2-60D7-40E7-AECB-CED9E7320F8D}" type="slidenum">
              <a:rPr lang="fr-FR" smtClean="0"/>
              <a:pPr/>
              <a:t>‹N°›</a:t>
            </a:fld>
            <a:endParaRPr lang="fr-FR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302334-7E8B-4320-A1E2-4B05AC15A670}" type="datetimeFigureOut">
              <a:rPr lang="fr-FR" smtClean="0"/>
              <a:pPr/>
              <a:t>19/08/2013</a:t>
            </a:fld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8582E2-60D7-40E7-AECB-CED9E7320F8D}" type="slidenum">
              <a:rPr lang="fr-FR" smtClean="0"/>
              <a:pPr/>
              <a:t>‹N°›</a:t>
            </a:fld>
            <a:endParaRPr lang="fr-FR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302334-7E8B-4320-A1E2-4B05AC15A670}" type="datetimeFigureOut">
              <a:rPr lang="fr-FR" smtClean="0"/>
              <a:pPr/>
              <a:t>19/08/2013</a:t>
            </a:fld>
            <a:endParaRPr lang="fr-FR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8582E2-60D7-40E7-AECB-CED9E7320F8D}" type="slidenum">
              <a:rPr lang="fr-FR" smtClean="0"/>
              <a:pPr/>
              <a:t>‹N°›</a:t>
            </a:fld>
            <a:endParaRPr lang="fr-FR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302334-7E8B-4320-A1E2-4B05AC15A670}" type="datetimeFigureOut">
              <a:rPr lang="fr-FR" smtClean="0"/>
              <a:pPr/>
              <a:t>19/08/2013</a:t>
            </a:fld>
            <a:endParaRPr lang="fr-FR" dirty="0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8582E2-60D7-40E7-AECB-CED9E7320F8D}" type="slidenum">
              <a:rPr lang="fr-FR" smtClean="0"/>
              <a:pPr/>
              <a:t>‹N°›</a:t>
            </a:fld>
            <a:endParaRPr lang="fr-FR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302334-7E8B-4320-A1E2-4B05AC15A670}" type="datetimeFigureOut">
              <a:rPr lang="fr-FR" smtClean="0"/>
              <a:pPr/>
              <a:t>19/08/2013</a:t>
            </a:fld>
            <a:endParaRPr lang="fr-FR" dirty="0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8582E2-60D7-40E7-AECB-CED9E7320F8D}" type="slidenum">
              <a:rPr lang="fr-FR" smtClean="0"/>
              <a:pPr/>
              <a:t>‹N°›</a:t>
            </a:fld>
            <a:endParaRPr lang="fr-FR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302334-7E8B-4320-A1E2-4B05AC15A670}" type="datetimeFigureOut">
              <a:rPr lang="fr-FR" smtClean="0"/>
              <a:pPr/>
              <a:t>19/08/2013</a:t>
            </a:fld>
            <a:endParaRPr lang="fr-FR" dirty="0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8582E2-60D7-40E7-AECB-CED9E7320F8D}" type="slidenum">
              <a:rPr lang="fr-FR" smtClean="0"/>
              <a:pPr/>
              <a:t>‹N°›</a:t>
            </a:fld>
            <a:endParaRPr lang="fr-FR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302334-7E8B-4320-A1E2-4B05AC15A670}" type="datetimeFigureOut">
              <a:rPr lang="fr-FR" smtClean="0"/>
              <a:pPr/>
              <a:t>19/08/2013</a:t>
            </a:fld>
            <a:endParaRPr lang="fr-FR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8582E2-60D7-40E7-AECB-CED9E7320F8D}" type="slidenum">
              <a:rPr lang="fr-FR" smtClean="0"/>
              <a:pPr/>
              <a:t>‹N°›</a:t>
            </a:fld>
            <a:endParaRPr lang="fr-FR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dirty="0" smtClean="0"/>
              <a:t>Cliquez sur l'icône pour ajouter une image</a:t>
            </a:r>
            <a:endParaRPr lang="fr-FR" dirty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302334-7E8B-4320-A1E2-4B05AC15A670}" type="datetimeFigureOut">
              <a:rPr lang="fr-FR" smtClean="0"/>
              <a:pPr/>
              <a:t>19/08/2013</a:t>
            </a:fld>
            <a:endParaRPr lang="fr-FR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8582E2-60D7-40E7-AECB-CED9E7320F8D}" type="slidenum">
              <a:rPr lang="fr-FR" smtClean="0"/>
              <a:pPr/>
              <a:t>‹N°›</a:t>
            </a:fld>
            <a:endParaRPr lang="fr-FR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302334-7E8B-4320-A1E2-4B05AC15A670}" type="datetimeFigureOut">
              <a:rPr lang="fr-FR" smtClean="0"/>
              <a:pPr/>
              <a:t>19/08/2013</a:t>
            </a:fld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8582E2-60D7-40E7-AECB-CED9E7320F8D}" type="slidenum">
              <a:rPr lang="fr-FR" smtClean="0"/>
              <a:pPr/>
              <a:t>‹N°›</a:t>
            </a:fld>
            <a:endParaRPr lang="fr-FR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302334-7E8B-4320-A1E2-4B05AC15A670}" type="datetimeFigureOut">
              <a:rPr lang="fr-FR" smtClean="0"/>
              <a:pPr/>
              <a:t>19/08/2013</a:t>
            </a:fld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8582E2-60D7-40E7-AECB-CED9E7320F8D}" type="slidenum">
              <a:rPr lang="fr-FR" smtClean="0"/>
              <a:pPr/>
              <a:t>‹N°›</a:t>
            </a:fld>
            <a:endParaRPr lang="fr-FR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3302334-7E8B-4320-A1E2-4B05AC15A670}" type="datetimeFigureOut">
              <a:rPr lang="fr-FR" smtClean="0"/>
              <a:pPr/>
              <a:t>19/08/2013</a:t>
            </a:fld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08582E2-60D7-40E7-AECB-CED9E7320F8D}" type="slidenum">
              <a:rPr lang="fr-FR" smtClean="0"/>
              <a:pPr/>
              <a:t>‹N°›</a:t>
            </a:fld>
            <a:endParaRPr lang="fr-FR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gif"/><Relationship Id="rId13" Type="http://schemas.openxmlformats.org/officeDocument/2006/relationships/image" Target="../media/image10.gif"/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4.gif"/><Relationship Id="rId12" Type="http://schemas.openxmlformats.org/officeDocument/2006/relationships/image" Target="../media/image9.gif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6" Type="http://schemas.openxmlformats.org/officeDocument/2006/relationships/image" Target="../media/image3.gif"/><Relationship Id="rId11" Type="http://schemas.openxmlformats.org/officeDocument/2006/relationships/image" Target="../media/image8.jpg"/><Relationship Id="rId5" Type="http://schemas.openxmlformats.org/officeDocument/2006/relationships/image" Target="../media/image2.gif"/><Relationship Id="rId10" Type="http://schemas.openxmlformats.org/officeDocument/2006/relationships/image" Target="../media/image7.png"/><Relationship Id="rId4" Type="http://schemas.openxmlformats.org/officeDocument/2006/relationships/image" Target="../media/image1.jpeg"/><Relationship Id="rId9" Type="http://schemas.openxmlformats.org/officeDocument/2006/relationships/image" Target="../media/image6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4.jpg"/><Relationship Id="rId4" Type="http://schemas.openxmlformats.org/officeDocument/2006/relationships/image" Target="../media/image13.gi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gif"/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7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gif"/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0.gi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gif"/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3.gi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gif"/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6.gi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gif"/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gif"/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gif"/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3.gi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gif"/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7.gif"/><Relationship Id="rId4" Type="http://schemas.openxmlformats.org/officeDocument/2006/relationships/image" Target="../media/image36.jp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gif"/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0.gif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gif"/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3.gif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comments" Target="../comments/comment1.xml"/><Relationship Id="rId3" Type="http://schemas.openxmlformats.org/officeDocument/2006/relationships/image" Target="../media/image43.gif"/><Relationship Id="rId7" Type="http://schemas.openxmlformats.org/officeDocument/2006/relationships/image" Target="../media/image5.gif"/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7.gif"/><Relationship Id="rId5" Type="http://schemas.openxmlformats.org/officeDocument/2006/relationships/image" Target="../media/image46.jpg"/><Relationship Id="rId4" Type="http://schemas.openxmlformats.org/officeDocument/2006/relationships/image" Target="../media/image45.gif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gif"/><Relationship Id="rId7" Type="http://schemas.openxmlformats.org/officeDocument/2006/relationships/comments" Target="../comments/comment2.xml"/><Relationship Id="rId2" Type="http://schemas.openxmlformats.org/officeDocument/2006/relationships/image" Target="../media/image48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1.jpg"/><Relationship Id="rId5" Type="http://schemas.openxmlformats.org/officeDocument/2006/relationships/image" Target="../media/image5.gif"/><Relationship Id="rId4" Type="http://schemas.openxmlformats.org/officeDocument/2006/relationships/image" Target="../media/image50.gif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gif"/><Relationship Id="rId7" Type="http://schemas.openxmlformats.org/officeDocument/2006/relationships/image" Target="../media/image57.gif"/><Relationship Id="rId2" Type="http://schemas.openxmlformats.org/officeDocument/2006/relationships/image" Target="../media/image52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6.gif"/><Relationship Id="rId5" Type="http://schemas.openxmlformats.org/officeDocument/2006/relationships/image" Target="../media/image55.gif"/><Relationship Id="rId4" Type="http://schemas.openxmlformats.org/officeDocument/2006/relationships/image" Target="../media/image54.gif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gif"/><Relationship Id="rId2" Type="http://schemas.openxmlformats.org/officeDocument/2006/relationships/image" Target="../media/image58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0.gif"/><Relationship Id="rId5" Type="http://schemas.openxmlformats.org/officeDocument/2006/relationships/image" Target="../media/image5.gif"/><Relationship Id="rId4" Type="http://schemas.openxmlformats.org/officeDocument/2006/relationships/image" Target="../media/image33.gif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23" name="Picture 299" descr="C:\Users\Tom\AppData\Local\Microsoft\Windows\Temporary Internet Files\Content.IE5\3TCQXQ9O\MPj04014790000[1]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-6424" y="-17799"/>
            <a:ext cx="9150423" cy="7173416"/>
          </a:xfrm>
          <a:prstGeom prst="rect">
            <a:avLst/>
          </a:prstGeom>
          <a:noFill/>
        </p:spPr>
      </p:pic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539552" y="16835"/>
            <a:ext cx="7776864" cy="891885"/>
          </a:xfrm>
        </p:spPr>
        <p:txBody>
          <a:bodyPr/>
          <a:lstStyle/>
          <a:p>
            <a:r>
              <a:rPr lang="fr-FR" dirty="0">
                <a:solidFill>
                  <a:srgbClr val="FFFF00"/>
                </a:solidFill>
                <a:latin typeface="AbottOldStyle" panose="00000400000000000000" pitchFamily="2" charset="0"/>
              </a:rPr>
              <a:t>Fabrication d'une Morgan</a:t>
            </a:r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7748" y="908720"/>
            <a:ext cx="9108504" cy="2232248"/>
          </a:xfrm>
        </p:spPr>
        <p:txBody>
          <a:bodyPr>
            <a:normAutofit fontScale="25000" lnSpcReduction="20000"/>
          </a:bodyPr>
          <a:lstStyle/>
          <a:p>
            <a:r>
              <a:rPr lang="fr-FR" sz="8000" b="1" dirty="0">
                <a:solidFill>
                  <a:srgbClr val="FF0000"/>
                </a:solidFill>
                <a:latin typeface="Abilene" panose="00000400000000000000" pitchFamily="2" charset="0"/>
              </a:rPr>
              <a:t>Une technique qui vaut le coup </a:t>
            </a:r>
            <a:r>
              <a:rPr lang="fr-FR" sz="8000" b="1" dirty="0" smtClean="0">
                <a:solidFill>
                  <a:srgbClr val="FF0000"/>
                </a:solidFill>
                <a:latin typeface="Abilene" panose="00000400000000000000" pitchFamily="2" charset="0"/>
              </a:rPr>
              <a:t>d‘œil </a:t>
            </a:r>
            <a:r>
              <a:rPr lang="fr-FR" sz="8000" b="1" dirty="0">
                <a:solidFill>
                  <a:srgbClr val="FF0000"/>
                </a:solidFill>
                <a:latin typeface="Abilene" panose="00000400000000000000" pitchFamily="2" charset="0"/>
              </a:rPr>
              <a:t>.</a:t>
            </a:r>
            <a:endParaRPr lang="fr-FR" sz="8000" dirty="0">
              <a:solidFill>
                <a:srgbClr val="FF0000"/>
              </a:solidFill>
              <a:latin typeface="Abilene" panose="00000400000000000000" pitchFamily="2" charset="0"/>
            </a:endParaRPr>
          </a:p>
          <a:p>
            <a:r>
              <a:rPr lang="fr-FR" sz="6400" b="1" i="1" dirty="0">
                <a:solidFill>
                  <a:srgbClr val="FFFF00"/>
                </a:solidFill>
                <a:latin typeface="Academy Engraved LET" pitchFamily="2" charset="0"/>
              </a:rPr>
              <a:t>Je vous invite à visionner quelques photographies permettant de découvrir la construction traditionnelle, à l'ancienne, des voitures classiques" Morgan".</a:t>
            </a:r>
            <a:br>
              <a:rPr lang="fr-FR" sz="6400" b="1" i="1" dirty="0">
                <a:solidFill>
                  <a:srgbClr val="FFFF00"/>
                </a:solidFill>
                <a:latin typeface="Academy Engraved LET" pitchFamily="2" charset="0"/>
              </a:rPr>
            </a:br>
            <a:r>
              <a:rPr lang="fr-FR" sz="6400" b="1" i="1" dirty="0" smtClean="0">
                <a:solidFill>
                  <a:srgbClr val="FFFF00"/>
                </a:solidFill>
                <a:latin typeface="Academy Engraved LET" pitchFamily="2" charset="0"/>
              </a:rPr>
              <a:t>C'est </a:t>
            </a:r>
            <a:r>
              <a:rPr lang="fr-FR" sz="6400" b="1" i="1" dirty="0">
                <a:solidFill>
                  <a:srgbClr val="FFFF00"/>
                </a:solidFill>
                <a:latin typeface="Academy Engraved LET" pitchFamily="2" charset="0"/>
              </a:rPr>
              <a:t>entièrement fait main en Angleterre et tout débute à partir d'éléments en bois réalisés en menuiserie.</a:t>
            </a:r>
            <a:br>
              <a:rPr lang="fr-FR" sz="6400" b="1" i="1" dirty="0">
                <a:solidFill>
                  <a:srgbClr val="FFFF00"/>
                </a:solidFill>
                <a:latin typeface="Academy Engraved LET" pitchFamily="2" charset="0"/>
              </a:rPr>
            </a:br>
            <a:r>
              <a:rPr lang="fr-FR" sz="6400" b="1" i="1" dirty="0" smtClean="0">
                <a:solidFill>
                  <a:srgbClr val="FFFF00"/>
                </a:solidFill>
                <a:latin typeface="Academy Engraved LET" pitchFamily="2" charset="0"/>
              </a:rPr>
              <a:t>Après </a:t>
            </a:r>
            <a:r>
              <a:rPr lang="fr-FR" sz="6400" b="1" i="1" dirty="0">
                <a:solidFill>
                  <a:srgbClr val="FFFF00"/>
                </a:solidFill>
                <a:latin typeface="Academy Engraved LET" pitchFamily="2" charset="0"/>
              </a:rPr>
              <a:t>que l'ossature en bois ait été assemblée, elles reçoivent leur carrosserie en acier, le moteur, la transmission, les suspensions et passent ensuite à l'atelier peinture.</a:t>
            </a:r>
            <a:br>
              <a:rPr lang="fr-FR" sz="6400" b="1" i="1" dirty="0">
                <a:solidFill>
                  <a:srgbClr val="FFFF00"/>
                </a:solidFill>
                <a:latin typeface="Academy Engraved LET" pitchFamily="2" charset="0"/>
              </a:rPr>
            </a:br>
            <a:r>
              <a:rPr lang="fr-FR" sz="6400" b="1" i="1" dirty="0" smtClean="0">
                <a:solidFill>
                  <a:srgbClr val="FFFF00"/>
                </a:solidFill>
                <a:latin typeface="Academy Engraved LET" pitchFamily="2" charset="0"/>
              </a:rPr>
              <a:t>Deux </a:t>
            </a:r>
            <a:r>
              <a:rPr lang="fr-FR" sz="6400" b="1" i="1" dirty="0">
                <a:solidFill>
                  <a:srgbClr val="FFFF00"/>
                </a:solidFill>
                <a:latin typeface="Academy Engraved LET" pitchFamily="2" charset="0"/>
              </a:rPr>
              <a:t>modèles sont présentés ici, la décapotable et le coupé ; ils sont tous deux équipés d'un moteur BMW de 4,8L.</a:t>
            </a:r>
            <a:br>
              <a:rPr lang="fr-FR" sz="6400" b="1" i="1" dirty="0">
                <a:solidFill>
                  <a:srgbClr val="FFFF00"/>
                </a:solidFill>
                <a:latin typeface="Academy Engraved LET" pitchFamily="2" charset="0"/>
              </a:rPr>
            </a:br>
            <a:r>
              <a:rPr lang="fr-FR" sz="6400" b="1" i="1" dirty="0" smtClean="0">
                <a:solidFill>
                  <a:srgbClr val="FFFF00"/>
                </a:solidFill>
                <a:latin typeface="Academy Engraved LET" pitchFamily="2" charset="0"/>
              </a:rPr>
              <a:t>Ces </a:t>
            </a:r>
            <a:r>
              <a:rPr lang="fr-FR" sz="6400" b="1" i="1" dirty="0">
                <a:solidFill>
                  <a:srgbClr val="FFFF00"/>
                </a:solidFill>
                <a:latin typeface="Academy Engraved LET" pitchFamily="2" charset="0"/>
              </a:rPr>
              <a:t>photos ne font aucune référence à un quelconque prix de vente de ces véhicules. </a:t>
            </a:r>
          </a:p>
          <a:p>
            <a:r>
              <a:rPr lang="fr-FR" sz="6400" b="1" i="1" dirty="0">
                <a:solidFill>
                  <a:srgbClr val="FFFF00"/>
                </a:solidFill>
                <a:latin typeface="Academy Engraved LET" pitchFamily="2" charset="0"/>
              </a:rPr>
              <a:t>Une caution de près de 31.000 </a:t>
            </a:r>
            <a:r>
              <a:rPr lang="fr-FR" sz="6400" b="1" i="1" dirty="0" smtClean="0">
                <a:solidFill>
                  <a:srgbClr val="FFFF00"/>
                </a:solidFill>
                <a:latin typeface="Academy Engraved LET" pitchFamily="2" charset="0"/>
              </a:rPr>
              <a:t>€ est </a:t>
            </a:r>
            <a:r>
              <a:rPr lang="fr-FR" sz="6400" b="1" i="1" dirty="0">
                <a:solidFill>
                  <a:srgbClr val="FFFF00"/>
                </a:solidFill>
                <a:latin typeface="Academy Engraved LET" pitchFamily="2" charset="0"/>
              </a:rPr>
              <a:t>exigée à titre de garantie pour réserver l'une de ces superbes voitures.</a:t>
            </a:r>
          </a:p>
          <a:p>
            <a:r>
              <a:rPr lang="fr-FR" sz="6400" b="1" i="1" dirty="0">
                <a:solidFill>
                  <a:srgbClr val="FFFF00"/>
                </a:solidFill>
                <a:latin typeface="Academy Engraved LET" pitchFamily="2" charset="0"/>
              </a:rPr>
              <a:t>Il est probable que le prix de tels engins avoisine les </a:t>
            </a:r>
            <a:r>
              <a:rPr lang="fr-FR" sz="6400" b="1" i="1" dirty="0" smtClean="0">
                <a:solidFill>
                  <a:srgbClr val="FFFF00"/>
                </a:solidFill>
                <a:latin typeface="Academy Engraved LET" pitchFamily="2" charset="0"/>
              </a:rPr>
              <a:t>129.200 €</a:t>
            </a:r>
            <a:r>
              <a:rPr lang="fr-FR" sz="4300" dirty="0" smtClean="0">
                <a:solidFill>
                  <a:srgbClr val="FFFF00"/>
                </a:solidFill>
                <a:latin typeface="Brush Script MT" panose="03060802040406070304" pitchFamily="66" charset="0"/>
              </a:rPr>
              <a:t>. </a:t>
            </a:r>
            <a:endParaRPr lang="fr-FR" sz="4300" dirty="0">
              <a:solidFill>
                <a:srgbClr val="FFFF00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12655" y="5610960"/>
            <a:ext cx="1395632" cy="1238727"/>
          </a:xfrm>
          <a:prstGeom prst="rect">
            <a:avLst/>
          </a:prstGeom>
        </p:spPr>
      </p:pic>
      <p:sp>
        <p:nvSpPr>
          <p:cNvPr id="5" name="ZoneTexte 4"/>
          <p:cNvSpPr txBox="1"/>
          <p:nvPr/>
        </p:nvSpPr>
        <p:spPr>
          <a:xfrm>
            <a:off x="1934568" y="6165572"/>
            <a:ext cx="2637432" cy="37138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dirty="0" smtClean="0">
                <a:solidFill>
                  <a:schemeClr val="accent5"/>
                </a:solidFill>
                <a:latin typeface="Agnes-Xbold" panose="00000400000000000000" pitchFamily="2" charset="0"/>
              </a:rPr>
              <a:t>Cliquez </a:t>
            </a:r>
            <a:r>
              <a:rPr lang="fr-FR" b="1" dirty="0" smtClean="0">
                <a:solidFill>
                  <a:schemeClr val="accent6">
                    <a:lumMod val="20000"/>
                    <a:lumOff val="80000"/>
                  </a:schemeClr>
                </a:solidFill>
                <a:latin typeface="Agnes-Xbold" panose="00000400000000000000" pitchFamily="2" charset="0"/>
              </a:rPr>
              <a:t>ici </a:t>
            </a:r>
            <a:r>
              <a:rPr lang="fr-FR" b="1" dirty="0" smtClean="0">
                <a:solidFill>
                  <a:srgbClr val="FF0000"/>
                </a:solidFill>
                <a:latin typeface="Agnes-Xbold" panose="00000400000000000000" pitchFamily="2" charset="0"/>
              </a:rPr>
              <a:t>pour</a:t>
            </a:r>
            <a:r>
              <a:rPr lang="fr-FR" b="1" dirty="0" smtClean="0">
                <a:solidFill>
                  <a:schemeClr val="accent6">
                    <a:lumMod val="20000"/>
                    <a:lumOff val="80000"/>
                  </a:schemeClr>
                </a:solidFill>
                <a:latin typeface="Agnes-Xbold" panose="00000400000000000000" pitchFamily="2" charset="0"/>
              </a:rPr>
              <a:t> </a:t>
            </a:r>
            <a:r>
              <a:rPr lang="fr-FR" b="1" dirty="0" smtClean="0">
                <a:solidFill>
                  <a:srgbClr val="00B0F0"/>
                </a:solidFill>
                <a:latin typeface="Agnes-Xbold" panose="00000400000000000000" pitchFamily="2" charset="0"/>
              </a:rPr>
              <a:t>av</a:t>
            </a:r>
            <a:r>
              <a:rPr lang="fr-FR" b="1" dirty="0" smtClean="0">
                <a:solidFill>
                  <a:srgbClr val="FF0000"/>
                </a:solidFill>
                <a:latin typeface="Agnes-Xbold" panose="00000400000000000000" pitchFamily="2" charset="0"/>
              </a:rPr>
              <a:t>ancer</a:t>
            </a:r>
            <a:endParaRPr lang="fr-FR" b="1" dirty="0">
              <a:solidFill>
                <a:srgbClr val="FF0000"/>
              </a:solidFill>
              <a:latin typeface="Agnes-Xbold" panose="00000400000000000000" pitchFamily="2" charset="0"/>
            </a:endParaRPr>
          </a:p>
        </p:txBody>
      </p:sp>
      <p:pic>
        <p:nvPicPr>
          <p:cNvPr id="6" name="Image 5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00392" y="4869160"/>
            <a:ext cx="714375" cy="571500"/>
          </a:xfrm>
          <a:prstGeom prst="rect">
            <a:avLst/>
          </a:prstGeom>
        </p:spPr>
      </p:pic>
      <p:sp>
        <p:nvSpPr>
          <p:cNvPr id="7" name="ZoneTexte 6"/>
          <p:cNvSpPr txBox="1"/>
          <p:nvPr/>
        </p:nvSpPr>
        <p:spPr>
          <a:xfrm>
            <a:off x="5966091" y="4877643"/>
            <a:ext cx="18002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>
                <a:solidFill>
                  <a:schemeClr val="accent6">
                    <a:lumMod val="20000"/>
                    <a:lumOff val="80000"/>
                  </a:schemeClr>
                </a:solidFill>
                <a:latin typeface="Agnes-Xbold" panose="00000400000000000000" pitchFamily="2" charset="0"/>
              </a:rPr>
              <a:t>Mettre le son</a:t>
            </a:r>
            <a:endParaRPr lang="fr-FR" dirty="0">
              <a:solidFill>
                <a:schemeClr val="accent6">
                  <a:lumMod val="20000"/>
                  <a:lumOff val="80000"/>
                </a:schemeClr>
              </a:solidFill>
              <a:latin typeface="Agnes-Xbold" panose="00000400000000000000" pitchFamily="2" charset="0"/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99989" y="6175005"/>
            <a:ext cx="476250" cy="361950"/>
          </a:xfrm>
          <a:prstGeom prst="rect">
            <a:avLst/>
          </a:prstGeom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35281" y="5062309"/>
            <a:ext cx="342900" cy="104775"/>
          </a:xfrm>
          <a:prstGeom prst="rect">
            <a:avLst/>
          </a:prstGeom>
        </p:spPr>
      </p:pic>
      <p:sp>
        <p:nvSpPr>
          <p:cNvPr id="10" name="ZoneTexte 9"/>
          <p:cNvSpPr txBox="1"/>
          <p:nvPr/>
        </p:nvSpPr>
        <p:spPr>
          <a:xfrm>
            <a:off x="-13218" y="3563029"/>
            <a:ext cx="5265865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3200" dirty="0">
              <a:solidFill>
                <a:schemeClr val="bg1">
                  <a:lumMod val="85000"/>
                </a:schemeClr>
              </a:solidFill>
              <a:latin typeface="Curacao-CE" panose="00000400000000000000" pitchFamily="2" charset="0"/>
              <a:ea typeface="Curacao-CE" panose="00000400000000000000" pitchFamily="2" charset="0"/>
            </a:endParaRPr>
          </a:p>
          <a:p>
            <a:r>
              <a:rPr lang="fr-FR" sz="3200" dirty="0" smtClean="0">
                <a:solidFill>
                  <a:schemeClr val="bg1">
                    <a:lumMod val="85000"/>
                  </a:schemeClr>
                </a:solidFill>
                <a:latin typeface="Curacao-CE" panose="00000400000000000000" pitchFamily="2" charset="0"/>
                <a:ea typeface="Curacao-CE" panose="00000400000000000000" pitchFamily="2" charset="0"/>
              </a:rPr>
              <a:t>   </a:t>
            </a:r>
            <a:r>
              <a:rPr lang="fr-FR" sz="3200" dirty="0" smtClean="0">
                <a:solidFill>
                  <a:schemeClr val="accent5"/>
                </a:solidFill>
                <a:latin typeface="Curacao-CE" panose="00000400000000000000" pitchFamily="2" charset="0"/>
                <a:ea typeface="Curacao-CE" panose="00000400000000000000" pitchFamily="2" charset="0"/>
              </a:rPr>
              <a:t>Le forum de </a:t>
            </a:r>
            <a:r>
              <a:rPr lang="fr-FR" sz="3200" dirty="0" smtClean="0">
                <a:solidFill>
                  <a:schemeClr val="accent5"/>
                </a:solidFill>
                <a:latin typeface="Curacao-CE" panose="00000400000000000000" pitchFamily="2" charset="0"/>
                <a:ea typeface="Curacao-CE" panose="00000400000000000000" pitchFamily="2" charset="0"/>
              </a:rPr>
              <a:t>Jean-Pierre </a:t>
            </a:r>
            <a:endParaRPr lang="fr-FR" sz="3200" dirty="0">
              <a:solidFill>
                <a:schemeClr val="accent5"/>
              </a:solidFill>
              <a:latin typeface="Curacao-CE" panose="00000400000000000000" pitchFamily="2" charset="0"/>
              <a:ea typeface="Curacao-CE" panose="00000400000000000000" pitchFamily="2" charset="0"/>
            </a:endParaRPr>
          </a:p>
        </p:txBody>
      </p:sp>
      <p:sp>
        <p:nvSpPr>
          <p:cNvPr id="11" name="ZoneTexte 10"/>
          <p:cNvSpPr txBox="1"/>
          <p:nvPr/>
        </p:nvSpPr>
        <p:spPr>
          <a:xfrm>
            <a:off x="154081" y="5538558"/>
            <a:ext cx="417344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dirty="0">
                <a:solidFill>
                  <a:srgbClr val="FFFF00"/>
                </a:solidFill>
                <a:latin typeface="Forte" panose="03060902040502070203" pitchFamily="66" charset="0"/>
              </a:rPr>
              <a:t>http://defoulloir.forumactif.com/</a:t>
            </a:r>
          </a:p>
        </p:txBody>
      </p:sp>
      <p:pic>
        <p:nvPicPr>
          <p:cNvPr id="12" name="Image 11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0489" y="4569396"/>
            <a:ext cx="238125" cy="952500"/>
          </a:xfrm>
          <a:prstGeom prst="rect">
            <a:avLst/>
          </a:prstGeom>
        </p:spPr>
      </p:pic>
      <p:pic>
        <p:nvPicPr>
          <p:cNvPr id="13" name="Image 12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75176" y="4656909"/>
            <a:ext cx="238125" cy="952500"/>
          </a:xfrm>
          <a:prstGeom prst="rect">
            <a:avLst/>
          </a:prstGeom>
        </p:spPr>
      </p:pic>
      <p:pic>
        <p:nvPicPr>
          <p:cNvPr id="14" name="Image 13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30549" y="4633150"/>
            <a:ext cx="238125" cy="952500"/>
          </a:xfrm>
          <a:prstGeom prst="rect">
            <a:avLst/>
          </a:prstGeom>
        </p:spPr>
      </p:pic>
      <p:pic>
        <p:nvPicPr>
          <p:cNvPr id="15" name="Frank_Alamo-File_File_File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0"/>
          <a:stretch>
            <a:fillRect/>
          </a:stretch>
        </p:blipFill>
        <p:spPr>
          <a:xfrm>
            <a:off x="4327525" y="3184525"/>
            <a:ext cx="487363" cy="487363"/>
          </a:xfrm>
          <a:prstGeom prst="rect">
            <a:avLst/>
          </a:prstGeom>
        </p:spPr>
      </p:pic>
      <p:pic>
        <p:nvPicPr>
          <p:cNvPr id="16" name="Image 15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33370" y="83261"/>
            <a:ext cx="831118" cy="1123133"/>
          </a:xfrm>
          <a:prstGeom prst="rect">
            <a:avLst/>
          </a:prstGeom>
        </p:spPr>
      </p:pic>
      <p:pic>
        <p:nvPicPr>
          <p:cNvPr id="17" name="Image 16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26267" y="217091"/>
            <a:ext cx="1296144" cy="1296144"/>
          </a:xfrm>
          <a:prstGeom prst="rect">
            <a:avLst/>
          </a:prstGeom>
        </p:spPr>
      </p:pic>
      <p:pic>
        <p:nvPicPr>
          <p:cNvPr id="18" name="Image 17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51242" y="351121"/>
            <a:ext cx="1184466" cy="1184466"/>
          </a:xfrm>
          <a:prstGeom prst="rect">
            <a:avLst/>
          </a:prstGeom>
        </p:spPr>
      </p:pic>
      <p:pic>
        <p:nvPicPr>
          <p:cNvPr id="19" name="Image 18"/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71629" y="6491788"/>
            <a:ext cx="1885950" cy="43815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5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907704" y="0"/>
            <a:ext cx="7236296" cy="1417638"/>
          </a:xfrm>
        </p:spPr>
        <p:txBody>
          <a:bodyPr>
            <a:normAutofit fontScale="90000"/>
          </a:bodyPr>
          <a:lstStyle/>
          <a:p>
            <a:r>
              <a:rPr lang="fr-FR" dirty="0" smtClean="0">
                <a:solidFill>
                  <a:schemeClr val="accent2">
                    <a:lumMod val="50000"/>
                  </a:schemeClr>
                </a:solidFill>
                <a:latin typeface="Agnes-Xbold" panose="00000400000000000000" pitchFamily="2" charset="0"/>
              </a:rPr>
              <a:t>Tous les éléments en bois pour la confection de la voiture </a:t>
            </a:r>
            <a:endParaRPr lang="fr-FR" dirty="0">
              <a:solidFill>
                <a:schemeClr val="accent2">
                  <a:lumMod val="50000"/>
                </a:schemeClr>
              </a:solidFill>
              <a:latin typeface="Agnes-Xbold" panose="00000400000000000000" pitchFamily="2" charset="0"/>
            </a:endParaRPr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88" y="1484784"/>
            <a:ext cx="3581061" cy="5371593"/>
          </a:xfr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35896" y="3169872"/>
            <a:ext cx="5529758" cy="3686505"/>
          </a:xfrm>
          <a:prstGeom prst="rect">
            <a:avLst/>
          </a:prstGeom>
        </p:spPr>
      </p:pic>
      <p:pic>
        <p:nvPicPr>
          <p:cNvPr id="6" name="Imag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85769" y="1401598"/>
            <a:ext cx="2542615" cy="1768273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88" y="0"/>
            <a:ext cx="1627427" cy="14847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490039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-36512" y="0"/>
            <a:ext cx="8229600" cy="762001"/>
          </a:xfrm>
        </p:spPr>
        <p:txBody>
          <a:bodyPr/>
          <a:lstStyle/>
          <a:p>
            <a:r>
              <a:rPr lang="fr-FR" dirty="0" smtClean="0">
                <a:solidFill>
                  <a:srgbClr val="FF0000"/>
                </a:solidFill>
                <a:latin typeface="Brush Script MT" panose="03060802040406070304" pitchFamily="66" charset="0"/>
              </a:rPr>
              <a:t>Du travail comme on n’en voit plus </a:t>
            </a:r>
            <a:endParaRPr lang="fr-FR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62001"/>
            <a:ext cx="9144000" cy="6096000"/>
          </a:xfr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88225" y="128338"/>
            <a:ext cx="1609725" cy="457200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6512" y="5210175"/>
            <a:ext cx="1466850" cy="16478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11231197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0" y="0"/>
            <a:ext cx="8229600" cy="785665"/>
          </a:xfrm>
        </p:spPr>
        <p:txBody>
          <a:bodyPr/>
          <a:lstStyle/>
          <a:p>
            <a:r>
              <a:rPr lang="fr-FR" dirty="0" smtClean="0">
                <a:solidFill>
                  <a:srgbClr val="00B0F0"/>
                </a:solidFill>
                <a:latin typeface="Abilene" panose="00000400000000000000" pitchFamily="2" charset="0"/>
              </a:rPr>
              <a:t>Tout est fait à la main</a:t>
            </a:r>
            <a:endParaRPr lang="fr-FR" dirty="0">
              <a:solidFill>
                <a:srgbClr val="00B0F0"/>
              </a:solidFill>
              <a:latin typeface="Abilene" panose="00000400000000000000" pitchFamily="2" charset="0"/>
            </a:endParaRPr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85665"/>
            <a:ext cx="9108504" cy="6072336"/>
          </a:xfr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04" y="4653136"/>
            <a:ext cx="1604789" cy="1550756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29600" y="31141"/>
            <a:ext cx="725202" cy="7977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065901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67544" y="81677"/>
            <a:ext cx="6336704" cy="714090"/>
          </a:xfrm>
        </p:spPr>
        <p:txBody>
          <a:bodyPr>
            <a:normAutofit/>
          </a:bodyPr>
          <a:lstStyle/>
          <a:p>
            <a:r>
              <a:rPr lang="fr-FR" sz="3200" dirty="0" smtClean="0">
                <a:solidFill>
                  <a:srgbClr val="00B050"/>
                </a:solidFill>
                <a:latin typeface="Curacao-CE" panose="00000400000000000000" pitchFamily="2" charset="0"/>
                <a:ea typeface="Curacao-CE" panose="00000400000000000000" pitchFamily="2" charset="0"/>
              </a:rPr>
              <a:t>On est loin des chaines de montages</a:t>
            </a:r>
            <a:endParaRPr lang="fr-FR" sz="3200" dirty="0">
              <a:solidFill>
                <a:srgbClr val="00B050"/>
              </a:solidFill>
              <a:latin typeface="Curacao-CE" panose="00000400000000000000" pitchFamily="2" charset="0"/>
              <a:ea typeface="Curacao-CE" panose="00000400000000000000" pitchFamily="2" charset="0"/>
            </a:endParaRPr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62001"/>
            <a:ext cx="9144000" cy="6096000"/>
          </a:xfr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91680" y="4941168"/>
            <a:ext cx="1584176" cy="1296144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88224" y="81677"/>
            <a:ext cx="2381250" cy="4762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09415699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0" y="22413"/>
            <a:ext cx="9144000" cy="739588"/>
          </a:xfrm>
        </p:spPr>
        <p:txBody>
          <a:bodyPr>
            <a:normAutofit fontScale="90000"/>
          </a:bodyPr>
          <a:lstStyle/>
          <a:p>
            <a:r>
              <a:rPr lang="fr-FR" b="1" dirty="0" smtClean="0">
                <a:solidFill>
                  <a:srgbClr val="0070C0"/>
                </a:solidFill>
                <a:latin typeface="Agnes" panose="00000400000000000000" pitchFamily="2" charset="0"/>
              </a:rPr>
              <a:t>Du travail de précision</a:t>
            </a:r>
            <a:endParaRPr lang="fr-FR" b="1" dirty="0">
              <a:solidFill>
                <a:srgbClr val="0070C0"/>
              </a:solidFill>
              <a:latin typeface="Agnes" panose="00000400000000000000" pitchFamily="2" charset="0"/>
            </a:endParaRPr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62001"/>
            <a:ext cx="9144000" cy="6096000"/>
          </a:xfr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24328" y="31685"/>
            <a:ext cx="1440160" cy="741901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9526"/>
            <a:ext cx="685800" cy="7524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5765372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-5986" y="6085"/>
            <a:ext cx="9149985" cy="758619"/>
          </a:xfrm>
        </p:spPr>
        <p:txBody>
          <a:bodyPr>
            <a:normAutofit fontScale="90000"/>
          </a:bodyPr>
          <a:lstStyle/>
          <a:p>
            <a:r>
              <a:rPr lang="fr-FR" b="1" dirty="0" smtClean="0">
                <a:solidFill>
                  <a:srgbClr val="002060"/>
                </a:solidFill>
                <a:latin typeface="Agnes" panose="00000400000000000000" pitchFamily="2" charset="0"/>
              </a:rPr>
              <a:t>Aucun droit à l’erreur</a:t>
            </a:r>
            <a:endParaRPr lang="fr-FR" b="1" dirty="0">
              <a:solidFill>
                <a:srgbClr val="002060"/>
              </a:solidFill>
              <a:latin typeface="Agnes" panose="00000400000000000000" pitchFamily="2" charset="0"/>
            </a:endParaRPr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5" y="762745"/>
            <a:ext cx="9142883" cy="6095256"/>
          </a:xfr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04" y="5661248"/>
            <a:ext cx="2232248" cy="11084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7215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164" y="0"/>
            <a:ext cx="9135836" cy="620688"/>
          </a:xfrm>
        </p:spPr>
        <p:txBody>
          <a:bodyPr>
            <a:noAutofit/>
          </a:bodyPr>
          <a:lstStyle/>
          <a:p>
            <a:r>
              <a:rPr lang="fr-FR" sz="6600" dirty="0" smtClean="0">
                <a:solidFill>
                  <a:srgbClr val="7030A0"/>
                </a:solidFill>
                <a:latin typeface="Academy Engraved LET" pitchFamily="2" charset="0"/>
              </a:rPr>
              <a:t>Pour le plaisir des yeux</a:t>
            </a:r>
            <a:endParaRPr lang="fr-FR" sz="6600" dirty="0">
              <a:solidFill>
                <a:srgbClr val="7030A0"/>
              </a:solidFill>
              <a:latin typeface="Academy Engraved LET" pitchFamily="2" charset="0"/>
            </a:endParaRPr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6512" y="802168"/>
            <a:ext cx="9217024" cy="6144683"/>
          </a:xfr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31640" y="5624070"/>
            <a:ext cx="1224136" cy="12339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98272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762001"/>
          </a:xfrm>
        </p:spPr>
        <p:txBody>
          <a:bodyPr>
            <a:noAutofit/>
          </a:bodyPr>
          <a:lstStyle/>
          <a:p>
            <a:r>
              <a:rPr lang="fr-FR" sz="5400" dirty="0" smtClean="0">
                <a:solidFill>
                  <a:schemeClr val="accent2">
                    <a:lumMod val="75000"/>
                  </a:schemeClr>
                </a:solidFill>
                <a:latin typeface="AbottOldStyle" panose="00000400000000000000" pitchFamily="2" charset="0"/>
              </a:rPr>
              <a:t>Cela fait rêver</a:t>
            </a:r>
            <a:endParaRPr lang="fr-FR" sz="5400" dirty="0">
              <a:solidFill>
                <a:schemeClr val="accent2">
                  <a:lumMod val="75000"/>
                </a:schemeClr>
              </a:solidFill>
              <a:latin typeface="AbottOldStyle" panose="00000400000000000000" pitchFamily="2" charset="0"/>
            </a:endParaRPr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62001"/>
            <a:ext cx="9144000" cy="6096000"/>
          </a:xfr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47625"/>
            <a:ext cx="485775" cy="666750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02249" y="12640"/>
            <a:ext cx="690231" cy="7017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797868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conveyor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043608" y="0"/>
            <a:ext cx="7128792" cy="764703"/>
          </a:xfrm>
        </p:spPr>
        <p:txBody>
          <a:bodyPr>
            <a:normAutofit/>
          </a:bodyPr>
          <a:lstStyle/>
          <a:p>
            <a:r>
              <a:rPr lang="fr-FR" sz="2400" dirty="0" smtClean="0">
                <a:solidFill>
                  <a:schemeClr val="accent2"/>
                </a:solidFill>
                <a:latin typeface="Academy Engraved LET" pitchFamily="2" charset="0"/>
              </a:rPr>
              <a:t>Deux </a:t>
            </a:r>
            <a:r>
              <a:rPr lang="fr-FR" sz="2400" dirty="0" smtClean="0">
                <a:solidFill>
                  <a:schemeClr val="accent2"/>
                </a:solidFill>
                <a:latin typeface="Academy Engraved LET" pitchFamily="2" charset="0"/>
              </a:rPr>
              <a:t>, en cours de </a:t>
            </a:r>
            <a:r>
              <a:rPr lang="fr-FR" sz="2400" dirty="0" smtClean="0">
                <a:solidFill>
                  <a:schemeClr val="accent2"/>
                </a:solidFill>
                <a:latin typeface="Academy Engraved LET" pitchFamily="2" charset="0"/>
              </a:rPr>
              <a:t>montage : </a:t>
            </a:r>
            <a:r>
              <a:rPr lang="fr-FR" sz="2400" b="1" dirty="0" smtClean="0">
                <a:solidFill>
                  <a:srgbClr val="FF0000"/>
                </a:solidFill>
                <a:latin typeface="Gabriola" panose="04040605051002020D02" pitchFamily="82" charset="0"/>
              </a:rPr>
              <a:t>Ann’ et son </a:t>
            </a:r>
            <a:r>
              <a:rPr lang="fr-FR" sz="2400" b="1" smtClean="0">
                <a:solidFill>
                  <a:srgbClr val="FF0000"/>
                </a:solidFill>
                <a:latin typeface="Gabriola" panose="04040605051002020D02" pitchFamily="82" charset="0"/>
              </a:rPr>
              <a:t>cheval de </a:t>
            </a:r>
            <a:r>
              <a:rPr lang="fr-FR" sz="2400" b="1" dirty="0" smtClean="0">
                <a:solidFill>
                  <a:srgbClr val="FF0000"/>
                </a:solidFill>
                <a:latin typeface="Gabriola" panose="04040605051002020D02" pitchFamily="82" charset="0"/>
              </a:rPr>
              <a:t>course </a:t>
            </a:r>
            <a:endParaRPr lang="fr-FR" sz="2400" b="1" dirty="0">
              <a:solidFill>
                <a:srgbClr val="FF0000"/>
              </a:solidFill>
              <a:latin typeface="Gabriola" panose="04040605051002020D02" pitchFamily="82" charset="0"/>
            </a:endParaRPr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928" y="764703"/>
            <a:ext cx="9145928" cy="6093297"/>
          </a:xfr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16416" y="4221088"/>
            <a:ext cx="704081" cy="2782796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043608" cy="779227"/>
          </a:xfrm>
          <a:prstGeom prst="rect">
            <a:avLst/>
          </a:prstGeom>
        </p:spPr>
      </p:pic>
      <p:pic>
        <p:nvPicPr>
          <p:cNvPr id="6" name="Image 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43142" y="162003"/>
            <a:ext cx="456816" cy="4568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7315212"/>
      </p:ext>
    </p:extLst>
  </p:cSld>
  <p:clrMapOvr>
    <a:masterClrMapping/>
  </p:clrMapOvr>
  <p:transition spd="slow">
    <p:wheel spokes="1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475656" y="0"/>
            <a:ext cx="5544616" cy="768221"/>
          </a:xfrm>
        </p:spPr>
        <p:txBody>
          <a:bodyPr>
            <a:normAutofit fontScale="90000"/>
          </a:bodyPr>
          <a:lstStyle/>
          <a:p>
            <a:r>
              <a:rPr lang="fr-FR" sz="2000" dirty="0" smtClean="0">
                <a:solidFill>
                  <a:srgbClr val="00B050"/>
                </a:solidFill>
                <a:latin typeface="Victorian LET" pitchFamily="2" charset="0"/>
              </a:rPr>
              <a:t>Moteur</a:t>
            </a:r>
            <a:r>
              <a:rPr lang="fr-FR" sz="3200" dirty="0" smtClean="0">
                <a:solidFill>
                  <a:srgbClr val="00B050"/>
                </a:solidFill>
                <a:latin typeface="Victorian LET" pitchFamily="2" charset="0"/>
              </a:rPr>
              <a:t> BMW de 4,8 litres 8 cylindres en V</a:t>
            </a:r>
            <a:endParaRPr lang="fr-FR" sz="3200" dirty="0">
              <a:solidFill>
                <a:srgbClr val="00B050"/>
              </a:solidFill>
              <a:latin typeface="Victorian LET" pitchFamily="2" charset="0"/>
            </a:endParaRPr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30" y="980727"/>
            <a:ext cx="9134670" cy="5877273"/>
          </a:xfr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55692" y="-7581"/>
            <a:ext cx="988308" cy="988308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2505" y="44320"/>
            <a:ext cx="635079" cy="8756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9296774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airplan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761713"/>
          </a:xfrm>
        </p:spPr>
        <p:txBody>
          <a:bodyPr>
            <a:normAutofit fontScale="90000"/>
          </a:bodyPr>
          <a:lstStyle/>
          <a:p>
            <a:r>
              <a:rPr lang="fr-FR" dirty="0" smtClean="0">
                <a:solidFill>
                  <a:srgbClr val="0070C0"/>
                </a:solidFill>
                <a:latin typeface="Algerian" panose="04020705040A02060702" pitchFamily="82" charset="0"/>
              </a:rPr>
              <a:t>Un bijou de technologie</a:t>
            </a:r>
            <a:endParaRPr lang="fr-FR" dirty="0">
              <a:solidFill>
                <a:srgbClr val="0070C0"/>
              </a:solidFill>
              <a:latin typeface="Algerian" panose="04020705040A02060702" pitchFamily="82" charset="0"/>
            </a:endParaRPr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18" y="942975"/>
            <a:ext cx="9142682" cy="5913860"/>
          </a:xfr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68813" y="26001"/>
            <a:ext cx="1377238" cy="826343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831" y="21410"/>
            <a:ext cx="1245347" cy="8861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251816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180" y="44624"/>
            <a:ext cx="9141820" cy="792088"/>
          </a:xfrm>
        </p:spPr>
        <p:txBody>
          <a:bodyPr>
            <a:noAutofit/>
          </a:bodyPr>
          <a:lstStyle/>
          <a:p>
            <a:r>
              <a:rPr lang="fr-FR" sz="5400" dirty="0" smtClean="0">
                <a:solidFill>
                  <a:schemeClr val="accent6">
                    <a:lumMod val="75000"/>
                  </a:schemeClr>
                </a:solidFill>
                <a:latin typeface="Cataneo BT" panose="03020802040502060804" pitchFamily="66" charset="0"/>
              </a:rPr>
              <a:t>Celle-ci est avec toiture</a:t>
            </a:r>
            <a:endParaRPr lang="fr-FR" sz="5400" dirty="0">
              <a:solidFill>
                <a:schemeClr val="accent6">
                  <a:lumMod val="75000"/>
                </a:schemeClr>
              </a:solidFill>
              <a:latin typeface="Cataneo BT" panose="03020802040502060804" pitchFamily="66" charset="0"/>
            </a:endParaRPr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62000"/>
            <a:ext cx="9144000" cy="6096000"/>
          </a:xfr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1446350" y="2060848"/>
            <a:ext cx="2103525" cy="1496739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24750" y="-25313"/>
            <a:ext cx="1619250" cy="857250"/>
          </a:xfrm>
          <a:prstGeom prst="rect">
            <a:avLst/>
          </a:prstGeom>
        </p:spPr>
      </p:pic>
      <p:pic>
        <p:nvPicPr>
          <p:cNvPr id="6" name="Image 5"/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5240" t="-3660" r="8751" b="6300"/>
          <a:stretch/>
        </p:blipFill>
        <p:spPr>
          <a:xfrm>
            <a:off x="1869217" y="4689392"/>
            <a:ext cx="881744" cy="1486926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40352" y="5331601"/>
            <a:ext cx="757726" cy="1409111"/>
          </a:xfrm>
          <a:prstGeom prst="rect">
            <a:avLst/>
          </a:prstGeom>
        </p:spPr>
      </p:pic>
      <p:pic>
        <p:nvPicPr>
          <p:cNvPr id="8" name="Image 7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05495" y="5330701"/>
            <a:ext cx="342900" cy="104775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>
          <a:xfrm>
            <a:off x="2179" y="5157193"/>
            <a:ext cx="1545485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1200" dirty="0">
                <a:solidFill>
                  <a:srgbClr val="FFFF00"/>
                </a:solidFill>
                <a:latin typeface="Agnes-Xbold" panose="00000400000000000000" pitchFamily="2" charset="0"/>
              </a:rPr>
              <a:t>L'ancien </a:t>
            </a:r>
            <a:r>
              <a:rPr lang="fr-FR" sz="1600" dirty="0">
                <a:solidFill>
                  <a:srgbClr val="FFFF00"/>
                </a:solidFill>
                <a:latin typeface="Agnes-Xbold" panose="00000400000000000000" pitchFamily="2" charset="0"/>
              </a:rPr>
              <a:t>patron</a:t>
            </a:r>
          </a:p>
        </p:txBody>
      </p:sp>
    </p:spTree>
    <p:extLst>
      <p:ext uri="{BB962C8B-B14F-4D97-AF65-F5344CB8AC3E}">
        <p14:creationId xmlns:p14="http://schemas.microsoft.com/office/powerpoint/2010/main" val="318382324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crush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762001"/>
          </a:xfrm>
        </p:spPr>
        <p:txBody>
          <a:bodyPr>
            <a:noAutofit/>
          </a:bodyPr>
          <a:lstStyle/>
          <a:p>
            <a:r>
              <a:rPr lang="fr-FR" sz="6000" dirty="0" smtClean="0">
                <a:solidFill>
                  <a:srgbClr val="002060"/>
                </a:solidFill>
                <a:latin typeface="Tiranti Solid LET" pitchFamily="2" charset="0"/>
              </a:rPr>
              <a:t>Une décapotable </a:t>
            </a:r>
            <a:endParaRPr lang="fr-FR" sz="6000" dirty="0">
              <a:solidFill>
                <a:srgbClr val="002060"/>
              </a:solidFill>
              <a:latin typeface="Tiranti Solid LET" pitchFamily="2" charset="0"/>
            </a:endParaRPr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805934"/>
            <a:ext cx="9144000" cy="6096000"/>
          </a:xfr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1619672" cy="762001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40352" y="1"/>
            <a:ext cx="1248174" cy="762000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4600540" y="6423459"/>
            <a:ext cx="213872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smtClean="0">
                <a:solidFill>
                  <a:srgbClr val="FF0000"/>
                </a:solidFill>
                <a:latin typeface="Agnes-Xbold" panose="00000400000000000000" pitchFamily="2" charset="0"/>
              </a:rPr>
              <a:t>Le nouveau </a:t>
            </a:r>
            <a:r>
              <a:rPr lang="fr-FR" dirty="0">
                <a:solidFill>
                  <a:srgbClr val="FF0000"/>
                </a:solidFill>
                <a:latin typeface="Agnes-Xbold" panose="00000400000000000000" pitchFamily="2" charset="0"/>
              </a:rPr>
              <a:t>patron</a:t>
            </a:r>
          </a:p>
        </p:txBody>
      </p:sp>
      <p:sp>
        <p:nvSpPr>
          <p:cNvPr id="7" name="Rectangle 6"/>
          <p:cNvSpPr/>
          <p:nvPr/>
        </p:nvSpPr>
        <p:spPr>
          <a:xfrm>
            <a:off x="3598849" y="3244334"/>
            <a:ext cx="1847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fr-FR" dirty="0">
              <a:solidFill>
                <a:srgbClr val="FF0000"/>
              </a:solidFill>
              <a:latin typeface="Agnes-Xbold" panose="00000400000000000000" pitchFamily="2" charset="0"/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39267" y="6608125"/>
            <a:ext cx="342900" cy="104775"/>
          </a:xfrm>
          <a:prstGeom prst="rect">
            <a:avLst/>
          </a:prstGeom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52466" y="5445224"/>
            <a:ext cx="2027336" cy="15225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9068607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prestig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764704"/>
          </a:xfrm>
        </p:spPr>
        <p:txBody>
          <a:bodyPr>
            <a:noAutofit/>
          </a:bodyPr>
          <a:lstStyle/>
          <a:p>
            <a:r>
              <a:rPr lang="fr-FR" sz="5400" dirty="0" smtClean="0">
                <a:solidFill>
                  <a:schemeClr val="accent2">
                    <a:lumMod val="50000"/>
                  </a:schemeClr>
                </a:solidFill>
                <a:latin typeface="Tiranti Solid LET" pitchFamily="2" charset="0"/>
              </a:rPr>
              <a:t>Prête à être livrée </a:t>
            </a:r>
            <a:endParaRPr lang="fr-FR" sz="5400" dirty="0">
              <a:solidFill>
                <a:schemeClr val="accent2">
                  <a:lumMod val="50000"/>
                </a:schemeClr>
              </a:solidFill>
              <a:latin typeface="Tiranti Solid LET" pitchFamily="2" charset="0"/>
            </a:endParaRPr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764704"/>
            <a:ext cx="9139943" cy="6093296"/>
          </a:xfr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5013176"/>
            <a:ext cx="1704975" cy="1304925"/>
          </a:xfrm>
          <a:prstGeom prst="rect">
            <a:avLst/>
          </a:prstGeom>
        </p:spPr>
      </p:pic>
      <p:pic>
        <p:nvPicPr>
          <p:cNvPr id="6" name="Imag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1218" y="10496"/>
            <a:ext cx="1065578" cy="754208"/>
          </a:xfrm>
          <a:prstGeom prst="rect">
            <a:avLst/>
          </a:prstGeom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13426" y="14045"/>
            <a:ext cx="1151011" cy="750659"/>
          </a:xfrm>
          <a:prstGeom prst="rect">
            <a:avLst/>
          </a:prstGeom>
        </p:spPr>
      </p:pic>
      <p:pic>
        <p:nvPicPr>
          <p:cNvPr id="8" name="Image 7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13426" y="1844824"/>
            <a:ext cx="1331218" cy="1393864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26524" y="4721182"/>
            <a:ext cx="2313418" cy="21368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010997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curtains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3691" y="0"/>
            <a:ext cx="9152248" cy="6864186"/>
          </a:xfrm>
        </p:spPr>
      </p:pic>
      <p:sp>
        <p:nvSpPr>
          <p:cNvPr id="5" name="Rectangle 4"/>
          <p:cNvSpPr/>
          <p:nvPr/>
        </p:nvSpPr>
        <p:spPr>
          <a:xfrm>
            <a:off x="15444" y="0"/>
            <a:ext cx="5116892" cy="646331"/>
          </a:xfrm>
          <a:prstGeom prst="rect">
            <a:avLst/>
          </a:prstGeom>
          <a:noFill/>
          <a:ln cap="rnd">
            <a:gradFill flip="none" rotWithShape="1">
              <a:gsLst>
                <a:gs pos="0">
                  <a:schemeClr val="accent5">
                    <a:lumMod val="67000"/>
                  </a:schemeClr>
                </a:gs>
                <a:gs pos="48000">
                  <a:schemeClr val="accent5">
                    <a:lumMod val="97000"/>
                    <a:lumOff val="3000"/>
                  </a:schemeClr>
                </a:gs>
                <a:gs pos="100000">
                  <a:schemeClr val="accent5">
                    <a:lumMod val="60000"/>
                    <a:lumOff val="40000"/>
                  </a:schemeClr>
                </a:gs>
              </a:gsLst>
              <a:lin ang="16200000" scaled="1"/>
              <a:tileRect/>
            </a:gradFill>
          </a:ln>
          <a:effectLst>
            <a:outerShdw blurRad="50800" dist="50800" dir="5400000" algn="ctr" rotWithShape="0">
              <a:srgbClr val="FF0000"/>
            </a:outerShdw>
          </a:effectLst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3600" b="1" cap="none" spc="0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rgbClr val="0070C0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Le forum de </a:t>
            </a:r>
            <a:r>
              <a:rPr lang="fr-FR" sz="3600" b="1" cap="none" spc="0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rgbClr val="0070C0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Jean-Pierre</a:t>
            </a:r>
            <a:endParaRPr lang="fr-FR" sz="36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rgbClr val="0070C0"/>
              </a:solidFill>
              <a:effectLst>
                <a:outerShdw blurRad="75057" dist="38100" dir="5400000" sy="-20000" rotWithShape="0">
                  <a:prstClr val="black">
                    <a:alpha val="25000"/>
                  </a:prstClr>
                </a:outerShdw>
              </a:effectLst>
            </a:endParaRPr>
          </a:p>
        </p:txBody>
      </p:sp>
      <p:sp>
        <p:nvSpPr>
          <p:cNvPr id="6" name="ZoneTexte 5"/>
          <p:cNvSpPr txBox="1"/>
          <p:nvPr/>
        </p:nvSpPr>
        <p:spPr>
          <a:xfrm>
            <a:off x="457200" y="5303356"/>
            <a:ext cx="630019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dirty="0" smtClean="0">
                <a:solidFill>
                  <a:schemeClr val="bg2">
                    <a:lumMod val="10000"/>
                  </a:schemeClr>
                </a:solidFill>
                <a:latin typeface="Tiranti Solid LET" pitchFamily="2" charset="0"/>
              </a:rPr>
              <a:t>         Photos du Net :  sauf celle ici même </a:t>
            </a:r>
            <a:r>
              <a:rPr lang="fr-FR" b="1" dirty="0" smtClean="0">
                <a:solidFill>
                  <a:schemeClr val="bg2">
                    <a:lumMod val="10000"/>
                  </a:schemeClr>
                </a:solidFill>
                <a:latin typeface="AbottOldStyle" panose="00000400000000000000" pitchFamily="2" charset="0"/>
              </a:rPr>
              <a:t>©</a:t>
            </a:r>
          </a:p>
          <a:p>
            <a:r>
              <a:rPr lang="fr-FR" b="1" dirty="0" smtClean="0">
                <a:solidFill>
                  <a:schemeClr val="bg2">
                    <a:lumMod val="10000"/>
                  </a:schemeClr>
                </a:solidFill>
                <a:latin typeface="Tiranti Solid LET" pitchFamily="2" charset="0"/>
              </a:rPr>
              <a:t>    Chanson : </a:t>
            </a:r>
            <a:r>
              <a:rPr lang="fr-FR" b="1" dirty="0" smtClean="0">
                <a:solidFill>
                  <a:srgbClr val="002060"/>
                </a:solidFill>
                <a:latin typeface="Tiranti Solid LET" pitchFamily="2" charset="0"/>
              </a:rPr>
              <a:t>Frank Alamo : File , File , File </a:t>
            </a:r>
          </a:p>
          <a:p>
            <a:r>
              <a:rPr lang="fr-FR" dirty="0" smtClean="0">
                <a:solidFill>
                  <a:srgbClr val="00B050"/>
                </a:solidFill>
                <a:latin typeface="Tiranti Solid LET" pitchFamily="2" charset="0"/>
              </a:rPr>
              <a:t> </a:t>
            </a:r>
          </a:p>
          <a:p>
            <a:r>
              <a:rPr lang="fr-FR" dirty="0" smtClean="0">
                <a:solidFill>
                  <a:schemeClr val="bg1">
                    <a:lumMod val="95000"/>
                  </a:schemeClr>
                </a:solidFill>
                <a:latin typeface="Forte" panose="03060902040502070203" pitchFamily="66" charset="0"/>
              </a:rPr>
              <a:t>  </a:t>
            </a:r>
            <a:r>
              <a:rPr lang="fr-FR" dirty="0" smtClean="0">
                <a:solidFill>
                  <a:srgbClr val="FF0000"/>
                </a:solidFill>
                <a:latin typeface="Forte" panose="03060902040502070203" pitchFamily="66" charset="0"/>
              </a:rPr>
              <a:t>Montage et textes  : </a:t>
            </a:r>
            <a:r>
              <a:rPr lang="fr-FR" dirty="0" smtClean="0">
                <a:solidFill>
                  <a:srgbClr val="FF0000"/>
                </a:solidFill>
                <a:latin typeface="Forte" panose="03060902040502070203" pitchFamily="66" charset="0"/>
              </a:rPr>
              <a:t>Jean-Pierre Le Défoulé  </a:t>
            </a:r>
            <a:r>
              <a:rPr lang="fr-FR" dirty="0" smtClean="0">
                <a:solidFill>
                  <a:srgbClr val="FF0000"/>
                </a:solidFill>
                <a:latin typeface="Forte" panose="03060902040502070203" pitchFamily="66" charset="0"/>
              </a:rPr>
              <a:t>©</a:t>
            </a:r>
            <a:endParaRPr lang="fr-FR" dirty="0">
              <a:solidFill>
                <a:srgbClr val="FF0000"/>
              </a:solidFill>
              <a:latin typeface="Forte" panose="03060902040502070203" pitchFamily="66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38606" y="3501008"/>
            <a:ext cx="3005394" cy="3363178"/>
          </a:xfrm>
          <a:prstGeom prst="rect">
            <a:avLst/>
          </a:prstGeom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32335" y="5680181"/>
            <a:ext cx="1158509" cy="1177819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6059271" y="828808"/>
            <a:ext cx="2848408" cy="3886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fr-FR" b="1" dirty="0">
                <a:solidFill>
                  <a:srgbClr val="FFFF00"/>
                </a:solidFill>
                <a:latin typeface="Victorian LET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http://defoulloir.forumactif.com</a:t>
            </a:r>
            <a:r>
              <a:rPr lang="fr-FR" b="1" dirty="0">
                <a:solidFill>
                  <a:srgbClr val="FFFF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/</a:t>
            </a:r>
            <a:endParaRPr lang="fr-FR" b="1" dirty="0">
              <a:solidFill>
                <a:srgbClr val="FFFF0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0368" y="964494"/>
            <a:ext cx="524449" cy="160248"/>
          </a:xfrm>
          <a:prstGeom prst="rect">
            <a:avLst/>
          </a:prstGeom>
        </p:spPr>
      </p:pic>
      <p:pic>
        <p:nvPicPr>
          <p:cNvPr id="10" name="Image 9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" y="4766861"/>
            <a:ext cx="2250398" cy="4157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908032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8947"/>
            <a:ext cx="10987114" cy="6866947"/>
          </a:xfrm>
        </p:spPr>
      </p:pic>
    </p:spTree>
    <p:extLst>
      <p:ext uri="{BB962C8B-B14F-4D97-AF65-F5344CB8AC3E}">
        <p14:creationId xmlns:p14="http://schemas.microsoft.com/office/powerpoint/2010/main" val="39552422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item1.xml><?xml version="1.0" encoding="utf-8"?>
<?mso-contentType ?>
<FormTemplates xmlns="http://schemas.microsoft.com/sharepoint/v3/contenttype/forms">
  <Display>DocumentLibraryForm</Display>
  <Edit>AssetEditForm</Edit>
  <New>DocumentLibraryForm</New>
</FormTemplates>
</file>

<file path=customXml/itemProps1.xml><?xml version="1.0" encoding="utf-8"?>
<ds:datastoreItem xmlns:ds="http://schemas.openxmlformats.org/officeDocument/2006/customXml" ds:itemID="{801071AE-ADA8-495C-9167-8A72F5DD79FF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Thème désert - Route droite sur bitume</Template>
  <TotalTime>498</TotalTime>
  <Words>178</Words>
  <Application>Microsoft Office PowerPoint</Application>
  <PresentationFormat>Affichage à l'écran (4:3)</PresentationFormat>
  <Paragraphs>32</Paragraphs>
  <Slides>17</Slides>
  <Notes>0</Notes>
  <HiddenSlides>0</HiddenSlides>
  <MMClips>1</MMClips>
  <ScaleCrop>false</ScaleCrop>
  <HeadingPairs>
    <vt:vector size="6" baseType="variant">
      <vt:variant>
        <vt:lpstr>Polices utilisées</vt:lpstr>
      </vt:variant>
      <vt:variant>
        <vt:i4>16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17</vt:i4>
      </vt:variant>
    </vt:vector>
  </HeadingPairs>
  <TitlesOfParts>
    <vt:vector size="34" baseType="lpstr">
      <vt:lpstr>Abilene</vt:lpstr>
      <vt:lpstr>AbottOldStyle</vt:lpstr>
      <vt:lpstr>Academy Engraved LET</vt:lpstr>
      <vt:lpstr>Agnes</vt:lpstr>
      <vt:lpstr>Agnes-Xbold</vt:lpstr>
      <vt:lpstr>Algerian</vt:lpstr>
      <vt:lpstr>Arial</vt:lpstr>
      <vt:lpstr>Brush Script MT</vt:lpstr>
      <vt:lpstr>Calibri</vt:lpstr>
      <vt:lpstr>Cataneo BT</vt:lpstr>
      <vt:lpstr>Curacao-CE</vt:lpstr>
      <vt:lpstr>Forte</vt:lpstr>
      <vt:lpstr>Gabriola</vt:lpstr>
      <vt:lpstr>Times New Roman</vt:lpstr>
      <vt:lpstr>Tiranti Solid LET</vt:lpstr>
      <vt:lpstr>Victorian LET</vt:lpstr>
      <vt:lpstr>Thème Office</vt:lpstr>
      <vt:lpstr>Fabrication d'une Morgan</vt:lpstr>
      <vt:lpstr>Tous les éléments en bois pour la confection de la voiture </vt:lpstr>
      <vt:lpstr>Du travail comme on n’en voit plus </vt:lpstr>
      <vt:lpstr>Tout est fait à la main</vt:lpstr>
      <vt:lpstr>On est loin des chaines de montages</vt:lpstr>
      <vt:lpstr>Du travail de précision</vt:lpstr>
      <vt:lpstr>Aucun droit à l’erreur</vt:lpstr>
      <vt:lpstr>Pour le plaisir des yeux</vt:lpstr>
      <vt:lpstr>Cela fait rêver</vt:lpstr>
      <vt:lpstr>Deux , en cours de montage : Ann’ et son cheval de course </vt:lpstr>
      <vt:lpstr>Moteur BMW de 4,8 litres 8 cylindres en V</vt:lpstr>
      <vt:lpstr>Un bijou de technologie</vt:lpstr>
      <vt:lpstr>Celle-ci est avec toiture</vt:lpstr>
      <vt:lpstr>Une décapotable </vt:lpstr>
      <vt:lpstr>Prête à être livrée 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Fabrication d'une Morgan</dc:title>
  <dc:creator>Messager Michel</dc:creator>
  <cp:keywords/>
  <cp:lastModifiedBy>Messager Michel</cp:lastModifiedBy>
  <cp:revision>42</cp:revision>
  <dcterms:created xsi:type="dcterms:W3CDTF">2013-05-20T09:43:23Z</dcterms:created>
  <dcterms:modified xsi:type="dcterms:W3CDTF">2013-08-19T17:25:15Z</dcterms:modified>
  <cp:version/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TemplateID">
    <vt:lpwstr>TC300072349990</vt:lpwstr>
  </property>
</Properties>
</file>