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0" r:id="rId2"/>
  </p:sldMasterIdLst>
  <p:notesMasterIdLst>
    <p:notesMasterId r:id="rId46"/>
  </p:notesMasterIdLst>
  <p:sldIdLst>
    <p:sldId id="276" r:id="rId3"/>
    <p:sldId id="327" r:id="rId4"/>
    <p:sldId id="278" r:id="rId5"/>
    <p:sldId id="282" r:id="rId6"/>
    <p:sldId id="298" r:id="rId7"/>
    <p:sldId id="296" r:id="rId8"/>
    <p:sldId id="305" r:id="rId9"/>
    <p:sldId id="328" r:id="rId10"/>
    <p:sldId id="329" r:id="rId11"/>
    <p:sldId id="333" r:id="rId12"/>
    <p:sldId id="346" r:id="rId13"/>
    <p:sldId id="340" r:id="rId14"/>
    <p:sldId id="335" r:id="rId15"/>
    <p:sldId id="351" r:id="rId16"/>
    <p:sldId id="341" r:id="rId17"/>
    <p:sldId id="344" r:id="rId18"/>
    <p:sldId id="345" r:id="rId19"/>
    <p:sldId id="283" r:id="rId20"/>
    <p:sldId id="291" r:id="rId21"/>
    <p:sldId id="310" r:id="rId22"/>
    <p:sldId id="314" r:id="rId23"/>
    <p:sldId id="293" r:id="rId24"/>
    <p:sldId id="317" r:id="rId25"/>
    <p:sldId id="294" r:id="rId26"/>
    <p:sldId id="319" r:id="rId27"/>
    <p:sldId id="288" r:id="rId28"/>
    <p:sldId id="320" r:id="rId29"/>
    <p:sldId id="338" r:id="rId30"/>
    <p:sldId id="300" r:id="rId31"/>
    <p:sldId id="347" r:id="rId32"/>
    <p:sldId id="321" r:id="rId33"/>
    <p:sldId id="301" r:id="rId34"/>
    <p:sldId id="348" r:id="rId35"/>
    <p:sldId id="307" r:id="rId36"/>
    <p:sldId id="350" r:id="rId37"/>
    <p:sldId id="354" r:id="rId38"/>
    <p:sldId id="355" r:id="rId39"/>
    <p:sldId id="356" r:id="rId40"/>
    <p:sldId id="308" r:id="rId41"/>
    <p:sldId id="353" r:id="rId42"/>
    <p:sldId id="309" r:id="rId43"/>
    <p:sldId id="349" r:id="rId44"/>
    <p:sldId id="339" r:id="rId45"/>
  </p:sldIdLst>
  <p:sldSz cx="9144000" cy="6858000" type="screen4x3"/>
  <p:notesSz cx="6669088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AC0823"/>
    <a:srgbClr val="740618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inimized">
    <p:restoredLeft sz="15620" autoAdjust="0"/>
    <p:restoredTop sz="93759" autoAdjust="0"/>
  </p:normalViewPr>
  <p:slideViewPr>
    <p:cSldViewPr>
      <p:cViewPr>
        <p:scale>
          <a:sx n="80" d="100"/>
          <a:sy n="80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6880AC-70FE-49B0-876A-45B28C71B32E}" type="doc">
      <dgm:prSet loTypeId="urn:microsoft.com/office/officeart/2005/8/layout/hList1" loCatId="list" qsTypeId="urn:microsoft.com/office/officeart/2005/8/quickstyle/3d7" qsCatId="3D" csTypeId="urn:microsoft.com/office/officeart/2005/8/colors/accent1_2#2" csCatId="accent1" phldr="1"/>
      <dgm:spPr/>
      <dgm:t>
        <a:bodyPr/>
        <a:lstStyle/>
        <a:p>
          <a:endParaRPr lang="fr-FR"/>
        </a:p>
      </dgm:t>
    </dgm:pt>
    <dgm:pt modelId="{A63BD25F-382F-4805-80E9-F514FD79FE81}">
      <dgm:prSet phldrT="[Texte]"/>
      <dgm:spPr/>
      <dgm:t>
        <a:bodyPr/>
        <a:lstStyle/>
        <a:p>
          <a:r>
            <a:rPr lang="fr-FR" dirty="0" smtClean="0"/>
            <a:t>Recette</a:t>
          </a:r>
          <a:endParaRPr lang="fr-FR" dirty="0"/>
        </a:p>
      </dgm:t>
    </dgm:pt>
    <dgm:pt modelId="{C293E0ED-74A1-4C3F-B9AC-E19A9B28774F}" type="parTrans" cxnId="{78B5C6C5-888A-44DB-9068-2AA6A5F9EA95}">
      <dgm:prSet/>
      <dgm:spPr/>
      <dgm:t>
        <a:bodyPr/>
        <a:lstStyle/>
        <a:p>
          <a:endParaRPr lang="fr-FR"/>
        </a:p>
      </dgm:t>
    </dgm:pt>
    <dgm:pt modelId="{0EDE2328-9B1A-437E-8532-DBEA9FCB7682}" type="sibTrans" cxnId="{78B5C6C5-888A-44DB-9068-2AA6A5F9EA95}">
      <dgm:prSet/>
      <dgm:spPr/>
      <dgm:t>
        <a:bodyPr/>
        <a:lstStyle/>
        <a:p>
          <a:endParaRPr lang="fr-FR"/>
        </a:p>
      </dgm:t>
    </dgm:pt>
    <dgm:pt modelId="{E3A7B277-2C01-4545-9166-3C539CFCFCD4}">
      <dgm:prSet phldrT="[Texte]"/>
      <dgm:spPr/>
      <dgm:t>
        <a:bodyPr/>
        <a:lstStyle/>
        <a:p>
          <a:r>
            <a:rPr lang="fr-FR" dirty="0" smtClean="0"/>
            <a:t>40 087</a:t>
          </a:r>
          <a:endParaRPr lang="fr-FR" dirty="0"/>
        </a:p>
      </dgm:t>
    </dgm:pt>
    <dgm:pt modelId="{A1DBF7A8-A601-4F12-9310-5193F1A288DD}" type="parTrans" cxnId="{AC3F19A4-9EA2-4D6A-9B64-8C09681C8B1A}">
      <dgm:prSet/>
      <dgm:spPr/>
      <dgm:t>
        <a:bodyPr/>
        <a:lstStyle/>
        <a:p>
          <a:endParaRPr lang="fr-FR"/>
        </a:p>
      </dgm:t>
    </dgm:pt>
    <dgm:pt modelId="{A7D71CA2-6A89-4627-AA82-2B39FE871F30}" type="sibTrans" cxnId="{AC3F19A4-9EA2-4D6A-9B64-8C09681C8B1A}">
      <dgm:prSet/>
      <dgm:spPr/>
      <dgm:t>
        <a:bodyPr/>
        <a:lstStyle/>
        <a:p>
          <a:endParaRPr lang="fr-FR"/>
        </a:p>
      </dgm:t>
    </dgm:pt>
    <dgm:pt modelId="{F53A6126-F25D-431C-BF70-07FEC064C4AC}">
      <dgm:prSet phldrT="[Texte]"/>
      <dgm:spPr/>
      <dgm:t>
        <a:bodyPr/>
        <a:lstStyle/>
        <a:p>
          <a:r>
            <a:rPr lang="fr-FR" dirty="0" smtClean="0"/>
            <a:t>Dépense</a:t>
          </a:r>
          <a:endParaRPr lang="fr-FR" dirty="0"/>
        </a:p>
      </dgm:t>
    </dgm:pt>
    <dgm:pt modelId="{282AE877-3A26-4615-ADEF-1770C4605571}" type="parTrans" cxnId="{3C8A2F72-2077-4BC1-B077-9C8F9A22603F}">
      <dgm:prSet/>
      <dgm:spPr/>
      <dgm:t>
        <a:bodyPr/>
        <a:lstStyle/>
        <a:p>
          <a:endParaRPr lang="fr-FR"/>
        </a:p>
      </dgm:t>
    </dgm:pt>
    <dgm:pt modelId="{3A71090D-8095-42F2-AE76-134E5948FFDD}" type="sibTrans" cxnId="{3C8A2F72-2077-4BC1-B077-9C8F9A22603F}">
      <dgm:prSet/>
      <dgm:spPr/>
      <dgm:t>
        <a:bodyPr/>
        <a:lstStyle/>
        <a:p>
          <a:endParaRPr lang="fr-FR"/>
        </a:p>
      </dgm:t>
    </dgm:pt>
    <dgm:pt modelId="{83505E15-FCB7-403C-823F-CEB6BB171A00}">
      <dgm:prSet phldrT="[Texte]"/>
      <dgm:spPr/>
      <dgm:t>
        <a:bodyPr/>
        <a:lstStyle/>
        <a:p>
          <a:r>
            <a:rPr lang="fr-FR" dirty="0" smtClean="0"/>
            <a:t>40 163</a:t>
          </a:r>
          <a:endParaRPr lang="fr-FR" dirty="0"/>
        </a:p>
      </dgm:t>
    </dgm:pt>
    <dgm:pt modelId="{EF27428A-C50A-428E-A247-2312CD938C5D}" type="parTrans" cxnId="{2A318750-78CB-486F-884A-8A182C354A6D}">
      <dgm:prSet/>
      <dgm:spPr/>
      <dgm:t>
        <a:bodyPr/>
        <a:lstStyle/>
        <a:p>
          <a:endParaRPr lang="fr-FR"/>
        </a:p>
      </dgm:t>
    </dgm:pt>
    <dgm:pt modelId="{2C099C63-6F83-44A9-856A-F3CC76590698}" type="sibTrans" cxnId="{2A318750-78CB-486F-884A-8A182C354A6D}">
      <dgm:prSet/>
      <dgm:spPr/>
      <dgm:t>
        <a:bodyPr/>
        <a:lstStyle/>
        <a:p>
          <a:endParaRPr lang="fr-FR"/>
        </a:p>
      </dgm:t>
    </dgm:pt>
    <dgm:pt modelId="{8F087EF1-7D40-4CF8-81D5-028C423215E5}" type="pres">
      <dgm:prSet presAssocID="{A46880AC-70FE-49B0-876A-45B28C71B32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132830C2-E925-4874-9255-14566C125AA0}" type="pres">
      <dgm:prSet presAssocID="{A63BD25F-382F-4805-80E9-F514FD79FE81}" presName="composite" presStyleCnt="0"/>
      <dgm:spPr/>
    </dgm:pt>
    <dgm:pt modelId="{2B599381-A3E1-4518-97EF-239D4DD54C77}" type="pres">
      <dgm:prSet presAssocID="{A63BD25F-382F-4805-80E9-F514FD79FE8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135DE7F-D47F-441A-949B-182971495B2E}" type="pres">
      <dgm:prSet presAssocID="{A63BD25F-382F-4805-80E9-F514FD79FE81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21A3A83-3818-45A3-A1BB-282D8FCCB824}" type="pres">
      <dgm:prSet presAssocID="{0EDE2328-9B1A-437E-8532-DBEA9FCB7682}" presName="space" presStyleCnt="0"/>
      <dgm:spPr/>
    </dgm:pt>
    <dgm:pt modelId="{621EB63E-528D-494C-8425-71D5BC9D1D78}" type="pres">
      <dgm:prSet presAssocID="{F53A6126-F25D-431C-BF70-07FEC064C4AC}" presName="composite" presStyleCnt="0"/>
      <dgm:spPr/>
    </dgm:pt>
    <dgm:pt modelId="{2D52F091-A91A-4962-BB99-8C7C6CA0A654}" type="pres">
      <dgm:prSet presAssocID="{F53A6126-F25D-431C-BF70-07FEC064C4AC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6EA0B67-8CFA-4155-948F-44D14B90C4D7}" type="pres">
      <dgm:prSet presAssocID="{F53A6126-F25D-431C-BF70-07FEC064C4AC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78B5C6C5-888A-44DB-9068-2AA6A5F9EA95}" srcId="{A46880AC-70FE-49B0-876A-45B28C71B32E}" destId="{A63BD25F-382F-4805-80E9-F514FD79FE81}" srcOrd="0" destOrd="0" parTransId="{C293E0ED-74A1-4C3F-B9AC-E19A9B28774F}" sibTransId="{0EDE2328-9B1A-437E-8532-DBEA9FCB7682}"/>
    <dgm:cxn modelId="{96D3EB30-6F01-4664-8849-6EE5D0958EB9}" type="presOf" srcId="{A63BD25F-382F-4805-80E9-F514FD79FE81}" destId="{2B599381-A3E1-4518-97EF-239D4DD54C77}" srcOrd="0" destOrd="0" presId="urn:microsoft.com/office/officeart/2005/8/layout/hList1"/>
    <dgm:cxn modelId="{3C8A2F72-2077-4BC1-B077-9C8F9A22603F}" srcId="{A46880AC-70FE-49B0-876A-45B28C71B32E}" destId="{F53A6126-F25D-431C-BF70-07FEC064C4AC}" srcOrd="1" destOrd="0" parTransId="{282AE877-3A26-4615-ADEF-1770C4605571}" sibTransId="{3A71090D-8095-42F2-AE76-134E5948FFDD}"/>
    <dgm:cxn modelId="{CA6A701E-435C-43AB-A518-AC73C0509839}" type="presOf" srcId="{A46880AC-70FE-49B0-876A-45B28C71B32E}" destId="{8F087EF1-7D40-4CF8-81D5-028C423215E5}" srcOrd="0" destOrd="0" presId="urn:microsoft.com/office/officeart/2005/8/layout/hList1"/>
    <dgm:cxn modelId="{2A318750-78CB-486F-884A-8A182C354A6D}" srcId="{F53A6126-F25D-431C-BF70-07FEC064C4AC}" destId="{83505E15-FCB7-403C-823F-CEB6BB171A00}" srcOrd="0" destOrd="0" parTransId="{EF27428A-C50A-428E-A247-2312CD938C5D}" sibTransId="{2C099C63-6F83-44A9-856A-F3CC76590698}"/>
    <dgm:cxn modelId="{5F34176E-A5E8-4D92-83F1-A17F4C50A150}" type="presOf" srcId="{E3A7B277-2C01-4545-9166-3C539CFCFCD4}" destId="{7135DE7F-D47F-441A-949B-182971495B2E}" srcOrd="0" destOrd="0" presId="urn:microsoft.com/office/officeart/2005/8/layout/hList1"/>
    <dgm:cxn modelId="{8D0703B9-D2A6-4B7F-B304-01452411BDAE}" type="presOf" srcId="{83505E15-FCB7-403C-823F-CEB6BB171A00}" destId="{B6EA0B67-8CFA-4155-948F-44D14B90C4D7}" srcOrd="0" destOrd="0" presId="urn:microsoft.com/office/officeart/2005/8/layout/hList1"/>
    <dgm:cxn modelId="{10841693-796A-487D-837D-7E0369C4FDBB}" type="presOf" srcId="{F53A6126-F25D-431C-BF70-07FEC064C4AC}" destId="{2D52F091-A91A-4962-BB99-8C7C6CA0A654}" srcOrd="0" destOrd="0" presId="urn:microsoft.com/office/officeart/2005/8/layout/hList1"/>
    <dgm:cxn modelId="{AC3F19A4-9EA2-4D6A-9B64-8C09681C8B1A}" srcId="{A63BD25F-382F-4805-80E9-F514FD79FE81}" destId="{E3A7B277-2C01-4545-9166-3C539CFCFCD4}" srcOrd="0" destOrd="0" parTransId="{A1DBF7A8-A601-4F12-9310-5193F1A288DD}" sibTransId="{A7D71CA2-6A89-4627-AA82-2B39FE871F30}"/>
    <dgm:cxn modelId="{DE27650A-3128-4F4E-A608-863D7AD144D1}" type="presParOf" srcId="{8F087EF1-7D40-4CF8-81D5-028C423215E5}" destId="{132830C2-E925-4874-9255-14566C125AA0}" srcOrd="0" destOrd="0" presId="urn:microsoft.com/office/officeart/2005/8/layout/hList1"/>
    <dgm:cxn modelId="{DD27795B-1DC8-4206-A386-8ED2DCC4686D}" type="presParOf" srcId="{132830C2-E925-4874-9255-14566C125AA0}" destId="{2B599381-A3E1-4518-97EF-239D4DD54C77}" srcOrd="0" destOrd="0" presId="urn:microsoft.com/office/officeart/2005/8/layout/hList1"/>
    <dgm:cxn modelId="{DF8C4E49-DDF5-41CC-B7C6-0C4E70C2E345}" type="presParOf" srcId="{132830C2-E925-4874-9255-14566C125AA0}" destId="{7135DE7F-D47F-441A-949B-182971495B2E}" srcOrd="1" destOrd="0" presId="urn:microsoft.com/office/officeart/2005/8/layout/hList1"/>
    <dgm:cxn modelId="{2B7AC03F-BE02-43C2-B8E6-A65EF81DA81A}" type="presParOf" srcId="{8F087EF1-7D40-4CF8-81D5-028C423215E5}" destId="{121A3A83-3818-45A3-A1BB-282D8FCCB824}" srcOrd="1" destOrd="0" presId="urn:microsoft.com/office/officeart/2005/8/layout/hList1"/>
    <dgm:cxn modelId="{99B42368-F487-4493-962B-C24B2081BC79}" type="presParOf" srcId="{8F087EF1-7D40-4CF8-81D5-028C423215E5}" destId="{621EB63E-528D-494C-8425-71D5BC9D1D78}" srcOrd="2" destOrd="0" presId="urn:microsoft.com/office/officeart/2005/8/layout/hList1"/>
    <dgm:cxn modelId="{283845F6-945F-497E-8D4A-0E88C59A127E}" type="presParOf" srcId="{621EB63E-528D-494C-8425-71D5BC9D1D78}" destId="{2D52F091-A91A-4962-BB99-8C7C6CA0A654}" srcOrd="0" destOrd="0" presId="urn:microsoft.com/office/officeart/2005/8/layout/hList1"/>
    <dgm:cxn modelId="{E04E16F6-1D2C-4B25-93B3-A66655085AC9}" type="presParOf" srcId="{621EB63E-528D-494C-8425-71D5BC9D1D78}" destId="{B6EA0B67-8CFA-4155-948F-44D14B90C4D7}" srcOrd="1" destOrd="0" presId="urn:microsoft.com/office/officeart/2005/8/layout/hList1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44C3661-F973-41AE-97D9-6252CEC19309}" type="datetimeFigureOut">
              <a:rPr lang="fr-FR"/>
              <a:pPr>
                <a:defRPr/>
              </a:pPr>
              <a:t>25/06/2013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310F2F9-7597-4955-BE93-1CEA9817C8A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1536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F90AAAF-421D-4180-904D-F49057E4B45C}" type="slidenum">
              <a:rPr lang="fr-F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28604"/>
            <a:ext cx="7772400" cy="98903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en-US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97DEC-8385-4013-B0D5-E8928677EC9D}" type="datetimeFigureOut">
              <a:rPr lang="fr-FR"/>
              <a:pPr>
                <a:defRPr/>
              </a:pPr>
              <a:t>25/06/2013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21CFD-188D-41EC-8376-DFF41E0778A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Cliquez pour modifier le style du titre</a:t>
            </a:r>
            <a:endParaRPr lang="en-US" dirty="0"/>
          </a:p>
        </p:txBody>
      </p:sp>
      <p:sp>
        <p:nvSpPr>
          <p:cNvPr id="6" name="Espace réservé du texte 15"/>
          <p:cNvSpPr>
            <a:spLocks noGrp="1"/>
          </p:cNvSpPr>
          <p:nvPr>
            <p:ph type="body" sz="quarter" idx="13"/>
          </p:nvPr>
        </p:nvSpPr>
        <p:spPr>
          <a:xfrm>
            <a:off x="642938" y="1428750"/>
            <a:ext cx="7929562" cy="4572000"/>
          </a:xfrm>
          <a:prstGeom prst="rect">
            <a:avLst/>
          </a:prstGeom>
        </p:spPr>
        <p:txBody>
          <a:bodyPr lIns="91397" tIns="45698" rIns="91397" bIns="45698"/>
          <a:lstStyle>
            <a:lvl1pPr>
              <a:spcBef>
                <a:spcPts val="600"/>
              </a:spcBef>
              <a:buFont typeface="Wingdings" pitchFamily="2" charset="2"/>
              <a:buChar char="§"/>
              <a:defRPr>
                <a:latin typeface="+mj-lt"/>
              </a:defRPr>
            </a:lvl1pPr>
            <a:lvl2pPr>
              <a:spcBef>
                <a:spcPts val="600"/>
              </a:spcBef>
              <a:buFont typeface="Wingdings" pitchFamily="2" charset="2"/>
              <a:buChar char="§"/>
              <a:defRPr>
                <a:solidFill>
                  <a:schemeClr val="accent5"/>
                </a:solidFill>
                <a:latin typeface="+mj-lt"/>
              </a:defRPr>
            </a:lvl2pPr>
            <a:lvl3pPr>
              <a:spcBef>
                <a:spcPts val="600"/>
              </a:spcBef>
              <a:buFont typeface="Wingdings" pitchFamily="2" charset="2"/>
              <a:buChar char="§"/>
              <a:defRPr>
                <a:solidFill>
                  <a:schemeClr val="tx2"/>
                </a:solidFill>
                <a:latin typeface="+mj-lt"/>
              </a:defRPr>
            </a:lvl3pPr>
            <a:lvl4pPr>
              <a:spcBef>
                <a:spcPts val="600"/>
              </a:spcBef>
              <a:buFont typeface="Wingdings" pitchFamily="2" charset="2"/>
              <a:buChar char="§"/>
              <a:defRPr>
                <a:solidFill>
                  <a:schemeClr val="tx1"/>
                </a:solidFill>
                <a:latin typeface="+mj-lt"/>
              </a:defRPr>
            </a:lvl4pPr>
            <a:lvl5pPr>
              <a:spcBef>
                <a:spcPts val="600"/>
              </a:spcBef>
              <a:buFont typeface="Wingdings" pitchFamily="2" charset="2"/>
              <a:buChar char="§"/>
              <a:defRPr>
                <a:solidFill>
                  <a:schemeClr val="accent5"/>
                </a:solidFill>
                <a:latin typeface="+mj-lt"/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34048-67E0-4760-8D02-9FFD925619BF}" type="datetimeFigureOut">
              <a:rPr lang="fr-FR"/>
              <a:pPr>
                <a:defRPr/>
              </a:pPr>
              <a:t>25/06/2013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538E8-746F-49B2-87ED-C29F4F9BD30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02EA4-E51E-453F-A640-A1F41AE71406}" type="datetimeFigureOut">
              <a:rPr lang="fr-FR"/>
              <a:pPr>
                <a:defRPr/>
              </a:pPr>
              <a:t>25/06/2013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D6C50-C573-4CA6-8F71-816A9527D51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4327A-BD03-4C4D-A0B7-192FC7ED0577}" type="datetimeFigureOut">
              <a:rPr lang="fr-FR"/>
              <a:pPr>
                <a:defRPr/>
              </a:pPr>
              <a:t>25/06/2013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97B36-69EC-4903-B47A-70F3317780B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8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79B219-8C73-417B-A324-4BFB8B659423}" type="datetimeFigureOut">
              <a:rPr lang="fr-FR"/>
              <a:pPr>
                <a:defRPr/>
              </a:pPr>
              <a:t>25/06/2013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2A47D1BE-8AD7-4AED-BA15-74C7915215E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pic>
        <p:nvPicPr>
          <p:cNvPr id="1032" name="Picture 2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8143875" y="5875338"/>
            <a:ext cx="1000125" cy="98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à coins arrondis 9"/>
          <p:cNvSpPr/>
          <p:nvPr userDrawn="1"/>
        </p:nvSpPr>
        <p:spPr>
          <a:xfrm>
            <a:off x="500063" y="214313"/>
            <a:ext cx="8072437" cy="714375"/>
          </a:xfrm>
          <a:prstGeom prst="roundRect">
            <a:avLst/>
          </a:prstGeom>
          <a:solidFill>
            <a:srgbClr val="740618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2" r:id="rId2"/>
    <p:sldLayoutId id="2147483731" r:id="rId3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23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5124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478F93-291F-43E8-B454-7A3380EDFC05}" type="datetimeFigureOut">
              <a:rPr lang="fr-FR"/>
              <a:pPr>
                <a:defRPr/>
              </a:pPr>
              <a:t>25/06/2013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5C15411F-A9D5-4C83-B7C1-EB01CC46122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  <p:pic>
        <p:nvPicPr>
          <p:cNvPr id="5128" name="Picture 2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8143875" y="5875338"/>
            <a:ext cx="1000125" cy="98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à coins arrondis 9"/>
          <p:cNvSpPr/>
          <p:nvPr userDrawn="1"/>
        </p:nvSpPr>
        <p:spPr>
          <a:xfrm>
            <a:off x="785813" y="214313"/>
            <a:ext cx="8072437" cy="1143000"/>
          </a:xfrm>
          <a:prstGeom prst="roundRect">
            <a:avLst/>
          </a:prstGeom>
          <a:solidFill>
            <a:srgbClr val="740618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itre 1"/>
          <p:cNvSpPr>
            <a:spLocks noGrp="1"/>
          </p:cNvSpPr>
          <p:nvPr>
            <p:ph type="title"/>
          </p:nvPr>
        </p:nvSpPr>
        <p:spPr>
          <a:xfrm>
            <a:off x="785813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250825" y="1141413"/>
            <a:ext cx="4176713" cy="20716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2600" dirty="0">
                <a:latin typeface="+mn-lt"/>
                <a:cs typeface="+mn-cs"/>
              </a:rPr>
              <a:t>Bilan Financier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Bilan saison 2012 2013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Chiffres clés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Aides et Subventions</a:t>
            </a:r>
          </a:p>
        </p:txBody>
      </p:sp>
      <p:sp>
        <p:nvSpPr>
          <p:cNvPr id="6" name="Espace réservé du contenu 4"/>
          <p:cNvSpPr txBox="1">
            <a:spLocks/>
          </p:cNvSpPr>
          <p:nvPr/>
        </p:nvSpPr>
        <p:spPr>
          <a:xfrm>
            <a:off x="4630738" y="1141413"/>
            <a:ext cx="4333875" cy="20716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2600" dirty="0">
                <a:latin typeface="+mn-lt"/>
                <a:cs typeface="+mn-cs"/>
              </a:rPr>
              <a:t>Bilan sportif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Saison en cours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Perspectives 2013/2014</a:t>
            </a:r>
          </a:p>
        </p:txBody>
      </p:sp>
      <p:sp>
        <p:nvSpPr>
          <p:cNvPr id="7" name="Espace réservé du contenu 4"/>
          <p:cNvSpPr txBox="1">
            <a:spLocks/>
          </p:cNvSpPr>
          <p:nvPr/>
        </p:nvSpPr>
        <p:spPr>
          <a:xfrm>
            <a:off x="239713" y="3357563"/>
            <a:ext cx="4175125" cy="31670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25000" lnSpcReduction="20000"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10400" dirty="0">
                <a:latin typeface="+mn-lt"/>
                <a:cs typeface="+mn-cs"/>
              </a:rPr>
              <a:t>Des moments </a:t>
            </a:r>
            <a:r>
              <a:rPr lang="fr-FR" sz="10400" dirty="0">
                <a:latin typeface="+mn-lt"/>
                <a:cs typeface="+mn-cs"/>
              </a:rPr>
              <a:t>forts</a:t>
            </a:r>
            <a:endParaRPr lang="fr-FR" sz="10400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7200" b="1" dirty="0">
                <a:latin typeface="+mn-lt"/>
                <a:cs typeface="+mn-cs"/>
              </a:rPr>
              <a:t>Stage des </a:t>
            </a:r>
            <a:r>
              <a:rPr lang="fr-FR" sz="7200" b="1" dirty="0" err="1">
                <a:latin typeface="+mn-lt"/>
                <a:cs typeface="+mn-cs"/>
              </a:rPr>
              <a:t>Noés</a:t>
            </a:r>
            <a:endParaRPr lang="fr-FR" sz="72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7200" b="1" dirty="0">
                <a:latin typeface="+mn-lt"/>
                <a:cs typeface="+mn-cs"/>
              </a:rPr>
              <a:t>Galette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7200" b="1" dirty="0">
                <a:latin typeface="+mn-lt"/>
                <a:cs typeface="+mn-cs"/>
              </a:rPr>
              <a:t>Les U13 se </a:t>
            </a:r>
            <a:r>
              <a:rPr lang="fr-FR" sz="7200" b="1" dirty="0">
                <a:latin typeface="+mn-lt"/>
                <a:cs typeface="+mn-cs"/>
              </a:rPr>
              <a:t>mesurent à Asse </a:t>
            </a:r>
            <a:r>
              <a:rPr lang="fr-FR" sz="7200" b="1" dirty="0">
                <a:latin typeface="+mn-lt"/>
                <a:cs typeface="+mn-cs"/>
              </a:rPr>
              <a:t>aux </a:t>
            </a:r>
            <a:r>
              <a:rPr lang="fr-FR" sz="7200" b="1" dirty="0" err="1">
                <a:latin typeface="+mn-lt"/>
                <a:cs typeface="+mn-cs"/>
              </a:rPr>
              <a:t>Noés</a:t>
            </a:r>
            <a:endParaRPr lang="fr-FR" sz="72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7200" b="1" dirty="0">
                <a:latin typeface="+mn-lt"/>
                <a:cs typeface="+mn-cs"/>
              </a:rPr>
              <a:t>Rencontre U9 avec </a:t>
            </a:r>
            <a:r>
              <a:rPr lang="fr-FR" sz="7200" b="1" dirty="0">
                <a:latin typeface="+mn-lt"/>
                <a:cs typeface="+mn-cs"/>
              </a:rPr>
              <a:t>L’ASSE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7200" b="1" dirty="0">
                <a:latin typeface="+mn-lt"/>
                <a:cs typeface="+mn-cs"/>
              </a:rPr>
              <a:t>Finale de la coupe de la Ligue</a:t>
            </a:r>
            <a:endParaRPr lang="fr-FR" sz="72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7200" b="1" dirty="0">
                <a:latin typeface="+mn-lt"/>
                <a:cs typeface="+mn-cs"/>
              </a:rPr>
              <a:t>Soirée </a:t>
            </a:r>
            <a:r>
              <a:rPr lang="fr-FR" sz="7200" b="1" dirty="0" err="1">
                <a:latin typeface="+mn-lt"/>
                <a:cs typeface="+mn-cs"/>
              </a:rPr>
              <a:t>Acf</a:t>
            </a:r>
            <a:endParaRPr lang="fr-FR" sz="72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7200" b="1" dirty="0">
                <a:latin typeface="+mn-lt"/>
                <a:cs typeface="+mn-cs"/>
              </a:rPr>
              <a:t>Finale de la coupe du Roannais en U15 et U19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8600" dirty="0">
              <a:latin typeface="+mn-lt"/>
              <a:cs typeface="+mn-cs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2600" dirty="0">
              <a:latin typeface="+mn-lt"/>
              <a:cs typeface="+mn-cs"/>
            </a:endParaRP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fr-FR" b="1" dirty="0">
                <a:latin typeface="+mn-lt"/>
                <a:cs typeface="+mn-cs"/>
              </a:rPr>
              <a:t> </a:t>
            </a:r>
          </a:p>
        </p:txBody>
      </p:sp>
      <p:sp>
        <p:nvSpPr>
          <p:cNvPr id="8" name="Espace réservé du contenu 4"/>
          <p:cNvSpPr txBox="1">
            <a:spLocks/>
          </p:cNvSpPr>
          <p:nvPr/>
        </p:nvSpPr>
        <p:spPr>
          <a:xfrm>
            <a:off x="4640263" y="3357563"/>
            <a:ext cx="4324350" cy="2374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2600" dirty="0">
                <a:latin typeface="+mn-lt"/>
                <a:cs typeface="+mn-cs"/>
              </a:rPr>
              <a:t>Bilan des manifestations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Concours de belote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Concours pétanque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Soirée ACF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Coupe de la ligue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b="1" dirty="0">
                <a:latin typeface="+mn-lt"/>
                <a:cs typeface="+mn-cs"/>
              </a:rPr>
              <a:t>Tournoi 8 et 9 mai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2600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2600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26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re 1"/>
          <p:cNvSpPr>
            <a:spLocks noGrp="1"/>
          </p:cNvSpPr>
          <p:nvPr>
            <p:ph type="title"/>
          </p:nvPr>
        </p:nvSpPr>
        <p:spPr>
          <a:xfrm>
            <a:off x="728663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9" name="Rectangle 8"/>
          <p:cNvSpPr/>
          <p:nvPr/>
        </p:nvSpPr>
        <p:spPr>
          <a:xfrm>
            <a:off x="428596" y="1428736"/>
            <a:ext cx="5429288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Bilan Financier Global</a:t>
            </a:r>
          </a:p>
        </p:txBody>
      </p:sp>
      <p:pic>
        <p:nvPicPr>
          <p:cNvPr id="9219" name="Picture 2" descr="http://www.mesacosan.com/media/articles/articles-utilisateurs/argent-euros-en-pile-9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0" y="3078163"/>
            <a:ext cx="1855788" cy="3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4763" y="1412875"/>
            <a:ext cx="2033587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Diagramme 5"/>
          <p:cNvGraphicFramePr/>
          <p:nvPr/>
        </p:nvGraphicFramePr>
        <p:xfrm>
          <a:off x="2820144" y="2677368"/>
          <a:ext cx="477619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re 1"/>
          <p:cNvSpPr>
            <a:spLocks noGrp="1"/>
          </p:cNvSpPr>
          <p:nvPr>
            <p:ph type="title"/>
          </p:nvPr>
        </p:nvSpPr>
        <p:spPr>
          <a:xfrm>
            <a:off x="728663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9" name="Rectangle 8"/>
          <p:cNvSpPr/>
          <p:nvPr/>
        </p:nvSpPr>
        <p:spPr>
          <a:xfrm>
            <a:off x="428596" y="1428736"/>
            <a:ext cx="5429288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Bilan Financier   Recettes</a:t>
            </a:r>
            <a:endParaRPr lang="fr-FR" sz="3600" dirty="0">
              <a:solidFill>
                <a:schemeClr val="tx1"/>
              </a:solidFill>
            </a:endParaRPr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2935288"/>
            <a:ext cx="5329238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re 1"/>
          <p:cNvSpPr>
            <a:spLocks noGrp="1"/>
          </p:cNvSpPr>
          <p:nvPr>
            <p:ph type="title"/>
          </p:nvPr>
        </p:nvSpPr>
        <p:spPr>
          <a:xfrm>
            <a:off x="785813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9" name="Rectangle 8"/>
          <p:cNvSpPr/>
          <p:nvPr/>
        </p:nvSpPr>
        <p:spPr>
          <a:xfrm>
            <a:off x="428596" y="1428736"/>
            <a:ext cx="6143668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Bilan Financier   Dépenses</a:t>
            </a:r>
            <a:endParaRPr lang="fr-FR" sz="3600" dirty="0">
              <a:solidFill>
                <a:schemeClr val="tx1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6713" y="2708275"/>
            <a:ext cx="4087812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0550" y="3581400"/>
            <a:ext cx="2095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lèche droite 9"/>
          <p:cNvSpPr/>
          <p:nvPr/>
        </p:nvSpPr>
        <p:spPr>
          <a:xfrm>
            <a:off x="5940425" y="3644900"/>
            <a:ext cx="719138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428596" y="1500174"/>
            <a:ext cx="6000792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/>
              <a:t>Aides et subventions</a:t>
            </a: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187450" y="4076700"/>
          <a:ext cx="6786563" cy="1828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62203"/>
                <a:gridCol w="240251"/>
                <a:gridCol w="4284156"/>
              </a:tblGrid>
              <a:tr h="272509">
                <a:tc>
                  <a:txBody>
                    <a:bodyPr/>
                    <a:lstStyle/>
                    <a:p>
                      <a:r>
                        <a:rPr lang="fr-FR" dirty="0" smtClean="0"/>
                        <a:t>Terrain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Subvention</a:t>
                      </a:r>
                      <a:endParaRPr lang="fr-FR" dirty="0"/>
                    </a:p>
                  </a:txBody>
                  <a:tcPr/>
                </a:tc>
              </a:tr>
              <a:tr h="272509">
                <a:tc>
                  <a:txBody>
                    <a:bodyPr/>
                    <a:lstStyle/>
                    <a:p>
                      <a:r>
                        <a:rPr lang="fr-FR" dirty="0" smtClean="0"/>
                        <a:t>Les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aseline="0" dirty="0" err="1" smtClean="0"/>
                        <a:t>Noés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Renaison</a:t>
                      </a:r>
                      <a:endParaRPr lang="fr-FR" dirty="0"/>
                    </a:p>
                  </a:txBody>
                  <a:tcPr/>
                </a:tc>
              </a:tr>
              <a:tr h="272509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Renaison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Saint André d’</a:t>
                      </a:r>
                      <a:r>
                        <a:rPr lang="fr-FR" dirty="0" err="1" smtClean="0"/>
                        <a:t>Apchon</a:t>
                      </a:r>
                      <a:endParaRPr lang="fr-FR" dirty="0"/>
                    </a:p>
                  </a:txBody>
                  <a:tcPr/>
                </a:tc>
              </a:tr>
              <a:tr h="272509">
                <a:tc>
                  <a:txBody>
                    <a:bodyPr/>
                    <a:lstStyle/>
                    <a:p>
                      <a:r>
                        <a:rPr lang="fr-FR" dirty="0" smtClean="0"/>
                        <a:t>Saint</a:t>
                      </a:r>
                      <a:r>
                        <a:rPr lang="fr-FR" baseline="0" dirty="0" smtClean="0"/>
                        <a:t> André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Cnds</a:t>
                      </a:r>
                      <a:endParaRPr lang="fr-FR" dirty="0"/>
                    </a:p>
                  </a:txBody>
                  <a:tcPr/>
                </a:tc>
              </a:tr>
              <a:tr h="272509">
                <a:tc>
                  <a:txBody>
                    <a:bodyPr/>
                    <a:lstStyle/>
                    <a:p>
                      <a:r>
                        <a:rPr lang="fr-FR" dirty="0" smtClean="0"/>
                        <a:t>Saint </a:t>
                      </a:r>
                      <a:r>
                        <a:rPr lang="fr-FR" dirty="0" err="1" smtClean="0"/>
                        <a:t>Haon</a:t>
                      </a:r>
                      <a:r>
                        <a:rPr lang="fr-FR" baseline="0" dirty="0" smtClean="0"/>
                        <a:t> le Vieux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88" y="1357313"/>
            <a:ext cx="7215187" cy="43576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4000" dirty="0">
                <a:latin typeface="+mn-lt"/>
                <a:cs typeface="+mn-cs"/>
              </a:rPr>
              <a:t>Bilan Manifestations</a:t>
            </a:r>
            <a:endParaRPr lang="fr-FR" sz="4000" dirty="0">
              <a:latin typeface="+mn-lt"/>
              <a:cs typeface="+mn-cs"/>
            </a:endParaRP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3200" b="1" dirty="0">
                <a:latin typeface="+mn-lt"/>
                <a:cs typeface="+mn-cs"/>
              </a:rPr>
              <a:t>Concours de Belote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3200" b="1" dirty="0">
                <a:latin typeface="+mn-lt"/>
                <a:cs typeface="+mn-cs"/>
              </a:rPr>
              <a:t>Concours de Pétanque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3200" b="1" dirty="0">
                <a:latin typeface="+mn-lt"/>
                <a:cs typeface="+mn-cs"/>
              </a:rPr>
              <a:t>Finale coupe de la ligue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3200" b="1" dirty="0">
                <a:latin typeface="+mn-lt"/>
                <a:cs typeface="+mn-cs"/>
              </a:rPr>
              <a:t>Tournoi 8 et 9 mai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fr-FR" sz="3200" b="1" dirty="0">
                <a:latin typeface="+mn-lt"/>
                <a:cs typeface="+mn-cs"/>
              </a:rPr>
              <a:t>Soirée </a:t>
            </a:r>
            <a:r>
              <a:rPr lang="fr-FR" sz="3200" b="1" dirty="0" err="1">
                <a:latin typeface="+mn-lt"/>
                <a:cs typeface="+mn-cs"/>
              </a:rPr>
              <a:t>Acf</a:t>
            </a:r>
            <a:endParaRPr lang="fr-FR" sz="32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re 1"/>
          <p:cNvSpPr>
            <a:spLocks noGrp="1"/>
          </p:cNvSpPr>
          <p:nvPr>
            <p:ph type="title"/>
          </p:nvPr>
        </p:nvSpPr>
        <p:spPr>
          <a:xfrm>
            <a:off x="785813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357686" y="1412776"/>
            <a:ext cx="4214842" cy="43038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Tournoi 8 et 9 mai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Quelques chiffres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Mobilisation sur  2 jours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A Saint </a:t>
            </a:r>
            <a:r>
              <a:rPr lang="fr-FR" sz="2200" dirty="0" err="1">
                <a:solidFill>
                  <a:schemeClr val="tx1"/>
                </a:solidFill>
              </a:rPr>
              <a:t>Haon</a:t>
            </a:r>
            <a:r>
              <a:rPr lang="fr-FR" sz="2200" dirty="0">
                <a:solidFill>
                  <a:schemeClr val="tx1"/>
                </a:solidFill>
              </a:rPr>
              <a:t> Le Vieux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chemeClr val="tx1"/>
                </a:solidFill>
              </a:rPr>
              <a:t>108 équipes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chemeClr val="tx1"/>
                </a:solidFill>
              </a:rPr>
              <a:t>800 enfants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chemeClr val="tx1"/>
                </a:solidFill>
              </a:rPr>
              <a:t>95 bénévoles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dirty="0">
                <a:solidFill>
                  <a:schemeClr val="tx1"/>
                </a:solidFill>
              </a:rPr>
              <a:t>34 arbitres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		</a:t>
            </a:r>
            <a:r>
              <a:rPr lang="fr-FR" sz="3600" b="1" dirty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fr-FR" sz="36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Résultat  1 500  € + 3 200 €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1188202"/>
            <a:ext cx="3714776" cy="8640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Concours de Belote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À Saint le Vieux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5720" y="2348880"/>
            <a:ext cx="3714776" cy="8060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Concours de Pétanque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A </a:t>
            </a:r>
            <a:r>
              <a:rPr lang="fr-FR" sz="2200" dirty="0" err="1">
                <a:solidFill>
                  <a:schemeClr val="tx1"/>
                </a:solidFill>
              </a:rPr>
              <a:t>Renaison</a:t>
            </a:r>
            <a:endParaRPr lang="fr-FR" sz="2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1160" y="3429000"/>
            <a:ext cx="3714776" cy="8640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Coupe de la ligue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A Saint </a:t>
            </a:r>
            <a:r>
              <a:rPr lang="fr-FR" sz="2200" dirty="0" err="1">
                <a:solidFill>
                  <a:schemeClr val="tx1"/>
                </a:solidFill>
              </a:rPr>
              <a:t>Haon</a:t>
            </a:r>
            <a:r>
              <a:rPr lang="fr-FR" sz="2200" dirty="0">
                <a:solidFill>
                  <a:schemeClr val="tx1"/>
                </a:solidFill>
              </a:rPr>
              <a:t> Le </a:t>
            </a:r>
            <a:r>
              <a:rPr lang="fr-FR" sz="2200" dirty="0" err="1">
                <a:solidFill>
                  <a:schemeClr val="tx1"/>
                </a:solidFill>
              </a:rPr>
              <a:t>Chatel</a:t>
            </a:r>
            <a:endParaRPr lang="fr-FR" sz="2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1160" y="4581128"/>
            <a:ext cx="3714776" cy="8640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Soirée ACF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A </a:t>
            </a:r>
            <a:r>
              <a:rPr lang="fr-FR" sz="2200" dirty="0" err="1">
                <a:solidFill>
                  <a:schemeClr val="tx1"/>
                </a:solidFill>
              </a:rPr>
              <a:t>Ambierle</a:t>
            </a:r>
            <a:endParaRPr lang="fr-FR" sz="2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1520" y="6021288"/>
            <a:ext cx="3714776" cy="5040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dirty="0">
                <a:solidFill>
                  <a:schemeClr val="tx1"/>
                </a:solidFill>
              </a:rPr>
              <a:t>Résultat 2 300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60032" y="6084912"/>
            <a:ext cx="2664296" cy="6564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200" b="1" dirty="0">
                <a:solidFill>
                  <a:schemeClr val="tx1"/>
                </a:solidFill>
              </a:rPr>
              <a:t>Résultat 6 900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13" name="Flèche droite à entaille 12"/>
          <p:cNvSpPr/>
          <p:nvPr/>
        </p:nvSpPr>
        <p:spPr>
          <a:xfrm>
            <a:off x="4139952" y="6093296"/>
            <a:ext cx="432048" cy="484632"/>
          </a:xfrm>
          <a:prstGeom prst="notch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4" name="Flèche droite à entaille 13"/>
          <p:cNvSpPr/>
          <p:nvPr/>
        </p:nvSpPr>
        <p:spPr>
          <a:xfrm rot="5400000">
            <a:off x="1803293" y="5507067"/>
            <a:ext cx="432048" cy="484632"/>
          </a:xfrm>
          <a:prstGeom prst="notch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5" name="Flèche droite à entaille 14"/>
          <p:cNvSpPr/>
          <p:nvPr/>
        </p:nvSpPr>
        <p:spPr>
          <a:xfrm rot="5400000">
            <a:off x="5966444" y="5562948"/>
            <a:ext cx="432048" cy="484632"/>
          </a:xfrm>
          <a:prstGeom prst="notch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57298"/>
            <a:ext cx="7215238" cy="43577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3100" b="1" dirty="0">
                <a:latin typeface="+mn-lt"/>
                <a:cs typeface="+mn-cs"/>
              </a:rPr>
              <a:t>Des moments forts de la saison 2012 2013</a:t>
            </a: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fr-FR" sz="3000" b="1" dirty="0">
                <a:latin typeface="+mn-lt"/>
                <a:cs typeface="+mn-cs"/>
              </a:rPr>
              <a:t>Stage des </a:t>
            </a:r>
            <a:r>
              <a:rPr lang="fr-FR" sz="3000" b="1" dirty="0" err="1">
                <a:latin typeface="+mn-lt"/>
                <a:cs typeface="+mn-cs"/>
              </a:rPr>
              <a:t>Noés</a:t>
            </a:r>
            <a:endParaRPr lang="fr-FR" sz="3000" b="1" dirty="0">
              <a:latin typeface="+mn-lt"/>
              <a:cs typeface="+mn-cs"/>
            </a:endParaRP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fr-FR" sz="3000" b="1" dirty="0">
                <a:latin typeface="+mn-lt"/>
                <a:cs typeface="+mn-cs"/>
              </a:rPr>
              <a:t>Galette</a:t>
            </a: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fr-FR" sz="3000" b="1" dirty="0">
                <a:latin typeface="+mn-lt"/>
                <a:cs typeface="+mn-cs"/>
              </a:rPr>
              <a:t>La  Finale de la coupe de la ligue </a:t>
            </a: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fr-FR" sz="3000" b="1" dirty="0">
                <a:latin typeface="+mn-lt"/>
                <a:cs typeface="+mn-cs"/>
              </a:rPr>
              <a:t>Les U13 se mesurent l’Asse aux </a:t>
            </a:r>
            <a:r>
              <a:rPr lang="fr-FR" sz="3000" b="1" dirty="0" err="1">
                <a:latin typeface="+mn-lt"/>
                <a:cs typeface="+mn-cs"/>
              </a:rPr>
              <a:t>Noés</a:t>
            </a:r>
            <a:endParaRPr lang="fr-FR" sz="3000" b="1" dirty="0">
              <a:latin typeface="+mn-lt"/>
              <a:cs typeface="+mn-cs"/>
            </a:endParaRP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fr-FR" sz="3000" b="1" dirty="0">
                <a:latin typeface="+mn-lt"/>
                <a:cs typeface="+mn-cs"/>
              </a:rPr>
              <a:t>Rencontre U9 avec L’ASSE</a:t>
            </a: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fr-FR" sz="3000" b="1" dirty="0">
                <a:latin typeface="+mn-lt"/>
                <a:cs typeface="+mn-cs"/>
              </a:rPr>
              <a:t>Soirée </a:t>
            </a:r>
            <a:r>
              <a:rPr lang="fr-FR" sz="3000" b="1" dirty="0" err="1">
                <a:latin typeface="+mn-lt"/>
                <a:cs typeface="+mn-cs"/>
              </a:rPr>
              <a:t>Acf</a:t>
            </a:r>
            <a:endParaRPr lang="fr-FR" sz="3000" b="1" dirty="0">
              <a:latin typeface="+mn-lt"/>
              <a:cs typeface="+mn-cs"/>
            </a:endParaRPr>
          </a:p>
          <a:p>
            <a:pPr marL="571500" indent="-57150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defRPr/>
            </a:pPr>
            <a:r>
              <a:rPr lang="fr-FR" sz="3000" b="1" dirty="0">
                <a:latin typeface="+mn-lt"/>
                <a:cs typeface="+mn-cs"/>
              </a:rPr>
              <a:t>Finale de la coupe du Roannais en U15 et U19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40768"/>
            <a:ext cx="7215238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Stage des </a:t>
            </a:r>
            <a:r>
              <a:rPr lang="fr-FR" sz="10000" b="1" dirty="0" err="1">
                <a:latin typeface="+mn-lt"/>
                <a:cs typeface="+mn-cs"/>
              </a:rPr>
              <a:t>Noés</a:t>
            </a:r>
            <a:r>
              <a:rPr lang="fr-FR" sz="10000" b="1" dirty="0">
                <a:latin typeface="+mn-lt"/>
                <a:cs typeface="+mn-cs"/>
              </a:rPr>
              <a:t> Aout 2012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898650"/>
            <a:ext cx="5688012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40768"/>
            <a:ext cx="7215238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La galette des rois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57686" y="2308222"/>
            <a:ext cx="4390778" cy="30649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1"/>
                </a:solidFill>
              </a:rPr>
              <a:t>A Saint André d’</a:t>
            </a:r>
            <a:r>
              <a:rPr lang="fr-FR" sz="2400" b="1" dirty="0" err="1">
                <a:solidFill>
                  <a:schemeClr val="tx1"/>
                </a:solidFill>
              </a:rPr>
              <a:t>Apchon</a:t>
            </a:r>
            <a:endParaRPr lang="fr-FR" sz="24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b="1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b="1" dirty="0">
                <a:solidFill>
                  <a:schemeClr val="tx1"/>
                </a:solidFill>
              </a:rPr>
              <a:t>150 Présents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000" b="1" dirty="0">
                <a:solidFill>
                  <a:schemeClr val="tx1"/>
                </a:solidFill>
              </a:rPr>
              <a:t>Un bon moment de convivialité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</p:txBody>
      </p:sp>
      <p:pic>
        <p:nvPicPr>
          <p:cNvPr id="18438" name="Picture 2" descr="http://www.davidkleiner.fr/images/3-correction2012-sur-scene_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205038"/>
            <a:ext cx="2736850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251521" y="1340768"/>
            <a:ext cx="7892379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Les U15 se mesurent L’ASSE en coupe</a:t>
            </a: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916113"/>
            <a:ext cx="6989762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525" y="1936750"/>
            <a:ext cx="699135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251521" y="1340768"/>
            <a:ext cx="7892379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Les U15 à </a:t>
            </a:r>
            <a:r>
              <a:rPr lang="fr-FR" sz="10000" b="1" dirty="0">
                <a:latin typeface="+mn-lt"/>
                <a:cs typeface="+mn-cs"/>
              </a:rPr>
              <a:t>G</a:t>
            </a:r>
            <a:r>
              <a:rPr lang="fr-FR" sz="10000" b="1" dirty="0">
                <a:latin typeface="+mn-lt"/>
                <a:cs typeface="+mn-cs"/>
              </a:rPr>
              <a:t>eoffroy Guichard</a:t>
            </a: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128838"/>
            <a:ext cx="7488237" cy="427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025" y="2111375"/>
            <a:ext cx="7488238" cy="454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251521" y="1340768"/>
            <a:ext cx="7892379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Les U9 avec L’ASSE à Saint André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60017" y="2420888"/>
            <a:ext cx="3996159" cy="33843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1"/>
                </a:solidFill>
              </a:rPr>
              <a:t>A Saint André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b="1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tx1"/>
                </a:solidFill>
              </a:rPr>
              <a:t>Avec notre partenaire Loire Nord et Goal Foot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tx1"/>
                </a:solidFill>
              </a:rPr>
              <a:t>Tournoi avec l’Asse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tx1"/>
                </a:solidFill>
              </a:rPr>
              <a:t>Rencontre avec L </a:t>
            </a:r>
            <a:r>
              <a:rPr lang="fr-FR" b="1" dirty="0" err="1">
                <a:solidFill>
                  <a:schemeClr val="tx1"/>
                </a:solidFill>
              </a:rPr>
              <a:t>Potillon</a:t>
            </a:r>
            <a:endParaRPr lang="fr-FR" b="1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tx1"/>
                </a:solidFill>
              </a:rPr>
              <a:t>Intervention sur l alimentation </a:t>
            </a: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7825" y="2276475"/>
            <a:ext cx="5783263" cy="387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2247900"/>
            <a:ext cx="4714875" cy="377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2247900"/>
            <a:ext cx="4202113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79613" y="2205038"/>
            <a:ext cx="5807075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40768"/>
            <a:ext cx="7215238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Finale coupe de la ligue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239963"/>
            <a:ext cx="5616575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2413000"/>
            <a:ext cx="6913563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40768"/>
            <a:ext cx="7215238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Soirée </a:t>
            </a:r>
            <a:r>
              <a:rPr lang="fr-FR" sz="10000" b="1" dirty="0" err="1">
                <a:latin typeface="+mn-lt"/>
                <a:cs typeface="+mn-cs"/>
              </a:rPr>
              <a:t>Acf</a:t>
            </a:r>
            <a:endParaRPr lang="fr-FR" sz="10000" b="1" dirty="0">
              <a:latin typeface="+mn-lt"/>
              <a:cs typeface="+mn-cs"/>
            </a:endParaRPr>
          </a:p>
          <a:p>
            <a:pPr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492375"/>
            <a:ext cx="4224338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32131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40768"/>
            <a:ext cx="7215238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Finale de la coupe du Roannais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5838" y="1916113"/>
            <a:ext cx="7200900" cy="477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9650" y="1916113"/>
            <a:ext cx="3600450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68638" y="3260725"/>
            <a:ext cx="5118100" cy="342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5975" y="1755775"/>
            <a:ext cx="7356475" cy="510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40768"/>
            <a:ext cx="7215238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25000" lnSpcReduction="20000"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10000" b="1" dirty="0">
                <a:latin typeface="+mn-lt"/>
                <a:cs typeface="+mn-cs"/>
              </a:rPr>
              <a:t>Tournoi des 8 et 9 mai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3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36838"/>
            <a:ext cx="4940300" cy="275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2852738"/>
            <a:ext cx="4941888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0650" y="2060575"/>
            <a:ext cx="4719638" cy="410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29150" y="2332038"/>
            <a:ext cx="4379913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6375" y="1992313"/>
            <a:ext cx="3197225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41688" y="2060575"/>
            <a:ext cx="3324225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83275" y="2060575"/>
            <a:ext cx="3260725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7800" y="4308475"/>
            <a:ext cx="3225800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617913" y="4333875"/>
            <a:ext cx="32258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57298"/>
            <a:ext cx="7215238" cy="43577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/>
          </a:bodyPr>
          <a:lstStyle/>
          <a:p>
            <a:pPr marL="274320" indent="-274320" algn="ctr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5400" b="1" dirty="0">
                <a:latin typeface="+mn-lt"/>
                <a:cs typeface="+mn-cs"/>
              </a:rPr>
              <a:t>Bilan sportif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   Saison en cours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endParaRPr lang="fr-FR" sz="4000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3995936" y="1290464"/>
            <a:ext cx="5290972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Ecole de foot 	U7 U9 </a:t>
            </a:r>
            <a:endParaRPr lang="fr-FR" sz="3600" dirty="0">
              <a:solidFill>
                <a:schemeClr val="tx1"/>
              </a:solidFill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38" y="2747963"/>
            <a:ext cx="7753350" cy="384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5450" y="2276475"/>
            <a:ext cx="4924425" cy="398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1520" y="1556792"/>
            <a:ext cx="3500462" cy="21962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Encadrement U7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H </a:t>
            </a:r>
            <a:r>
              <a:rPr lang="fr-FR" sz="2800" b="1" dirty="0" err="1">
                <a:solidFill>
                  <a:schemeClr val="tx1"/>
                </a:solidFill>
              </a:rPr>
              <a:t>Defond</a:t>
            </a:r>
            <a:endParaRPr lang="fr-FR" sz="28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</a:t>
            </a:r>
            <a:r>
              <a:rPr lang="fr-FR" sz="2800" b="1" dirty="0">
                <a:solidFill>
                  <a:schemeClr val="tx1"/>
                </a:solidFill>
              </a:rPr>
              <a:t>W Chaux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</a:t>
            </a:r>
            <a:r>
              <a:rPr lang="fr-FR" sz="2800" b="1" dirty="0">
                <a:solidFill>
                  <a:schemeClr val="tx1"/>
                </a:solidFill>
              </a:rPr>
              <a:t>A Duverger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6182" y="1268760"/>
            <a:ext cx="5357818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Ecole de foot 	U7 U9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21216" y="2924944"/>
            <a:ext cx="2999256" cy="165618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Effectifs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 U7  21 enfants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 U9  23 enfants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512" y="4293096"/>
            <a:ext cx="5430594" cy="24482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Encadrement U9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JC Burnichon  JF Morgue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C </a:t>
            </a:r>
            <a:r>
              <a:rPr lang="fr-FR" sz="2800" b="1" dirty="0" err="1">
                <a:solidFill>
                  <a:schemeClr val="tx1"/>
                </a:solidFill>
              </a:rPr>
              <a:t>Plasse</a:t>
            </a:r>
            <a:r>
              <a:rPr lang="fr-FR" sz="2800" b="1" dirty="0">
                <a:solidFill>
                  <a:schemeClr val="tx1"/>
                </a:solidFill>
              </a:rPr>
              <a:t>		D </a:t>
            </a:r>
            <a:r>
              <a:rPr lang="fr-FR" sz="2800" b="1" dirty="0" err="1">
                <a:solidFill>
                  <a:schemeClr val="tx1"/>
                </a:solidFill>
              </a:rPr>
              <a:t>Boslige</a:t>
            </a:r>
            <a:endParaRPr lang="fr-FR" sz="28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C Piney 		C </a:t>
            </a:r>
            <a:r>
              <a:rPr lang="fr-FR" sz="2800" b="1" dirty="0" err="1">
                <a:solidFill>
                  <a:schemeClr val="tx1"/>
                </a:solidFill>
              </a:rPr>
              <a:t>Daveigua</a:t>
            </a: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3786182" y="1196752"/>
            <a:ext cx="4714908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Ecole de foot 	U11 </a:t>
            </a:r>
            <a:endParaRPr lang="fr-FR" sz="3600" dirty="0">
              <a:solidFill>
                <a:schemeClr val="tx1"/>
              </a:solidFill>
            </a:endParaRP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35238"/>
            <a:ext cx="7667625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2366963"/>
            <a:ext cx="5543550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7158" y="2857496"/>
            <a:ext cx="4142834" cy="309178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Encadrement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C Lacroix</a:t>
            </a:r>
            <a:endParaRPr lang="fr-FR" sz="20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M </a:t>
            </a:r>
            <a:r>
              <a:rPr lang="fr-FR" sz="2800" b="1" dirty="0" err="1">
                <a:solidFill>
                  <a:schemeClr val="tx1"/>
                </a:solidFill>
              </a:rPr>
              <a:t>Piazio</a:t>
            </a:r>
            <a:endParaRPr lang="fr-FR" sz="28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L Sueur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Alex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</a:t>
            </a:r>
            <a:r>
              <a:rPr lang="fr-FR" sz="2800" b="1" dirty="0">
                <a:solidFill>
                  <a:schemeClr val="tx1"/>
                </a:solidFill>
              </a:rPr>
              <a:t>K Bailly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6182" y="1443030"/>
            <a:ext cx="4714908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Ecole de foot 	U11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29190" y="3286124"/>
            <a:ext cx="3143272" cy="16430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Effectifs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34 enfants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3786182" y="1290464"/>
            <a:ext cx="4714908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Ecole de foot 	U13 </a:t>
            </a:r>
            <a:endParaRPr lang="fr-FR" sz="3600" dirty="0">
              <a:solidFill>
                <a:schemeClr val="tx1"/>
              </a:solidFill>
            </a:endParaRPr>
          </a:p>
        </p:txBody>
      </p:sp>
      <p:pic>
        <p:nvPicPr>
          <p:cNvPr id="3174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276475"/>
            <a:ext cx="63373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7158" y="2857496"/>
            <a:ext cx="3500462" cy="294776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Encadrement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tx1"/>
                </a:solidFill>
              </a:rPr>
              <a:t>	</a:t>
            </a:r>
            <a:endParaRPr lang="fr-FR" sz="16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T Peresz		 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T Souchon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 F Chevrier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</a:t>
            </a:r>
            <a:r>
              <a:rPr lang="fr-FR" sz="2800" b="1" dirty="0">
                <a:solidFill>
                  <a:schemeClr val="tx1"/>
                </a:solidFill>
              </a:rPr>
              <a:t>JC </a:t>
            </a:r>
            <a:r>
              <a:rPr lang="fr-FR" sz="2800" b="1" dirty="0" err="1">
                <a:solidFill>
                  <a:schemeClr val="tx1"/>
                </a:solidFill>
              </a:rPr>
              <a:t>Burnichon</a:t>
            </a:r>
            <a:endParaRPr lang="fr-FR" sz="28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</a:t>
            </a:r>
            <a:r>
              <a:rPr lang="fr-FR" sz="2800" b="1" dirty="0">
                <a:solidFill>
                  <a:schemeClr val="tx1"/>
                </a:solidFill>
              </a:rPr>
              <a:t>Y </a:t>
            </a:r>
            <a:r>
              <a:rPr lang="fr-FR" sz="2800" b="1" dirty="0" err="1">
                <a:solidFill>
                  <a:schemeClr val="tx1"/>
                </a:solidFill>
              </a:rPr>
              <a:t>Mornier</a:t>
            </a: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6182" y="1443030"/>
            <a:ext cx="4714908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Ecole de foot 	U13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0562" y="2786058"/>
            <a:ext cx="3143272" cy="16430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Effectifs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19 enfants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3786182" y="1142984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U15 </a:t>
            </a:r>
            <a:endParaRPr lang="fr-FR" sz="3600" dirty="0">
              <a:solidFill>
                <a:schemeClr val="tx1"/>
              </a:solidFill>
            </a:endParaRP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060575"/>
            <a:ext cx="5384800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2386013"/>
            <a:ext cx="72167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9" name="Rectangle 8"/>
          <p:cNvSpPr/>
          <p:nvPr/>
        </p:nvSpPr>
        <p:spPr>
          <a:xfrm>
            <a:off x="571500" y="1428750"/>
            <a:ext cx="3214688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Bilan sportif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7158" y="2708920"/>
            <a:ext cx="3500462" cy="29523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Encadrement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</a:t>
            </a:r>
            <a:r>
              <a:rPr lang="fr-FR" sz="2200" b="1" dirty="0">
                <a:solidFill>
                  <a:schemeClr val="tx1"/>
                </a:solidFill>
              </a:rPr>
              <a:t>D </a:t>
            </a:r>
            <a:r>
              <a:rPr lang="fr-FR" sz="2200" b="1" dirty="0" err="1">
                <a:solidFill>
                  <a:schemeClr val="tx1"/>
                </a:solidFill>
              </a:rPr>
              <a:t>Barret</a:t>
            </a:r>
            <a:endParaRPr lang="fr-FR" sz="22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b="1" dirty="0">
                <a:solidFill>
                  <a:schemeClr val="tx1"/>
                </a:solidFill>
              </a:rPr>
              <a:t> </a:t>
            </a:r>
            <a:r>
              <a:rPr lang="fr-FR" sz="2200" b="1" dirty="0">
                <a:solidFill>
                  <a:schemeClr val="tx1"/>
                </a:solidFill>
              </a:rPr>
              <a:t>M </a:t>
            </a:r>
            <a:r>
              <a:rPr lang="fr-FR" sz="2200" b="1" dirty="0" err="1">
                <a:solidFill>
                  <a:schemeClr val="tx1"/>
                </a:solidFill>
              </a:rPr>
              <a:t>Chinchole</a:t>
            </a:r>
            <a:endParaRPr lang="fr-FR" sz="22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b="1" dirty="0">
                <a:solidFill>
                  <a:schemeClr val="tx1"/>
                </a:solidFill>
              </a:rPr>
              <a:t> </a:t>
            </a:r>
            <a:r>
              <a:rPr lang="fr-FR" sz="2200" b="1" dirty="0">
                <a:solidFill>
                  <a:schemeClr val="tx1"/>
                </a:solidFill>
              </a:rPr>
              <a:t>Alex</a:t>
            </a:r>
            <a:endParaRPr lang="fr-FR" sz="2200" b="1" dirty="0">
              <a:solidFill>
                <a:schemeClr val="tx1"/>
              </a:solidFill>
            </a:endParaRP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200" b="1" dirty="0">
                <a:solidFill>
                  <a:schemeClr val="tx1"/>
                </a:solidFill>
              </a:rPr>
              <a:t> </a:t>
            </a:r>
            <a:r>
              <a:rPr lang="fr-FR" sz="2200" b="1" dirty="0">
                <a:solidFill>
                  <a:schemeClr val="tx1"/>
                </a:solidFill>
              </a:rPr>
              <a:t>L Dubail</a:t>
            </a: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6182" y="1443030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U15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0562" y="2786058"/>
            <a:ext cx="3143272" cy="16430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Effectifs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28 enfants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3786182" y="1142984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U15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68363" y="2276475"/>
            <a:ext cx="6656387" cy="31686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Classements 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	</a:t>
            </a:r>
            <a:r>
              <a:rPr lang="fr-FR" sz="2000" b="1" dirty="0">
                <a:solidFill>
                  <a:schemeClr val="tx1"/>
                </a:solidFill>
              </a:rPr>
              <a:t>Equipe 1 : 5 </a:t>
            </a:r>
            <a:r>
              <a:rPr lang="fr-FR" sz="2000" b="1" dirty="0" err="1">
                <a:solidFill>
                  <a:schemeClr val="tx1"/>
                </a:solidFill>
              </a:rPr>
              <a:t>ième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	</a:t>
            </a:r>
            <a:r>
              <a:rPr lang="fr-FR" sz="2000" b="1" dirty="0">
                <a:solidFill>
                  <a:schemeClr val="tx1"/>
                </a:solidFill>
              </a:rPr>
              <a:t>Equipe 2 : 5 </a:t>
            </a:r>
            <a:r>
              <a:rPr lang="fr-FR" sz="2000" b="1" dirty="0" err="1">
                <a:solidFill>
                  <a:schemeClr val="tx1"/>
                </a:solidFill>
              </a:rPr>
              <a:t>ième</a:t>
            </a: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 err="1">
                <a:solidFill>
                  <a:schemeClr val="tx1"/>
                </a:solidFill>
              </a:rPr>
              <a:t>Fair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  <a:r>
              <a:rPr lang="fr-FR" sz="2000" b="1" dirty="0" err="1">
                <a:solidFill>
                  <a:schemeClr val="tx1"/>
                </a:solidFill>
              </a:rPr>
              <a:t>play</a:t>
            </a:r>
            <a:r>
              <a:rPr lang="fr-FR" sz="2000" b="1" dirty="0">
                <a:solidFill>
                  <a:schemeClr val="tx1"/>
                </a:solidFill>
              </a:rPr>
              <a:t> 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Equipe 1	3 cartons blancs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Equipe 2 	aucun </a:t>
            </a:r>
            <a:r>
              <a:rPr lang="fr-FR" sz="2000" b="1" dirty="0">
                <a:solidFill>
                  <a:schemeClr val="tx1"/>
                </a:solidFill>
                <a:sym typeface="Wingdings" pitchFamily="2" charset="2"/>
              </a:rPr>
              <a:t> </a:t>
            </a:r>
            <a:r>
              <a:rPr lang="fr-FR" sz="2000" b="1" dirty="0">
                <a:solidFill>
                  <a:schemeClr val="tx1"/>
                </a:solidFill>
              </a:rPr>
              <a:t>	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Finale de la coupe du Roannais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	</a:t>
            </a:r>
            <a:endParaRPr lang="fr-FR" sz="20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2011 2012</a:t>
            </a:r>
          </a:p>
        </p:txBody>
      </p:sp>
      <p:sp>
        <p:nvSpPr>
          <p:cNvPr id="5" name="Rectangle 4"/>
          <p:cNvSpPr/>
          <p:nvPr/>
        </p:nvSpPr>
        <p:spPr>
          <a:xfrm>
            <a:off x="3786182" y="1214422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U17 </a:t>
            </a:r>
            <a:endParaRPr lang="fr-FR" sz="3600" dirty="0">
              <a:solidFill>
                <a:schemeClr val="tx1"/>
              </a:solidFill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527300"/>
            <a:ext cx="7200900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636838"/>
            <a:ext cx="7704137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2011 2012</a:t>
            </a:r>
          </a:p>
        </p:txBody>
      </p:sp>
      <p:sp>
        <p:nvSpPr>
          <p:cNvPr id="9" name="Rectangle 8"/>
          <p:cNvSpPr/>
          <p:nvPr/>
        </p:nvSpPr>
        <p:spPr>
          <a:xfrm>
            <a:off x="571500" y="1428750"/>
            <a:ext cx="3214688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Bilan sportif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7158" y="2714620"/>
            <a:ext cx="3566770" cy="29466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Encadrement</a:t>
            </a:r>
          </a:p>
          <a:p>
            <a:pPr marL="457200" lvl="2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400" b="1" dirty="0">
              <a:solidFill>
                <a:schemeClr val="tx1"/>
              </a:solidFill>
            </a:endParaRPr>
          </a:p>
          <a:p>
            <a:pPr marL="457200"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400" b="1" dirty="0">
                <a:solidFill>
                  <a:schemeClr val="tx1"/>
                </a:solidFill>
              </a:rPr>
              <a:t> J </a:t>
            </a:r>
            <a:r>
              <a:rPr lang="fr-FR" sz="2400" b="1" dirty="0" err="1">
                <a:solidFill>
                  <a:schemeClr val="tx1"/>
                </a:solidFill>
              </a:rPr>
              <a:t>Servageant</a:t>
            </a:r>
            <a:endParaRPr lang="fr-FR" sz="2400" b="1" dirty="0">
              <a:solidFill>
                <a:schemeClr val="tx1"/>
              </a:solidFill>
            </a:endParaRPr>
          </a:p>
          <a:p>
            <a:pPr marL="457200"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400" b="1" dirty="0">
                <a:solidFill>
                  <a:schemeClr val="tx1"/>
                </a:solidFill>
              </a:rPr>
              <a:t> M Alexandre </a:t>
            </a:r>
            <a:endParaRPr lang="fr-FR" sz="2400" b="1" dirty="0">
              <a:solidFill>
                <a:schemeClr val="tx1"/>
              </a:solidFill>
            </a:endParaRPr>
          </a:p>
          <a:p>
            <a:pPr marL="457200"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400" b="1" dirty="0">
                <a:solidFill>
                  <a:schemeClr val="tx1"/>
                </a:solidFill>
              </a:rPr>
              <a:t> P </a:t>
            </a:r>
            <a:r>
              <a:rPr lang="fr-FR" sz="2400" b="1" dirty="0">
                <a:solidFill>
                  <a:schemeClr val="tx1"/>
                </a:solidFill>
              </a:rPr>
              <a:t>Duivon</a:t>
            </a:r>
          </a:p>
          <a:p>
            <a:pPr marL="457200" lvl="2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400" b="1" dirty="0">
                <a:solidFill>
                  <a:schemeClr val="tx1"/>
                </a:solidFill>
              </a:rPr>
              <a:t> A Mainas</a:t>
            </a:r>
            <a:endParaRPr lang="fr-FR" sz="24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6182" y="1443030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U17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0562" y="3082070"/>
            <a:ext cx="3143272" cy="16430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Effectifs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dirty="0">
                <a:solidFill>
                  <a:schemeClr val="tx1"/>
                </a:solidFill>
              </a:rPr>
              <a:t>24 Jeunes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2011 2012</a:t>
            </a:r>
          </a:p>
        </p:txBody>
      </p:sp>
      <p:sp>
        <p:nvSpPr>
          <p:cNvPr id="5" name="Rectangle 4"/>
          <p:cNvSpPr/>
          <p:nvPr/>
        </p:nvSpPr>
        <p:spPr>
          <a:xfrm>
            <a:off x="3786182" y="1142984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U17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68363" y="2492375"/>
            <a:ext cx="7232650" cy="31686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Classements 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	</a:t>
            </a:r>
            <a:r>
              <a:rPr lang="fr-FR" sz="2000" b="1" dirty="0">
                <a:solidFill>
                  <a:schemeClr val="tx1"/>
                </a:solidFill>
              </a:rPr>
              <a:t>Equipe 1 : 3 </a:t>
            </a:r>
            <a:r>
              <a:rPr lang="fr-FR" sz="2000" b="1" dirty="0" err="1">
                <a:solidFill>
                  <a:schemeClr val="tx1"/>
                </a:solidFill>
              </a:rPr>
              <a:t>ième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	</a:t>
            </a:r>
            <a:r>
              <a:rPr lang="fr-FR" sz="2000" b="1" dirty="0">
                <a:solidFill>
                  <a:schemeClr val="tx1"/>
                </a:solidFill>
              </a:rPr>
              <a:t>Equipe 2 : 10 </a:t>
            </a:r>
            <a:r>
              <a:rPr lang="fr-FR" sz="2000" b="1" dirty="0" err="1">
                <a:solidFill>
                  <a:schemeClr val="tx1"/>
                </a:solidFill>
              </a:rPr>
              <a:t>ième</a:t>
            </a:r>
            <a:r>
              <a:rPr lang="fr-FR" sz="2000" b="1" dirty="0">
                <a:solidFill>
                  <a:schemeClr val="tx1"/>
                </a:solidFill>
              </a:rPr>
              <a:t> en entente avec Loire </a:t>
            </a:r>
            <a:r>
              <a:rPr lang="fr-FR" sz="2000" b="1" dirty="0" err="1">
                <a:solidFill>
                  <a:schemeClr val="tx1"/>
                </a:solidFill>
              </a:rPr>
              <a:t>Sornin</a:t>
            </a: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 err="1">
                <a:solidFill>
                  <a:schemeClr val="tx1"/>
                </a:solidFill>
              </a:rPr>
              <a:t>Fair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  <a:r>
              <a:rPr lang="fr-FR" sz="2000" b="1" dirty="0" err="1">
                <a:solidFill>
                  <a:schemeClr val="tx1"/>
                </a:solidFill>
              </a:rPr>
              <a:t>play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	Equipe 1 : 4 blancs 11 Jaunes 3 rouges </a:t>
            </a:r>
            <a:r>
              <a:rPr lang="fr-FR" sz="2000" b="1" dirty="0">
                <a:solidFill>
                  <a:schemeClr val="tx1"/>
                </a:solidFill>
                <a:sym typeface="Wingdings" pitchFamily="2" charset="2"/>
              </a:rPr>
              <a:t> 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  <a:sym typeface="Wingdings" pitchFamily="2" charset="2"/>
              </a:rPr>
              <a:t>	Equipe 2 : 1 jaune </a:t>
            </a: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	</a:t>
            </a:r>
            <a:endParaRPr lang="fr-FR" sz="20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3786182" y="1443030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U19 </a:t>
            </a:r>
            <a:endParaRPr lang="fr-FR" sz="3600" dirty="0">
              <a:solidFill>
                <a:schemeClr val="tx1"/>
              </a:solidFill>
            </a:endParaRPr>
          </a:p>
        </p:txBody>
      </p:sp>
      <p:pic>
        <p:nvPicPr>
          <p:cNvPr id="3993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5" y="2349500"/>
            <a:ext cx="5807075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9" name="Rectangle 8"/>
          <p:cNvSpPr/>
          <p:nvPr/>
        </p:nvSpPr>
        <p:spPr>
          <a:xfrm>
            <a:off x="571500" y="1428750"/>
            <a:ext cx="3214688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Bilan sportif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7158" y="2857496"/>
            <a:ext cx="3500462" cy="16430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Encadrement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S Prosper</a:t>
            </a:r>
          </a:p>
          <a:p>
            <a:pPr marL="0" lvl="1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2800" b="1" dirty="0">
                <a:solidFill>
                  <a:schemeClr val="tx1"/>
                </a:solidFill>
              </a:rPr>
              <a:t> P </a:t>
            </a:r>
            <a:r>
              <a:rPr lang="fr-FR" sz="2800" b="1" dirty="0" err="1">
                <a:solidFill>
                  <a:schemeClr val="tx1"/>
                </a:solidFill>
              </a:rPr>
              <a:t>Goutorbe</a:t>
            </a: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86182" y="1443030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U19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0562" y="2786058"/>
            <a:ext cx="3143272" cy="16430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Effectifs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 19 Jeunes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3786182" y="1142984"/>
            <a:ext cx="4714908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isometricOffAxis2Left"/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 	U15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68363" y="2276475"/>
            <a:ext cx="6656387" cy="31686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Classements 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	</a:t>
            </a:r>
            <a:r>
              <a:rPr lang="fr-FR" sz="2000" b="1" dirty="0">
                <a:solidFill>
                  <a:schemeClr val="tx1"/>
                </a:solidFill>
              </a:rPr>
              <a:t>Equipe 1 : 5 </a:t>
            </a:r>
            <a:r>
              <a:rPr lang="fr-FR" sz="2000" b="1" dirty="0" err="1">
                <a:solidFill>
                  <a:schemeClr val="tx1"/>
                </a:solidFill>
              </a:rPr>
              <a:t>ième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	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 err="1">
                <a:solidFill>
                  <a:schemeClr val="tx1"/>
                </a:solidFill>
              </a:rPr>
              <a:t>Fair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  <a:r>
              <a:rPr lang="fr-FR" sz="2000" b="1" dirty="0" err="1">
                <a:solidFill>
                  <a:schemeClr val="tx1"/>
                </a:solidFill>
              </a:rPr>
              <a:t>play</a:t>
            </a:r>
            <a:r>
              <a:rPr lang="fr-FR" sz="2000" b="1" dirty="0">
                <a:solidFill>
                  <a:schemeClr val="tx1"/>
                </a:solidFill>
              </a:rPr>
              <a:t> : 3 blanc 23 jaunes </a:t>
            </a:r>
            <a:r>
              <a:rPr lang="fr-FR" sz="2000" b="1" dirty="0">
                <a:solidFill>
                  <a:schemeClr val="tx1"/>
                </a:solidFill>
                <a:sym typeface="Wingdings" pitchFamily="2" charset="2"/>
              </a:rPr>
              <a:t></a:t>
            </a: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solidFill>
                  <a:schemeClr val="tx1"/>
                </a:solidFill>
              </a:rPr>
              <a:t>Finale de la coupe du Roannais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0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tx1"/>
                </a:solidFill>
              </a:rPr>
              <a:t>	</a:t>
            </a:r>
            <a:endParaRPr lang="fr-FR" sz="20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928662" y="1357298"/>
            <a:ext cx="7215238" cy="43577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reflection blurRad="6350" stA="52000" endA="300" endPos="35000" dir="5400000" sy="-100000" algn="bl" rotWithShape="0"/>
          </a:effectLst>
        </p:spPr>
        <p:txBody>
          <a:bodyPr>
            <a:normAutofit/>
          </a:bodyPr>
          <a:lstStyle/>
          <a:p>
            <a:pPr marL="1188720" lvl="2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5400" b="1" dirty="0">
                <a:latin typeface="+mn-lt"/>
                <a:cs typeface="+mn-cs"/>
              </a:rPr>
              <a:t>  2013/2014</a:t>
            </a:r>
          </a:p>
          <a:p>
            <a:pPr marL="1188720" lvl="2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endParaRPr lang="fr-FR" sz="5400" b="1" dirty="0">
              <a:latin typeface="+mn-lt"/>
              <a:cs typeface="+mn-cs"/>
            </a:endParaRP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Modification pour les catégories U7 à U13</a:t>
            </a:r>
          </a:p>
          <a:p>
            <a:pPr marL="731520" lvl="1" indent="-274320" fontAlgn="auto"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defRPr/>
            </a:pPr>
            <a:r>
              <a:rPr lang="fr-FR" sz="4000" b="1" dirty="0">
                <a:latin typeface="+mn-lt"/>
                <a:cs typeface="+mn-cs"/>
              </a:rPr>
              <a:t>Perspectives 2013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052513"/>
            <a:ext cx="7599363" cy="569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928688"/>
            <a:ext cx="7850188" cy="588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011238"/>
            <a:ext cx="7739063" cy="580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052513"/>
            <a:ext cx="7704138" cy="577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2786050" y="1371592"/>
            <a:ext cx="6286544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Ecole de foot 	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2844" y="2371724"/>
            <a:ext cx="3357586" cy="192137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Catégorie U7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Effectif prévisionnel : 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H </a:t>
            </a:r>
            <a:r>
              <a:rPr lang="fr-FR" b="1" dirty="0" err="1">
                <a:solidFill>
                  <a:schemeClr val="tx1"/>
                </a:solidFill>
              </a:rPr>
              <a:t>Defond</a:t>
            </a:r>
            <a:r>
              <a:rPr lang="fr-FR" b="1" dirty="0">
                <a:solidFill>
                  <a:schemeClr val="tx1"/>
                </a:solidFill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26782" y="2852936"/>
            <a:ext cx="3357586" cy="32403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Catégorie U9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Effectif prévisionnel :22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Entrainement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JC Burnichon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Match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W Chaux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D </a:t>
            </a:r>
            <a:r>
              <a:rPr lang="fr-FR" dirty="0" err="1">
                <a:solidFill>
                  <a:schemeClr val="tx1"/>
                </a:solidFill>
              </a:rPr>
              <a:t>Boslige</a:t>
            </a:r>
            <a:endParaRPr lang="fr-FR" dirty="0">
              <a:solidFill>
                <a:schemeClr val="tx1"/>
              </a:solidFill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H </a:t>
            </a:r>
            <a:r>
              <a:rPr lang="fr-FR" dirty="0" err="1">
                <a:solidFill>
                  <a:schemeClr val="tx1"/>
                </a:solidFill>
              </a:rPr>
              <a:t>Defond</a:t>
            </a:r>
            <a:endParaRPr lang="fr-FR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2786050" y="1371592"/>
            <a:ext cx="6286544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Ecole de foot 	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26782" y="2852936"/>
            <a:ext cx="3357586" cy="38164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Catégorie U13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Effectif prévisionnel : 31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Entrainement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T Peresz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JC Burnichon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        T </a:t>
            </a:r>
            <a:r>
              <a:rPr lang="fr-FR" dirty="0" err="1">
                <a:solidFill>
                  <a:schemeClr val="tx1"/>
                </a:solidFill>
              </a:rPr>
              <a:t>Barthollet</a:t>
            </a:r>
            <a:endParaRPr lang="fr-FR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Match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T Peresz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Y </a:t>
            </a:r>
            <a:r>
              <a:rPr lang="fr-FR" dirty="0" err="1">
                <a:solidFill>
                  <a:schemeClr val="tx1"/>
                </a:solidFill>
              </a:rPr>
              <a:t>Mornier</a:t>
            </a:r>
            <a:endParaRPr lang="fr-FR" dirty="0">
              <a:solidFill>
                <a:schemeClr val="tx1"/>
              </a:solidFill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M </a:t>
            </a:r>
            <a:r>
              <a:rPr lang="fr-FR" dirty="0" err="1">
                <a:solidFill>
                  <a:schemeClr val="tx1"/>
                </a:solidFill>
              </a:rPr>
              <a:t>Piaso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6302" y="1772816"/>
            <a:ext cx="3357586" cy="38164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Catégorie U11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Effectif prévisionnel :37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Entrainement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C </a:t>
            </a:r>
            <a:r>
              <a:rPr lang="fr-FR" dirty="0" err="1">
                <a:solidFill>
                  <a:schemeClr val="tx1"/>
                </a:solidFill>
              </a:rPr>
              <a:t>Plasse</a:t>
            </a:r>
            <a:r>
              <a:rPr lang="fr-FR" dirty="0">
                <a:solidFill>
                  <a:schemeClr val="tx1"/>
                </a:solidFill>
              </a:rPr>
              <a:t>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Alex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K Bailly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L Sueur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Match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C </a:t>
            </a:r>
            <a:r>
              <a:rPr lang="fr-FR" dirty="0" err="1">
                <a:solidFill>
                  <a:schemeClr val="tx1"/>
                </a:solidFill>
              </a:rPr>
              <a:t>Daveiga</a:t>
            </a:r>
            <a:endParaRPr lang="fr-FR" dirty="0">
              <a:solidFill>
                <a:schemeClr val="tx1"/>
              </a:solidFill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JF Morgue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C Canal / C Lacroix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re 1"/>
          <p:cNvSpPr>
            <a:spLocks noGrp="1"/>
          </p:cNvSpPr>
          <p:nvPr>
            <p:ph type="title"/>
          </p:nvPr>
        </p:nvSpPr>
        <p:spPr>
          <a:xfrm>
            <a:off x="642938" y="71438"/>
            <a:ext cx="7772400" cy="857250"/>
          </a:xfrm>
        </p:spPr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5" name="Rectangle 4"/>
          <p:cNvSpPr/>
          <p:nvPr/>
        </p:nvSpPr>
        <p:spPr>
          <a:xfrm>
            <a:off x="2786050" y="1371592"/>
            <a:ext cx="6286544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Foot à 11	 </a:t>
            </a:r>
            <a:endParaRPr lang="fr-FR" sz="36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1520" y="1828791"/>
            <a:ext cx="3357586" cy="20605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Catégorie U15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Didier Barret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Laurent Dubail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Michel Alexandre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51520" y="4509120"/>
            <a:ext cx="3891852" cy="16345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Catégorie U19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Jacky </a:t>
            </a:r>
            <a:r>
              <a:rPr lang="fr-FR" b="1" dirty="0" err="1">
                <a:solidFill>
                  <a:schemeClr val="tx1"/>
                </a:solidFill>
              </a:rPr>
              <a:t>Servageant</a:t>
            </a: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Pierre </a:t>
            </a:r>
            <a:r>
              <a:rPr lang="fr-FR" dirty="0" err="1">
                <a:solidFill>
                  <a:schemeClr val="tx1"/>
                </a:solidFill>
              </a:rPr>
              <a:t>Goutorbe</a:t>
            </a:r>
            <a:r>
              <a:rPr lang="fr-FR" dirty="0">
                <a:solidFill>
                  <a:schemeClr val="tx1"/>
                </a:solidFill>
              </a:rPr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238750" y="2780928"/>
            <a:ext cx="3573610" cy="22848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Catégorie U17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Christophe  Piney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Michel Alexandre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Michel </a:t>
            </a:r>
            <a:r>
              <a:rPr lang="fr-FR" dirty="0" err="1">
                <a:solidFill>
                  <a:schemeClr val="tx1"/>
                </a:solidFill>
              </a:rPr>
              <a:t>Chinchole</a:t>
            </a:r>
            <a:endParaRPr lang="fr-FR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Jacky </a:t>
            </a:r>
            <a:r>
              <a:rPr lang="fr-FR" dirty="0" err="1">
                <a:solidFill>
                  <a:schemeClr val="tx1"/>
                </a:solidFill>
              </a:rPr>
              <a:t>Servageant</a:t>
            </a:r>
            <a:endParaRPr lang="fr-FR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60032" y="5223476"/>
            <a:ext cx="2592288" cy="16345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Gardien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</a:rPr>
              <a:t>Jerome </a:t>
            </a:r>
            <a:r>
              <a:rPr lang="fr-FR" dirty="0" err="1">
                <a:solidFill>
                  <a:schemeClr val="tx1"/>
                </a:solidFill>
              </a:rPr>
              <a:t>Montet</a:t>
            </a:r>
            <a:endParaRPr lang="fr-FR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tabLst>
                <a:tab pos="3768725" algn="l"/>
              </a:tabLst>
            </a:pPr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endParaRPr lang="fr-FR" dirty="0" smtClean="0"/>
          </a:p>
          <a:p>
            <a:pPr marL="274320" indent="-274320" fontAlgn="auto">
              <a:spcAft>
                <a:spcPts val="0"/>
              </a:spcAft>
              <a:defRPr/>
            </a:pPr>
            <a:endParaRPr lang="fr-FR" dirty="0"/>
          </a:p>
          <a:p>
            <a:pPr marL="274320" indent="-274320" fontAlgn="auto">
              <a:spcAft>
                <a:spcPts val="0"/>
              </a:spcAft>
              <a:defRPr/>
            </a:pPr>
            <a:endParaRPr lang="fr-FR" dirty="0" smtClean="0"/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fr-FR" dirty="0" smtClean="0"/>
              <a:t>Labellisation : </a:t>
            </a:r>
          </a:p>
          <a:p>
            <a:pPr marL="548640" lvl="1" fontAlgn="auto">
              <a:spcAft>
                <a:spcPts val="0"/>
              </a:spcAft>
              <a:defRPr/>
            </a:pPr>
            <a:r>
              <a:rPr lang="fr-FR" dirty="0" smtClean="0"/>
              <a:t>Former des éducateurs</a:t>
            </a:r>
          </a:p>
          <a:p>
            <a:pPr marL="548640" lvl="1" fontAlgn="auto">
              <a:spcAft>
                <a:spcPts val="0"/>
              </a:spcAft>
              <a:defRPr/>
            </a:pPr>
            <a:r>
              <a:rPr lang="fr-FR" dirty="0" smtClean="0"/>
              <a:t>Intégrer des jeunes dans l’encadrement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fr-FR" dirty="0" smtClean="0"/>
              <a:t>Améliorer l’image du Club</a:t>
            </a:r>
          </a:p>
          <a:p>
            <a:pPr marL="548640" lvl="1" fontAlgn="auto">
              <a:spcAft>
                <a:spcPts val="0"/>
              </a:spcAft>
              <a:defRPr/>
            </a:pPr>
            <a:r>
              <a:rPr lang="fr-FR" dirty="0" smtClean="0"/>
              <a:t>Mise en place d’une commission interne</a:t>
            </a:r>
          </a:p>
          <a:p>
            <a:pPr marL="548640" lvl="1" fontAlgn="auto">
              <a:spcAft>
                <a:spcPts val="0"/>
              </a:spcAft>
              <a:defRPr/>
            </a:pPr>
            <a:r>
              <a:rPr lang="fr-FR" dirty="0" smtClean="0"/>
              <a:t>Frais de certains cartons à la charge des joueurs  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786050" y="1371592"/>
            <a:ext cx="6286544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dirty="0">
                <a:solidFill>
                  <a:schemeClr val="tx1"/>
                </a:solidFill>
              </a:rPr>
              <a:t>Objectif	 </a:t>
            </a:r>
            <a:endParaRPr lang="fr-FR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re 1"/>
          <p:cNvSpPr>
            <a:spLocks noGrp="1"/>
          </p:cNvSpPr>
          <p:nvPr>
            <p:ph type="title"/>
          </p:nvPr>
        </p:nvSpPr>
        <p:spPr>
          <a:xfrm>
            <a:off x="714375" y="71438"/>
            <a:ext cx="7772400" cy="857250"/>
          </a:xfrm>
        </p:spPr>
        <p:txBody>
          <a:bodyPr/>
          <a:lstStyle/>
          <a:p>
            <a:pPr algn="ctr"/>
            <a:r>
              <a:rPr lang="fr-FR" sz="3400" smtClean="0">
                <a:solidFill>
                  <a:schemeClr val="bg1"/>
                </a:solidFill>
              </a:rPr>
              <a:t>Assemblée générale saison 2012 2013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557338"/>
            <a:ext cx="8713788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619672" y="4941168"/>
            <a:ext cx="5904656" cy="16561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b="1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b="1" dirty="0">
              <a:solidFill>
                <a:schemeClr val="tx1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chemeClr val="tx1"/>
                </a:solidFill>
              </a:rPr>
              <a:t>Bonnes vacances en attendant la saison prochaine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ux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ux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apitaux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ux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5003</TotalTime>
  <Words>707</Words>
  <Application>Microsoft Office PowerPoint</Application>
  <PresentationFormat>On-screen Show (4:3)</PresentationFormat>
  <Paragraphs>346</Paragraphs>
  <Slides>43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Modèle de conception</vt:lpstr>
      </vt:variant>
      <vt:variant>
        <vt:i4>2</vt:i4>
      </vt:variant>
      <vt:variant>
        <vt:lpstr>Titres des diapositives</vt:lpstr>
      </vt:variant>
      <vt:variant>
        <vt:i4>43</vt:i4>
      </vt:variant>
    </vt:vector>
  </HeadingPairs>
  <TitlesOfParts>
    <vt:vector size="51" baseType="lpstr">
      <vt:lpstr>Perpetua</vt:lpstr>
      <vt:lpstr>Arial</vt:lpstr>
      <vt:lpstr>Franklin Gothic Book</vt:lpstr>
      <vt:lpstr>Wingdings 2</vt:lpstr>
      <vt:lpstr>Calibri</vt:lpstr>
      <vt:lpstr>Wingdings</vt:lpstr>
      <vt:lpstr>Capitaux</vt:lpstr>
      <vt:lpstr>1_Capitaux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  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2011 2012</vt:lpstr>
      <vt:lpstr>Assemblée générale saison 2011 2012</vt:lpstr>
      <vt:lpstr>Assemblée générale saison 2011 2012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  <vt:lpstr>Assemblée générale saison 2012 2013</vt:lpstr>
    </vt:vector>
  </TitlesOfParts>
  <Company>Cegid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Avenir Cote Foot Projet 2009-2012</dc:title>
  <dc:creator>PRAS Philippe</dc:creator>
  <cp:lastModifiedBy>Foot</cp:lastModifiedBy>
  <cp:revision>93</cp:revision>
  <dcterms:created xsi:type="dcterms:W3CDTF">2009-01-22T17:35:13Z</dcterms:created>
  <dcterms:modified xsi:type="dcterms:W3CDTF">2013-06-25T14:22:08Z</dcterms:modified>
</cp:coreProperties>
</file>