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s/slide76.xml" ContentType="application/vnd.openxmlformats-officedocument.presentationml.slide+xml"/>
  <Override PartName="/ppt/slides/slide94.xml" ContentType="application/vnd.openxmlformats-officedocument.presentationml.slide+xml"/>
  <Override PartName="/ppt/slides/slide113.xml" ContentType="application/vnd.openxmlformats-officedocument.presentationml.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s/slide83.xml" ContentType="application/vnd.openxmlformats-officedocument.presentationml.slide+xml"/>
  <Override PartName="/ppt/slides/slide102.xml" ContentType="application/vnd.openxmlformats-officedocument.presentationml.slide+xml"/>
  <Override PartName="/ppt/slides/slide120.xml" ContentType="application/vnd.openxmlformats-officedocument.presentationml.slide+xml"/>
  <Override PartName="/ppt/slides/slide131.xml" ContentType="application/vnd.openxmlformats-officedocument.presentationml.slide+xml"/>
  <Override PartName="/ppt/slideLayouts/slideLayout6.xml" ContentType="application/vnd.openxmlformats-officedocument.presentationml.slideLayout+xml"/>
  <Override PartName="/ppt/slides/slide25.xml" ContentType="application/vnd.openxmlformats-officedocument.presentationml.slide+xml"/>
  <Override PartName="/ppt/slides/slide43.xml" ContentType="application/vnd.openxmlformats-officedocument.presentationml.slide+xml"/>
  <Override PartName="/ppt/slides/slide72.xml" ContentType="application/vnd.openxmlformats-officedocument.presentationml.slide+xml"/>
  <Override PartName="/ppt/slides/slide90.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xml" ContentType="application/xml"/>
  <Override PartName="/ppt/slides/slide14.xml" ContentType="application/vnd.openxmlformats-officedocument.presentationml.slide+xml"/>
  <Override PartName="/ppt/slides/slide32.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s/slide129.xml" ContentType="application/vnd.openxmlformats-officedocument.presentationml.slide+xml"/>
  <Override PartName="/ppt/slides/slide99.xml" ContentType="application/vnd.openxmlformats-officedocument.presentationml.slide+xml"/>
  <Override PartName="/ppt/slides/slide118.xml" ContentType="application/vnd.openxmlformats-officedocument.presentationml.slide+xml"/>
  <Override PartName="/ppt/slides/slide136.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77.xml" ContentType="application/vnd.openxmlformats-officedocument.presentationml.slide+xml"/>
  <Override PartName="/ppt/slides/slide88.xml" ContentType="application/vnd.openxmlformats-officedocument.presentationml.slide+xml"/>
  <Override PartName="/ppt/slides/slide107.xml" ContentType="application/vnd.openxmlformats-officedocument.presentationml.slide+xml"/>
  <Override PartName="/ppt/slides/slide125.xml" ContentType="application/vnd.openxmlformats-officedocument.presentationml.slide+xml"/>
  <Override PartName="/ppt/viewProps.xml" ContentType="application/vnd.openxmlformats-officedocument.presentationml.viewProps+xml"/>
  <Override PartName="/ppt/slides/slide5.xml" ContentType="application/vnd.openxmlformats-officedocument.presentationml.slide+xml"/>
  <Override PartName="/ppt/slides/slide19.xml" ContentType="application/vnd.openxmlformats-officedocument.presentationml.slide+xml"/>
  <Override PartName="/ppt/slides/slide48.xml" ContentType="application/vnd.openxmlformats-officedocument.presentationml.slide+xml"/>
  <Override PartName="/ppt/slides/slide66.xml" ContentType="application/vnd.openxmlformats-officedocument.presentationml.slide+xml"/>
  <Override PartName="/ppt/slides/slide95.xml" ContentType="application/vnd.openxmlformats-officedocument.presentationml.slide+xml"/>
  <Override PartName="/ppt/slides/slide103.xml" ContentType="application/vnd.openxmlformats-officedocument.presentationml.slide+xml"/>
  <Override PartName="/ppt/slides/slide114.xml" ContentType="application/vnd.openxmlformats-officedocument.presentationml.slide+xml"/>
  <Override PartName="/ppt/slides/slide132.xml" ContentType="application/vnd.openxmlformats-officedocument.presentationml.slide+xml"/>
  <Override PartName="/ppt/slideLayouts/slideLayout7.xml" ContentType="application/vnd.openxmlformats-officedocument.presentationml.slideLayout+xml"/>
  <Default Extension="png" ContentType="image/png"/>
  <Default Extension="bin" ContentType="application/vnd.openxmlformats-officedocument.oleObject"/>
  <Override PartName="/ppt/slides/slide26.xml" ContentType="application/vnd.openxmlformats-officedocument.presentationml.slide+xml"/>
  <Override PartName="/ppt/slides/slide37.xml" ContentType="application/vnd.openxmlformats-officedocument.presentationml.slide+xml"/>
  <Override PartName="/ppt/slides/slide55.xml" ContentType="application/vnd.openxmlformats-officedocument.presentationml.slide+xml"/>
  <Override PartName="/ppt/slides/slide73.xml" ContentType="application/vnd.openxmlformats-officedocument.presentationml.slide+xml"/>
  <Override PartName="/ppt/slides/slide84.xml" ContentType="application/vnd.openxmlformats-officedocument.presentationml.slide+xml"/>
  <Override PartName="/ppt/slides/slide121.xml" ContentType="application/vnd.openxmlformats-officedocument.presentationml.slide+xml"/>
  <Override PartName="/ppt/presProps.xml" ContentType="application/vnd.openxmlformats-officedocument.presentationml.presProps+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33.xml" ContentType="application/vnd.openxmlformats-officedocument.presentationml.slide+xml"/>
  <Override PartName="/ppt/slides/slide44.xml" ContentType="application/vnd.openxmlformats-officedocument.presentationml.slide+xml"/>
  <Override PartName="/ppt/slides/slide62.xml" ContentType="application/vnd.openxmlformats-officedocument.presentationml.slide+xml"/>
  <Override PartName="/ppt/slides/slide80.xml" ContentType="application/vnd.openxmlformats-officedocument.presentationml.slide+xml"/>
  <Override PartName="/ppt/slides/slide91.xml" ContentType="application/vnd.openxmlformats-officedocument.presentationml.slide+xml"/>
  <Override PartName="/ppt/slides/slide110.xml" ContentType="application/vnd.openxmlformats-officedocument.presentationml.slide+xml"/>
  <Override PartName="/ppt/slideLayouts/slideLayout3.xml" ContentType="application/vnd.openxmlformats-officedocument.presentationml.slideLayout+xml"/>
  <Default Extension="emf" ContentType="image/x-emf"/>
  <Override PartName="/ppt/presentation.xml" ContentType="application/vnd.openxmlformats-officedocument.presentationml.slideshow.main+xml"/>
  <Override PartName="/ppt/slides/slide22.xml" ContentType="application/vnd.openxmlformats-officedocument.presentationml.slide+xml"/>
  <Override PartName="/ppt/slides/slide51.xml" ContentType="application/vnd.openxmlformats-officedocument.presentationml.slide+xml"/>
  <Override PartName="/docProps/app.xml" ContentType="application/vnd.openxmlformats-officedocument.extended-properties+xml"/>
  <Override PartName="/ppt/slides/slide11.xml" ContentType="application/vnd.openxmlformats-officedocument.presentationml.slide+xml"/>
  <Override PartName="/ppt/slides/slide40.xml" ContentType="application/vnd.openxmlformats-officedocument.presentationml.slide+xml"/>
  <Override PartName="/ppt/slides/slide119.xml" ContentType="application/vnd.openxmlformats-officedocument.presentationml.slide+xml"/>
  <Override PartName="/ppt/slideLayouts/slideLayout10.xml" ContentType="application/vnd.openxmlformats-officedocument.presentationml.slideLayout+xml"/>
  <Default Extension="gif" ContentType="image/gif"/>
  <Default Extension="vml" ContentType="application/vnd.openxmlformats-officedocument.vmlDrawing"/>
  <Override PartName="/ppt/slides/slide89.xml" ContentType="application/vnd.openxmlformats-officedocument.presentationml.slide+xml"/>
  <Override PartName="/ppt/slides/slide98.xml" ContentType="application/vnd.openxmlformats-officedocument.presentationml.slide+xml"/>
  <Override PartName="/ppt/slides/slide108.xml" ContentType="application/vnd.openxmlformats-officedocument.presentationml.slide+xml"/>
  <Override PartName="/ppt/slides/slide117.xml" ContentType="application/vnd.openxmlformats-officedocument.presentationml.slide+xml"/>
  <Override PartName="/ppt/slides/slide126.xml" ContentType="application/vnd.openxmlformats-officedocument.presentationml.slide+xml"/>
  <Override PartName="/ppt/slides/slide128.xml" ContentType="application/vnd.openxmlformats-officedocument.presentationml.slide+xml"/>
  <Override PartName="/ppt/slides/slide137.xml" ContentType="application/vnd.openxmlformats-officedocument.presentationml.slide+xml"/>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ppt/slides/slide78.xml" ContentType="application/vnd.openxmlformats-officedocument.presentationml.slide+xml"/>
  <Override PartName="/ppt/slides/slide87.xml" ContentType="application/vnd.openxmlformats-officedocument.presentationml.slide+xml"/>
  <Override PartName="/ppt/slides/slide96.xml" ContentType="application/vnd.openxmlformats-officedocument.presentationml.slide+xml"/>
  <Override PartName="/ppt/slides/slide106.xml" ContentType="application/vnd.openxmlformats-officedocument.presentationml.slide+xml"/>
  <Override PartName="/ppt/slides/slide115.xml" ContentType="application/vnd.openxmlformats-officedocument.presentationml.slide+xml"/>
  <Override PartName="/ppt/slides/slide124.xml" ContentType="application/vnd.openxmlformats-officedocument.presentationml.slide+xml"/>
  <Override PartName="/ppt/slides/slide135.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s/slide85.xml" ContentType="application/vnd.openxmlformats-officedocument.presentationml.slide+xml"/>
  <Override PartName="/ppt/slides/slide104.xml" ContentType="application/vnd.openxmlformats-officedocument.presentationml.slide+xml"/>
  <Override PartName="/ppt/slides/slide122.xml" ContentType="application/vnd.openxmlformats-officedocument.presentationml.slide+xml"/>
  <Override PartName="/ppt/slides/slide133.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s/slide74.xml" ContentType="application/vnd.openxmlformats-officedocument.presentationml.slide+xml"/>
  <Override PartName="/ppt/slides/slide92.xml" ContentType="application/vnd.openxmlformats-officedocument.presentationml.slide+xml"/>
  <Override PartName="/ppt/slides/slide111.xml" ContentType="application/vnd.openxmlformats-officedocument.presentationml.slide+xml"/>
  <Override PartName="/ppt/slideLayouts/slideLayout4.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81.xml" ContentType="application/vnd.openxmlformats-officedocument.presentationml.slide+xml"/>
  <Override PartName="/ppt/slides/slide100.xml" ContentType="application/vnd.openxmlformats-officedocument.presentationml.slide+xml"/>
  <Default Extension="wmf" ContentType="image/x-wmf"/>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Override PartName="/ppt/slides/slide70.xml" ContentType="application/vnd.openxmlformats-officedocument.presentationml.slide+xml"/>
  <Override PartName="/ppt/slides/slide12.xml" ContentType="application/vnd.openxmlformats-officedocument.presentationml.slide+xml"/>
  <Override PartName="/ppt/slides/slide30.xml" ContentType="application/vnd.openxmlformats-officedocument.presentationml.slide+xml"/>
  <Override PartName="/ppt/slideLayouts/slideLayout11.xml" ContentType="application/vnd.openxmlformats-officedocument.presentationml.slideLayout+xml"/>
  <Override PartName="/ppt/slides/slide138.xml" ContentType="application/vnd.openxmlformats-officedocument.presentationml.slide+xml"/>
  <Override PartName="/ppt/slides/slide79.xml" ContentType="application/vnd.openxmlformats-officedocument.presentationml.slide+xml"/>
  <Override PartName="/ppt/slides/slide109.xml" ContentType="application/vnd.openxmlformats-officedocument.presentationml.slide+xml"/>
  <Override PartName="/ppt/slides/slide127.xml" ContentType="application/vnd.openxmlformats-officedocument.presentationml.slide+xml"/>
  <Override PartName="/ppt/slides/slide7.xml" ContentType="application/vnd.openxmlformats-officedocument.presentationml.slide+xml"/>
  <Override PartName="/ppt/slides/slide68.xml" ContentType="application/vnd.openxmlformats-officedocument.presentationml.slide+xml"/>
  <Override PartName="/ppt/slides/slide97.xml" ContentType="application/vnd.openxmlformats-officedocument.presentationml.slide+xml"/>
  <Override PartName="/ppt/slides/slide116.xml" ContentType="application/vnd.openxmlformats-officedocument.presentationml.slide+xml"/>
  <Override PartName="/ppt/slides/slide134.xml" ContentType="application/vnd.openxmlformats-officedocument.presentationml.slide+xml"/>
  <Override PartName="/ppt/slideLayouts/slideLayout9.xml" ContentType="application/vnd.openxmlformats-officedocument.presentationml.slideLayout+xml"/>
  <Override PartName="/ppt/slides/slide28.xml" ContentType="application/vnd.openxmlformats-officedocument.presentationml.slide+xml"/>
  <Override PartName="/ppt/slides/slide39.xml" ContentType="application/vnd.openxmlformats-officedocument.presentationml.slide+xml"/>
  <Override PartName="/ppt/slides/slide57.xml" ContentType="application/vnd.openxmlformats-officedocument.presentationml.slide+xml"/>
  <Override PartName="/ppt/slides/slide75.xml" ContentType="application/vnd.openxmlformats-officedocument.presentationml.slide+xml"/>
  <Override PartName="/ppt/slides/slide86.xml" ContentType="application/vnd.openxmlformats-officedocument.presentationml.slide+xml"/>
  <Override PartName="/ppt/slides/slide105.xml" ContentType="application/vnd.openxmlformats-officedocument.presentationml.slide+xml"/>
  <Override PartName="/ppt/slides/slide123.xml" ContentType="application/vnd.openxmlformats-officedocument.presentationml.slide+xml"/>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46.xml" ContentType="application/vnd.openxmlformats-officedocument.presentationml.slide+xml"/>
  <Override PartName="/ppt/slides/slide64.xml" ContentType="application/vnd.openxmlformats-officedocument.presentationml.slide+xml"/>
  <Override PartName="/ppt/slides/slide93.xml" ContentType="application/vnd.openxmlformats-officedocument.presentationml.slide+xml"/>
  <Override PartName="/ppt/slides/slide101.xml" ContentType="application/vnd.openxmlformats-officedocument.presentationml.slide+xml"/>
  <Override PartName="/ppt/slides/slide112.xml" ContentType="application/vnd.openxmlformats-officedocument.presentationml.slide+xml"/>
  <Override PartName="/ppt/slides/slide130.xml" ContentType="application/vnd.openxmlformats-officedocument.presentationml.slide+xml"/>
  <Override PartName="/ppt/slideLayouts/slideLayout5.xml" ContentType="application/vnd.openxmlformats-officedocument.presentationml.slideLayout+xml"/>
  <Override PartName="/ppt/slides/slide24.xml" ContentType="application/vnd.openxmlformats-officedocument.presentationml.slide+xml"/>
  <Override PartName="/ppt/slides/slide35.xml" ContentType="application/vnd.openxmlformats-officedocument.presentationml.slide+xml"/>
  <Override PartName="/ppt/slides/slide53.xml" ContentType="application/vnd.openxmlformats-officedocument.presentationml.slide+xml"/>
  <Override PartName="/ppt/slides/slide71.xml" ContentType="application/vnd.openxmlformats-officedocument.presentationml.slide+xml"/>
  <Override PartName="/ppt/slides/slide82.xml" ContentType="application/vnd.openxmlformats-officedocument.presentationml.slide+xml"/>
  <Default Extension="jpeg" ContentType="image/jpeg"/>
  <Override PartName="/ppt/slides/slide13.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ppt/slides/slide20.xml" ContentType="application/vnd.openxmlformats-officedocument.presentationml.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5" r:id="rId1"/>
  </p:sldMasterIdLst>
  <p:notesMasterIdLst>
    <p:notesMasterId r:id="rId140"/>
  </p:notesMasterIdLst>
  <p:sldIdLst>
    <p:sldId id="314" r:id="rId2"/>
    <p:sldId id="484" r:id="rId3"/>
    <p:sldId id="316" r:id="rId4"/>
    <p:sldId id="317" r:id="rId5"/>
    <p:sldId id="402" r:id="rId6"/>
    <p:sldId id="394" r:id="rId7"/>
    <p:sldId id="426" r:id="rId8"/>
    <p:sldId id="429" r:id="rId9"/>
    <p:sldId id="352" r:id="rId10"/>
    <p:sldId id="403" r:id="rId11"/>
    <p:sldId id="425" r:id="rId12"/>
    <p:sldId id="318" r:id="rId13"/>
    <p:sldId id="433" r:id="rId14"/>
    <p:sldId id="319" r:id="rId15"/>
    <p:sldId id="320" r:id="rId16"/>
    <p:sldId id="398" r:id="rId17"/>
    <p:sldId id="372" r:id="rId18"/>
    <p:sldId id="411" r:id="rId19"/>
    <p:sldId id="410" r:id="rId20"/>
    <p:sldId id="412" r:id="rId21"/>
    <p:sldId id="413" r:id="rId22"/>
    <p:sldId id="415" r:id="rId23"/>
    <p:sldId id="441" r:id="rId24"/>
    <p:sldId id="440" r:id="rId25"/>
    <p:sldId id="430" r:id="rId26"/>
    <p:sldId id="468" r:id="rId27"/>
    <p:sldId id="469" r:id="rId28"/>
    <p:sldId id="470" r:id="rId29"/>
    <p:sldId id="485" r:id="rId30"/>
    <p:sldId id="416" r:id="rId31"/>
    <p:sldId id="422" r:id="rId32"/>
    <p:sldId id="417" r:id="rId33"/>
    <p:sldId id="431" r:id="rId34"/>
    <p:sldId id="434" r:id="rId35"/>
    <p:sldId id="321" r:id="rId36"/>
    <p:sldId id="483" r:id="rId37"/>
    <p:sldId id="467" r:id="rId38"/>
    <p:sldId id="322" r:id="rId39"/>
    <p:sldId id="437" r:id="rId40"/>
    <p:sldId id="456" r:id="rId41"/>
    <p:sldId id="373" r:id="rId42"/>
    <p:sldId id="418" r:id="rId43"/>
    <p:sldId id="329" r:id="rId44"/>
    <p:sldId id="439" r:id="rId45"/>
    <p:sldId id="404" r:id="rId46"/>
    <p:sldId id="486" r:id="rId47"/>
    <p:sldId id="459" r:id="rId48"/>
    <p:sldId id="436" r:id="rId49"/>
    <p:sldId id="424" r:id="rId50"/>
    <p:sldId id="479" r:id="rId51"/>
    <p:sldId id="453" r:id="rId52"/>
    <p:sldId id="374" r:id="rId53"/>
    <p:sldId id="435" r:id="rId54"/>
    <p:sldId id="481" r:id="rId55"/>
    <p:sldId id="414" r:id="rId56"/>
    <p:sldId id="330" r:id="rId57"/>
    <p:sldId id="405" r:id="rId58"/>
    <p:sldId id="455" r:id="rId59"/>
    <p:sldId id="432" r:id="rId60"/>
    <p:sldId id="383" r:id="rId61"/>
    <p:sldId id="395" r:id="rId62"/>
    <p:sldId id="360" r:id="rId63"/>
    <p:sldId id="396" r:id="rId64"/>
    <p:sldId id="361" r:id="rId65"/>
    <p:sldId id="397" r:id="rId66"/>
    <p:sldId id="447" r:id="rId67"/>
    <p:sldId id="401" r:id="rId68"/>
    <p:sldId id="408" r:id="rId69"/>
    <p:sldId id="476" r:id="rId70"/>
    <p:sldId id="362" r:id="rId71"/>
    <p:sldId id="364" r:id="rId72"/>
    <p:sldId id="421" r:id="rId73"/>
    <p:sldId id="365" r:id="rId74"/>
    <p:sldId id="375" r:id="rId75"/>
    <p:sldId id="376" r:id="rId76"/>
    <p:sldId id="366" r:id="rId77"/>
    <p:sldId id="367" r:id="rId78"/>
    <p:sldId id="368" r:id="rId79"/>
    <p:sldId id="369" r:id="rId80"/>
    <p:sldId id="478" r:id="rId81"/>
    <p:sldId id="491" r:id="rId82"/>
    <p:sldId id="492" r:id="rId83"/>
    <p:sldId id="480" r:id="rId84"/>
    <p:sldId id="420" r:id="rId85"/>
    <p:sldId id="384" r:id="rId86"/>
    <p:sldId id="327" r:id="rId87"/>
    <p:sldId id="328" r:id="rId88"/>
    <p:sldId id="482" r:id="rId89"/>
    <p:sldId id="489" r:id="rId90"/>
    <p:sldId id="370" r:id="rId91"/>
    <p:sldId id="428" r:id="rId92"/>
    <p:sldId id="490" r:id="rId93"/>
    <p:sldId id="391" r:id="rId94"/>
    <p:sldId id="493" r:id="rId95"/>
    <p:sldId id="392" r:id="rId96"/>
    <p:sldId id="387" r:id="rId97"/>
    <p:sldId id="471" r:id="rId98"/>
    <p:sldId id="474" r:id="rId99"/>
    <p:sldId id="475" r:id="rId100"/>
    <p:sldId id="488" r:id="rId101"/>
    <p:sldId id="354" r:id="rId102"/>
    <p:sldId id="381" r:id="rId103"/>
    <p:sldId id="377" r:id="rId104"/>
    <p:sldId id="449" r:id="rId105"/>
    <p:sldId id="443" r:id="rId106"/>
    <p:sldId id="457" r:id="rId107"/>
    <p:sldId id="477" r:id="rId108"/>
    <p:sldId id="487" r:id="rId109"/>
    <p:sldId id="460" r:id="rId110"/>
    <p:sldId id="444" r:id="rId111"/>
    <p:sldId id="462" r:id="rId112"/>
    <p:sldId id="379" r:id="rId113"/>
    <p:sldId id="378" r:id="rId114"/>
    <p:sldId id="399" r:id="rId115"/>
    <p:sldId id="461" r:id="rId116"/>
    <p:sldId id="451" r:id="rId117"/>
    <p:sldId id="452" r:id="rId118"/>
    <p:sldId id="382" r:id="rId119"/>
    <p:sldId id="407" r:id="rId120"/>
    <p:sldId id="448" r:id="rId121"/>
    <p:sldId id="406" r:id="rId122"/>
    <p:sldId id="409" r:id="rId123"/>
    <p:sldId id="450" r:id="rId124"/>
    <p:sldId id="472" r:id="rId125"/>
    <p:sldId id="473" r:id="rId126"/>
    <p:sldId id="380" r:id="rId127"/>
    <p:sldId id="445" r:id="rId128"/>
    <p:sldId id="331" r:id="rId129"/>
    <p:sldId id="351" r:id="rId130"/>
    <p:sldId id="393" r:id="rId131"/>
    <p:sldId id="332" r:id="rId132"/>
    <p:sldId id="458" r:id="rId133"/>
    <p:sldId id="400" r:id="rId134"/>
    <p:sldId id="419" r:id="rId135"/>
    <p:sldId id="463" r:id="rId136"/>
    <p:sldId id="464" r:id="rId137"/>
    <p:sldId id="465" r:id="rId138"/>
    <p:sldId id="466" r:id="rId139"/>
  </p:sldIdLst>
  <p:sldSz cx="9144000" cy="6858000" type="screen4x3"/>
  <p:notesSz cx="6858000" cy="9144000"/>
  <p:defaultTextStyle>
    <a:defPPr>
      <a:defRPr lang="fr-FR"/>
    </a:defPPr>
    <a:lvl1pPr algn="l" rtl="0" fontAlgn="base">
      <a:spcBef>
        <a:spcPct val="0"/>
      </a:spcBef>
      <a:spcAft>
        <a:spcPct val="0"/>
      </a:spcAft>
      <a:defRPr kern="1200">
        <a:solidFill>
          <a:schemeClr val="tx1"/>
        </a:solidFill>
        <a:latin typeface="Garamond" pitchFamily="18" charset="0"/>
        <a:ea typeface="+mn-ea"/>
        <a:cs typeface="+mn-cs"/>
      </a:defRPr>
    </a:lvl1pPr>
    <a:lvl2pPr marL="457200" algn="l" rtl="0" fontAlgn="base">
      <a:spcBef>
        <a:spcPct val="0"/>
      </a:spcBef>
      <a:spcAft>
        <a:spcPct val="0"/>
      </a:spcAft>
      <a:defRPr kern="1200">
        <a:solidFill>
          <a:schemeClr val="tx1"/>
        </a:solidFill>
        <a:latin typeface="Garamond" pitchFamily="18" charset="0"/>
        <a:ea typeface="+mn-ea"/>
        <a:cs typeface="+mn-cs"/>
      </a:defRPr>
    </a:lvl2pPr>
    <a:lvl3pPr marL="914400" algn="l" rtl="0" fontAlgn="base">
      <a:spcBef>
        <a:spcPct val="0"/>
      </a:spcBef>
      <a:spcAft>
        <a:spcPct val="0"/>
      </a:spcAft>
      <a:defRPr kern="1200">
        <a:solidFill>
          <a:schemeClr val="tx1"/>
        </a:solidFill>
        <a:latin typeface="Garamond" pitchFamily="18" charset="0"/>
        <a:ea typeface="+mn-ea"/>
        <a:cs typeface="+mn-cs"/>
      </a:defRPr>
    </a:lvl3pPr>
    <a:lvl4pPr marL="1371600" algn="l" rtl="0" fontAlgn="base">
      <a:spcBef>
        <a:spcPct val="0"/>
      </a:spcBef>
      <a:spcAft>
        <a:spcPct val="0"/>
      </a:spcAft>
      <a:defRPr kern="1200">
        <a:solidFill>
          <a:schemeClr val="tx1"/>
        </a:solidFill>
        <a:latin typeface="Garamond" pitchFamily="18" charset="0"/>
        <a:ea typeface="+mn-ea"/>
        <a:cs typeface="+mn-cs"/>
      </a:defRPr>
    </a:lvl4pPr>
    <a:lvl5pPr marL="1828800" algn="l" rtl="0" fontAlgn="base">
      <a:spcBef>
        <a:spcPct val="0"/>
      </a:spcBef>
      <a:spcAft>
        <a:spcPct val="0"/>
      </a:spcAft>
      <a:defRPr kern="1200">
        <a:solidFill>
          <a:schemeClr val="tx1"/>
        </a:solidFill>
        <a:latin typeface="Garamond" pitchFamily="18" charset="0"/>
        <a:ea typeface="+mn-ea"/>
        <a:cs typeface="+mn-cs"/>
      </a:defRPr>
    </a:lvl5pPr>
    <a:lvl6pPr marL="2286000" algn="l" defTabSz="914400" rtl="0" eaLnBrk="1" latinLnBrk="0" hangingPunct="1">
      <a:defRPr kern="1200">
        <a:solidFill>
          <a:schemeClr val="tx1"/>
        </a:solidFill>
        <a:latin typeface="Garamond" pitchFamily="18" charset="0"/>
        <a:ea typeface="+mn-ea"/>
        <a:cs typeface="+mn-cs"/>
      </a:defRPr>
    </a:lvl6pPr>
    <a:lvl7pPr marL="2743200" algn="l" defTabSz="914400" rtl="0" eaLnBrk="1" latinLnBrk="0" hangingPunct="1">
      <a:defRPr kern="1200">
        <a:solidFill>
          <a:schemeClr val="tx1"/>
        </a:solidFill>
        <a:latin typeface="Garamond" pitchFamily="18" charset="0"/>
        <a:ea typeface="+mn-ea"/>
        <a:cs typeface="+mn-cs"/>
      </a:defRPr>
    </a:lvl7pPr>
    <a:lvl8pPr marL="3200400" algn="l" defTabSz="914400" rtl="0" eaLnBrk="1" latinLnBrk="0" hangingPunct="1">
      <a:defRPr kern="1200">
        <a:solidFill>
          <a:schemeClr val="tx1"/>
        </a:solidFill>
        <a:latin typeface="Garamond" pitchFamily="18" charset="0"/>
        <a:ea typeface="+mn-ea"/>
        <a:cs typeface="+mn-cs"/>
      </a:defRPr>
    </a:lvl8pPr>
    <a:lvl9pPr marL="3657600" algn="l" defTabSz="914400" rtl="0" eaLnBrk="1" latinLnBrk="0" hangingPunct="1">
      <a:defRPr kern="1200">
        <a:solidFill>
          <a:schemeClr val="tx1"/>
        </a:solidFill>
        <a:latin typeface="Garamond" pitchFamily="18"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505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1297" autoAdjust="0"/>
  </p:normalViewPr>
  <p:slideViewPr>
    <p:cSldViewPr>
      <p:cViewPr>
        <p:scale>
          <a:sx n="60" d="100"/>
          <a:sy n="60" d="100"/>
        </p:scale>
        <p:origin x="-1445" y="-53"/>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117" Type="http://schemas.openxmlformats.org/officeDocument/2006/relationships/slide" Target="slides/slide116.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slide" Target="slides/slide88.xml"/><Relationship Id="rId112" Type="http://schemas.openxmlformats.org/officeDocument/2006/relationships/slide" Target="slides/slide111.xml"/><Relationship Id="rId133" Type="http://schemas.openxmlformats.org/officeDocument/2006/relationships/slide" Target="slides/slide132.xml"/><Relationship Id="rId138" Type="http://schemas.openxmlformats.org/officeDocument/2006/relationships/slide" Target="slides/slide137.xml"/><Relationship Id="rId16" Type="http://schemas.openxmlformats.org/officeDocument/2006/relationships/slide" Target="slides/slide15.xml"/><Relationship Id="rId107" Type="http://schemas.openxmlformats.org/officeDocument/2006/relationships/slide" Target="slides/slide106.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102" Type="http://schemas.openxmlformats.org/officeDocument/2006/relationships/slide" Target="slides/slide101.xml"/><Relationship Id="rId123" Type="http://schemas.openxmlformats.org/officeDocument/2006/relationships/slide" Target="slides/slide122.xml"/><Relationship Id="rId128" Type="http://schemas.openxmlformats.org/officeDocument/2006/relationships/slide" Target="slides/slide127.xml"/><Relationship Id="rId144" Type="http://schemas.openxmlformats.org/officeDocument/2006/relationships/tableStyles" Target="tableStyles.xml"/><Relationship Id="rId5" Type="http://schemas.openxmlformats.org/officeDocument/2006/relationships/slide" Target="slides/slide4.xml"/><Relationship Id="rId90" Type="http://schemas.openxmlformats.org/officeDocument/2006/relationships/slide" Target="slides/slide89.xml"/><Relationship Id="rId95" Type="http://schemas.openxmlformats.org/officeDocument/2006/relationships/slide" Target="slides/slide94.xml"/><Relationship Id="rId22" Type="http://schemas.openxmlformats.org/officeDocument/2006/relationships/slide" Target="slides/slide21.xml"/><Relationship Id="rId27" Type="http://schemas.openxmlformats.org/officeDocument/2006/relationships/slide" Target="slides/slide26.xml"/><Relationship Id="rId43" Type="http://schemas.openxmlformats.org/officeDocument/2006/relationships/slide" Target="slides/slide42.xml"/><Relationship Id="rId48" Type="http://schemas.openxmlformats.org/officeDocument/2006/relationships/slide" Target="slides/slide47.xml"/><Relationship Id="rId64" Type="http://schemas.openxmlformats.org/officeDocument/2006/relationships/slide" Target="slides/slide63.xml"/><Relationship Id="rId69" Type="http://schemas.openxmlformats.org/officeDocument/2006/relationships/slide" Target="slides/slide68.xml"/><Relationship Id="rId113" Type="http://schemas.openxmlformats.org/officeDocument/2006/relationships/slide" Target="slides/slide112.xml"/><Relationship Id="rId118" Type="http://schemas.openxmlformats.org/officeDocument/2006/relationships/slide" Target="slides/slide117.xml"/><Relationship Id="rId134" Type="http://schemas.openxmlformats.org/officeDocument/2006/relationships/slide" Target="slides/slide133.xml"/><Relationship Id="rId139" Type="http://schemas.openxmlformats.org/officeDocument/2006/relationships/slide" Target="slides/slide138.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slide" Target="slides/slide84.xml"/><Relationship Id="rId93" Type="http://schemas.openxmlformats.org/officeDocument/2006/relationships/slide" Target="slides/slide92.xml"/><Relationship Id="rId98" Type="http://schemas.openxmlformats.org/officeDocument/2006/relationships/slide" Target="slides/slide97.xml"/><Relationship Id="rId121" Type="http://schemas.openxmlformats.org/officeDocument/2006/relationships/slide" Target="slides/slide120.xml"/><Relationship Id="rId142" Type="http://schemas.openxmlformats.org/officeDocument/2006/relationships/viewProps" Target="view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103" Type="http://schemas.openxmlformats.org/officeDocument/2006/relationships/slide" Target="slides/slide102.xml"/><Relationship Id="rId108" Type="http://schemas.openxmlformats.org/officeDocument/2006/relationships/slide" Target="slides/slide107.xml"/><Relationship Id="rId116" Type="http://schemas.openxmlformats.org/officeDocument/2006/relationships/slide" Target="slides/slide115.xml"/><Relationship Id="rId124" Type="http://schemas.openxmlformats.org/officeDocument/2006/relationships/slide" Target="slides/slide123.xml"/><Relationship Id="rId129" Type="http://schemas.openxmlformats.org/officeDocument/2006/relationships/slide" Target="slides/slide128.xml"/><Relationship Id="rId137" Type="http://schemas.openxmlformats.org/officeDocument/2006/relationships/slide" Target="slides/slide13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slide" Target="slides/slide90.xml"/><Relationship Id="rId96" Type="http://schemas.openxmlformats.org/officeDocument/2006/relationships/slide" Target="slides/slide95.xml"/><Relationship Id="rId111" Type="http://schemas.openxmlformats.org/officeDocument/2006/relationships/slide" Target="slides/slide110.xml"/><Relationship Id="rId132" Type="http://schemas.openxmlformats.org/officeDocument/2006/relationships/slide" Target="slides/slide131.xml"/><Relationship Id="rId14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6" Type="http://schemas.openxmlformats.org/officeDocument/2006/relationships/slide" Target="slides/slide105.xml"/><Relationship Id="rId114" Type="http://schemas.openxmlformats.org/officeDocument/2006/relationships/slide" Target="slides/slide113.xml"/><Relationship Id="rId119" Type="http://schemas.openxmlformats.org/officeDocument/2006/relationships/slide" Target="slides/slide118.xml"/><Relationship Id="rId127" Type="http://schemas.openxmlformats.org/officeDocument/2006/relationships/slide" Target="slides/slide12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slide" Target="slides/slide100.xml"/><Relationship Id="rId122" Type="http://schemas.openxmlformats.org/officeDocument/2006/relationships/slide" Target="slides/slide121.xml"/><Relationship Id="rId130" Type="http://schemas.openxmlformats.org/officeDocument/2006/relationships/slide" Target="slides/slide129.xml"/><Relationship Id="rId135" Type="http://schemas.openxmlformats.org/officeDocument/2006/relationships/slide" Target="slides/slide134.xml"/><Relationship Id="rId143"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109" Type="http://schemas.openxmlformats.org/officeDocument/2006/relationships/slide" Target="slides/slide10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openxmlformats.org/officeDocument/2006/relationships/slide" Target="slides/slide103.xml"/><Relationship Id="rId120" Type="http://schemas.openxmlformats.org/officeDocument/2006/relationships/slide" Target="slides/slide119.xml"/><Relationship Id="rId125" Type="http://schemas.openxmlformats.org/officeDocument/2006/relationships/slide" Target="slides/slide124.xml"/><Relationship Id="rId141" Type="http://schemas.openxmlformats.org/officeDocument/2006/relationships/presProps" Target="presProps.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110" Type="http://schemas.openxmlformats.org/officeDocument/2006/relationships/slide" Target="slides/slide109.xml"/><Relationship Id="rId115" Type="http://schemas.openxmlformats.org/officeDocument/2006/relationships/slide" Target="slides/slide114.xml"/><Relationship Id="rId131" Type="http://schemas.openxmlformats.org/officeDocument/2006/relationships/slide" Target="slides/slide130.xml"/><Relationship Id="rId136" Type="http://schemas.openxmlformats.org/officeDocument/2006/relationships/slide" Target="slides/slide135.xml"/><Relationship Id="rId61" Type="http://schemas.openxmlformats.org/officeDocument/2006/relationships/slide" Target="slides/slide60.xml"/><Relationship Id="rId82" Type="http://schemas.openxmlformats.org/officeDocument/2006/relationships/slide" Target="slides/slide81.xml"/><Relationship Id="rId19" Type="http://schemas.openxmlformats.org/officeDocument/2006/relationships/slide" Target="slides/slide18.xml"/><Relationship Id="rId14" Type="http://schemas.openxmlformats.org/officeDocument/2006/relationships/slide" Target="slides/slide13.xml"/><Relationship Id="rId30" Type="http://schemas.openxmlformats.org/officeDocument/2006/relationships/slide" Target="slides/slide29.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 Id="rId100" Type="http://schemas.openxmlformats.org/officeDocument/2006/relationships/slide" Target="slides/slide99.xml"/><Relationship Id="rId105" Type="http://schemas.openxmlformats.org/officeDocument/2006/relationships/slide" Target="slides/slide104.xml"/><Relationship Id="rId126" Type="http://schemas.openxmlformats.org/officeDocument/2006/relationships/slide" Target="slides/slide125.xml"/></Relationships>
</file>

<file path=ppt/drawings/_rels/vmlDrawing1.vml.rels><?xml version="1.0" encoding="UTF-8" standalone="yes"?>
<Relationships xmlns="http://schemas.openxmlformats.org/package/2006/relationships"><Relationship Id="rId3" Type="http://schemas.openxmlformats.org/officeDocument/2006/relationships/image" Target="../media/image127.emf"/><Relationship Id="rId2" Type="http://schemas.openxmlformats.org/officeDocument/2006/relationships/image" Target="../media/image126.emf"/><Relationship Id="rId1" Type="http://schemas.openxmlformats.org/officeDocument/2006/relationships/image" Target="../media/image125.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89AF7FD6-1D42-40A6-8872-B7E144C540D7}" type="datetimeFigureOut">
              <a:rPr lang="fr-FR" smtClean="0"/>
              <a:pPr/>
              <a:t>09/06/2013</a:t>
            </a:fld>
            <a:endParaRPr lang="fr-FR"/>
          </a:p>
        </p:txBody>
      </p:sp>
      <p:sp>
        <p:nvSpPr>
          <p:cNvPr id="4" name="Espace réservé de l'image des diapositives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9AF4DC48-1D66-417E-AC58-0C47515F1597}" type="slidenum">
              <a:rPr lang="fr-FR" smtClean="0"/>
              <a:pPr/>
              <a:t>‹N°›</a:t>
            </a:fld>
            <a:endParaRPr lang="fr-FR"/>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dirty="0"/>
          </a:p>
        </p:txBody>
      </p:sp>
      <p:sp>
        <p:nvSpPr>
          <p:cNvPr id="4" name="Espace réservé du numéro de diapositive 3"/>
          <p:cNvSpPr>
            <a:spLocks noGrp="1"/>
          </p:cNvSpPr>
          <p:nvPr>
            <p:ph type="sldNum" sz="quarter" idx="10"/>
          </p:nvPr>
        </p:nvSpPr>
        <p:spPr/>
        <p:txBody>
          <a:bodyPr/>
          <a:lstStyle/>
          <a:p>
            <a:fld id="{9AF4DC48-1D66-417E-AC58-0C47515F1597}" type="slidenum">
              <a:rPr lang="fr-FR" smtClean="0"/>
              <a:pPr/>
              <a:t>62</a:t>
            </a:fld>
            <a:endParaRPr lang="fr-F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e de titre">
    <p:spTree>
      <p:nvGrpSpPr>
        <p:cNvPr id="1" name=""/>
        <p:cNvGrpSpPr/>
        <p:nvPr/>
      </p:nvGrpSpPr>
      <p:grpSpPr>
        <a:xfrm>
          <a:off x="0" y="0"/>
          <a:ext cx="0" cy="0"/>
          <a:chOff x="0" y="0"/>
          <a:chExt cx="0" cy="0"/>
        </a:xfrm>
      </p:grpSpPr>
      <p:grpSp>
        <p:nvGrpSpPr>
          <p:cNvPr id="4" name="Group 2"/>
          <p:cNvGrpSpPr>
            <a:grpSpLocks/>
          </p:cNvGrpSpPr>
          <p:nvPr/>
        </p:nvGrpSpPr>
        <p:grpSpPr bwMode="auto">
          <a:xfrm>
            <a:off x="0" y="2438400"/>
            <a:ext cx="9144000" cy="4046538"/>
            <a:chOff x="0" y="1536"/>
            <a:chExt cx="5760" cy="2549"/>
          </a:xfrm>
        </p:grpSpPr>
        <p:sp>
          <p:nvSpPr>
            <p:cNvPr id="5" name="Rectangle 3"/>
            <p:cNvSpPr>
              <a:spLocks noChangeArrowheads="1"/>
            </p:cNvSpPr>
            <p:nvPr userDrawn="1"/>
          </p:nvSpPr>
          <p:spPr bwMode="hidden">
            <a:xfrm rot="-1424751">
              <a:off x="2121" y="2592"/>
              <a:ext cx="3072" cy="384"/>
            </a:xfrm>
            <a:prstGeom prst="rect">
              <a:avLst/>
            </a:prstGeom>
            <a:gradFill rotWithShape="0">
              <a:gsLst>
                <a:gs pos="0">
                  <a:schemeClr val="bg1">
                    <a:gamma/>
                    <a:shade val="94118"/>
                    <a:invGamma/>
                  </a:schemeClr>
                </a:gs>
                <a:gs pos="50000">
                  <a:schemeClr val="bg1"/>
                </a:gs>
                <a:gs pos="100000">
                  <a:schemeClr val="bg1">
                    <a:gamma/>
                    <a:shade val="94118"/>
                    <a:invGamma/>
                  </a:schemeClr>
                </a:gs>
              </a:gsLst>
              <a:lin ang="18900000" scaled="1"/>
            </a:gradFill>
            <a:ln w="9525">
              <a:noFill/>
              <a:miter lim="800000"/>
              <a:headEnd/>
              <a:tailEnd/>
            </a:ln>
            <a:effectLst/>
          </p:spPr>
          <p:txBody>
            <a:bodyPr wrap="none" anchor="ctr"/>
            <a:lstStyle/>
            <a:p>
              <a:pPr>
                <a:defRPr/>
              </a:pPr>
              <a:endParaRPr lang="fr-FR"/>
            </a:p>
          </p:txBody>
        </p:sp>
        <p:sp>
          <p:nvSpPr>
            <p:cNvPr id="6" name="Freeform 4"/>
            <p:cNvSpPr>
              <a:spLocks/>
            </p:cNvSpPr>
            <p:nvPr userDrawn="1"/>
          </p:nvSpPr>
          <p:spPr bwMode="hidden">
            <a:xfrm>
              <a:off x="0" y="2664"/>
              <a:ext cx="2688" cy="1224"/>
            </a:xfrm>
            <a:custGeom>
              <a:avLst/>
              <a:gdLst/>
              <a:ahLst/>
              <a:cxnLst>
                <a:cxn ang="0">
                  <a:pos x="0" y="0"/>
                </a:cxn>
                <a:cxn ang="0">
                  <a:pos x="960" y="552"/>
                </a:cxn>
                <a:cxn ang="0">
                  <a:pos x="1968" y="264"/>
                </a:cxn>
                <a:cxn ang="0">
                  <a:pos x="2028" y="270"/>
                </a:cxn>
                <a:cxn ang="0">
                  <a:pos x="2661" y="528"/>
                </a:cxn>
                <a:cxn ang="0">
                  <a:pos x="2688" y="648"/>
                </a:cxn>
                <a:cxn ang="0">
                  <a:pos x="2304" y="1080"/>
                </a:cxn>
                <a:cxn ang="0">
                  <a:pos x="1584" y="1224"/>
                </a:cxn>
                <a:cxn ang="0">
                  <a:pos x="1296" y="936"/>
                </a:cxn>
                <a:cxn ang="0">
                  <a:pos x="864" y="1032"/>
                </a:cxn>
                <a:cxn ang="0">
                  <a:pos x="0" y="552"/>
                </a:cxn>
                <a:cxn ang="0">
                  <a:pos x="0" y="0"/>
                </a:cxn>
              </a:cxnLst>
              <a:rect l="0" t="0" r="r" b="b"/>
              <a:pathLst>
                <a:path w="2688" h="1224">
                  <a:moveTo>
                    <a:pt x="0" y="0"/>
                  </a:moveTo>
                  <a:lnTo>
                    <a:pt x="960" y="552"/>
                  </a:lnTo>
                  <a:lnTo>
                    <a:pt x="1968" y="264"/>
                  </a:lnTo>
                  <a:lnTo>
                    <a:pt x="2028" y="270"/>
                  </a:lnTo>
                  <a:lnTo>
                    <a:pt x="2661" y="528"/>
                  </a:lnTo>
                  <a:lnTo>
                    <a:pt x="2688" y="648"/>
                  </a:lnTo>
                  <a:lnTo>
                    <a:pt x="2304" y="1080"/>
                  </a:lnTo>
                  <a:lnTo>
                    <a:pt x="1584" y="1224"/>
                  </a:lnTo>
                  <a:lnTo>
                    <a:pt x="1296" y="936"/>
                  </a:lnTo>
                  <a:lnTo>
                    <a:pt x="864" y="1032"/>
                  </a:lnTo>
                  <a:lnTo>
                    <a:pt x="0" y="552"/>
                  </a:lnTo>
                  <a:lnTo>
                    <a:pt x="0" y="0"/>
                  </a:lnTo>
                  <a:close/>
                </a:path>
              </a:pathLst>
            </a:custGeom>
            <a:solidFill>
              <a:schemeClr val="bg2"/>
            </a:solidFill>
            <a:ln w="9525">
              <a:noFill/>
              <a:round/>
              <a:headEnd/>
              <a:tailEnd/>
            </a:ln>
            <a:effectLst/>
          </p:spPr>
          <p:txBody>
            <a:bodyPr/>
            <a:lstStyle/>
            <a:p>
              <a:pPr>
                <a:defRPr/>
              </a:pPr>
              <a:endParaRPr lang="fr-FR"/>
            </a:p>
          </p:txBody>
        </p:sp>
        <p:sp>
          <p:nvSpPr>
            <p:cNvPr id="7" name="Freeform 5"/>
            <p:cNvSpPr>
              <a:spLocks/>
            </p:cNvSpPr>
            <p:nvPr userDrawn="1"/>
          </p:nvSpPr>
          <p:spPr bwMode="hidden">
            <a:xfrm>
              <a:off x="3359" y="1536"/>
              <a:ext cx="2401" cy="1232"/>
            </a:xfrm>
            <a:custGeom>
              <a:avLst/>
              <a:gdLst/>
              <a:ahLst/>
              <a:cxnLst>
                <a:cxn ang="0">
                  <a:pos x="2208" y="15"/>
                </a:cxn>
                <a:cxn ang="0">
                  <a:pos x="2088" y="57"/>
                </a:cxn>
                <a:cxn ang="0">
                  <a:pos x="1951" y="99"/>
                </a:cxn>
                <a:cxn ang="0">
                  <a:pos x="1704" y="135"/>
                </a:cxn>
                <a:cxn ang="0">
                  <a:pos x="1314" y="177"/>
                </a:cxn>
                <a:cxn ang="0">
                  <a:pos x="1176" y="189"/>
                </a:cxn>
                <a:cxn ang="0">
                  <a:pos x="1122" y="195"/>
                </a:cxn>
                <a:cxn ang="0">
                  <a:pos x="1075" y="231"/>
                </a:cxn>
                <a:cxn ang="0">
                  <a:pos x="924" y="321"/>
                </a:cxn>
                <a:cxn ang="0">
                  <a:pos x="840" y="369"/>
                </a:cxn>
                <a:cxn ang="0">
                  <a:pos x="630" y="458"/>
                </a:cxn>
                <a:cxn ang="0">
                  <a:pos x="529" y="500"/>
                </a:cxn>
                <a:cxn ang="0">
                  <a:pos x="487" y="542"/>
                </a:cxn>
                <a:cxn ang="0">
                  <a:pos x="457" y="590"/>
                </a:cxn>
                <a:cxn ang="0">
                  <a:pos x="402" y="638"/>
                </a:cxn>
                <a:cxn ang="0">
                  <a:pos x="330" y="758"/>
                </a:cxn>
                <a:cxn ang="0">
                  <a:pos x="312" y="788"/>
                </a:cxn>
                <a:cxn ang="0">
                  <a:pos x="252" y="824"/>
                </a:cxn>
                <a:cxn ang="0">
                  <a:pos x="84" y="926"/>
                </a:cxn>
                <a:cxn ang="0">
                  <a:pos x="0" y="992"/>
                </a:cxn>
                <a:cxn ang="0">
                  <a:pos x="12" y="1040"/>
                </a:cxn>
                <a:cxn ang="0">
                  <a:pos x="132" y="1034"/>
                </a:cxn>
                <a:cxn ang="0">
                  <a:pos x="336" y="980"/>
                </a:cxn>
                <a:cxn ang="0">
                  <a:pos x="529" y="896"/>
                </a:cxn>
                <a:cxn ang="0">
                  <a:pos x="576" y="872"/>
                </a:cxn>
                <a:cxn ang="0">
                  <a:pos x="714" y="848"/>
                </a:cxn>
                <a:cxn ang="0">
                  <a:pos x="966" y="794"/>
                </a:cxn>
                <a:cxn ang="0">
                  <a:pos x="1212" y="782"/>
                </a:cxn>
                <a:cxn ang="0">
                  <a:pos x="1416" y="872"/>
                </a:cxn>
                <a:cxn ang="0">
                  <a:pos x="1464" y="932"/>
                </a:cxn>
                <a:cxn ang="0">
                  <a:pos x="1440" y="992"/>
                </a:cxn>
                <a:cxn ang="0">
                  <a:pos x="1302" y="1040"/>
                </a:cxn>
                <a:cxn ang="0">
                  <a:pos x="1158" y="1100"/>
                </a:cxn>
                <a:cxn ang="0">
                  <a:pos x="1093" y="1148"/>
                </a:cxn>
                <a:cxn ang="0">
                  <a:pos x="1075" y="1208"/>
                </a:cxn>
                <a:cxn ang="0">
                  <a:pos x="1093" y="1232"/>
                </a:cxn>
                <a:cxn ang="0">
                  <a:pos x="1152" y="1226"/>
                </a:cxn>
                <a:cxn ang="0">
                  <a:pos x="1332" y="1208"/>
                </a:cxn>
                <a:cxn ang="0">
                  <a:pos x="1434" y="1184"/>
                </a:cxn>
                <a:cxn ang="0">
                  <a:pos x="1464" y="1172"/>
                </a:cxn>
                <a:cxn ang="0">
                  <a:pos x="1578" y="1130"/>
                </a:cxn>
                <a:cxn ang="0">
                  <a:pos x="1758" y="1064"/>
                </a:cxn>
                <a:cxn ang="0">
                  <a:pos x="1872" y="962"/>
                </a:cxn>
                <a:cxn ang="0">
                  <a:pos x="1986" y="800"/>
                </a:cxn>
                <a:cxn ang="0">
                  <a:pos x="2166" y="650"/>
                </a:cxn>
                <a:cxn ang="0">
                  <a:pos x="2257" y="590"/>
                </a:cxn>
                <a:cxn ang="0">
                  <a:pos x="2400" y="57"/>
                </a:cxn>
              </a:cxnLst>
              <a:rect l="0" t="0" r="r" b="b"/>
              <a:pathLst>
                <a:path w="2401" h="1232">
                  <a:moveTo>
                    <a:pt x="2310" y="3"/>
                  </a:moveTo>
                  <a:lnTo>
                    <a:pt x="2280" y="3"/>
                  </a:lnTo>
                  <a:lnTo>
                    <a:pt x="2208" y="15"/>
                  </a:lnTo>
                  <a:lnTo>
                    <a:pt x="2136" y="27"/>
                  </a:lnTo>
                  <a:lnTo>
                    <a:pt x="2112" y="39"/>
                  </a:lnTo>
                  <a:lnTo>
                    <a:pt x="2088" y="57"/>
                  </a:lnTo>
                  <a:lnTo>
                    <a:pt x="2082" y="63"/>
                  </a:lnTo>
                  <a:lnTo>
                    <a:pt x="2076" y="69"/>
                  </a:lnTo>
                  <a:lnTo>
                    <a:pt x="1951" y="99"/>
                  </a:lnTo>
                  <a:lnTo>
                    <a:pt x="1896" y="111"/>
                  </a:lnTo>
                  <a:lnTo>
                    <a:pt x="1836" y="117"/>
                  </a:lnTo>
                  <a:lnTo>
                    <a:pt x="1704" y="135"/>
                  </a:lnTo>
                  <a:lnTo>
                    <a:pt x="1572" y="153"/>
                  </a:lnTo>
                  <a:lnTo>
                    <a:pt x="1434" y="165"/>
                  </a:lnTo>
                  <a:lnTo>
                    <a:pt x="1314" y="177"/>
                  </a:lnTo>
                  <a:lnTo>
                    <a:pt x="1260" y="183"/>
                  </a:lnTo>
                  <a:lnTo>
                    <a:pt x="1212" y="189"/>
                  </a:lnTo>
                  <a:lnTo>
                    <a:pt x="1176" y="189"/>
                  </a:lnTo>
                  <a:lnTo>
                    <a:pt x="1146" y="195"/>
                  </a:lnTo>
                  <a:lnTo>
                    <a:pt x="1128" y="195"/>
                  </a:lnTo>
                  <a:lnTo>
                    <a:pt x="1122" y="195"/>
                  </a:lnTo>
                  <a:lnTo>
                    <a:pt x="1116" y="201"/>
                  </a:lnTo>
                  <a:lnTo>
                    <a:pt x="1105" y="207"/>
                  </a:lnTo>
                  <a:lnTo>
                    <a:pt x="1075" y="231"/>
                  </a:lnTo>
                  <a:lnTo>
                    <a:pt x="1026" y="261"/>
                  </a:lnTo>
                  <a:lnTo>
                    <a:pt x="972" y="291"/>
                  </a:lnTo>
                  <a:lnTo>
                    <a:pt x="924" y="321"/>
                  </a:lnTo>
                  <a:lnTo>
                    <a:pt x="876" y="345"/>
                  </a:lnTo>
                  <a:lnTo>
                    <a:pt x="846" y="363"/>
                  </a:lnTo>
                  <a:lnTo>
                    <a:pt x="840" y="369"/>
                  </a:lnTo>
                  <a:lnTo>
                    <a:pt x="834" y="369"/>
                  </a:lnTo>
                  <a:lnTo>
                    <a:pt x="732" y="417"/>
                  </a:lnTo>
                  <a:lnTo>
                    <a:pt x="630" y="458"/>
                  </a:lnTo>
                  <a:lnTo>
                    <a:pt x="588" y="476"/>
                  </a:lnTo>
                  <a:lnTo>
                    <a:pt x="552" y="488"/>
                  </a:lnTo>
                  <a:lnTo>
                    <a:pt x="529" y="500"/>
                  </a:lnTo>
                  <a:lnTo>
                    <a:pt x="517" y="506"/>
                  </a:lnTo>
                  <a:lnTo>
                    <a:pt x="499" y="524"/>
                  </a:lnTo>
                  <a:lnTo>
                    <a:pt x="487" y="542"/>
                  </a:lnTo>
                  <a:lnTo>
                    <a:pt x="481" y="560"/>
                  </a:lnTo>
                  <a:lnTo>
                    <a:pt x="481" y="578"/>
                  </a:lnTo>
                  <a:lnTo>
                    <a:pt x="457" y="590"/>
                  </a:lnTo>
                  <a:lnTo>
                    <a:pt x="438" y="596"/>
                  </a:lnTo>
                  <a:lnTo>
                    <a:pt x="420" y="614"/>
                  </a:lnTo>
                  <a:lnTo>
                    <a:pt x="402" y="638"/>
                  </a:lnTo>
                  <a:lnTo>
                    <a:pt x="366" y="698"/>
                  </a:lnTo>
                  <a:lnTo>
                    <a:pt x="348" y="728"/>
                  </a:lnTo>
                  <a:lnTo>
                    <a:pt x="330" y="758"/>
                  </a:lnTo>
                  <a:lnTo>
                    <a:pt x="324" y="776"/>
                  </a:lnTo>
                  <a:lnTo>
                    <a:pt x="318" y="782"/>
                  </a:lnTo>
                  <a:lnTo>
                    <a:pt x="312" y="788"/>
                  </a:lnTo>
                  <a:lnTo>
                    <a:pt x="300" y="794"/>
                  </a:lnTo>
                  <a:lnTo>
                    <a:pt x="282" y="806"/>
                  </a:lnTo>
                  <a:lnTo>
                    <a:pt x="252" y="824"/>
                  </a:lnTo>
                  <a:lnTo>
                    <a:pt x="199" y="854"/>
                  </a:lnTo>
                  <a:lnTo>
                    <a:pt x="151" y="884"/>
                  </a:lnTo>
                  <a:lnTo>
                    <a:pt x="84" y="926"/>
                  </a:lnTo>
                  <a:lnTo>
                    <a:pt x="30" y="962"/>
                  </a:lnTo>
                  <a:lnTo>
                    <a:pt x="12" y="974"/>
                  </a:lnTo>
                  <a:lnTo>
                    <a:pt x="0" y="992"/>
                  </a:lnTo>
                  <a:lnTo>
                    <a:pt x="0" y="1004"/>
                  </a:lnTo>
                  <a:lnTo>
                    <a:pt x="0" y="1022"/>
                  </a:lnTo>
                  <a:lnTo>
                    <a:pt x="12" y="1040"/>
                  </a:lnTo>
                  <a:lnTo>
                    <a:pt x="42" y="1046"/>
                  </a:lnTo>
                  <a:lnTo>
                    <a:pt x="84" y="1046"/>
                  </a:lnTo>
                  <a:lnTo>
                    <a:pt x="132" y="1034"/>
                  </a:lnTo>
                  <a:lnTo>
                    <a:pt x="193" y="1022"/>
                  </a:lnTo>
                  <a:lnTo>
                    <a:pt x="264" y="1004"/>
                  </a:lnTo>
                  <a:lnTo>
                    <a:pt x="336" y="980"/>
                  </a:lnTo>
                  <a:lnTo>
                    <a:pt x="408" y="950"/>
                  </a:lnTo>
                  <a:lnTo>
                    <a:pt x="475" y="920"/>
                  </a:lnTo>
                  <a:lnTo>
                    <a:pt x="529" y="896"/>
                  </a:lnTo>
                  <a:lnTo>
                    <a:pt x="564" y="878"/>
                  </a:lnTo>
                  <a:lnTo>
                    <a:pt x="570" y="872"/>
                  </a:lnTo>
                  <a:lnTo>
                    <a:pt x="576" y="872"/>
                  </a:lnTo>
                  <a:lnTo>
                    <a:pt x="606" y="872"/>
                  </a:lnTo>
                  <a:lnTo>
                    <a:pt x="648" y="866"/>
                  </a:lnTo>
                  <a:lnTo>
                    <a:pt x="714" y="848"/>
                  </a:lnTo>
                  <a:lnTo>
                    <a:pt x="793" y="830"/>
                  </a:lnTo>
                  <a:lnTo>
                    <a:pt x="876" y="812"/>
                  </a:lnTo>
                  <a:lnTo>
                    <a:pt x="966" y="794"/>
                  </a:lnTo>
                  <a:lnTo>
                    <a:pt x="1063" y="782"/>
                  </a:lnTo>
                  <a:lnTo>
                    <a:pt x="1152" y="776"/>
                  </a:lnTo>
                  <a:lnTo>
                    <a:pt x="1212" y="782"/>
                  </a:lnTo>
                  <a:lnTo>
                    <a:pt x="1284" y="806"/>
                  </a:lnTo>
                  <a:lnTo>
                    <a:pt x="1357" y="836"/>
                  </a:lnTo>
                  <a:lnTo>
                    <a:pt x="1416" y="872"/>
                  </a:lnTo>
                  <a:lnTo>
                    <a:pt x="1434" y="890"/>
                  </a:lnTo>
                  <a:lnTo>
                    <a:pt x="1452" y="908"/>
                  </a:lnTo>
                  <a:lnTo>
                    <a:pt x="1464" y="932"/>
                  </a:lnTo>
                  <a:lnTo>
                    <a:pt x="1464" y="950"/>
                  </a:lnTo>
                  <a:lnTo>
                    <a:pt x="1458" y="968"/>
                  </a:lnTo>
                  <a:lnTo>
                    <a:pt x="1440" y="992"/>
                  </a:lnTo>
                  <a:lnTo>
                    <a:pt x="1410" y="1004"/>
                  </a:lnTo>
                  <a:lnTo>
                    <a:pt x="1369" y="1022"/>
                  </a:lnTo>
                  <a:lnTo>
                    <a:pt x="1302" y="1040"/>
                  </a:lnTo>
                  <a:lnTo>
                    <a:pt x="1248" y="1064"/>
                  </a:lnTo>
                  <a:lnTo>
                    <a:pt x="1200" y="1082"/>
                  </a:lnTo>
                  <a:lnTo>
                    <a:pt x="1158" y="1100"/>
                  </a:lnTo>
                  <a:lnTo>
                    <a:pt x="1128" y="1118"/>
                  </a:lnTo>
                  <a:lnTo>
                    <a:pt x="1110" y="1130"/>
                  </a:lnTo>
                  <a:lnTo>
                    <a:pt x="1093" y="1148"/>
                  </a:lnTo>
                  <a:lnTo>
                    <a:pt x="1081" y="1160"/>
                  </a:lnTo>
                  <a:lnTo>
                    <a:pt x="1069" y="1190"/>
                  </a:lnTo>
                  <a:lnTo>
                    <a:pt x="1075" y="1208"/>
                  </a:lnTo>
                  <a:lnTo>
                    <a:pt x="1081" y="1220"/>
                  </a:lnTo>
                  <a:lnTo>
                    <a:pt x="1087" y="1226"/>
                  </a:lnTo>
                  <a:lnTo>
                    <a:pt x="1093" y="1232"/>
                  </a:lnTo>
                  <a:lnTo>
                    <a:pt x="1110" y="1232"/>
                  </a:lnTo>
                  <a:lnTo>
                    <a:pt x="1128" y="1226"/>
                  </a:lnTo>
                  <a:lnTo>
                    <a:pt x="1152" y="1226"/>
                  </a:lnTo>
                  <a:lnTo>
                    <a:pt x="1212" y="1220"/>
                  </a:lnTo>
                  <a:lnTo>
                    <a:pt x="1272" y="1214"/>
                  </a:lnTo>
                  <a:lnTo>
                    <a:pt x="1332" y="1208"/>
                  </a:lnTo>
                  <a:lnTo>
                    <a:pt x="1393" y="1196"/>
                  </a:lnTo>
                  <a:lnTo>
                    <a:pt x="1416" y="1190"/>
                  </a:lnTo>
                  <a:lnTo>
                    <a:pt x="1434" y="1184"/>
                  </a:lnTo>
                  <a:lnTo>
                    <a:pt x="1446" y="1178"/>
                  </a:lnTo>
                  <a:lnTo>
                    <a:pt x="1452" y="1178"/>
                  </a:lnTo>
                  <a:lnTo>
                    <a:pt x="1464" y="1172"/>
                  </a:lnTo>
                  <a:lnTo>
                    <a:pt x="1488" y="1166"/>
                  </a:lnTo>
                  <a:lnTo>
                    <a:pt x="1530" y="1148"/>
                  </a:lnTo>
                  <a:lnTo>
                    <a:pt x="1578" y="1130"/>
                  </a:lnTo>
                  <a:lnTo>
                    <a:pt x="1681" y="1094"/>
                  </a:lnTo>
                  <a:lnTo>
                    <a:pt x="1722" y="1076"/>
                  </a:lnTo>
                  <a:lnTo>
                    <a:pt x="1758" y="1064"/>
                  </a:lnTo>
                  <a:lnTo>
                    <a:pt x="1812" y="1040"/>
                  </a:lnTo>
                  <a:lnTo>
                    <a:pt x="1848" y="1004"/>
                  </a:lnTo>
                  <a:lnTo>
                    <a:pt x="1872" y="962"/>
                  </a:lnTo>
                  <a:lnTo>
                    <a:pt x="1890" y="932"/>
                  </a:lnTo>
                  <a:lnTo>
                    <a:pt x="1932" y="866"/>
                  </a:lnTo>
                  <a:lnTo>
                    <a:pt x="1986" y="800"/>
                  </a:lnTo>
                  <a:lnTo>
                    <a:pt x="2046" y="740"/>
                  </a:lnTo>
                  <a:lnTo>
                    <a:pt x="2112" y="692"/>
                  </a:lnTo>
                  <a:lnTo>
                    <a:pt x="2166" y="650"/>
                  </a:lnTo>
                  <a:lnTo>
                    <a:pt x="2214" y="620"/>
                  </a:lnTo>
                  <a:lnTo>
                    <a:pt x="2244" y="596"/>
                  </a:lnTo>
                  <a:lnTo>
                    <a:pt x="2257" y="590"/>
                  </a:lnTo>
                  <a:lnTo>
                    <a:pt x="2257" y="590"/>
                  </a:lnTo>
                  <a:lnTo>
                    <a:pt x="2400" y="518"/>
                  </a:lnTo>
                  <a:lnTo>
                    <a:pt x="2400" y="57"/>
                  </a:lnTo>
                  <a:lnTo>
                    <a:pt x="2401" y="0"/>
                  </a:lnTo>
                  <a:lnTo>
                    <a:pt x="2310" y="3"/>
                  </a:lnTo>
                  <a:close/>
                </a:path>
              </a:pathLst>
            </a:custGeom>
            <a:solidFill>
              <a:schemeClr val="bg2"/>
            </a:solidFill>
            <a:ln w="9525">
              <a:noFill/>
              <a:round/>
              <a:headEnd/>
              <a:tailEnd/>
            </a:ln>
          </p:spPr>
          <p:txBody>
            <a:bodyPr/>
            <a:lstStyle/>
            <a:p>
              <a:pPr>
                <a:defRPr/>
              </a:pPr>
              <a:endParaRPr lang="fr-FR"/>
            </a:p>
          </p:txBody>
        </p:sp>
        <p:sp>
          <p:nvSpPr>
            <p:cNvPr id="8" name="Freeform 6"/>
            <p:cNvSpPr>
              <a:spLocks/>
            </p:cNvSpPr>
            <p:nvPr userDrawn="1"/>
          </p:nvSpPr>
          <p:spPr bwMode="hidden">
            <a:xfrm>
              <a:off x="3792" y="1536"/>
              <a:ext cx="1968" cy="762"/>
            </a:xfrm>
            <a:custGeom>
              <a:avLst/>
              <a:gdLst/>
              <a:ahLst/>
              <a:cxnLst>
                <a:cxn ang="0">
                  <a:pos x="965" y="165"/>
                </a:cxn>
                <a:cxn ang="0">
                  <a:pos x="696" y="200"/>
                </a:cxn>
                <a:cxn ang="0">
                  <a:pos x="693" y="237"/>
                </a:cxn>
                <a:cxn ang="0">
                  <a:pos x="924" y="258"/>
                </a:cxn>
                <a:cxn ang="0">
                  <a:pos x="993" y="267"/>
                </a:cxn>
                <a:cxn ang="0">
                  <a:pos x="681" y="291"/>
                </a:cxn>
                <a:cxn ang="0">
                  <a:pos x="633" y="309"/>
                </a:cxn>
                <a:cxn ang="0">
                  <a:pos x="645" y="336"/>
                </a:cxn>
                <a:cxn ang="0">
                  <a:pos x="672" y="351"/>
                </a:cxn>
                <a:cxn ang="0">
                  <a:pos x="984" y="333"/>
                </a:cxn>
                <a:cxn ang="0">
                  <a:pos x="1080" y="357"/>
                </a:cxn>
                <a:cxn ang="0">
                  <a:pos x="624" y="492"/>
                </a:cxn>
                <a:cxn ang="0">
                  <a:pos x="616" y="536"/>
                </a:cxn>
                <a:cxn ang="0">
                  <a:pos x="8" y="724"/>
                </a:cxn>
                <a:cxn ang="0">
                  <a:pos x="0" y="756"/>
                </a:cxn>
                <a:cxn ang="0">
                  <a:pos x="27" y="762"/>
                </a:cxn>
                <a:cxn ang="0">
                  <a:pos x="664" y="564"/>
                </a:cxn>
                <a:cxn ang="0">
                  <a:pos x="856" y="600"/>
                </a:cxn>
                <a:cxn ang="0">
                  <a:pos x="1158" y="507"/>
                </a:cxn>
                <a:cxn ang="0">
                  <a:pos x="1434" y="465"/>
                </a:cxn>
                <a:cxn ang="0">
                  <a:pos x="1572" y="368"/>
                </a:cxn>
                <a:cxn ang="0">
                  <a:pos x="1712" y="340"/>
                </a:cxn>
                <a:cxn ang="0">
                  <a:pos x="1856" y="328"/>
                </a:cxn>
                <a:cxn ang="0">
                  <a:pos x="1968" y="330"/>
                </a:cxn>
                <a:cxn ang="0">
                  <a:pos x="1968" y="0"/>
                </a:cxn>
                <a:cxn ang="0">
                  <a:pos x="1934" y="3"/>
                </a:cxn>
                <a:cxn ang="0">
                  <a:pos x="1832" y="5"/>
                </a:cxn>
                <a:cxn ang="0">
                  <a:pos x="1682" y="35"/>
                </a:cxn>
                <a:cxn ang="0">
                  <a:pos x="1643" y="72"/>
                </a:cxn>
                <a:cxn ang="0">
                  <a:pos x="1392" y="119"/>
                </a:cxn>
              </a:cxnLst>
              <a:rect l="0" t="0" r="r" b="b"/>
              <a:pathLst>
                <a:path w="1968" h="762">
                  <a:moveTo>
                    <a:pt x="965" y="165"/>
                  </a:moveTo>
                  <a:lnTo>
                    <a:pt x="696" y="200"/>
                  </a:lnTo>
                  <a:lnTo>
                    <a:pt x="693" y="237"/>
                  </a:lnTo>
                  <a:lnTo>
                    <a:pt x="924" y="258"/>
                  </a:lnTo>
                  <a:lnTo>
                    <a:pt x="993" y="267"/>
                  </a:lnTo>
                  <a:lnTo>
                    <a:pt x="681" y="291"/>
                  </a:lnTo>
                  <a:lnTo>
                    <a:pt x="633" y="309"/>
                  </a:lnTo>
                  <a:lnTo>
                    <a:pt x="645" y="336"/>
                  </a:lnTo>
                  <a:lnTo>
                    <a:pt x="672" y="351"/>
                  </a:lnTo>
                  <a:lnTo>
                    <a:pt x="984" y="333"/>
                  </a:lnTo>
                  <a:lnTo>
                    <a:pt x="1080" y="357"/>
                  </a:lnTo>
                  <a:lnTo>
                    <a:pt x="624" y="492"/>
                  </a:lnTo>
                  <a:lnTo>
                    <a:pt x="616" y="536"/>
                  </a:lnTo>
                  <a:lnTo>
                    <a:pt x="8" y="724"/>
                  </a:lnTo>
                  <a:lnTo>
                    <a:pt x="0" y="756"/>
                  </a:lnTo>
                  <a:lnTo>
                    <a:pt x="27" y="762"/>
                  </a:lnTo>
                  <a:lnTo>
                    <a:pt x="664" y="564"/>
                  </a:lnTo>
                  <a:lnTo>
                    <a:pt x="856" y="600"/>
                  </a:lnTo>
                  <a:lnTo>
                    <a:pt x="1158" y="507"/>
                  </a:lnTo>
                  <a:lnTo>
                    <a:pt x="1434" y="465"/>
                  </a:lnTo>
                  <a:lnTo>
                    <a:pt x="1572" y="368"/>
                  </a:lnTo>
                  <a:lnTo>
                    <a:pt x="1712" y="340"/>
                  </a:lnTo>
                  <a:lnTo>
                    <a:pt x="1856" y="328"/>
                  </a:lnTo>
                  <a:lnTo>
                    <a:pt x="1968" y="330"/>
                  </a:lnTo>
                  <a:lnTo>
                    <a:pt x="1968" y="0"/>
                  </a:lnTo>
                  <a:lnTo>
                    <a:pt x="1934" y="3"/>
                  </a:lnTo>
                  <a:lnTo>
                    <a:pt x="1832" y="5"/>
                  </a:lnTo>
                  <a:lnTo>
                    <a:pt x="1682" y="35"/>
                  </a:lnTo>
                  <a:lnTo>
                    <a:pt x="1643" y="72"/>
                  </a:lnTo>
                  <a:lnTo>
                    <a:pt x="1392" y="119"/>
                  </a:lnTo>
                </a:path>
              </a:pathLst>
            </a:custGeom>
            <a:gradFill rotWithShape="0">
              <a:gsLst>
                <a:gs pos="0">
                  <a:schemeClr val="bg2">
                    <a:gamma/>
                    <a:tint val="81961"/>
                    <a:invGamma/>
                  </a:schemeClr>
                </a:gs>
                <a:gs pos="100000">
                  <a:schemeClr val="bg2"/>
                </a:gs>
              </a:gsLst>
              <a:lin ang="2700000" scaled="1"/>
            </a:gradFill>
            <a:ln w="9525">
              <a:noFill/>
              <a:round/>
              <a:headEnd/>
              <a:tailEnd/>
            </a:ln>
          </p:spPr>
          <p:txBody>
            <a:bodyPr/>
            <a:lstStyle/>
            <a:p>
              <a:pPr>
                <a:defRPr/>
              </a:pPr>
              <a:endParaRPr lang="fr-FR"/>
            </a:p>
          </p:txBody>
        </p:sp>
        <p:sp>
          <p:nvSpPr>
            <p:cNvPr id="9" name="Freeform 7"/>
            <p:cNvSpPr>
              <a:spLocks/>
            </p:cNvSpPr>
            <p:nvPr userDrawn="1"/>
          </p:nvSpPr>
          <p:spPr bwMode="hidden">
            <a:xfrm>
              <a:off x="3599" y="2477"/>
              <a:ext cx="186" cy="120"/>
            </a:xfrm>
            <a:custGeom>
              <a:avLst/>
              <a:gdLst/>
              <a:ahLst/>
              <a:cxnLst>
                <a:cxn ang="0">
                  <a:pos x="185" y="0"/>
                </a:cxn>
                <a:cxn ang="0">
                  <a:pos x="185" y="6"/>
                </a:cxn>
                <a:cxn ang="0">
                  <a:pos x="185" y="18"/>
                </a:cxn>
                <a:cxn ang="0">
                  <a:pos x="185" y="36"/>
                </a:cxn>
                <a:cxn ang="0">
                  <a:pos x="179" y="54"/>
                </a:cxn>
                <a:cxn ang="0">
                  <a:pos x="161" y="72"/>
                </a:cxn>
                <a:cxn ang="0">
                  <a:pos x="137" y="96"/>
                </a:cxn>
                <a:cxn ang="0">
                  <a:pos x="101" y="108"/>
                </a:cxn>
                <a:cxn ang="0">
                  <a:pos x="47" y="120"/>
                </a:cxn>
                <a:cxn ang="0">
                  <a:pos x="29" y="120"/>
                </a:cxn>
                <a:cxn ang="0">
                  <a:pos x="17" y="114"/>
                </a:cxn>
                <a:cxn ang="0">
                  <a:pos x="0" y="96"/>
                </a:cxn>
                <a:cxn ang="0">
                  <a:pos x="0" y="78"/>
                </a:cxn>
                <a:cxn ang="0">
                  <a:pos x="0" y="72"/>
                </a:cxn>
                <a:cxn ang="0">
                  <a:pos x="185" y="0"/>
                </a:cxn>
                <a:cxn ang="0">
                  <a:pos x="185" y="0"/>
                </a:cxn>
              </a:cxnLst>
              <a:rect l="0" t="0" r="r" b="b"/>
              <a:pathLst>
                <a:path w="185" h="120">
                  <a:moveTo>
                    <a:pt x="185" y="0"/>
                  </a:moveTo>
                  <a:lnTo>
                    <a:pt x="185" y="6"/>
                  </a:lnTo>
                  <a:lnTo>
                    <a:pt x="185" y="18"/>
                  </a:lnTo>
                  <a:lnTo>
                    <a:pt x="185" y="36"/>
                  </a:lnTo>
                  <a:lnTo>
                    <a:pt x="179" y="54"/>
                  </a:lnTo>
                  <a:lnTo>
                    <a:pt x="161" y="72"/>
                  </a:lnTo>
                  <a:lnTo>
                    <a:pt x="137" y="96"/>
                  </a:lnTo>
                  <a:lnTo>
                    <a:pt x="101" y="108"/>
                  </a:lnTo>
                  <a:lnTo>
                    <a:pt x="47" y="120"/>
                  </a:lnTo>
                  <a:lnTo>
                    <a:pt x="29" y="120"/>
                  </a:lnTo>
                  <a:lnTo>
                    <a:pt x="17" y="114"/>
                  </a:lnTo>
                  <a:lnTo>
                    <a:pt x="0" y="96"/>
                  </a:lnTo>
                  <a:lnTo>
                    <a:pt x="0" y="78"/>
                  </a:lnTo>
                  <a:lnTo>
                    <a:pt x="0" y="72"/>
                  </a:lnTo>
                  <a:lnTo>
                    <a:pt x="185" y="0"/>
                  </a:lnTo>
                  <a:lnTo>
                    <a:pt x="185" y="0"/>
                  </a:lnTo>
                  <a:close/>
                </a:path>
              </a:pathLst>
            </a:custGeom>
            <a:solidFill>
              <a:schemeClr val="bg1"/>
            </a:solidFill>
            <a:ln w="9525">
              <a:noFill/>
              <a:round/>
              <a:headEnd/>
              <a:tailEnd/>
            </a:ln>
          </p:spPr>
          <p:txBody>
            <a:bodyPr/>
            <a:lstStyle/>
            <a:p>
              <a:pPr>
                <a:defRPr/>
              </a:pPr>
              <a:endParaRPr lang="fr-FR"/>
            </a:p>
          </p:txBody>
        </p:sp>
        <p:sp>
          <p:nvSpPr>
            <p:cNvPr id="10" name="Freeform 8"/>
            <p:cNvSpPr>
              <a:spLocks/>
            </p:cNvSpPr>
            <p:nvPr userDrawn="1"/>
          </p:nvSpPr>
          <p:spPr bwMode="hidden">
            <a:xfrm>
              <a:off x="3779" y="2393"/>
              <a:ext cx="185" cy="120"/>
            </a:xfrm>
            <a:custGeom>
              <a:avLst/>
              <a:gdLst/>
              <a:ahLst/>
              <a:cxnLst>
                <a:cxn ang="0">
                  <a:pos x="185" y="0"/>
                </a:cxn>
                <a:cxn ang="0">
                  <a:pos x="185" y="6"/>
                </a:cxn>
                <a:cxn ang="0">
                  <a:pos x="179" y="24"/>
                </a:cxn>
                <a:cxn ang="0">
                  <a:pos x="167" y="42"/>
                </a:cxn>
                <a:cxn ang="0">
                  <a:pos x="149" y="66"/>
                </a:cxn>
                <a:cxn ang="0">
                  <a:pos x="131" y="90"/>
                </a:cxn>
                <a:cxn ang="0">
                  <a:pos x="102" y="108"/>
                </a:cxn>
                <a:cxn ang="0">
                  <a:pos x="66" y="120"/>
                </a:cxn>
                <a:cxn ang="0">
                  <a:pos x="18" y="120"/>
                </a:cxn>
                <a:cxn ang="0">
                  <a:pos x="0" y="60"/>
                </a:cxn>
                <a:cxn ang="0">
                  <a:pos x="185" y="0"/>
                </a:cxn>
                <a:cxn ang="0">
                  <a:pos x="185" y="0"/>
                </a:cxn>
              </a:cxnLst>
              <a:rect l="0" t="0" r="r" b="b"/>
              <a:pathLst>
                <a:path w="185" h="120">
                  <a:moveTo>
                    <a:pt x="185" y="0"/>
                  </a:moveTo>
                  <a:lnTo>
                    <a:pt x="185" y="6"/>
                  </a:lnTo>
                  <a:lnTo>
                    <a:pt x="179" y="24"/>
                  </a:lnTo>
                  <a:lnTo>
                    <a:pt x="167" y="42"/>
                  </a:lnTo>
                  <a:lnTo>
                    <a:pt x="149" y="66"/>
                  </a:lnTo>
                  <a:lnTo>
                    <a:pt x="131" y="90"/>
                  </a:lnTo>
                  <a:lnTo>
                    <a:pt x="102" y="108"/>
                  </a:lnTo>
                  <a:lnTo>
                    <a:pt x="66" y="120"/>
                  </a:lnTo>
                  <a:lnTo>
                    <a:pt x="18" y="120"/>
                  </a:lnTo>
                  <a:lnTo>
                    <a:pt x="0" y="60"/>
                  </a:lnTo>
                  <a:lnTo>
                    <a:pt x="185" y="0"/>
                  </a:lnTo>
                  <a:lnTo>
                    <a:pt x="185" y="0"/>
                  </a:lnTo>
                  <a:close/>
                </a:path>
              </a:pathLst>
            </a:custGeom>
            <a:solidFill>
              <a:schemeClr val="bg1"/>
            </a:solidFill>
            <a:ln w="9525">
              <a:noFill/>
              <a:round/>
              <a:headEnd/>
              <a:tailEnd/>
            </a:ln>
          </p:spPr>
          <p:txBody>
            <a:bodyPr/>
            <a:lstStyle/>
            <a:p>
              <a:pPr>
                <a:defRPr/>
              </a:pPr>
              <a:endParaRPr lang="fr-FR"/>
            </a:p>
          </p:txBody>
        </p:sp>
        <p:sp>
          <p:nvSpPr>
            <p:cNvPr id="11" name="Freeform 9"/>
            <p:cNvSpPr>
              <a:spLocks/>
            </p:cNvSpPr>
            <p:nvPr userDrawn="1"/>
          </p:nvSpPr>
          <p:spPr bwMode="hidden">
            <a:xfrm>
              <a:off x="3839" y="1836"/>
              <a:ext cx="528" cy="275"/>
            </a:xfrm>
            <a:custGeom>
              <a:avLst/>
              <a:gdLst/>
              <a:ahLst/>
              <a:cxnLst>
                <a:cxn ang="0">
                  <a:pos x="0" y="275"/>
                </a:cxn>
                <a:cxn ang="0">
                  <a:pos x="0" y="269"/>
                </a:cxn>
                <a:cxn ang="0">
                  <a:pos x="6" y="251"/>
                </a:cxn>
                <a:cxn ang="0">
                  <a:pos x="6" y="239"/>
                </a:cxn>
                <a:cxn ang="0">
                  <a:pos x="12" y="227"/>
                </a:cxn>
                <a:cxn ang="0">
                  <a:pos x="18" y="221"/>
                </a:cxn>
                <a:cxn ang="0">
                  <a:pos x="36" y="215"/>
                </a:cxn>
                <a:cxn ang="0">
                  <a:pos x="77" y="203"/>
                </a:cxn>
                <a:cxn ang="0">
                  <a:pos x="137" y="179"/>
                </a:cxn>
                <a:cxn ang="0">
                  <a:pos x="209" y="143"/>
                </a:cxn>
                <a:cxn ang="0">
                  <a:pos x="251" y="120"/>
                </a:cxn>
                <a:cxn ang="0">
                  <a:pos x="299" y="96"/>
                </a:cxn>
                <a:cxn ang="0">
                  <a:pos x="394" y="48"/>
                </a:cxn>
                <a:cxn ang="0">
                  <a:pos x="442" y="30"/>
                </a:cxn>
                <a:cxn ang="0">
                  <a:pos x="478" y="12"/>
                </a:cxn>
                <a:cxn ang="0">
                  <a:pos x="502" y="6"/>
                </a:cxn>
                <a:cxn ang="0">
                  <a:pos x="520" y="0"/>
                </a:cxn>
                <a:cxn ang="0">
                  <a:pos x="526" y="0"/>
                </a:cxn>
                <a:cxn ang="0">
                  <a:pos x="520" y="6"/>
                </a:cxn>
                <a:cxn ang="0">
                  <a:pos x="508" y="12"/>
                </a:cxn>
                <a:cxn ang="0">
                  <a:pos x="484" y="24"/>
                </a:cxn>
                <a:cxn ang="0">
                  <a:pos x="460" y="42"/>
                </a:cxn>
                <a:cxn ang="0">
                  <a:pos x="436" y="54"/>
                </a:cxn>
                <a:cxn ang="0">
                  <a:pos x="394" y="78"/>
                </a:cxn>
                <a:cxn ang="0">
                  <a:pos x="340" y="108"/>
                </a:cxn>
                <a:cxn ang="0">
                  <a:pos x="275" y="143"/>
                </a:cxn>
                <a:cxn ang="0">
                  <a:pos x="131" y="221"/>
                </a:cxn>
                <a:cxn ang="0">
                  <a:pos x="65" y="251"/>
                </a:cxn>
                <a:cxn ang="0">
                  <a:pos x="0" y="275"/>
                </a:cxn>
                <a:cxn ang="0">
                  <a:pos x="0" y="275"/>
                </a:cxn>
              </a:cxnLst>
              <a:rect l="0" t="0" r="r" b="b"/>
              <a:pathLst>
                <a:path w="526" h="275">
                  <a:moveTo>
                    <a:pt x="0" y="275"/>
                  </a:moveTo>
                  <a:lnTo>
                    <a:pt x="0" y="269"/>
                  </a:lnTo>
                  <a:lnTo>
                    <a:pt x="6" y="251"/>
                  </a:lnTo>
                  <a:lnTo>
                    <a:pt x="6" y="239"/>
                  </a:lnTo>
                  <a:lnTo>
                    <a:pt x="12" y="227"/>
                  </a:lnTo>
                  <a:lnTo>
                    <a:pt x="18" y="221"/>
                  </a:lnTo>
                  <a:lnTo>
                    <a:pt x="36" y="215"/>
                  </a:lnTo>
                  <a:lnTo>
                    <a:pt x="77" y="203"/>
                  </a:lnTo>
                  <a:lnTo>
                    <a:pt x="137" y="179"/>
                  </a:lnTo>
                  <a:lnTo>
                    <a:pt x="209" y="143"/>
                  </a:lnTo>
                  <a:lnTo>
                    <a:pt x="251" y="120"/>
                  </a:lnTo>
                  <a:lnTo>
                    <a:pt x="299" y="96"/>
                  </a:lnTo>
                  <a:lnTo>
                    <a:pt x="394" y="48"/>
                  </a:lnTo>
                  <a:lnTo>
                    <a:pt x="442" y="30"/>
                  </a:lnTo>
                  <a:lnTo>
                    <a:pt x="478" y="12"/>
                  </a:lnTo>
                  <a:lnTo>
                    <a:pt x="502" y="6"/>
                  </a:lnTo>
                  <a:lnTo>
                    <a:pt x="520" y="0"/>
                  </a:lnTo>
                  <a:lnTo>
                    <a:pt x="526" y="0"/>
                  </a:lnTo>
                  <a:lnTo>
                    <a:pt x="520" y="6"/>
                  </a:lnTo>
                  <a:lnTo>
                    <a:pt x="508" y="12"/>
                  </a:lnTo>
                  <a:lnTo>
                    <a:pt x="484" y="24"/>
                  </a:lnTo>
                  <a:lnTo>
                    <a:pt x="460" y="42"/>
                  </a:lnTo>
                  <a:lnTo>
                    <a:pt x="436" y="54"/>
                  </a:lnTo>
                  <a:lnTo>
                    <a:pt x="394" y="78"/>
                  </a:lnTo>
                  <a:lnTo>
                    <a:pt x="340" y="108"/>
                  </a:lnTo>
                  <a:lnTo>
                    <a:pt x="275" y="143"/>
                  </a:lnTo>
                  <a:lnTo>
                    <a:pt x="131" y="221"/>
                  </a:lnTo>
                  <a:lnTo>
                    <a:pt x="65" y="251"/>
                  </a:lnTo>
                  <a:lnTo>
                    <a:pt x="0" y="275"/>
                  </a:lnTo>
                  <a:lnTo>
                    <a:pt x="0" y="275"/>
                  </a:lnTo>
                  <a:close/>
                </a:path>
              </a:pathLst>
            </a:custGeom>
            <a:solidFill>
              <a:schemeClr val="bg1"/>
            </a:solidFill>
            <a:ln w="9525">
              <a:noFill/>
              <a:round/>
              <a:headEnd/>
              <a:tailEnd/>
            </a:ln>
          </p:spPr>
          <p:txBody>
            <a:bodyPr/>
            <a:lstStyle/>
            <a:p>
              <a:pPr>
                <a:defRPr/>
              </a:pPr>
              <a:endParaRPr lang="fr-FR"/>
            </a:p>
          </p:txBody>
        </p:sp>
        <p:sp>
          <p:nvSpPr>
            <p:cNvPr id="12" name="Freeform 10"/>
            <p:cNvSpPr>
              <a:spLocks/>
            </p:cNvSpPr>
            <p:nvPr userDrawn="1"/>
          </p:nvSpPr>
          <p:spPr bwMode="hidden">
            <a:xfrm>
              <a:off x="3676" y="2015"/>
              <a:ext cx="721" cy="306"/>
            </a:xfrm>
            <a:custGeom>
              <a:avLst/>
              <a:gdLst/>
              <a:ahLst/>
              <a:cxnLst>
                <a:cxn ang="0">
                  <a:pos x="48" y="216"/>
                </a:cxn>
                <a:cxn ang="0">
                  <a:pos x="30" y="252"/>
                </a:cxn>
                <a:cxn ang="0">
                  <a:pos x="12" y="282"/>
                </a:cxn>
                <a:cxn ang="0">
                  <a:pos x="6" y="300"/>
                </a:cxn>
                <a:cxn ang="0">
                  <a:pos x="0" y="306"/>
                </a:cxn>
                <a:cxn ang="0">
                  <a:pos x="48" y="276"/>
                </a:cxn>
                <a:cxn ang="0">
                  <a:pos x="84" y="252"/>
                </a:cxn>
                <a:cxn ang="0">
                  <a:pos x="108" y="234"/>
                </a:cxn>
                <a:cxn ang="0">
                  <a:pos x="120" y="228"/>
                </a:cxn>
                <a:cxn ang="0">
                  <a:pos x="126" y="228"/>
                </a:cxn>
                <a:cxn ang="0">
                  <a:pos x="144" y="222"/>
                </a:cxn>
                <a:cxn ang="0">
                  <a:pos x="168" y="216"/>
                </a:cxn>
                <a:cxn ang="0">
                  <a:pos x="198" y="204"/>
                </a:cxn>
                <a:cxn ang="0">
                  <a:pos x="275" y="180"/>
                </a:cxn>
                <a:cxn ang="0">
                  <a:pos x="371" y="156"/>
                </a:cxn>
                <a:cxn ang="0">
                  <a:pos x="461" y="126"/>
                </a:cxn>
                <a:cxn ang="0">
                  <a:pos x="544" y="102"/>
                </a:cxn>
                <a:cxn ang="0">
                  <a:pos x="574" y="90"/>
                </a:cxn>
                <a:cxn ang="0">
                  <a:pos x="604" y="84"/>
                </a:cxn>
                <a:cxn ang="0">
                  <a:pos x="622" y="78"/>
                </a:cxn>
                <a:cxn ang="0">
                  <a:pos x="628" y="72"/>
                </a:cxn>
                <a:cxn ang="0">
                  <a:pos x="634" y="66"/>
                </a:cxn>
                <a:cxn ang="0">
                  <a:pos x="652" y="60"/>
                </a:cxn>
                <a:cxn ang="0">
                  <a:pos x="694" y="30"/>
                </a:cxn>
                <a:cxn ang="0">
                  <a:pos x="712" y="18"/>
                </a:cxn>
                <a:cxn ang="0">
                  <a:pos x="718" y="6"/>
                </a:cxn>
                <a:cxn ang="0">
                  <a:pos x="712" y="0"/>
                </a:cxn>
                <a:cxn ang="0">
                  <a:pos x="688" y="0"/>
                </a:cxn>
                <a:cxn ang="0">
                  <a:pos x="628" y="0"/>
                </a:cxn>
                <a:cxn ang="0">
                  <a:pos x="580" y="0"/>
                </a:cxn>
                <a:cxn ang="0">
                  <a:pos x="544" y="0"/>
                </a:cxn>
                <a:cxn ang="0">
                  <a:pos x="514" y="18"/>
                </a:cxn>
                <a:cxn ang="0">
                  <a:pos x="485" y="42"/>
                </a:cxn>
                <a:cxn ang="0">
                  <a:pos x="467" y="54"/>
                </a:cxn>
                <a:cxn ang="0">
                  <a:pos x="449" y="60"/>
                </a:cxn>
                <a:cxn ang="0">
                  <a:pos x="425" y="60"/>
                </a:cxn>
                <a:cxn ang="0">
                  <a:pos x="389" y="66"/>
                </a:cxn>
                <a:cxn ang="0">
                  <a:pos x="347" y="84"/>
                </a:cxn>
                <a:cxn ang="0">
                  <a:pos x="311" y="108"/>
                </a:cxn>
                <a:cxn ang="0">
                  <a:pos x="287" y="126"/>
                </a:cxn>
                <a:cxn ang="0">
                  <a:pos x="275" y="132"/>
                </a:cxn>
                <a:cxn ang="0">
                  <a:pos x="257" y="138"/>
                </a:cxn>
                <a:cxn ang="0">
                  <a:pos x="221" y="138"/>
                </a:cxn>
                <a:cxn ang="0">
                  <a:pos x="186" y="138"/>
                </a:cxn>
                <a:cxn ang="0">
                  <a:pos x="180" y="138"/>
                </a:cxn>
                <a:cxn ang="0">
                  <a:pos x="174" y="138"/>
                </a:cxn>
                <a:cxn ang="0">
                  <a:pos x="114" y="162"/>
                </a:cxn>
                <a:cxn ang="0">
                  <a:pos x="48" y="216"/>
                </a:cxn>
                <a:cxn ang="0">
                  <a:pos x="48" y="216"/>
                </a:cxn>
              </a:cxnLst>
              <a:rect l="0" t="0" r="r" b="b"/>
              <a:pathLst>
                <a:path w="718" h="306">
                  <a:moveTo>
                    <a:pt x="48" y="216"/>
                  </a:moveTo>
                  <a:lnTo>
                    <a:pt x="30" y="252"/>
                  </a:lnTo>
                  <a:lnTo>
                    <a:pt x="12" y="282"/>
                  </a:lnTo>
                  <a:lnTo>
                    <a:pt x="6" y="300"/>
                  </a:lnTo>
                  <a:lnTo>
                    <a:pt x="0" y="306"/>
                  </a:lnTo>
                  <a:lnTo>
                    <a:pt x="48" y="276"/>
                  </a:lnTo>
                  <a:lnTo>
                    <a:pt x="84" y="252"/>
                  </a:lnTo>
                  <a:lnTo>
                    <a:pt x="108" y="234"/>
                  </a:lnTo>
                  <a:lnTo>
                    <a:pt x="120" y="228"/>
                  </a:lnTo>
                  <a:lnTo>
                    <a:pt x="126" y="228"/>
                  </a:lnTo>
                  <a:lnTo>
                    <a:pt x="144" y="222"/>
                  </a:lnTo>
                  <a:lnTo>
                    <a:pt x="168" y="216"/>
                  </a:lnTo>
                  <a:lnTo>
                    <a:pt x="198" y="204"/>
                  </a:lnTo>
                  <a:lnTo>
                    <a:pt x="275" y="180"/>
                  </a:lnTo>
                  <a:lnTo>
                    <a:pt x="371" y="156"/>
                  </a:lnTo>
                  <a:lnTo>
                    <a:pt x="461" y="126"/>
                  </a:lnTo>
                  <a:lnTo>
                    <a:pt x="544" y="102"/>
                  </a:lnTo>
                  <a:lnTo>
                    <a:pt x="574" y="90"/>
                  </a:lnTo>
                  <a:lnTo>
                    <a:pt x="604" y="84"/>
                  </a:lnTo>
                  <a:lnTo>
                    <a:pt x="622" y="78"/>
                  </a:lnTo>
                  <a:lnTo>
                    <a:pt x="628" y="72"/>
                  </a:lnTo>
                  <a:lnTo>
                    <a:pt x="634" y="66"/>
                  </a:lnTo>
                  <a:lnTo>
                    <a:pt x="652" y="60"/>
                  </a:lnTo>
                  <a:lnTo>
                    <a:pt x="694" y="30"/>
                  </a:lnTo>
                  <a:lnTo>
                    <a:pt x="712" y="18"/>
                  </a:lnTo>
                  <a:lnTo>
                    <a:pt x="718" y="6"/>
                  </a:lnTo>
                  <a:lnTo>
                    <a:pt x="712" y="0"/>
                  </a:lnTo>
                  <a:lnTo>
                    <a:pt x="688" y="0"/>
                  </a:lnTo>
                  <a:lnTo>
                    <a:pt x="628" y="0"/>
                  </a:lnTo>
                  <a:lnTo>
                    <a:pt x="580" y="0"/>
                  </a:lnTo>
                  <a:lnTo>
                    <a:pt x="544" y="0"/>
                  </a:lnTo>
                  <a:lnTo>
                    <a:pt x="514" y="18"/>
                  </a:lnTo>
                  <a:lnTo>
                    <a:pt x="485" y="42"/>
                  </a:lnTo>
                  <a:lnTo>
                    <a:pt x="467" y="54"/>
                  </a:lnTo>
                  <a:lnTo>
                    <a:pt x="449" y="60"/>
                  </a:lnTo>
                  <a:lnTo>
                    <a:pt x="425" y="60"/>
                  </a:lnTo>
                  <a:lnTo>
                    <a:pt x="389" y="66"/>
                  </a:lnTo>
                  <a:lnTo>
                    <a:pt x="347" y="84"/>
                  </a:lnTo>
                  <a:lnTo>
                    <a:pt x="311" y="108"/>
                  </a:lnTo>
                  <a:lnTo>
                    <a:pt x="287" y="126"/>
                  </a:lnTo>
                  <a:lnTo>
                    <a:pt x="275" y="132"/>
                  </a:lnTo>
                  <a:lnTo>
                    <a:pt x="257" y="138"/>
                  </a:lnTo>
                  <a:lnTo>
                    <a:pt x="221" y="138"/>
                  </a:lnTo>
                  <a:lnTo>
                    <a:pt x="186" y="138"/>
                  </a:lnTo>
                  <a:lnTo>
                    <a:pt x="180" y="138"/>
                  </a:lnTo>
                  <a:lnTo>
                    <a:pt x="174" y="138"/>
                  </a:lnTo>
                  <a:lnTo>
                    <a:pt x="114" y="162"/>
                  </a:lnTo>
                  <a:lnTo>
                    <a:pt x="48" y="216"/>
                  </a:lnTo>
                  <a:lnTo>
                    <a:pt x="48" y="216"/>
                  </a:lnTo>
                  <a:close/>
                </a:path>
              </a:pathLst>
            </a:custGeom>
            <a:solidFill>
              <a:schemeClr val="bg1"/>
            </a:solidFill>
            <a:ln w="9525">
              <a:noFill/>
              <a:round/>
              <a:headEnd/>
              <a:tailEnd/>
            </a:ln>
          </p:spPr>
          <p:txBody>
            <a:bodyPr/>
            <a:lstStyle/>
            <a:p>
              <a:pPr>
                <a:defRPr/>
              </a:pPr>
              <a:endParaRPr lang="fr-FR"/>
            </a:p>
          </p:txBody>
        </p:sp>
        <p:sp>
          <p:nvSpPr>
            <p:cNvPr id="13" name="Freeform 11"/>
            <p:cNvSpPr>
              <a:spLocks/>
            </p:cNvSpPr>
            <p:nvPr userDrawn="1"/>
          </p:nvSpPr>
          <p:spPr bwMode="hidden">
            <a:xfrm>
              <a:off x="3358" y="1890"/>
              <a:ext cx="2400" cy="881"/>
            </a:xfrm>
            <a:custGeom>
              <a:avLst/>
              <a:gdLst/>
              <a:ahLst/>
              <a:cxnLst>
                <a:cxn ang="0">
                  <a:pos x="2231" y="54"/>
                </a:cxn>
                <a:cxn ang="0">
                  <a:pos x="2189" y="54"/>
                </a:cxn>
                <a:cxn ang="0">
                  <a:pos x="2147" y="66"/>
                </a:cxn>
                <a:cxn ang="0">
                  <a:pos x="2021" y="101"/>
                </a:cxn>
                <a:cxn ang="0">
                  <a:pos x="1956" y="119"/>
                </a:cxn>
                <a:cxn ang="0">
                  <a:pos x="1860" y="167"/>
                </a:cxn>
                <a:cxn ang="0">
                  <a:pos x="1836" y="245"/>
                </a:cxn>
                <a:cxn ang="0">
                  <a:pos x="1842" y="305"/>
                </a:cxn>
                <a:cxn ang="0">
                  <a:pos x="1758" y="317"/>
                </a:cxn>
                <a:cxn ang="0">
                  <a:pos x="1597" y="263"/>
                </a:cxn>
                <a:cxn ang="0">
                  <a:pos x="1507" y="257"/>
                </a:cxn>
                <a:cxn ang="0">
                  <a:pos x="1399" y="311"/>
                </a:cxn>
                <a:cxn ang="0">
                  <a:pos x="1334" y="353"/>
                </a:cxn>
                <a:cxn ang="0">
                  <a:pos x="1310" y="359"/>
                </a:cxn>
                <a:cxn ang="0">
                  <a:pos x="1214" y="371"/>
                </a:cxn>
                <a:cxn ang="0">
                  <a:pos x="1160" y="365"/>
                </a:cxn>
                <a:cxn ang="0">
                  <a:pos x="1053" y="371"/>
                </a:cxn>
                <a:cxn ang="0">
                  <a:pos x="957" y="383"/>
                </a:cxn>
                <a:cxn ang="0">
                  <a:pos x="921" y="401"/>
                </a:cxn>
                <a:cxn ang="0">
                  <a:pos x="819" y="419"/>
                </a:cxn>
                <a:cxn ang="0">
                  <a:pos x="778" y="419"/>
                </a:cxn>
                <a:cxn ang="0">
                  <a:pos x="664" y="437"/>
                </a:cxn>
                <a:cxn ang="0">
                  <a:pos x="598" y="473"/>
                </a:cxn>
                <a:cxn ang="0">
                  <a:pos x="503" y="467"/>
                </a:cxn>
                <a:cxn ang="0">
                  <a:pos x="431" y="491"/>
                </a:cxn>
                <a:cxn ang="0">
                  <a:pos x="413" y="539"/>
                </a:cxn>
                <a:cxn ang="0">
                  <a:pos x="347" y="569"/>
                </a:cxn>
                <a:cxn ang="0">
                  <a:pos x="222" y="599"/>
                </a:cxn>
                <a:cxn ang="0">
                  <a:pos x="138" y="647"/>
                </a:cxn>
                <a:cxn ang="0">
                  <a:pos x="108" y="659"/>
                </a:cxn>
                <a:cxn ang="0">
                  <a:pos x="0" y="671"/>
                </a:cxn>
                <a:cxn ang="0">
                  <a:pos x="84" y="695"/>
                </a:cxn>
                <a:cxn ang="0">
                  <a:pos x="263" y="653"/>
                </a:cxn>
                <a:cxn ang="0">
                  <a:pos x="473" y="569"/>
                </a:cxn>
                <a:cxn ang="0">
                  <a:pos x="568" y="521"/>
                </a:cxn>
                <a:cxn ang="0">
                  <a:pos x="646" y="515"/>
                </a:cxn>
                <a:cxn ang="0">
                  <a:pos x="873" y="461"/>
                </a:cxn>
                <a:cxn ang="0">
                  <a:pos x="1148" y="425"/>
                </a:cxn>
                <a:cxn ang="0">
                  <a:pos x="1292" y="461"/>
                </a:cxn>
                <a:cxn ang="0">
                  <a:pos x="1417" y="533"/>
                </a:cxn>
                <a:cxn ang="0">
                  <a:pos x="1435" y="617"/>
                </a:cxn>
                <a:cxn ang="0">
                  <a:pos x="1376" y="653"/>
                </a:cxn>
                <a:cxn ang="0">
                  <a:pos x="1226" y="701"/>
                </a:cxn>
                <a:cxn ang="0">
                  <a:pos x="1112" y="755"/>
                </a:cxn>
                <a:cxn ang="0">
                  <a:pos x="1065" y="809"/>
                </a:cxn>
                <a:cxn ang="0">
                  <a:pos x="1077" y="869"/>
                </a:cxn>
                <a:cxn ang="0">
                  <a:pos x="1106" y="881"/>
                </a:cxn>
                <a:cxn ang="0">
                  <a:pos x="1208" y="869"/>
                </a:cxn>
                <a:cxn ang="0">
                  <a:pos x="1388" y="857"/>
                </a:cxn>
                <a:cxn ang="0">
                  <a:pos x="1441" y="851"/>
                </a:cxn>
                <a:cxn ang="0">
                  <a:pos x="1483" y="833"/>
                </a:cxn>
                <a:cxn ang="0">
                  <a:pos x="1675" y="743"/>
                </a:cxn>
                <a:cxn ang="0">
                  <a:pos x="1806" y="689"/>
                </a:cxn>
                <a:cxn ang="0">
                  <a:pos x="1884" y="581"/>
                </a:cxn>
                <a:cxn ang="0">
                  <a:pos x="2039" y="389"/>
                </a:cxn>
                <a:cxn ang="0">
                  <a:pos x="2207" y="269"/>
                </a:cxn>
                <a:cxn ang="0">
                  <a:pos x="2249" y="239"/>
                </a:cxn>
                <a:cxn ang="0">
                  <a:pos x="2392" y="0"/>
                </a:cxn>
                <a:cxn ang="0">
                  <a:pos x="2302" y="36"/>
                </a:cxn>
              </a:cxnLst>
              <a:rect l="0" t="0" r="r" b="b"/>
              <a:pathLst>
                <a:path w="2392" h="881">
                  <a:moveTo>
                    <a:pt x="2302" y="36"/>
                  </a:moveTo>
                  <a:lnTo>
                    <a:pt x="2266" y="48"/>
                  </a:lnTo>
                  <a:lnTo>
                    <a:pt x="2231" y="54"/>
                  </a:lnTo>
                  <a:lnTo>
                    <a:pt x="2201" y="54"/>
                  </a:lnTo>
                  <a:lnTo>
                    <a:pt x="2195" y="54"/>
                  </a:lnTo>
                  <a:lnTo>
                    <a:pt x="2189" y="54"/>
                  </a:lnTo>
                  <a:lnTo>
                    <a:pt x="2189" y="54"/>
                  </a:lnTo>
                  <a:lnTo>
                    <a:pt x="2177" y="60"/>
                  </a:lnTo>
                  <a:lnTo>
                    <a:pt x="2147" y="66"/>
                  </a:lnTo>
                  <a:lnTo>
                    <a:pt x="2105" y="78"/>
                  </a:lnTo>
                  <a:lnTo>
                    <a:pt x="2057" y="89"/>
                  </a:lnTo>
                  <a:lnTo>
                    <a:pt x="2021" y="101"/>
                  </a:lnTo>
                  <a:lnTo>
                    <a:pt x="1997" y="107"/>
                  </a:lnTo>
                  <a:lnTo>
                    <a:pt x="1973" y="113"/>
                  </a:lnTo>
                  <a:lnTo>
                    <a:pt x="1956" y="119"/>
                  </a:lnTo>
                  <a:lnTo>
                    <a:pt x="1926" y="131"/>
                  </a:lnTo>
                  <a:lnTo>
                    <a:pt x="1896" y="137"/>
                  </a:lnTo>
                  <a:lnTo>
                    <a:pt x="1860" y="167"/>
                  </a:lnTo>
                  <a:lnTo>
                    <a:pt x="1842" y="191"/>
                  </a:lnTo>
                  <a:lnTo>
                    <a:pt x="1836" y="221"/>
                  </a:lnTo>
                  <a:lnTo>
                    <a:pt x="1836" y="245"/>
                  </a:lnTo>
                  <a:lnTo>
                    <a:pt x="1842" y="269"/>
                  </a:lnTo>
                  <a:lnTo>
                    <a:pt x="1842" y="293"/>
                  </a:lnTo>
                  <a:lnTo>
                    <a:pt x="1842" y="305"/>
                  </a:lnTo>
                  <a:lnTo>
                    <a:pt x="1824" y="323"/>
                  </a:lnTo>
                  <a:lnTo>
                    <a:pt x="1794" y="329"/>
                  </a:lnTo>
                  <a:lnTo>
                    <a:pt x="1758" y="317"/>
                  </a:lnTo>
                  <a:lnTo>
                    <a:pt x="1716" y="299"/>
                  </a:lnTo>
                  <a:lnTo>
                    <a:pt x="1657" y="275"/>
                  </a:lnTo>
                  <a:lnTo>
                    <a:pt x="1597" y="263"/>
                  </a:lnTo>
                  <a:lnTo>
                    <a:pt x="1543" y="257"/>
                  </a:lnTo>
                  <a:lnTo>
                    <a:pt x="1519" y="257"/>
                  </a:lnTo>
                  <a:lnTo>
                    <a:pt x="1507" y="257"/>
                  </a:lnTo>
                  <a:lnTo>
                    <a:pt x="1489" y="263"/>
                  </a:lnTo>
                  <a:lnTo>
                    <a:pt x="1459" y="275"/>
                  </a:lnTo>
                  <a:lnTo>
                    <a:pt x="1399" y="311"/>
                  </a:lnTo>
                  <a:lnTo>
                    <a:pt x="1376" y="329"/>
                  </a:lnTo>
                  <a:lnTo>
                    <a:pt x="1352" y="341"/>
                  </a:lnTo>
                  <a:lnTo>
                    <a:pt x="1334" y="353"/>
                  </a:lnTo>
                  <a:lnTo>
                    <a:pt x="1328" y="359"/>
                  </a:lnTo>
                  <a:lnTo>
                    <a:pt x="1322" y="359"/>
                  </a:lnTo>
                  <a:lnTo>
                    <a:pt x="1310" y="359"/>
                  </a:lnTo>
                  <a:lnTo>
                    <a:pt x="1286" y="365"/>
                  </a:lnTo>
                  <a:lnTo>
                    <a:pt x="1262" y="365"/>
                  </a:lnTo>
                  <a:lnTo>
                    <a:pt x="1214" y="371"/>
                  </a:lnTo>
                  <a:lnTo>
                    <a:pt x="1196" y="371"/>
                  </a:lnTo>
                  <a:lnTo>
                    <a:pt x="1178" y="365"/>
                  </a:lnTo>
                  <a:lnTo>
                    <a:pt x="1160" y="365"/>
                  </a:lnTo>
                  <a:lnTo>
                    <a:pt x="1130" y="365"/>
                  </a:lnTo>
                  <a:lnTo>
                    <a:pt x="1095" y="365"/>
                  </a:lnTo>
                  <a:lnTo>
                    <a:pt x="1053" y="371"/>
                  </a:lnTo>
                  <a:lnTo>
                    <a:pt x="1017" y="377"/>
                  </a:lnTo>
                  <a:lnTo>
                    <a:pt x="981" y="377"/>
                  </a:lnTo>
                  <a:lnTo>
                    <a:pt x="957" y="383"/>
                  </a:lnTo>
                  <a:lnTo>
                    <a:pt x="945" y="389"/>
                  </a:lnTo>
                  <a:lnTo>
                    <a:pt x="939" y="395"/>
                  </a:lnTo>
                  <a:lnTo>
                    <a:pt x="921" y="401"/>
                  </a:lnTo>
                  <a:lnTo>
                    <a:pt x="879" y="407"/>
                  </a:lnTo>
                  <a:lnTo>
                    <a:pt x="837" y="419"/>
                  </a:lnTo>
                  <a:lnTo>
                    <a:pt x="819" y="419"/>
                  </a:lnTo>
                  <a:lnTo>
                    <a:pt x="808" y="419"/>
                  </a:lnTo>
                  <a:lnTo>
                    <a:pt x="796" y="419"/>
                  </a:lnTo>
                  <a:lnTo>
                    <a:pt x="778" y="419"/>
                  </a:lnTo>
                  <a:lnTo>
                    <a:pt x="754" y="419"/>
                  </a:lnTo>
                  <a:lnTo>
                    <a:pt x="724" y="425"/>
                  </a:lnTo>
                  <a:lnTo>
                    <a:pt x="664" y="437"/>
                  </a:lnTo>
                  <a:lnTo>
                    <a:pt x="640" y="449"/>
                  </a:lnTo>
                  <a:lnTo>
                    <a:pt x="616" y="461"/>
                  </a:lnTo>
                  <a:lnTo>
                    <a:pt x="598" y="473"/>
                  </a:lnTo>
                  <a:lnTo>
                    <a:pt x="580" y="473"/>
                  </a:lnTo>
                  <a:lnTo>
                    <a:pt x="538" y="473"/>
                  </a:lnTo>
                  <a:lnTo>
                    <a:pt x="503" y="467"/>
                  </a:lnTo>
                  <a:lnTo>
                    <a:pt x="461" y="473"/>
                  </a:lnTo>
                  <a:lnTo>
                    <a:pt x="443" y="479"/>
                  </a:lnTo>
                  <a:lnTo>
                    <a:pt x="431" y="491"/>
                  </a:lnTo>
                  <a:lnTo>
                    <a:pt x="425" y="509"/>
                  </a:lnTo>
                  <a:lnTo>
                    <a:pt x="419" y="533"/>
                  </a:lnTo>
                  <a:lnTo>
                    <a:pt x="413" y="539"/>
                  </a:lnTo>
                  <a:lnTo>
                    <a:pt x="407" y="545"/>
                  </a:lnTo>
                  <a:lnTo>
                    <a:pt x="389" y="551"/>
                  </a:lnTo>
                  <a:lnTo>
                    <a:pt x="347" y="569"/>
                  </a:lnTo>
                  <a:lnTo>
                    <a:pt x="299" y="587"/>
                  </a:lnTo>
                  <a:lnTo>
                    <a:pt x="257" y="593"/>
                  </a:lnTo>
                  <a:lnTo>
                    <a:pt x="222" y="599"/>
                  </a:lnTo>
                  <a:lnTo>
                    <a:pt x="180" y="617"/>
                  </a:lnTo>
                  <a:lnTo>
                    <a:pt x="150" y="641"/>
                  </a:lnTo>
                  <a:lnTo>
                    <a:pt x="138" y="647"/>
                  </a:lnTo>
                  <a:lnTo>
                    <a:pt x="132" y="653"/>
                  </a:lnTo>
                  <a:lnTo>
                    <a:pt x="126" y="659"/>
                  </a:lnTo>
                  <a:lnTo>
                    <a:pt x="108" y="659"/>
                  </a:lnTo>
                  <a:lnTo>
                    <a:pt x="96" y="653"/>
                  </a:lnTo>
                  <a:lnTo>
                    <a:pt x="90" y="653"/>
                  </a:lnTo>
                  <a:lnTo>
                    <a:pt x="0" y="671"/>
                  </a:lnTo>
                  <a:lnTo>
                    <a:pt x="12" y="689"/>
                  </a:lnTo>
                  <a:lnTo>
                    <a:pt x="42" y="695"/>
                  </a:lnTo>
                  <a:lnTo>
                    <a:pt x="84" y="695"/>
                  </a:lnTo>
                  <a:lnTo>
                    <a:pt x="132" y="683"/>
                  </a:lnTo>
                  <a:lnTo>
                    <a:pt x="192" y="671"/>
                  </a:lnTo>
                  <a:lnTo>
                    <a:pt x="263" y="653"/>
                  </a:lnTo>
                  <a:lnTo>
                    <a:pt x="335" y="629"/>
                  </a:lnTo>
                  <a:lnTo>
                    <a:pt x="407" y="599"/>
                  </a:lnTo>
                  <a:lnTo>
                    <a:pt x="473" y="569"/>
                  </a:lnTo>
                  <a:lnTo>
                    <a:pt x="527" y="545"/>
                  </a:lnTo>
                  <a:lnTo>
                    <a:pt x="562" y="527"/>
                  </a:lnTo>
                  <a:lnTo>
                    <a:pt x="568" y="521"/>
                  </a:lnTo>
                  <a:lnTo>
                    <a:pt x="574" y="521"/>
                  </a:lnTo>
                  <a:lnTo>
                    <a:pt x="604" y="521"/>
                  </a:lnTo>
                  <a:lnTo>
                    <a:pt x="646" y="515"/>
                  </a:lnTo>
                  <a:lnTo>
                    <a:pt x="712" y="497"/>
                  </a:lnTo>
                  <a:lnTo>
                    <a:pt x="790" y="479"/>
                  </a:lnTo>
                  <a:lnTo>
                    <a:pt x="873" y="461"/>
                  </a:lnTo>
                  <a:lnTo>
                    <a:pt x="963" y="443"/>
                  </a:lnTo>
                  <a:lnTo>
                    <a:pt x="1059" y="431"/>
                  </a:lnTo>
                  <a:lnTo>
                    <a:pt x="1148" y="425"/>
                  </a:lnTo>
                  <a:lnTo>
                    <a:pt x="1178" y="425"/>
                  </a:lnTo>
                  <a:lnTo>
                    <a:pt x="1214" y="437"/>
                  </a:lnTo>
                  <a:lnTo>
                    <a:pt x="1292" y="461"/>
                  </a:lnTo>
                  <a:lnTo>
                    <a:pt x="1340" y="479"/>
                  </a:lnTo>
                  <a:lnTo>
                    <a:pt x="1382" y="503"/>
                  </a:lnTo>
                  <a:lnTo>
                    <a:pt x="1417" y="533"/>
                  </a:lnTo>
                  <a:lnTo>
                    <a:pt x="1441" y="563"/>
                  </a:lnTo>
                  <a:lnTo>
                    <a:pt x="1447" y="587"/>
                  </a:lnTo>
                  <a:lnTo>
                    <a:pt x="1435" y="617"/>
                  </a:lnTo>
                  <a:lnTo>
                    <a:pt x="1423" y="629"/>
                  </a:lnTo>
                  <a:lnTo>
                    <a:pt x="1405" y="641"/>
                  </a:lnTo>
                  <a:lnTo>
                    <a:pt x="1376" y="653"/>
                  </a:lnTo>
                  <a:lnTo>
                    <a:pt x="1346" y="665"/>
                  </a:lnTo>
                  <a:lnTo>
                    <a:pt x="1280" y="683"/>
                  </a:lnTo>
                  <a:lnTo>
                    <a:pt x="1226" y="701"/>
                  </a:lnTo>
                  <a:lnTo>
                    <a:pt x="1178" y="719"/>
                  </a:lnTo>
                  <a:lnTo>
                    <a:pt x="1142" y="743"/>
                  </a:lnTo>
                  <a:lnTo>
                    <a:pt x="1112" y="755"/>
                  </a:lnTo>
                  <a:lnTo>
                    <a:pt x="1089" y="773"/>
                  </a:lnTo>
                  <a:lnTo>
                    <a:pt x="1077" y="791"/>
                  </a:lnTo>
                  <a:lnTo>
                    <a:pt x="1065" y="809"/>
                  </a:lnTo>
                  <a:lnTo>
                    <a:pt x="1059" y="833"/>
                  </a:lnTo>
                  <a:lnTo>
                    <a:pt x="1065" y="857"/>
                  </a:lnTo>
                  <a:lnTo>
                    <a:pt x="1077" y="869"/>
                  </a:lnTo>
                  <a:lnTo>
                    <a:pt x="1083" y="875"/>
                  </a:lnTo>
                  <a:lnTo>
                    <a:pt x="1089" y="881"/>
                  </a:lnTo>
                  <a:lnTo>
                    <a:pt x="1106" y="881"/>
                  </a:lnTo>
                  <a:lnTo>
                    <a:pt x="1124" y="875"/>
                  </a:lnTo>
                  <a:lnTo>
                    <a:pt x="1148" y="875"/>
                  </a:lnTo>
                  <a:lnTo>
                    <a:pt x="1208" y="869"/>
                  </a:lnTo>
                  <a:lnTo>
                    <a:pt x="1268" y="863"/>
                  </a:lnTo>
                  <a:lnTo>
                    <a:pt x="1328" y="863"/>
                  </a:lnTo>
                  <a:lnTo>
                    <a:pt x="1388" y="857"/>
                  </a:lnTo>
                  <a:lnTo>
                    <a:pt x="1411" y="857"/>
                  </a:lnTo>
                  <a:lnTo>
                    <a:pt x="1429" y="851"/>
                  </a:lnTo>
                  <a:lnTo>
                    <a:pt x="1441" y="851"/>
                  </a:lnTo>
                  <a:lnTo>
                    <a:pt x="1447" y="851"/>
                  </a:lnTo>
                  <a:lnTo>
                    <a:pt x="1459" y="845"/>
                  </a:lnTo>
                  <a:lnTo>
                    <a:pt x="1483" y="833"/>
                  </a:lnTo>
                  <a:lnTo>
                    <a:pt x="1525" y="815"/>
                  </a:lnTo>
                  <a:lnTo>
                    <a:pt x="1573" y="791"/>
                  </a:lnTo>
                  <a:lnTo>
                    <a:pt x="1675" y="743"/>
                  </a:lnTo>
                  <a:lnTo>
                    <a:pt x="1716" y="725"/>
                  </a:lnTo>
                  <a:lnTo>
                    <a:pt x="1752" y="713"/>
                  </a:lnTo>
                  <a:lnTo>
                    <a:pt x="1806" y="689"/>
                  </a:lnTo>
                  <a:lnTo>
                    <a:pt x="1842" y="653"/>
                  </a:lnTo>
                  <a:lnTo>
                    <a:pt x="1866" y="611"/>
                  </a:lnTo>
                  <a:lnTo>
                    <a:pt x="1884" y="581"/>
                  </a:lnTo>
                  <a:lnTo>
                    <a:pt x="1926" y="515"/>
                  </a:lnTo>
                  <a:lnTo>
                    <a:pt x="1979" y="449"/>
                  </a:lnTo>
                  <a:lnTo>
                    <a:pt x="2039" y="389"/>
                  </a:lnTo>
                  <a:lnTo>
                    <a:pt x="2105" y="341"/>
                  </a:lnTo>
                  <a:lnTo>
                    <a:pt x="2159" y="299"/>
                  </a:lnTo>
                  <a:lnTo>
                    <a:pt x="2207" y="269"/>
                  </a:lnTo>
                  <a:lnTo>
                    <a:pt x="2237" y="245"/>
                  </a:lnTo>
                  <a:lnTo>
                    <a:pt x="2249" y="239"/>
                  </a:lnTo>
                  <a:lnTo>
                    <a:pt x="2249" y="239"/>
                  </a:lnTo>
                  <a:lnTo>
                    <a:pt x="2392" y="167"/>
                  </a:lnTo>
                  <a:lnTo>
                    <a:pt x="2392" y="60"/>
                  </a:lnTo>
                  <a:lnTo>
                    <a:pt x="2392" y="0"/>
                  </a:lnTo>
                  <a:lnTo>
                    <a:pt x="2344" y="18"/>
                  </a:lnTo>
                  <a:lnTo>
                    <a:pt x="2302" y="36"/>
                  </a:lnTo>
                  <a:lnTo>
                    <a:pt x="2302" y="36"/>
                  </a:lnTo>
                  <a:close/>
                </a:path>
              </a:pathLst>
            </a:custGeom>
            <a:solidFill>
              <a:schemeClr val="bg1"/>
            </a:solidFill>
            <a:ln w="9525">
              <a:noFill/>
              <a:round/>
              <a:headEnd/>
              <a:tailEnd/>
            </a:ln>
          </p:spPr>
          <p:txBody>
            <a:bodyPr/>
            <a:lstStyle/>
            <a:p>
              <a:pPr>
                <a:defRPr/>
              </a:pPr>
              <a:endParaRPr lang="fr-FR"/>
            </a:p>
          </p:txBody>
        </p:sp>
        <p:sp>
          <p:nvSpPr>
            <p:cNvPr id="14" name="Freeform 12"/>
            <p:cNvSpPr>
              <a:spLocks/>
            </p:cNvSpPr>
            <p:nvPr userDrawn="1"/>
          </p:nvSpPr>
          <p:spPr bwMode="hidden">
            <a:xfrm>
              <a:off x="3839" y="1854"/>
              <a:ext cx="577" cy="258"/>
            </a:xfrm>
            <a:custGeom>
              <a:avLst/>
              <a:gdLst/>
              <a:ahLst/>
              <a:cxnLst>
                <a:cxn ang="0">
                  <a:pos x="30" y="245"/>
                </a:cxn>
                <a:cxn ang="0">
                  <a:pos x="18" y="251"/>
                </a:cxn>
                <a:cxn ang="0">
                  <a:pos x="6" y="257"/>
                </a:cxn>
                <a:cxn ang="0">
                  <a:pos x="0" y="257"/>
                </a:cxn>
                <a:cxn ang="0">
                  <a:pos x="305" y="113"/>
                </a:cxn>
                <a:cxn ang="0">
                  <a:pos x="520" y="0"/>
                </a:cxn>
                <a:cxn ang="0">
                  <a:pos x="526" y="6"/>
                </a:cxn>
                <a:cxn ang="0">
                  <a:pos x="544" y="18"/>
                </a:cxn>
                <a:cxn ang="0">
                  <a:pos x="550" y="24"/>
                </a:cxn>
                <a:cxn ang="0">
                  <a:pos x="550" y="36"/>
                </a:cxn>
                <a:cxn ang="0">
                  <a:pos x="544" y="42"/>
                </a:cxn>
                <a:cxn ang="0">
                  <a:pos x="526" y="54"/>
                </a:cxn>
                <a:cxn ang="0">
                  <a:pos x="514" y="60"/>
                </a:cxn>
                <a:cxn ang="0">
                  <a:pos x="502" y="66"/>
                </a:cxn>
                <a:cxn ang="0">
                  <a:pos x="448" y="84"/>
                </a:cxn>
                <a:cxn ang="0">
                  <a:pos x="382" y="113"/>
                </a:cxn>
                <a:cxn ang="0">
                  <a:pos x="305" y="143"/>
                </a:cxn>
                <a:cxn ang="0">
                  <a:pos x="227" y="173"/>
                </a:cxn>
                <a:cxn ang="0">
                  <a:pos x="149" y="203"/>
                </a:cxn>
                <a:cxn ang="0">
                  <a:pos x="83" y="227"/>
                </a:cxn>
                <a:cxn ang="0">
                  <a:pos x="30" y="245"/>
                </a:cxn>
                <a:cxn ang="0">
                  <a:pos x="30" y="245"/>
                </a:cxn>
              </a:cxnLst>
              <a:rect l="0" t="0" r="r" b="b"/>
              <a:pathLst>
                <a:path w="550" h="257">
                  <a:moveTo>
                    <a:pt x="30" y="245"/>
                  </a:moveTo>
                  <a:lnTo>
                    <a:pt x="18" y="251"/>
                  </a:lnTo>
                  <a:lnTo>
                    <a:pt x="6" y="257"/>
                  </a:lnTo>
                  <a:lnTo>
                    <a:pt x="0" y="257"/>
                  </a:lnTo>
                  <a:lnTo>
                    <a:pt x="305" y="113"/>
                  </a:lnTo>
                  <a:lnTo>
                    <a:pt x="520" y="0"/>
                  </a:lnTo>
                  <a:lnTo>
                    <a:pt x="526" y="6"/>
                  </a:lnTo>
                  <a:lnTo>
                    <a:pt x="544" y="18"/>
                  </a:lnTo>
                  <a:lnTo>
                    <a:pt x="550" y="24"/>
                  </a:lnTo>
                  <a:lnTo>
                    <a:pt x="550" y="36"/>
                  </a:lnTo>
                  <a:lnTo>
                    <a:pt x="544" y="42"/>
                  </a:lnTo>
                  <a:lnTo>
                    <a:pt x="526" y="54"/>
                  </a:lnTo>
                  <a:lnTo>
                    <a:pt x="514" y="60"/>
                  </a:lnTo>
                  <a:lnTo>
                    <a:pt x="502" y="66"/>
                  </a:lnTo>
                  <a:lnTo>
                    <a:pt x="448" y="84"/>
                  </a:lnTo>
                  <a:lnTo>
                    <a:pt x="382" y="113"/>
                  </a:lnTo>
                  <a:lnTo>
                    <a:pt x="305" y="143"/>
                  </a:lnTo>
                  <a:lnTo>
                    <a:pt x="227" y="173"/>
                  </a:lnTo>
                  <a:lnTo>
                    <a:pt x="149" y="203"/>
                  </a:lnTo>
                  <a:lnTo>
                    <a:pt x="83" y="227"/>
                  </a:lnTo>
                  <a:lnTo>
                    <a:pt x="30" y="245"/>
                  </a:lnTo>
                  <a:lnTo>
                    <a:pt x="30" y="245"/>
                  </a:lnTo>
                  <a:close/>
                </a:path>
              </a:pathLst>
            </a:custGeom>
            <a:gradFill rotWithShape="0">
              <a:gsLst>
                <a:gs pos="0">
                  <a:schemeClr val="bg2">
                    <a:gamma/>
                    <a:tint val="94118"/>
                    <a:invGamma/>
                  </a:schemeClr>
                </a:gs>
                <a:gs pos="100000">
                  <a:schemeClr val="bg2"/>
                </a:gs>
              </a:gsLst>
              <a:lin ang="2700000" scaled="1"/>
            </a:gradFill>
            <a:ln w="9525">
              <a:noFill/>
              <a:round/>
              <a:headEnd/>
              <a:tailEnd/>
            </a:ln>
          </p:spPr>
          <p:txBody>
            <a:bodyPr/>
            <a:lstStyle/>
            <a:p>
              <a:pPr>
                <a:defRPr/>
              </a:pPr>
              <a:endParaRPr lang="fr-FR"/>
            </a:p>
          </p:txBody>
        </p:sp>
        <p:sp>
          <p:nvSpPr>
            <p:cNvPr id="15" name="Freeform 13"/>
            <p:cNvSpPr>
              <a:spLocks/>
            </p:cNvSpPr>
            <p:nvPr userDrawn="1"/>
          </p:nvSpPr>
          <p:spPr bwMode="hidden">
            <a:xfrm>
              <a:off x="5327" y="1642"/>
              <a:ext cx="5" cy="1"/>
            </a:xfrm>
            <a:custGeom>
              <a:avLst/>
              <a:gdLst/>
              <a:ahLst/>
              <a:cxnLst>
                <a:cxn ang="0">
                  <a:pos x="0" y="0"/>
                </a:cxn>
                <a:cxn ang="0">
                  <a:pos x="5" y="0"/>
                </a:cxn>
                <a:cxn ang="0">
                  <a:pos x="0" y="0"/>
                </a:cxn>
                <a:cxn ang="0">
                  <a:pos x="0" y="0"/>
                </a:cxn>
              </a:cxnLst>
              <a:rect l="0" t="0" r="r" b="b"/>
              <a:pathLst>
                <a:path w="5">
                  <a:moveTo>
                    <a:pt x="0" y="0"/>
                  </a:moveTo>
                  <a:lnTo>
                    <a:pt x="5" y="0"/>
                  </a:lnTo>
                  <a:lnTo>
                    <a:pt x="0" y="0"/>
                  </a:lnTo>
                  <a:lnTo>
                    <a:pt x="0" y="0"/>
                  </a:lnTo>
                  <a:close/>
                </a:path>
              </a:pathLst>
            </a:custGeom>
            <a:solidFill>
              <a:srgbClr val="FED1AD"/>
            </a:solidFill>
            <a:ln w="9525">
              <a:noFill/>
              <a:round/>
              <a:headEnd/>
              <a:tailEnd/>
            </a:ln>
          </p:spPr>
          <p:txBody>
            <a:bodyPr/>
            <a:lstStyle/>
            <a:p>
              <a:pPr>
                <a:defRPr/>
              </a:pPr>
              <a:endParaRPr lang="fr-FR"/>
            </a:p>
          </p:txBody>
        </p:sp>
        <p:sp>
          <p:nvSpPr>
            <p:cNvPr id="16" name="Freeform 14"/>
            <p:cNvSpPr>
              <a:spLocks/>
            </p:cNvSpPr>
            <p:nvPr userDrawn="1"/>
          </p:nvSpPr>
          <p:spPr bwMode="hidden">
            <a:xfrm>
              <a:off x="3839" y="1728"/>
              <a:ext cx="716" cy="383"/>
            </a:xfrm>
            <a:custGeom>
              <a:avLst/>
              <a:gdLst/>
              <a:ahLst/>
              <a:cxnLst>
                <a:cxn ang="0">
                  <a:pos x="659" y="6"/>
                </a:cxn>
                <a:cxn ang="0">
                  <a:pos x="588" y="42"/>
                </a:cxn>
                <a:cxn ang="0">
                  <a:pos x="515" y="84"/>
                </a:cxn>
                <a:cxn ang="0">
                  <a:pos x="509" y="90"/>
                </a:cxn>
                <a:cxn ang="0">
                  <a:pos x="485" y="102"/>
                </a:cxn>
                <a:cxn ang="0">
                  <a:pos x="455" y="120"/>
                </a:cxn>
                <a:cxn ang="0">
                  <a:pos x="425" y="138"/>
                </a:cxn>
                <a:cxn ang="0">
                  <a:pos x="371" y="168"/>
                </a:cxn>
                <a:cxn ang="0">
                  <a:pos x="306" y="198"/>
                </a:cxn>
                <a:cxn ang="0">
                  <a:pos x="186" y="251"/>
                </a:cxn>
                <a:cxn ang="0">
                  <a:pos x="131" y="269"/>
                </a:cxn>
                <a:cxn ang="0">
                  <a:pos x="89" y="287"/>
                </a:cxn>
                <a:cxn ang="0">
                  <a:pos x="53" y="305"/>
                </a:cxn>
                <a:cxn ang="0">
                  <a:pos x="36" y="311"/>
                </a:cxn>
                <a:cxn ang="0">
                  <a:pos x="12" y="329"/>
                </a:cxn>
                <a:cxn ang="0">
                  <a:pos x="0" y="353"/>
                </a:cxn>
                <a:cxn ang="0">
                  <a:pos x="0" y="371"/>
                </a:cxn>
                <a:cxn ang="0">
                  <a:pos x="0" y="383"/>
                </a:cxn>
                <a:cxn ang="0">
                  <a:pos x="0" y="383"/>
                </a:cxn>
                <a:cxn ang="0">
                  <a:pos x="12" y="371"/>
                </a:cxn>
                <a:cxn ang="0">
                  <a:pos x="30" y="353"/>
                </a:cxn>
                <a:cxn ang="0">
                  <a:pos x="53" y="335"/>
                </a:cxn>
                <a:cxn ang="0">
                  <a:pos x="77" y="317"/>
                </a:cxn>
                <a:cxn ang="0">
                  <a:pos x="101" y="311"/>
                </a:cxn>
                <a:cxn ang="0">
                  <a:pos x="131" y="299"/>
                </a:cxn>
                <a:cxn ang="0">
                  <a:pos x="204" y="269"/>
                </a:cxn>
                <a:cxn ang="0">
                  <a:pos x="240" y="251"/>
                </a:cxn>
                <a:cxn ang="0">
                  <a:pos x="270" y="239"/>
                </a:cxn>
                <a:cxn ang="0">
                  <a:pos x="294" y="228"/>
                </a:cxn>
                <a:cxn ang="0">
                  <a:pos x="312" y="222"/>
                </a:cxn>
                <a:cxn ang="0">
                  <a:pos x="330" y="210"/>
                </a:cxn>
                <a:cxn ang="0">
                  <a:pos x="365" y="186"/>
                </a:cxn>
                <a:cxn ang="0">
                  <a:pos x="419" y="156"/>
                </a:cxn>
                <a:cxn ang="0">
                  <a:pos x="473" y="120"/>
                </a:cxn>
                <a:cxn ang="0">
                  <a:pos x="527" y="90"/>
                </a:cxn>
                <a:cxn ang="0">
                  <a:pos x="576" y="60"/>
                </a:cxn>
                <a:cxn ang="0">
                  <a:pos x="612" y="42"/>
                </a:cxn>
                <a:cxn ang="0">
                  <a:pos x="629" y="36"/>
                </a:cxn>
                <a:cxn ang="0">
                  <a:pos x="647" y="30"/>
                </a:cxn>
                <a:cxn ang="0">
                  <a:pos x="677" y="18"/>
                </a:cxn>
                <a:cxn ang="0">
                  <a:pos x="701" y="6"/>
                </a:cxn>
                <a:cxn ang="0">
                  <a:pos x="713" y="0"/>
                </a:cxn>
                <a:cxn ang="0">
                  <a:pos x="713" y="0"/>
                </a:cxn>
                <a:cxn ang="0">
                  <a:pos x="659" y="6"/>
                </a:cxn>
                <a:cxn ang="0">
                  <a:pos x="716" y="63"/>
                </a:cxn>
              </a:cxnLst>
              <a:rect l="0" t="0" r="r" b="b"/>
              <a:pathLst>
                <a:path w="716" h="383">
                  <a:moveTo>
                    <a:pt x="659" y="6"/>
                  </a:moveTo>
                  <a:lnTo>
                    <a:pt x="588" y="42"/>
                  </a:lnTo>
                  <a:lnTo>
                    <a:pt x="515" y="84"/>
                  </a:lnTo>
                  <a:lnTo>
                    <a:pt x="509" y="90"/>
                  </a:lnTo>
                  <a:lnTo>
                    <a:pt x="485" y="102"/>
                  </a:lnTo>
                  <a:lnTo>
                    <a:pt x="455" y="120"/>
                  </a:lnTo>
                  <a:lnTo>
                    <a:pt x="425" y="138"/>
                  </a:lnTo>
                  <a:lnTo>
                    <a:pt x="371" y="168"/>
                  </a:lnTo>
                  <a:lnTo>
                    <a:pt x="306" y="198"/>
                  </a:lnTo>
                  <a:lnTo>
                    <a:pt x="186" y="251"/>
                  </a:lnTo>
                  <a:lnTo>
                    <a:pt x="131" y="269"/>
                  </a:lnTo>
                  <a:lnTo>
                    <a:pt x="89" y="287"/>
                  </a:lnTo>
                  <a:lnTo>
                    <a:pt x="53" y="305"/>
                  </a:lnTo>
                  <a:lnTo>
                    <a:pt x="36" y="311"/>
                  </a:lnTo>
                  <a:lnTo>
                    <a:pt x="12" y="329"/>
                  </a:lnTo>
                  <a:lnTo>
                    <a:pt x="0" y="353"/>
                  </a:lnTo>
                  <a:lnTo>
                    <a:pt x="0" y="371"/>
                  </a:lnTo>
                  <a:lnTo>
                    <a:pt x="0" y="383"/>
                  </a:lnTo>
                  <a:lnTo>
                    <a:pt x="0" y="383"/>
                  </a:lnTo>
                  <a:lnTo>
                    <a:pt x="12" y="371"/>
                  </a:lnTo>
                  <a:lnTo>
                    <a:pt x="30" y="353"/>
                  </a:lnTo>
                  <a:lnTo>
                    <a:pt x="53" y="335"/>
                  </a:lnTo>
                  <a:lnTo>
                    <a:pt x="77" y="317"/>
                  </a:lnTo>
                  <a:lnTo>
                    <a:pt x="101" y="311"/>
                  </a:lnTo>
                  <a:lnTo>
                    <a:pt x="131" y="299"/>
                  </a:lnTo>
                  <a:lnTo>
                    <a:pt x="204" y="269"/>
                  </a:lnTo>
                  <a:lnTo>
                    <a:pt x="240" y="251"/>
                  </a:lnTo>
                  <a:lnTo>
                    <a:pt x="270" y="239"/>
                  </a:lnTo>
                  <a:lnTo>
                    <a:pt x="294" y="228"/>
                  </a:lnTo>
                  <a:lnTo>
                    <a:pt x="312" y="222"/>
                  </a:lnTo>
                  <a:lnTo>
                    <a:pt x="330" y="210"/>
                  </a:lnTo>
                  <a:lnTo>
                    <a:pt x="365" y="186"/>
                  </a:lnTo>
                  <a:lnTo>
                    <a:pt x="419" y="156"/>
                  </a:lnTo>
                  <a:lnTo>
                    <a:pt x="473" y="120"/>
                  </a:lnTo>
                  <a:lnTo>
                    <a:pt x="527" y="90"/>
                  </a:lnTo>
                  <a:lnTo>
                    <a:pt x="576" y="60"/>
                  </a:lnTo>
                  <a:lnTo>
                    <a:pt x="612" y="42"/>
                  </a:lnTo>
                  <a:lnTo>
                    <a:pt x="629" y="36"/>
                  </a:lnTo>
                  <a:lnTo>
                    <a:pt x="647" y="30"/>
                  </a:lnTo>
                  <a:lnTo>
                    <a:pt x="677" y="18"/>
                  </a:lnTo>
                  <a:lnTo>
                    <a:pt x="701" y="6"/>
                  </a:lnTo>
                  <a:lnTo>
                    <a:pt x="713" y="0"/>
                  </a:lnTo>
                  <a:lnTo>
                    <a:pt x="713" y="0"/>
                  </a:lnTo>
                  <a:lnTo>
                    <a:pt x="659" y="6"/>
                  </a:lnTo>
                  <a:lnTo>
                    <a:pt x="716" y="63"/>
                  </a:lnTo>
                </a:path>
              </a:pathLst>
            </a:custGeom>
            <a:gradFill rotWithShape="0">
              <a:gsLst>
                <a:gs pos="0">
                  <a:schemeClr val="bg2">
                    <a:gamma/>
                    <a:tint val="94118"/>
                    <a:invGamma/>
                  </a:schemeClr>
                </a:gs>
                <a:gs pos="100000">
                  <a:schemeClr val="bg2"/>
                </a:gs>
              </a:gsLst>
              <a:lin ang="2700000" scaled="1"/>
            </a:gradFill>
            <a:ln w="9525">
              <a:noFill/>
              <a:round/>
              <a:headEnd/>
              <a:tailEnd/>
            </a:ln>
          </p:spPr>
          <p:txBody>
            <a:bodyPr/>
            <a:lstStyle/>
            <a:p>
              <a:pPr>
                <a:defRPr/>
              </a:pPr>
              <a:endParaRPr lang="fr-FR"/>
            </a:p>
          </p:txBody>
        </p:sp>
        <p:sp>
          <p:nvSpPr>
            <p:cNvPr id="17" name="Freeform 15"/>
            <p:cNvSpPr>
              <a:spLocks/>
            </p:cNvSpPr>
            <p:nvPr userDrawn="1"/>
          </p:nvSpPr>
          <p:spPr bwMode="hidden">
            <a:xfrm>
              <a:off x="3453" y="2271"/>
              <a:ext cx="318" cy="225"/>
            </a:xfrm>
            <a:custGeom>
              <a:avLst/>
              <a:gdLst/>
              <a:ahLst/>
              <a:cxnLst>
                <a:cxn ang="0">
                  <a:pos x="6" y="225"/>
                </a:cxn>
                <a:cxn ang="0">
                  <a:pos x="0" y="195"/>
                </a:cxn>
                <a:cxn ang="0">
                  <a:pos x="315" y="0"/>
                </a:cxn>
                <a:cxn ang="0">
                  <a:pos x="303" y="27"/>
                </a:cxn>
                <a:cxn ang="0">
                  <a:pos x="318" y="42"/>
                </a:cxn>
              </a:cxnLst>
              <a:rect l="0" t="0" r="r" b="b"/>
              <a:pathLst>
                <a:path w="318" h="225">
                  <a:moveTo>
                    <a:pt x="6" y="225"/>
                  </a:moveTo>
                  <a:lnTo>
                    <a:pt x="0" y="195"/>
                  </a:lnTo>
                  <a:lnTo>
                    <a:pt x="315" y="0"/>
                  </a:lnTo>
                  <a:lnTo>
                    <a:pt x="303" y="27"/>
                  </a:lnTo>
                  <a:lnTo>
                    <a:pt x="318" y="42"/>
                  </a:lnTo>
                </a:path>
              </a:pathLst>
            </a:custGeom>
            <a:gradFill rotWithShape="0">
              <a:gsLst>
                <a:gs pos="0">
                  <a:schemeClr val="bg2">
                    <a:gamma/>
                    <a:tint val="94118"/>
                    <a:invGamma/>
                  </a:schemeClr>
                </a:gs>
                <a:gs pos="100000">
                  <a:schemeClr val="bg2"/>
                </a:gs>
              </a:gsLst>
              <a:lin ang="2700000" scaled="1"/>
            </a:gradFill>
            <a:ln w="9525">
              <a:noFill/>
              <a:round/>
              <a:headEnd/>
              <a:tailEnd/>
            </a:ln>
          </p:spPr>
          <p:txBody>
            <a:bodyPr/>
            <a:lstStyle/>
            <a:p>
              <a:pPr>
                <a:defRPr/>
              </a:pPr>
              <a:endParaRPr lang="fr-FR"/>
            </a:p>
          </p:txBody>
        </p:sp>
        <p:sp>
          <p:nvSpPr>
            <p:cNvPr id="18" name="Freeform 16"/>
            <p:cNvSpPr>
              <a:spLocks/>
            </p:cNvSpPr>
            <p:nvPr userDrawn="1"/>
          </p:nvSpPr>
          <p:spPr bwMode="hidden">
            <a:xfrm>
              <a:off x="0" y="2658"/>
              <a:ext cx="2595" cy="933"/>
            </a:xfrm>
            <a:custGeom>
              <a:avLst/>
              <a:gdLst/>
              <a:ahLst/>
              <a:cxnLst>
                <a:cxn ang="0">
                  <a:pos x="1050" y="657"/>
                </a:cxn>
                <a:cxn ang="0">
                  <a:pos x="1581" y="690"/>
                </a:cxn>
                <a:cxn ang="0">
                  <a:pos x="1671" y="723"/>
                </a:cxn>
                <a:cxn ang="0">
                  <a:pos x="1176" y="621"/>
                </a:cxn>
                <a:cxn ang="0">
                  <a:pos x="1854" y="567"/>
                </a:cxn>
                <a:cxn ang="0">
                  <a:pos x="1869" y="612"/>
                </a:cxn>
                <a:cxn ang="0">
                  <a:pos x="2103" y="861"/>
                </a:cxn>
                <a:cxn ang="0">
                  <a:pos x="1883" y="520"/>
                </a:cxn>
                <a:cxn ang="0">
                  <a:pos x="1842" y="490"/>
                </a:cxn>
                <a:cxn ang="0">
                  <a:pos x="1770" y="466"/>
                </a:cxn>
                <a:cxn ang="0">
                  <a:pos x="1740" y="448"/>
                </a:cxn>
                <a:cxn ang="0">
                  <a:pos x="1758" y="436"/>
                </a:cxn>
                <a:cxn ang="0">
                  <a:pos x="1830" y="430"/>
                </a:cxn>
                <a:cxn ang="0">
                  <a:pos x="1877" y="424"/>
                </a:cxn>
                <a:cxn ang="0">
                  <a:pos x="1955" y="394"/>
                </a:cxn>
                <a:cxn ang="0">
                  <a:pos x="2052" y="396"/>
                </a:cxn>
                <a:cxn ang="0">
                  <a:pos x="2253" y="732"/>
                </a:cxn>
                <a:cxn ang="0">
                  <a:pos x="2415" y="933"/>
                </a:cxn>
                <a:cxn ang="0">
                  <a:pos x="2397" y="828"/>
                </a:cxn>
                <a:cxn ang="0">
                  <a:pos x="2088" y="400"/>
                </a:cxn>
                <a:cxn ang="0">
                  <a:pos x="2046" y="346"/>
                </a:cxn>
                <a:cxn ang="0">
                  <a:pos x="1997" y="304"/>
                </a:cxn>
                <a:cxn ang="0">
                  <a:pos x="1967" y="286"/>
                </a:cxn>
                <a:cxn ang="0">
                  <a:pos x="1973" y="286"/>
                </a:cxn>
                <a:cxn ang="0">
                  <a:pos x="2009" y="286"/>
                </a:cxn>
                <a:cxn ang="0">
                  <a:pos x="2082" y="322"/>
                </a:cxn>
                <a:cxn ang="0">
                  <a:pos x="2199" y="384"/>
                </a:cxn>
                <a:cxn ang="0">
                  <a:pos x="2394" y="448"/>
                </a:cxn>
                <a:cxn ang="0">
                  <a:pos x="2595" y="516"/>
                </a:cxn>
                <a:cxn ang="0">
                  <a:pos x="2388" y="424"/>
                </a:cxn>
                <a:cxn ang="0">
                  <a:pos x="2219" y="340"/>
                </a:cxn>
                <a:cxn ang="0">
                  <a:pos x="2052" y="280"/>
                </a:cxn>
                <a:cxn ang="0">
                  <a:pos x="1955" y="262"/>
                </a:cxn>
                <a:cxn ang="0">
                  <a:pos x="1877" y="274"/>
                </a:cxn>
                <a:cxn ang="0">
                  <a:pos x="1752" y="274"/>
                </a:cxn>
                <a:cxn ang="0">
                  <a:pos x="1661" y="292"/>
                </a:cxn>
                <a:cxn ang="0">
                  <a:pos x="1607" y="316"/>
                </a:cxn>
                <a:cxn ang="0">
                  <a:pos x="1589" y="322"/>
                </a:cxn>
                <a:cxn ang="0">
                  <a:pos x="1409" y="358"/>
                </a:cxn>
                <a:cxn ang="0">
                  <a:pos x="1152" y="442"/>
                </a:cxn>
                <a:cxn ang="0">
                  <a:pos x="966" y="460"/>
                </a:cxn>
                <a:cxn ang="0">
                  <a:pos x="870" y="442"/>
                </a:cxn>
                <a:cxn ang="0">
                  <a:pos x="828" y="430"/>
                </a:cxn>
                <a:cxn ang="0">
                  <a:pos x="743" y="388"/>
                </a:cxn>
                <a:cxn ang="0">
                  <a:pos x="636" y="334"/>
                </a:cxn>
                <a:cxn ang="0">
                  <a:pos x="467" y="256"/>
                </a:cxn>
                <a:cxn ang="0">
                  <a:pos x="0" y="0"/>
                </a:cxn>
                <a:cxn ang="0">
                  <a:pos x="585" y="390"/>
                </a:cxn>
                <a:cxn ang="0">
                  <a:pos x="849" y="543"/>
                </a:cxn>
                <a:cxn ang="0">
                  <a:pos x="897" y="621"/>
                </a:cxn>
              </a:cxnLst>
              <a:rect l="0" t="0" r="r" b="b"/>
              <a:pathLst>
                <a:path w="2595" h="933">
                  <a:moveTo>
                    <a:pt x="981" y="675"/>
                  </a:moveTo>
                  <a:lnTo>
                    <a:pt x="1050" y="657"/>
                  </a:lnTo>
                  <a:lnTo>
                    <a:pt x="1143" y="651"/>
                  </a:lnTo>
                  <a:lnTo>
                    <a:pt x="1581" y="690"/>
                  </a:lnTo>
                  <a:lnTo>
                    <a:pt x="1623" y="738"/>
                  </a:lnTo>
                  <a:lnTo>
                    <a:pt x="1671" y="723"/>
                  </a:lnTo>
                  <a:lnTo>
                    <a:pt x="1656" y="675"/>
                  </a:lnTo>
                  <a:lnTo>
                    <a:pt x="1176" y="621"/>
                  </a:lnTo>
                  <a:lnTo>
                    <a:pt x="1797" y="534"/>
                  </a:lnTo>
                  <a:lnTo>
                    <a:pt x="1854" y="567"/>
                  </a:lnTo>
                  <a:lnTo>
                    <a:pt x="1881" y="585"/>
                  </a:lnTo>
                  <a:lnTo>
                    <a:pt x="1869" y="612"/>
                  </a:lnTo>
                  <a:lnTo>
                    <a:pt x="1995" y="852"/>
                  </a:lnTo>
                  <a:lnTo>
                    <a:pt x="2103" y="861"/>
                  </a:lnTo>
                  <a:lnTo>
                    <a:pt x="1889" y="538"/>
                  </a:lnTo>
                  <a:lnTo>
                    <a:pt x="1883" y="520"/>
                  </a:lnTo>
                  <a:lnTo>
                    <a:pt x="1872" y="508"/>
                  </a:lnTo>
                  <a:lnTo>
                    <a:pt x="1842" y="490"/>
                  </a:lnTo>
                  <a:lnTo>
                    <a:pt x="1806" y="478"/>
                  </a:lnTo>
                  <a:lnTo>
                    <a:pt x="1770" y="466"/>
                  </a:lnTo>
                  <a:lnTo>
                    <a:pt x="1752" y="454"/>
                  </a:lnTo>
                  <a:lnTo>
                    <a:pt x="1740" y="448"/>
                  </a:lnTo>
                  <a:lnTo>
                    <a:pt x="1746" y="436"/>
                  </a:lnTo>
                  <a:lnTo>
                    <a:pt x="1758" y="436"/>
                  </a:lnTo>
                  <a:lnTo>
                    <a:pt x="1782" y="430"/>
                  </a:lnTo>
                  <a:lnTo>
                    <a:pt x="1830" y="430"/>
                  </a:lnTo>
                  <a:lnTo>
                    <a:pt x="1854" y="430"/>
                  </a:lnTo>
                  <a:lnTo>
                    <a:pt x="1877" y="424"/>
                  </a:lnTo>
                  <a:lnTo>
                    <a:pt x="1925" y="400"/>
                  </a:lnTo>
                  <a:lnTo>
                    <a:pt x="1955" y="394"/>
                  </a:lnTo>
                  <a:lnTo>
                    <a:pt x="1979" y="394"/>
                  </a:lnTo>
                  <a:lnTo>
                    <a:pt x="2052" y="396"/>
                  </a:lnTo>
                  <a:lnTo>
                    <a:pt x="2046" y="456"/>
                  </a:lnTo>
                  <a:lnTo>
                    <a:pt x="2253" y="732"/>
                  </a:lnTo>
                  <a:lnTo>
                    <a:pt x="2334" y="816"/>
                  </a:lnTo>
                  <a:lnTo>
                    <a:pt x="2415" y="933"/>
                  </a:lnTo>
                  <a:lnTo>
                    <a:pt x="2430" y="909"/>
                  </a:lnTo>
                  <a:lnTo>
                    <a:pt x="2397" y="828"/>
                  </a:lnTo>
                  <a:lnTo>
                    <a:pt x="2094" y="412"/>
                  </a:lnTo>
                  <a:lnTo>
                    <a:pt x="2088" y="400"/>
                  </a:lnTo>
                  <a:lnTo>
                    <a:pt x="2076" y="376"/>
                  </a:lnTo>
                  <a:lnTo>
                    <a:pt x="2046" y="346"/>
                  </a:lnTo>
                  <a:lnTo>
                    <a:pt x="2015" y="322"/>
                  </a:lnTo>
                  <a:lnTo>
                    <a:pt x="1997" y="304"/>
                  </a:lnTo>
                  <a:lnTo>
                    <a:pt x="1979" y="292"/>
                  </a:lnTo>
                  <a:lnTo>
                    <a:pt x="1967" y="286"/>
                  </a:lnTo>
                  <a:lnTo>
                    <a:pt x="1967" y="286"/>
                  </a:lnTo>
                  <a:lnTo>
                    <a:pt x="1973" y="286"/>
                  </a:lnTo>
                  <a:lnTo>
                    <a:pt x="1985" y="286"/>
                  </a:lnTo>
                  <a:lnTo>
                    <a:pt x="2009" y="286"/>
                  </a:lnTo>
                  <a:lnTo>
                    <a:pt x="2040" y="298"/>
                  </a:lnTo>
                  <a:lnTo>
                    <a:pt x="2082" y="322"/>
                  </a:lnTo>
                  <a:lnTo>
                    <a:pt x="2124" y="348"/>
                  </a:lnTo>
                  <a:lnTo>
                    <a:pt x="2199" y="384"/>
                  </a:lnTo>
                  <a:lnTo>
                    <a:pt x="2325" y="426"/>
                  </a:lnTo>
                  <a:lnTo>
                    <a:pt x="2394" y="448"/>
                  </a:lnTo>
                  <a:lnTo>
                    <a:pt x="2523" y="522"/>
                  </a:lnTo>
                  <a:lnTo>
                    <a:pt x="2595" y="516"/>
                  </a:lnTo>
                  <a:lnTo>
                    <a:pt x="2442" y="454"/>
                  </a:lnTo>
                  <a:lnTo>
                    <a:pt x="2388" y="424"/>
                  </a:lnTo>
                  <a:lnTo>
                    <a:pt x="2327" y="388"/>
                  </a:lnTo>
                  <a:lnTo>
                    <a:pt x="2219" y="340"/>
                  </a:lnTo>
                  <a:lnTo>
                    <a:pt x="2106" y="292"/>
                  </a:lnTo>
                  <a:lnTo>
                    <a:pt x="2052" y="280"/>
                  </a:lnTo>
                  <a:lnTo>
                    <a:pt x="2003" y="268"/>
                  </a:lnTo>
                  <a:lnTo>
                    <a:pt x="1955" y="262"/>
                  </a:lnTo>
                  <a:lnTo>
                    <a:pt x="1919" y="268"/>
                  </a:lnTo>
                  <a:lnTo>
                    <a:pt x="1877" y="274"/>
                  </a:lnTo>
                  <a:lnTo>
                    <a:pt x="1812" y="274"/>
                  </a:lnTo>
                  <a:lnTo>
                    <a:pt x="1752" y="274"/>
                  </a:lnTo>
                  <a:lnTo>
                    <a:pt x="1703" y="286"/>
                  </a:lnTo>
                  <a:lnTo>
                    <a:pt x="1661" y="292"/>
                  </a:lnTo>
                  <a:lnTo>
                    <a:pt x="1631" y="304"/>
                  </a:lnTo>
                  <a:lnTo>
                    <a:pt x="1607" y="316"/>
                  </a:lnTo>
                  <a:lnTo>
                    <a:pt x="1595" y="322"/>
                  </a:lnTo>
                  <a:lnTo>
                    <a:pt x="1589" y="322"/>
                  </a:lnTo>
                  <a:lnTo>
                    <a:pt x="1500" y="334"/>
                  </a:lnTo>
                  <a:lnTo>
                    <a:pt x="1409" y="358"/>
                  </a:lnTo>
                  <a:lnTo>
                    <a:pt x="1236" y="418"/>
                  </a:lnTo>
                  <a:lnTo>
                    <a:pt x="1152" y="442"/>
                  </a:lnTo>
                  <a:lnTo>
                    <a:pt x="1061" y="460"/>
                  </a:lnTo>
                  <a:lnTo>
                    <a:pt x="966" y="460"/>
                  </a:lnTo>
                  <a:lnTo>
                    <a:pt x="918" y="454"/>
                  </a:lnTo>
                  <a:lnTo>
                    <a:pt x="870" y="442"/>
                  </a:lnTo>
                  <a:lnTo>
                    <a:pt x="858" y="436"/>
                  </a:lnTo>
                  <a:lnTo>
                    <a:pt x="828" y="430"/>
                  </a:lnTo>
                  <a:lnTo>
                    <a:pt x="791" y="412"/>
                  </a:lnTo>
                  <a:lnTo>
                    <a:pt x="743" y="388"/>
                  </a:lnTo>
                  <a:lnTo>
                    <a:pt x="690" y="364"/>
                  </a:lnTo>
                  <a:lnTo>
                    <a:pt x="636" y="334"/>
                  </a:lnTo>
                  <a:lnTo>
                    <a:pt x="515" y="280"/>
                  </a:lnTo>
                  <a:lnTo>
                    <a:pt x="467" y="256"/>
                  </a:lnTo>
                  <a:lnTo>
                    <a:pt x="443" y="244"/>
                  </a:lnTo>
                  <a:lnTo>
                    <a:pt x="0" y="0"/>
                  </a:lnTo>
                  <a:lnTo>
                    <a:pt x="123" y="120"/>
                  </a:lnTo>
                  <a:lnTo>
                    <a:pt x="585" y="390"/>
                  </a:lnTo>
                  <a:lnTo>
                    <a:pt x="708" y="462"/>
                  </a:lnTo>
                  <a:lnTo>
                    <a:pt x="849" y="543"/>
                  </a:lnTo>
                  <a:lnTo>
                    <a:pt x="882" y="564"/>
                  </a:lnTo>
                  <a:lnTo>
                    <a:pt x="897" y="621"/>
                  </a:lnTo>
                  <a:lnTo>
                    <a:pt x="981" y="675"/>
                  </a:lnTo>
                  <a:close/>
                </a:path>
              </a:pathLst>
            </a:custGeom>
            <a:gradFill rotWithShape="0">
              <a:gsLst>
                <a:gs pos="0">
                  <a:schemeClr val="bg2">
                    <a:gamma/>
                    <a:tint val="81961"/>
                    <a:invGamma/>
                  </a:schemeClr>
                </a:gs>
                <a:gs pos="100000">
                  <a:schemeClr val="bg2"/>
                </a:gs>
              </a:gsLst>
              <a:lin ang="2700000" scaled="1"/>
            </a:gradFill>
            <a:ln w="9525">
              <a:noFill/>
              <a:round/>
              <a:headEnd/>
              <a:tailEnd/>
            </a:ln>
          </p:spPr>
          <p:txBody>
            <a:bodyPr/>
            <a:lstStyle/>
            <a:p>
              <a:pPr>
                <a:defRPr/>
              </a:pPr>
              <a:endParaRPr lang="fr-FR"/>
            </a:p>
          </p:txBody>
        </p:sp>
        <p:sp>
          <p:nvSpPr>
            <p:cNvPr id="19" name="Freeform 17"/>
            <p:cNvSpPr>
              <a:spLocks/>
            </p:cNvSpPr>
            <p:nvPr userDrawn="1"/>
          </p:nvSpPr>
          <p:spPr bwMode="hidden">
            <a:xfrm>
              <a:off x="0" y="2994"/>
              <a:ext cx="2723" cy="1091"/>
            </a:xfrm>
            <a:custGeom>
              <a:avLst/>
              <a:gdLst/>
              <a:ahLst/>
              <a:cxnLst>
                <a:cxn ang="0">
                  <a:pos x="2370" y="72"/>
                </a:cxn>
                <a:cxn ang="0">
                  <a:pos x="2597" y="198"/>
                </a:cxn>
                <a:cxn ang="0">
                  <a:pos x="2639" y="276"/>
                </a:cxn>
                <a:cxn ang="0">
                  <a:pos x="2453" y="264"/>
                </a:cxn>
                <a:cxn ang="0">
                  <a:pos x="2297" y="204"/>
                </a:cxn>
                <a:cxn ang="0">
                  <a:pos x="2112" y="66"/>
                </a:cxn>
                <a:cxn ang="0">
                  <a:pos x="2088" y="72"/>
                </a:cxn>
                <a:cxn ang="0">
                  <a:pos x="2106" y="114"/>
                </a:cxn>
                <a:cxn ang="0">
                  <a:pos x="2412" y="552"/>
                </a:cxn>
                <a:cxn ang="0">
                  <a:pos x="2279" y="564"/>
                </a:cxn>
                <a:cxn ang="0">
                  <a:pos x="2189" y="492"/>
                </a:cxn>
                <a:cxn ang="0">
                  <a:pos x="2058" y="330"/>
                </a:cxn>
                <a:cxn ang="0">
                  <a:pos x="1991" y="234"/>
                </a:cxn>
                <a:cxn ang="0">
                  <a:pos x="1949" y="174"/>
                </a:cxn>
                <a:cxn ang="0">
                  <a:pos x="1824" y="132"/>
                </a:cxn>
                <a:cxn ang="0">
                  <a:pos x="1794" y="144"/>
                </a:cxn>
                <a:cxn ang="0">
                  <a:pos x="1895" y="222"/>
                </a:cxn>
                <a:cxn ang="0">
                  <a:pos x="1943" y="366"/>
                </a:cxn>
                <a:cxn ang="0">
                  <a:pos x="2064" y="630"/>
                </a:cxn>
                <a:cxn ang="0">
                  <a:pos x="2052" y="695"/>
                </a:cxn>
                <a:cxn ang="0">
                  <a:pos x="1955" y="683"/>
                </a:cxn>
                <a:cxn ang="0">
                  <a:pos x="1913" y="636"/>
                </a:cxn>
                <a:cxn ang="0">
                  <a:pos x="1703" y="312"/>
                </a:cxn>
                <a:cxn ang="0">
                  <a:pos x="1637" y="276"/>
                </a:cxn>
                <a:cxn ang="0">
                  <a:pos x="1643" y="318"/>
                </a:cxn>
                <a:cxn ang="0">
                  <a:pos x="1673" y="408"/>
                </a:cxn>
                <a:cxn ang="0">
                  <a:pos x="1716" y="779"/>
                </a:cxn>
                <a:cxn ang="0">
                  <a:pos x="1691" y="737"/>
                </a:cxn>
                <a:cxn ang="0">
                  <a:pos x="1613" y="582"/>
                </a:cxn>
                <a:cxn ang="0">
                  <a:pos x="1494" y="480"/>
                </a:cxn>
                <a:cxn ang="0">
                  <a:pos x="1248" y="528"/>
                </a:cxn>
                <a:cxn ang="0">
                  <a:pos x="996" y="630"/>
                </a:cxn>
                <a:cxn ang="0">
                  <a:pos x="714" y="534"/>
                </a:cxn>
                <a:cxn ang="0">
                  <a:pos x="198" y="288"/>
                </a:cxn>
                <a:cxn ang="0">
                  <a:pos x="0" y="460"/>
                </a:cxn>
                <a:cxn ang="0">
                  <a:pos x="288" y="570"/>
                </a:cxn>
                <a:cxn ang="0">
                  <a:pos x="461" y="654"/>
                </a:cxn>
                <a:cxn ang="0">
                  <a:pos x="725" y="755"/>
                </a:cxn>
                <a:cxn ang="0">
                  <a:pos x="966" y="791"/>
                </a:cxn>
                <a:cxn ang="0">
                  <a:pos x="1176" y="779"/>
                </a:cxn>
                <a:cxn ang="0">
                  <a:pos x="1278" y="791"/>
                </a:cxn>
                <a:cxn ang="0">
                  <a:pos x="1404" y="845"/>
                </a:cxn>
                <a:cxn ang="0">
                  <a:pos x="1416" y="887"/>
                </a:cxn>
                <a:cxn ang="0">
                  <a:pos x="1361" y="923"/>
                </a:cxn>
                <a:cxn ang="0">
                  <a:pos x="1385" y="1007"/>
                </a:cxn>
                <a:cxn ang="0">
                  <a:pos x="1494" y="1085"/>
                </a:cxn>
                <a:cxn ang="0">
                  <a:pos x="1697" y="1043"/>
                </a:cxn>
                <a:cxn ang="0">
                  <a:pos x="1812" y="989"/>
                </a:cxn>
                <a:cxn ang="0">
                  <a:pos x="1973" y="917"/>
                </a:cxn>
                <a:cxn ang="0">
                  <a:pos x="2201" y="899"/>
                </a:cxn>
                <a:cxn ang="0">
                  <a:pos x="2364" y="863"/>
                </a:cxn>
                <a:cxn ang="0">
                  <a:pos x="2400" y="743"/>
                </a:cxn>
                <a:cxn ang="0">
                  <a:pos x="2471" y="701"/>
                </a:cxn>
                <a:cxn ang="0">
                  <a:pos x="2621" y="504"/>
                </a:cxn>
                <a:cxn ang="0">
                  <a:pos x="2693" y="374"/>
                </a:cxn>
              </a:cxnLst>
              <a:rect l="0" t="0" r="r" b="b"/>
              <a:pathLst>
                <a:path w="2723" h="1091">
                  <a:moveTo>
                    <a:pt x="2723" y="299"/>
                  </a:moveTo>
                  <a:lnTo>
                    <a:pt x="2715" y="240"/>
                  </a:lnTo>
                  <a:lnTo>
                    <a:pt x="2656" y="195"/>
                  </a:lnTo>
                  <a:lnTo>
                    <a:pt x="2370" y="72"/>
                  </a:lnTo>
                  <a:lnTo>
                    <a:pt x="2303" y="54"/>
                  </a:lnTo>
                  <a:lnTo>
                    <a:pt x="2585" y="186"/>
                  </a:lnTo>
                  <a:lnTo>
                    <a:pt x="2591" y="192"/>
                  </a:lnTo>
                  <a:lnTo>
                    <a:pt x="2597" y="198"/>
                  </a:lnTo>
                  <a:lnTo>
                    <a:pt x="2621" y="228"/>
                  </a:lnTo>
                  <a:lnTo>
                    <a:pt x="2639" y="258"/>
                  </a:lnTo>
                  <a:lnTo>
                    <a:pt x="2646" y="270"/>
                  </a:lnTo>
                  <a:lnTo>
                    <a:pt x="2639" y="276"/>
                  </a:lnTo>
                  <a:lnTo>
                    <a:pt x="2603" y="282"/>
                  </a:lnTo>
                  <a:lnTo>
                    <a:pt x="2555" y="282"/>
                  </a:lnTo>
                  <a:lnTo>
                    <a:pt x="2507" y="276"/>
                  </a:lnTo>
                  <a:lnTo>
                    <a:pt x="2453" y="264"/>
                  </a:lnTo>
                  <a:lnTo>
                    <a:pt x="2394" y="246"/>
                  </a:lnTo>
                  <a:lnTo>
                    <a:pt x="2340" y="222"/>
                  </a:lnTo>
                  <a:lnTo>
                    <a:pt x="2321" y="216"/>
                  </a:lnTo>
                  <a:lnTo>
                    <a:pt x="2297" y="204"/>
                  </a:lnTo>
                  <a:lnTo>
                    <a:pt x="2171" y="126"/>
                  </a:lnTo>
                  <a:lnTo>
                    <a:pt x="2165" y="120"/>
                  </a:lnTo>
                  <a:lnTo>
                    <a:pt x="2154" y="102"/>
                  </a:lnTo>
                  <a:lnTo>
                    <a:pt x="2112" y="66"/>
                  </a:lnTo>
                  <a:lnTo>
                    <a:pt x="2064" y="24"/>
                  </a:lnTo>
                  <a:lnTo>
                    <a:pt x="2046" y="6"/>
                  </a:lnTo>
                  <a:lnTo>
                    <a:pt x="2034" y="0"/>
                  </a:lnTo>
                  <a:lnTo>
                    <a:pt x="2088" y="72"/>
                  </a:lnTo>
                  <a:lnTo>
                    <a:pt x="2106" y="108"/>
                  </a:lnTo>
                  <a:lnTo>
                    <a:pt x="2106" y="108"/>
                  </a:lnTo>
                  <a:lnTo>
                    <a:pt x="2106" y="108"/>
                  </a:lnTo>
                  <a:lnTo>
                    <a:pt x="2106" y="114"/>
                  </a:lnTo>
                  <a:lnTo>
                    <a:pt x="2112" y="114"/>
                  </a:lnTo>
                  <a:lnTo>
                    <a:pt x="2406" y="516"/>
                  </a:lnTo>
                  <a:lnTo>
                    <a:pt x="2412" y="534"/>
                  </a:lnTo>
                  <a:lnTo>
                    <a:pt x="2412" y="552"/>
                  </a:lnTo>
                  <a:lnTo>
                    <a:pt x="2394" y="576"/>
                  </a:lnTo>
                  <a:lnTo>
                    <a:pt x="2364" y="588"/>
                  </a:lnTo>
                  <a:lnTo>
                    <a:pt x="2321" y="588"/>
                  </a:lnTo>
                  <a:lnTo>
                    <a:pt x="2279" y="564"/>
                  </a:lnTo>
                  <a:lnTo>
                    <a:pt x="2237" y="534"/>
                  </a:lnTo>
                  <a:lnTo>
                    <a:pt x="2201" y="504"/>
                  </a:lnTo>
                  <a:lnTo>
                    <a:pt x="2195" y="498"/>
                  </a:lnTo>
                  <a:lnTo>
                    <a:pt x="2189" y="492"/>
                  </a:lnTo>
                  <a:lnTo>
                    <a:pt x="2171" y="462"/>
                  </a:lnTo>
                  <a:lnTo>
                    <a:pt x="2142" y="420"/>
                  </a:lnTo>
                  <a:lnTo>
                    <a:pt x="2100" y="378"/>
                  </a:lnTo>
                  <a:lnTo>
                    <a:pt x="2058" y="330"/>
                  </a:lnTo>
                  <a:lnTo>
                    <a:pt x="2040" y="318"/>
                  </a:lnTo>
                  <a:lnTo>
                    <a:pt x="2028" y="300"/>
                  </a:lnTo>
                  <a:lnTo>
                    <a:pt x="2009" y="264"/>
                  </a:lnTo>
                  <a:lnTo>
                    <a:pt x="1991" y="234"/>
                  </a:lnTo>
                  <a:lnTo>
                    <a:pt x="1985" y="210"/>
                  </a:lnTo>
                  <a:lnTo>
                    <a:pt x="1973" y="192"/>
                  </a:lnTo>
                  <a:lnTo>
                    <a:pt x="1967" y="180"/>
                  </a:lnTo>
                  <a:lnTo>
                    <a:pt x="1949" y="174"/>
                  </a:lnTo>
                  <a:lnTo>
                    <a:pt x="1907" y="156"/>
                  </a:lnTo>
                  <a:lnTo>
                    <a:pt x="1860" y="138"/>
                  </a:lnTo>
                  <a:lnTo>
                    <a:pt x="1836" y="132"/>
                  </a:lnTo>
                  <a:lnTo>
                    <a:pt x="1824" y="132"/>
                  </a:lnTo>
                  <a:lnTo>
                    <a:pt x="1806" y="132"/>
                  </a:lnTo>
                  <a:lnTo>
                    <a:pt x="1800" y="138"/>
                  </a:lnTo>
                  <a:lnTo>
                    <a:pt x="1794" y="144"/>
                  </a:lnTo>
                  <a:lnTo>
                    <a:pt x="1794" y="144"/>
                  </a:lnTo>
                  <a:lnTo>
                    <a:pt x="1842" y="156"/>
                  </a:lnTo>
                  <a:lnTo>
                    <a:pt x="1872" y="180"/>
                  </a:lnTo>
                  <a:lnTo>
                    <a:pt x="1889" y="204"/>
                  </a:lnTo>
                  <a:lnTo>
                    <a:pt x="1895" y="222"/>
                  </a:lnTo>
                  <a:lnTo>
                    <a:pt x="1889" y="240"/>
                  </a:lnTo>
                  <a:lnTo>
                    <a:pt x="1901" y="270"/>
                  </a:lnTo>
                  <a:lnTo>
                    <a:pt x="1919" y="318"/>
                  </a:lnTo>
                  <a:lnTo>
                    <a:pt x="1943" y="366"/>
                  </a:lnTo>
                  <a:lnTo>
                    <a:pt x="1991" y="480"/>
                  </a:lnTo>
                  <a:lnTo>
                    <a:pt x="2021" y="534"/>
                  </a:lnTo>
                  <a:lnTo>
                    <a:pt x="2040" y="582"/>
                  </a:lnTo>
                  <a:lnTo>
                    <a:pt x="2064" y="630"/>
                  </a:lnTo>
                  <a:lnTo>
                    <a:pt x="2076" y="666"/>
                  </a:lnTo>
                  <a:lnTo>
                    <a:pt x="2082" y="683"/>
                  </a:lnTo>
                  <a:lnTo>
                    <a:pt x="2070" y="695"/>
                  </a:lnTo>
                  <a:lnTo>
                    <a:pt x="2052" y="695"/>
                  </a:lnTo>
                  <a:lnTo>
                    <a:pt x="2021" y="695"/>
                  </a:lnTo>
                  <a:lnTo>
                    <a:pt x="1997" y="695"/>
                  </a:lnTo>
                  <a:lnTo>
                    <a:pt x="1973" y="689"/>
                  </a:lnTo>
                  <a:lnTo>
                    <a:pt x="1955" y="683"/>
                  </a:lnTo>
                  <a:lnTo>
                    <a:pt x="1949" y="683"/>
                  </a:lnTo>
                  <a:lnTo>
                    <a:pt x="1949" y="677"/>
                  </a:lnTo>
                  <a:lnTo>
                    <a:pt x="1943" y="672"/>
                  </a:lnTo>
                  <a:lnTo>
                    <a:pt x="1913" y="636"/>
                  </a:lnTo>
                  <a:lnTo>
                    <a:pt x="1806" y="324"/>
                  </a:lnTo>
                  <a:lnTo>
                    <a:pt x="1776" y="330"/>
                  </a:lnTo>
                  <a:lnTo>
                    <a:pt x="1746" y="330"/>
                  </a:lnTo>
                  <a:lnTo>
                    <a:pt x="1703" y="312"/>
                  </a:lnTo>
                  <a:lnTo>
                    <a:pt x="1673" y="288"/>
                  </a:lnTo>
                  <a:lnTo>
                    <a:pt x="1667" y="276"/>
                  </a:lnTo>
                  <a:lnTo>
                    <a:pt x="1655" y="270"/>
                  </a:lnTo>
                  <a:lnTo>
                    <a:pt x="1637" y="276"/>
                  </a:lnTo>
                  <a:lnTo>
                    <a:pt x="1631" y="288"/>
                  </a:lnTo>
                  <a:lnTo>
                    <a:pt x="1625" y="306"/>
                  </a:lnTo>
                  <a:lnTo>
                    <a:pt x="1625" y="312"/>
                  </a:lnTo>
                  <a:lnTo>
                    <a:pt x="1643" y="318"/>
                  </a:lnTo>
                  <a:lnTo>
                    <a:pt x="1655" y="336"/>
                  </a:lnTo>
                  <a:lnTo>
                    <a:pt x="1667" y="366"/>
                  </a:lnTo>
                  <a:lnTo>
                    <a:pt x="1673" y="402"/>
                  </a:lnTo>
                  <a:lnTo>
                    <a:pt x="1673" y="408"/>
                  </a:lnTo>
                  <a:lnTo>
                    <a:pt x="1673" y="414"/>
                  </a:lnTo>
                  <a:lnTo>
                    <a:pt x="1716" y="761"/>
                  </a:lnTo>
                  <a:lnTo>
                    <a:pt x="1716" y="773"/>
                  </a:lnTo>
                  <a:lnTo>
                    <a:pt x="1716" y="779"/>
                  </a:lnTo>
                  <a:lnTo>
                    <a:pt x="1709" y="773"/>
                  </a:lnTo>
                  <a:lnTo>
                    <a:pt x="1703" y="755"/>
                  </a:lnTo>
                  <a:lnTo>
                    <a:pt x="1697" y="749"/>
                  </a:lnTo>
                  <a:lnTo>
                    <a:pt x="1691" y="737"/>
                  </a:lnTo>
                  <a:lnTo>
                    <a:pt x="1679" y="713"/>
                  </a:lnTo>
                  <a:lnTo>
                    <a:pt x="1661" y="672"/>
                  </a:lnTo>
                  <a:lnTo>
                    <a:pt x="1643" y="630"/>
                  </a:lnTo>
                  <a:lnTo>
                    <a:pt x="1613" y="582"/>
                  </a:lnTo>
                  <a:lnTo>
                    <a:pt x="1589" y="540"/>
                  </a:lnTo>
                  <a:lnTo>
                    <a:pt x="1560" y="510"/>
                  </a:lnTo>
                  <a:lnTo>
                    <a:pt x="1536" y="492"/>
                  </a:lnTo>
                  <a:lnTo>
                    <a:pt x="1494" y="480"/>
                  </a:lnTo>
                  <a:lnTo>
                    <a:pt x="1446" y="480"/>
                  </a:lnTo>
                  <a:lnTo>
                    <a:pt x="1397" y="486"/>
                  </a:lnTo>
                  <a:lnTo>
                    <a:pt x="1349" y="498"/>
                  </a:lnTo>
                  <a:lnTo>
                    <a:pt x="1248" y="528"/>
                  </a:lnTo>
                  <a:lnTo>
                    <a:pt x="1158" y="570"/>
                  </a:lnTo>
                  <a:lnTo>
                    <a:pt x="1104" y="600"/>
                  </a:lnTo>
                  <a:lnTo>
                    <a:pt x="1037" y="624"/>
                  </a:lnTo>
                  <a:lnTo>
                    <a:pt x="996" y="630"/>
                  </a:lnTo>
                  <a:lnTo>
                    <a:pt x="948" y="630"/>
                  </a:lnTo>
                  <a:lnTo>
                    <a:pt x="900" y="618"/>
                  </a:lnTo>
                  <a:lnTo>
                    <a:pt x="840" y="588"/>
                  </a:lnTo>
                  <a:lnTo>
                    <a:pt x="714" y="534"/>
                  </a:lnTo>
                  <a:lnTo>
                    <a:pt x="582" y="474"/>
                  </a:lnTo>
                  <a:lnTo>
                    <a:pt x="443" y="408"/>
                  </a:lnTo>
                  <a:lnTo>
                    <a:pt x="318" y="348"/>
                  </a:lnTo>
                  <a:lnTo>
                    <a:pt x="198" y="288"/>
                  </a:lnTo>
                  <a:lnTo>
                    <a:pt x="149" y="264"/>
                  </a:lnTo>
                  <a:lnTo>
                    <a:pt x="102" y="240"/>
                  </a:lnTo>
                  <a:lnTo>
                    <a:pt x="0" y="187"/>
                  </a:lnTo>
                  <a:lnTo>
                    <a:pt x="0" y="460"/>
                  </a:lnTo>
                  <a:lnTo>
                    <a:pt x="36" y="474"/>
                  </a:lnTo>
                  <a:lnTo>
                    <a:pt x="149" y="516"/>
                  </a:lnTo>
                  <a:lnTo>
                    <a:pt x="216" y="540"/>
                  </a:lnTo>
                  <a:lnTo>
                    <a:pt x="288" y="570"/>
                  </a:lnTo>
                  <a:lnTo>
                    <a:pt x="348" y="594"/>
                  </a:lnTo>
                  <a:lnTo>
                    <a:pt x="396" y="618"/>
                  </a:lnTo>
                  <a:lnTo>
                    <a:pt x="432" y="636"/>
                  </a:lnTo>
                  <a:lnTo>
                    <a:pt x="461" y="654"/>
                  </a:lnTo>
                  <a:lnTo>
                    <a:pt x="504" y="672"/>
                  </a:lnTo>
                  <a:lnTo>
                    <a:pt x="588" y="707"/>
                  </a:lnTo>
                  <a:lnTo>
                    <a:pt x="684" y="743"/>
                  </a:lnTo>
                  <a:lnTo>
                    <a:pt x="725" y="755"/>
                  </a:lnTo>
                  <a:lnTo>
                    <a:pt x="761" y="767"/>
                  </a:lnTo>
                  <a:lnTo>
                    <a:pt x="828" y="779"/>
                  </a:lnTo>
                  <a:lnTo>
                    <a:pt x="894" y="785"/>
                  </a:lnTo>
                  <a:lnTo>
                    <a:pt x="966" y="791"/>
                  </a:lnTo>
                  <a:lnTo>
                    <a:pt x="1031" y="791"/>
                  </a:lnTo>
                  <a:lnTo>
                    <a:pt x="1092" y="785"/>
                  </a:lnTo>
                  <a:lnTo>
                    <a:pt x="1146" y="785"/>
                  </a:lnTo>
                  <a:lnTo>
                    <a:pt x="1176" y="779"/>
                  </a:lnTo>
                  <a:lnTo>
                    <a:pt x="1188" y="779"/>
                  </a:lnTo>
                  <a:lnTo>
                    <a:pt x="1188" y="779"/>
                  </a:lnTo>
                  <a:lnTo>
                    <a:pt x="1236" y="785"/>
                  </a:lnTo>
                  <a:lnTo>
                    <a:pt x="1278" y="791"/>
                  </a:lnTo>
                  <a:lnTo>
                    <a:pt x="1307" y="803"/>
                  </a:lnTo>
                  <a:lnTo>
                    <a:pt x="1337" y="809"/>
                  </a:lnTo>
                  <a:lnTo>
                    <a:pt x="1379" y="827"/>
                  </a:lnTo>
                  <a:lnTo>
                    <a:pt x="1404" y="845"/>
                  </a:lnTo>
                  <a:lnTo>
                    <a:pt x="1416" y="863"/>
                  </a:lnTo>
                  <a:lnTo>
                    <a:pt x="1416" y="875"/>
                  </a:lnTo>
                  <a:lnTo>
                    <a:pt x="1416" y="881"/>
                  </a:lnTo>
                  <a:lnTo>
                    <a:pt x="1416" y="887"/>
                  </a:lnTo>
                  <a:lnTo>
                    <a:pt x="1410" y="887"/>
                  </a:lnTo>
                  <a:lnTo>
                    <a:pt x="1397" y="893"/>
                  </a:lnTo>
                  <a:lnTo>
                    <a:pt x="1379" y="905"/>
                  </a:lnTo>
                  <a:lnTo>
                    <a:pt x="1361" y="923"/>
                  </a:lnTo>
                  <a:lnTo>
                    <a:pt x="1355" y="941"/>
                  </a:lnTo>
                  <a:lnTo>
                    <a:pt x="1361" y="971"/>
                  </a:lnTo>
                  <a:lnTo>
                    <a:pt x="1367" y="989"/>
                  </a:lnTo>
                  <a:lnTo>
                    <a:pt x="1385" y="1007"/>
                  </a:lnTo>
                  <a:lnTo>
                    <a:pt x="1404" y="1025"/>
                  </a:lnTo>
                  <a:lnTo>
                    <a:pt x="1434" y="1049"/>
                  </a:lnTo>
                  <a:lnTo>
                    <a:pt x="1464" y="1067"/>
                  </a:lnTo>
                  <a:lnTo>
                    <a:pt x="1494" y="1085"/>
                  </a:lnTo>
                  <a:lnTo>
                    <a:pt x="1554" y="1091"/>
                  </a:lnTo>
                  <a:lnTo>
                    <a:pt x="1607" y="1085"/>
                  </a:lnTo>
                  <a:lnTo>
                    <a:pt x="1661" y="1067"/>
                  </a:lnTo>
                  <a:lnTo>
                    <a:pt x="1697" y="1043"/>
                  </a:lnTo>
                  <a:lnTo>
                    <a:pt x="1734" y="1019"/>
                  </a:lnTo>
                  <a:lnTo>
                    <a:pt x="1752" y="995"/>
                  </a:lnTo>
                  <a:lnTo>
                    <a:pt x="1758" y="989"/>
                  </a:lnTo>
                  <a:lnTo>
                    <a:pt x="1812" y="989"/>
                  </a:lnTo>
                  <a:lnTo>
                    <a:pt x="1860" y="983"/>
                  </a:lnTo>
                  <a:lnTo>
                    <a:pt x="1907" y="965"/>
                  </a:lnTo>
                  <a:lnTo>
                    <a:pt x="1943" y="941"/>
                  </a:lnTo>
                  <a:lnTo>
                    <a:pt x="1973" y="917"/>
                  </a:lnTo>
                  <a:lnTo>
                    <a:pt x="2003" y="899"/>
                  </a:lnTo>
                  <a:lnTo>
                    <a:pt x="2015" y="881"/>
                  </a:lnTo>
                  <a:lnTo>
                    <a:pt x="2021" y="875"/>
                  </a:lnTo>
                  <a:lnTo>
                    <a:pt x="2201" y="899"/>
                  </a:lnTo>
                  <a:lnTo>
                    <a:pt x="2243" y="905"/>
                  </a:lnTo>
                  <a:lnTo>
                    <a:pt x="2273" y="899"/>
                  </a:lnTo>
                  <a:lnTo>
                    <a:pt x="2327" y="887"/>
                  </a:lnTo>
                  <a:lnTo>
                    <a:pt x="2364" y="863"/>
                  </a:lnTo>
                  <a:lnTo>
                    <a:pt x="2388" y="827"/>
                  </a:lnTo>
                  <a:lnTo>
                    <a:pt x="2400" y="797"/>
                  </a:lnTo>
                  <a:lnTo>
                    <a:pt x="2400" y="767"/>
                  </a:lnTo>
                  <a:lnTo>
                    <a:pt x="2400" y="743"/>
                  </a:lnTo>
                  <a:lnTo>
                    <a:pt x="2400" y="737"/>
                  </a:lnTo>
                  <a:lnTo>
                    <a:pt x="2418" y="737"/>
                  </a:lnTo>
                  <a:lnTo>
                    <a:pt x="2436" y="731"/>
                  </a:lnTo>
                  <a:lnTo>
                    <a:pt x="2471" y="701"/>
                  </a:lnTo>
                  <a:lnTo>
                    <a:pt x="2513" y="660"/>
                  </a:lnTo>
                  <a:lnTo>
                    <a:pt x="2555" y="606"/>
                  </a:lnTo>
                  <a:lnTo>
                    <a:pt x="2591" y="552"/>
                  </a:lnTo>
                  <a:lnTo>
                    <a:pt x="2621" y="504"/>
                  </a:lnTo>
                  <a:lnTo>
                    <a:pt x="2639" y="468"/>
                  </a:lnTo>
                  <a:lnTo>
                    <a:pt x="2646" y="462"/>
                  </a:lnTo>
                  <a:lnTo>
                    <a:pt x="2646" y="456"/>
                  </a:lnTo>
                  <a:lnTo>
                    <a:pt x="2693" y="374"/>
                  </a:lnTo>
                  <a:lnTo>
                    <a:pt x="2723" y="299"/>
                  </a:lnTo>
                  <a:close/>
                </a:path>
              </a:pathLst>
            </a:custGeom>
            <a:solidFill>
              <a:schemeClr val="bg1"/>
            </a:solidFill>
            <a:ln w="9525">
              <a:noFill/>
              <a:round/>
              <a:headEnd/>
              <a:tailEnd/>
            </a:ln>
          </p:spPr>
          <p:txBody>
            <a:bodyPr/>
            <a:lstStyle/>
            <a:p>
              <a:pPr>
                <a:defRPr/>
              </a:pPr>
              <a:endParaRPr lang="fr-FR"/>
            </a:p>
          </p:txBody>
        </p:sp>
      </p:grpSp>
      <p:sp>
        <p:nvSpPr>
          <p:cNvPr id="31762" name="Rectangle 18"/>
          <p:cNvSpPr>
            <a:spLocks noGrp="1" noChangeArrowheads="1"/>
          </p:cNvSpPr>
          <p:nvPr>
            <p:ph type="ctrTitle" sz="quarter"/>
          </p:nvPr>
        </p:nvSpPr>
        <p:spPr>
          <a:xfrm>
            <a:off x="685800" y="1768475"/>
            <a:ext cx="7772400" cy="1736725"/>
          </a:xfrm>
        </p:spPr>
        <p:txBody>
          <a:bodyPr anchor="b"/>
          <a:lstStyle>
            <a:lvl1pPr>
              <a:defRPr sz="5400"/>
            </a:lvl1pPr>
          </a:lstStyle>
          <a:p>
            <a:r>
              <a:rPr lang="fr-FR" smtClean="0"/>
              <a:t>Cliquez pour modifier le style du titre</a:t>
            </a:r>
            <a:endParaRPr lang="fr-FR"/>
          </a:p>
        </p:txBody>
      </p:sp>
      <p:sp>
        <p:nvSpPr>
          <p:cNvPr id="31763" name="Rectangle 19"/>
          <p:cNvSpPr>
            <a:spLocks noGrp="1" noChangeArrowheads="1"/>
          </p:cNvSpPr>
          <p:nvPr>
            <p:ph type="subTitle" sz="quarter" idx="1"/>
          </p:nvPr>
        </p:nvSpPr>
        <p:spPr>
          <a:xfrm>
            <a:off x="1371600" y="3886200"/>
            <a:ext cx="6400800" cy="1752600"/>
          </a:xfrm>
        </p:spPr>
        <p:txBody>
          <a:bodyPr/>
          <a:lstStyle>
            <a:lvl1pPr marL="0" indent="0" algn="ctr">
              <a:buFontTx/>
              <a:buNone/>
              <a:defRPr/>
            </a:lvl1pPr>
          </a:lstStyle>
          <a:p>
            <a:r>
              <a:rPr lang="fr-FR" smtClean="0"/>
              <a:t>Cliquez pour modifier le style des sous-titres du masque</a:t>
            </a:r>
            <a:endParaRPr lang="fr-FR"/>
          </a:p>
        </p:txBody>
      </p:sp>
      <p:sp>
        <p:nvSpPr>
          <p:cNvPr id="20" name="Rectangle 20"/>
          <p:cNvSpPr>
            <a:spLocks noGrp="1" noChangeArrowheads="1"/>
          </p:cNvSpPr>
          <p:nvPr>
            <p:ph type="dt" sz="quarter" idx="10"/>
          </p:nvPr>
        </p:nvSpPr>
        <p:spPr/>
        <p:txBody>
          <a:bodyPr/>
          <a:lstStyle>
            <a:lvl1pPr>
              <a:defRPr smtClean="0"/>
            </a:lvl1pPr>
          </a:lstStyle>
          <a:p>
            <a:pPr>
              <a:defRPr/>
            </a:pPr>
            <a:endParaRPr lang="fr-FR"/>
          </a:p>
        </p:txBody>
      </p:sp>
      <p:sp>
        <p:nvSpPr>
          <p:cNvPr id="21" name="Rectangle 21"/>
          <p:cNvSpPr>
            <a:spLocks noGrp="1" noChangeArrowheads="1"/>
          </p:cNvSpPr>
          <p:nvPr>
            <p:ph type="ftr" sz="quarter" idx="11"/>
          </p:nvPr>
        </p:nvSpPr>
        <p:spPr/>
        <p:txBody>
          <a:bodyPr/>
          <a:lstStyle>
            <a:lvl1pPr>
              <a:defRPr smtClean="0"/>
            </a:lvl1pPr>
          </a:lstStyle>
          <a:p>
            <a:pPr>
              <a:defRPr/>
            </a:pPr>
            <a:endParaRPr lang="fr-FR"/>
          </a:p>
        </p:txBody>
      </p:sp>
      <p:sp>
        <p:nvSpPr>
          <p:cNvPr id="22" name="Rectangle 22"/>
          <p:cNvSpPr>
            <a:spLocks noGrp="1" noChangeArrowheads="1"/>
          </p:cNvSpPr>
          <p:nvPr>
            <p:ph type="sldNum" sz="quarter" idx="12"/>
          </p:nvPr>
        </p:nvSpPr>
        <p:spPr/>
        <p:txBody>
          <a:bodyPr/>
          <a:lstStyle>
            <a:lvl1pPr>
              <a:defRPr smtClean="0"/>
            </a:lvl1pPr>
          </a:lstStyle>
          <a:p>
            <a:pPr>
              <a:defRPr/>
            </a:pPr>
            <a:fld id="{C58E4C7D-E549-47A5-B999-4A199CA0CF91}" type="slidenum">
              <a:rPr lang="fr-FR"/>
              <a:pPr>
                <a:defRPr/>
              </a:pPr>
              <a:t>‹N°›</a:t>
            </a:fld>
            <a:endParaRPr lang="fr-F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idx="1"/>
          </p:nvPr>
        </p:nvSpPr>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Rectangle 19"/>
          <p:cNvSpPr>
            <a:spLocks noGrp="1" noChangeArrowheads="1"/>
          </p:cNvSpPr>
          <p:nvPr>
            <p:ph type="dt" sz="half" idx="10"/>
          </p:nvPr>
        </p:nvSpPr>
        <p:spPr>
          <a:ln/>
        </p:spPr>
        <p:txBody>
          <a:bodyPr/>
          <a:lstStyle>
            <a:lvl1pPr>
              <a:defRPr/>
            </a:lvl1pPr>
          </a:lstStyle>
          <a:p>
            <a:pPr>
              <a:defRPr/>
            </a:pPr>
            <a:endParaRPr lang="fr-FR"/>
          </a:p>
        </p:txBody>
      </p:sp>
      <p:sp>
        <p:nvSpPr>
          <p:cNvPr id="5" name="Rectangle 20"/>
          <p:cNvSpPr>
            <a:spLocks noGrp="1" noChangeArrowheads="1"/>
          </p:cNvSpPr>
          <p:nvPr>
            <p:ph type="ftr" sz="quarter" idx="11"/>
          </p:nvPr>
        </p:nvSpPr>
        <p:spPr>
          <a:ln/>
        </p:spPr>
        <p:txBody>
          <a:bodyPr/>
          <a:lstStyle>
            <a:lvl1pPr>
              <a:defRPr/>
            </a:lvl1pPr>
          </a:lstStyle>
          <a:p>
            <a:pPr>
              <a:defRPr/>
            </a:pPr>
            <a:endParaRPr lang="fr-FR"/>
          </a:p>
        </p:txBody>
      </p:sp>
      <p:sp>
        <p:nvSpPr>
          <p:cNvPr id="6" name="Rectangle 21"/>
          <p:cNvSpPr>
            <a:spLocks noGrp="1" noChangeArrowheads="1"/>
          </p:cNvSpPr>
          <p:nvPr>
            <p:ph type="sldNum" sz="quarter" idx="12"/>
          </p:nvPr>
        </p:nvSpPr>
        <p:spPr>
          <a:ln/>
        </p:spPr>
        <p:txBody>
          <a:bodyPr/>
          <a:lstStyle>
            <a:lvl1pPr>
              <a:defRPr/>
            </a:lvl1pPr>
          </a:lstStyle>
          <a:p>
            <a:pPr>
              <a:defRPr/>
            </a:pPr>
            <a:fld id="{F016424D-33A5-4A1A-984F-5348861180FC}" type="slidenum">
              <a:rPr lang="fr-FR"/>
              <a:pPr>
                <a:defRPr/>
              </a:pPr>
              <a:t>‹N°›</a:t>
            </a:fld>
            <a:endParaRPr lang="fr-F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313" y="4406900"/>
            <a:ext cx="7772400" cy="1362075"/>
          </a:xfrm>
        </p:spPr>
        <p:txBody>
          <a:bodyPr anchor="t"/>
          <a:lstStyle>
            <a:lvl1pPr algn="l">
              <a:defRPr sz="4000" b="1" cap="all"/>
            </a:lvl1pPr>
          </a:lstStyle>
          <a:p>
            <a:r>
              <a:rPr lang="fr-FR" smtClean="0"/>
              <a:t>Cliquez pour modifier le style du titre</a:t>
            </a:r>
            <a:endParaRPr lang="fr-FR"/>
          </a:p>
        </p:txBody>
      </p:sp>
      <p:sp>
        <p:nvSpPr>
          <p:cNvPr id="3" name="Espace réservé du texte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fr-FR" smtClean="0"/>
              <a:t>Cliquez pour modifier les styles du texte du masque</a:t>
            </a:r>
          </a:p>
        </p:txBody>
      </p:sp>
      <p:sp>
        <p:nvSpPr>
          <p:cNvPr id="4" name="Rectangle 19"/>
          <p:cNvSpPr>
            <a:spLocks noGrp="1" noChangeArrowheads="1"/>
          </p:cNvSpPr>
          <p:nvPr>
            <p:ph type="dt" sz="half" idx="10"/>
          </p:nvPr>
        </p:nvSpPr>
        <p:spPr>
          <a:ln/>
        </p:spPr>
        <p:txBody>
          <a:bodyPr/>
          <a:lstStyle>
            <a:lvl1pPr>
              <a:defRPr/>
            </a:lvl1pPr>
          </a:lstStyle>
          <a:p>
            <a:pPr>
              <a:defRPr/>
            </a:pPr>
            <a:endParaRPr lang="fr-FR"/>
          </a:p>
        </p:txBody>
      </p:sp>
      <p:sp>
        <p:nvSpPr>
          <p:cNvPr id="5" name="Rectangle 20"/>
          <p:cNvSpPr>
            <a:spLocks noGrp="1" noChangeArrowheads="1"/>
          </p:cNvSpPr>
          <p:nvPr>
            <p:ph type="ftr" sz="quarter" idx="11"/>
          </p:nvPr>
        </p:nvSpPr>
        <p:spPr>
          <a:ln/>
        </p:spPr>
        <p:txBody>
          <a:bodyPr/>
          <a:lstStyle>
            <a:lvl1pPr>
              <a:defRPr/>
            </a:lvl1pPr>
          </a:lstStyle>
          <a:p>
            <a:pPr>
              <a:defRPr/>
            </a:pPr>
            <a:endParaRPr lang="fr-FR"/>
          </a:p>
        </p:txBody>
      </p:sp>
      <p:sp>
        <p:nvSpPr>
          <p:cNvPr id="6" name="Rectangle 21"/>
          <p:cNvSpPr>
            <a:spLocks noGrp="1" noChangeArrowheads="1"/>
          </p:cNvSpPr>
          <p:nvPr>
            <p:ph type="sldNum" sz="quarter" idx="12"/>
          </p:nvPr>
        </p:nvSpPr>
        <p:spPr>
          <a:ln/>
        </p:spPr>
        <p:txBody>
          <a:bodyPr/>
          <a:lstStyle>
            <a:lvl1pPr>
              <a:defRPr/>
            </a:lvl1pPr>
          </a:lstStyle>
          <a:p>
            <a:pPr>
              <a:defRPr/>
            </a:pPr>
            <a:fld id="{28C3D46D-88AD-495A-B46C-EB2536A73569}" type="slidenum">
              <a:rPr lang="fr-FR"/>
              <a:pPr>
                <a:defRPr/>
              </a:pPr>
              <a:t>‹N°›</a:t>
            </a:fld>
            <a:endParaRPr lang="fr-F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sz="half" idx="1"/>
          </p:nvPr>
        </p:nvSpPr>
        <p:spPr>
          <a:xfrm>
            <a:off x="457200" y="1600200"/>
            <a:ext cx="4038600" cy="4495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4648200" y="1600200"/>
            <a:ext cx="4038600" cy="4495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Rectangle 19"/>
          <p:cNvSpPr>
            <a:spLocks noGrp="1" noChangeArrowheads="1"/>
          </p:cNvSpPr>
          <p:nvPr>
            <p:ph type="dt" sz="half" idx="10"/>
          </p:nvPr>
        </p:nvSpPr>
        <p:spPr>
          <a:ln/>
        </p:spPr>
        <p:txBody>
          <a:bodyPr/>
          <a:lstStyle>
            <a:lvl1pPr>
              <a:defRPr/>
            </a:lvl1pPr>
          </a:lstStyle>
          <a:p>
            <a:pPr>
              <a:defRPr/>
            </a:pPr>
            <a:endParaRPr lang="fr-FR"/>
          </a:p>
        </p:txBody>
      </p:sp>
      <p:sp>
        <p:nvSpPr>
          <p:cNvPr id="6" name="Rectangle 20"/>
          <p:cNvSpPr>
            <a:spLocks noGrp="1" noChangeArrowheads="1"/>
          </p:cNvSpPr>
          <p:nvPr>
            <p:ph type="ftr" sz="quarter" idx="11"/>
          </p:nvPr>
        </p:nvSpPr>
        <p:spPr>
          <a:ln/>
        </p:spPr>
        <p:txBody>
          <a:bodyPr/>
          <a:lstStyle>
            <a:lvl1pPr>
              <a:defRPr/>
            </a:lvl1pPr>
          </a:lstStyle>
          <a:p>
            <a:pPr>
              <a:defRPr/>
            </a:pPr>
            <a:endParaRPr lang="fr-FR"/>
          </a:p>
        </p:txBody>
      </p:sp>
      <p:sp>
        <p:nvSpPr>
          <p:cNvPr id="7" name="Rectangle 21"/>
          <p:cNvSpPr>
            <a:spLocks noGrp="1" noChangeArrowheads="1"/>
          </p:cNvSpPr>
          <p:nvPr>
            <p:ph type="sldNum" sz="quarter" idx="12"/>
          </p:nvPr>
        </p:nvSpPr>
        <p:spPr>
          <a:ln/>
        </p:spPr>
        <p:txBody>
          <a:bodyPr/>
          <a:lstStyle>
            <a:lvl1pPr>
              <a:defRPr/>
            </a:lvl1pPr>
          </a:lstStyle>
          <a:p>
            <a:pPr>
              <a:defRPr/>
            </a:pPr>
            <a:fld id="{24F3CEE0-5D7E-46B3-B0F5-B87E27A8FD02}" type="slidenum">
              <a:rPr lang="fr-FR"/>
              <a:pPr>
                <a:defRPr/>
              </a:pPr>
              <a:t>‹N°›</a:t>
            </a:fld>
            <a:endParaRPr lang="fr-F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smtClean="0"/>
              <a:t>Cliquez pour modifier le style du titre</a:t>
            </a:r>
            <a:endParaRPr lang="fr-FR"/>
          </a:p>
        </p:txBody>
      </p:sp>
      <p:sp>
        <p:nvSpPr>
          <p:cNvPr id="3" name="Espace réservé du texte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4" name="Espace réservé du conten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6" name="Espace réservé du conten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Rectangle 19"/>
          <p:cNvSpPr>
            <a:spLocks noGrp="1" noChangeArrowheads="1"/>
          </p:cNvSpPr>
          <p:nvPr>
            <p:ph type="dt" sz="half" idx="10"/>
          </p:nvPr>
        </p:nvSpPr>
        <p:spPr>
          <a:ln/>
        </p:spPr>
        <p:txBody>
          <a:bodyPr/>
          <a:lstStyle>
            <a:lvl1pPr>
              <a:defRPr/>
            </a:lvl1pPr>
          </a:lstStyle>
          <a:p>
            <a:pPr>
              <a:defRPr/>
            </a:pPr>
            <a:endParaRPr lang="fr-FR"/>
          </a:p>
        </p:txBody>
      </p:sp>
      <p:sp>
        <p:nvSpPr>
          <p:cNvPr id="8" name="Rectangle 20"/>
          <p:cNvSpPr>
            <a:spLocks noGrp="1" noChangeArrowheads="1"/>
          </p:cNvSpPr>
          <p:nvPr>
            <p:ph type="ftr" sz="quarter" idx="11"/>
          </p:nvPr>
        </p:nvSpPr>
        <p:spPr>
          <a:ln/>
        </p:spPr>
        <p:txBody>
          <a:bodyPr/>
          <a:lstStyle>
            <a:lvl1pPr>
              <a:defRPr/>
            </a:lvl1pPr>
          </a:lstStyle>
          <a:p>
            <a:pPr>
              <a:defRPr/>
            </a:pPr>
            <a:endParaRPr lang="fr-FR"/>
          </a:p>
        </p:txBody>
      </p:sp>
      <p:sp>
        <p:nvSpPr>
          <p:cNvPr id="9" name="Rectangle 21"/>
          <p:cNvSpPr>
            <a:spLocks noGrp="1" noChangeArrowheads="1"/>
          </p:cNvSpPr>
          <p:nvPr>
            <p:ph type="sldNum" sz="quarter" idx="12"/>
          </p:nvPr>
        </p:nvSpPr>
        <p:spPr>
          <a:ln/>
        </p:spPr>
        <p:txBody>
          <a:bodyPr/>
          <a:lstStyle>
            <a:lvl1pPr>
              <a:defRPr/>
            </a:lvl1pPr>
          </a:lstStyle>
          <a:p>
            <a:pPr>
              <a:defRPr/>
            </a:pPr>
            <a:fld id="{502916C0-01DA-4DF6-969F-D9C2DAE8FE8B}" type="slidenum">
              <a:rPr lang="fr-FR"/>
              <a:pPr>
                <a:defRPr/>
              </a:pPr>
              <a:t>‹N°›</a:t>
            </a:fld>
            <a:endParaRPr lang="fr-F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Rectangle 19"/>
          <p:cNvSpPr>
            <a:spLocks noGrp="1" noChangeArrowheads="1"/>
          </p:cNvSpPr>
          <p:nvPr>
            <p:ph type="dt" sz="half" idx="10"/>
          </p:nvPr>
        </p:nvSpPr>
        <p:spPr>
          <a:ln/>
        </p:spPr>
        <p:txBody>
          <a:bodyPr/>
          <a:lstStyle>
            <a:lvl1pPr>
              <a:defRPr/>
            </a:lvl1pPr>
          </a:lstStyle>
          <a:p>
            <a:pPr>
              <a:defRPr/>
            </a:pPr>
            <a:endParaRPr lang="fr-FR"/>
          </a:p>
        </p:txBody>
      </p:sp>
      <p:sp>
        <p:nvSpPr>
          <p:cNvPr id="4" name="Rectangle 20"/>
          <p:cNvSpPr>
            <a:spLocks noGrp="1" noChangeArrowheads="1"/>
          </p:cNvSpPr>
          <p:nvPr>
            <p:ph type="ftr" sz="quarter" idx="11"/>
          </p:nvPr>
        </p:nvSpPr>
        <p:spPr>
          <a:ln/>
        </p:spPr>
        <p:txBody>
          <a:bodyPr/>
          <a:lstStyle>
            <a:lvl1pPr>
              <a:defRPr/>
            </a:lvl1pPr>
          </a:lstStyle>
          <a:p>
            <a:pPr>
              <a:defRPr/>
            </a:pPr>
            <a:endParaRPr lang="fr-FR"/>
          </a:p>
        </p:txBody>
      </p:sp>
      <p:sp>
        <p:nvSpPr>
          <p:cNvPr id="5" name="Rectangle 21"/>
          <p:cNvSpPr>
            <a:spLocks noGrp="1" noChangeArrowheads="1"/>
          </p:cNvSpPr>
          <p:nvPr>
            <p:ph type="sldNum" sz="quarter" idx="12"/>
          </p:nvPr>
        </p:nvSpPr>
        <p:spPr>
          <a:ln/>
        </p:spPr>
        <p:txBody>
          <a:bodyPr/>
          <a:lstStyle>
            <a:lvl1pPr>
              <a:defRPr/>
            </a:lvl1pPr>
          </a:lstStyle>
          <a:p>
            <a:pPr>
              <a:defRPr/>
            </a:pPr>
            <a:fld id="{9769C0DD-D975-4A16-A238-DB2C42EFE10C}" type="slidenum">
              <a:rPr lang="fr-FR"/>
              <a:pPr>
                <a:defRPr/>
              </a:pPr>
              <a:t>‹N°›</a:t>
            </a:fld>
            <a:endParaRPr lang="fr-F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Rectangle 19"/>
          <p:cNvSpPr>
            <a:spLocks noGrp="1" noChangeArrowheads="1"/>
          </p:cNvSpPr>
          <p:nvPr>
            <p:ph type="dt" sz="half" idx="10"/>
          </p:nvPr>
        </p:nvSpPr>
        <p:spPr>
          <a:ln/>
        </p:spPr>
        <p:txBody>
          <a:bodyPr/>
          <a:lstStyle>
            <a:lvl1pPr>
              <a:defRPr/>
            </a:lvl1pPr>
          </a:lstStyle>
          <a:p>
            <a:pPr>
              <a:defRPr/>
            </a:pPr>
            <a:endParaRPr lang="fr-FR"/>
          </a:p>
        </p:txBody>
      </p:sp>
      <p:sp>
        <p:nvSpPr>
          <p:cNvPr id="3" name="Rectangle 20"/>
          <p:cNvSpPr>
            <a:spLocks noGrp="1" noChangeArrowheads="1"/>
          </p:cNvSpPr>
          <p:nvPr>
            <p:ph type="ftr" sz="quarter" idx="11"/>
          </p:nvPr>
        </p:nvSpPr>
        <p:spPr>
          <a:ln/>
        </p:spPr>
        <p:txBody>
          <a:bodyPr/>
          <a:lstStyle>
            <a:lvl1pPr>
              <a:defRPr/>
            </a:lvl1pPr>
          </a:lstStyle>
          <a:p>
            <a:pPr>
              <a:defRPr/>
            </a:pPr>
            <a:endParaRPr lang="fr-FR"/>
          </a:p>
        </p:txBody>
      </p:sp>
      <p:sp>
        <p:nvSpPr>
          <p:cNvPr id="4" name="Rectangle 21"/>
          <p:cNvSpPr>
            <a:spLocks noGrp="1" noChangeArrowheads="1"/>
          </p:cNvSpPr>
          <p:nvPr>
            <p:ph type="sldNum" sz="quarter" idx="12"/>
          </p:nvPr>
        </p:nvSpPr>
        <p:spPr>
          <a:ln/>
        </p:spPr>
        <p:txBody>
          <a:bodyPr/>
          <a:lstStyle>
            <a:lvl1pPr>
              <a:defRPr/>
            </a:lvl1pPr>
          </a:lstStyle>
          <a:p>
            <a:pPr>
              <a:defRPr/>
            </a:pPr>
            <a:fld id="{F5AB51DE-F479-4359-A96F-035DD2980E3A}" type="slidenum">
              <a:rPr lang="fr-FR"/>
              <a:pPr>
                <a:defRPr/>
              </a:pPr>
              <a:t>‹N°›</a:t>
            </a:fld>
            <a:endParaRPr lang="fr-F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0" y="273050"/>
            <a:ext cx="3008313" cy="1162050"/>
          </a:xfrm>
        </p:spPr>
        <p:txBody>
          <a:bodyPr anchor="b"/>
          <a:lstStyle>
            <a:lvl1pPr algn="l">
              <a:defRPr sz="2000" b="1"/>
            </a:lvl1pPr>
          </a:lstStyle>
          <a:p>
            <a:r>
              <a:rPr lang="fr-FR" smtClean="0"/>
              <a:t>Cliquez pour modifier le style du titre</a:t>
            </a:r>
            <a:endParaRPr lang="fr-FR"/>
          </a:p>
        </p:txBody>
      </p:sp>
      <p:sp>
        <p:nvSpPr>
          <p:cNvPr id="3" name="Espace réservé du conten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Rectangle 19"/>
          <p:cNvSpPr>
            <a:spLocks noGrp="1" noChangeArrowheads="1"/>
          </p:cNvSpPr>
          <p:nvPr>
            <p:ph type="dt" sz="half" idx="10"/>
          </p:nvPr>
        </p:nvSpPr>
        <p:spPr>
          <a:ln/>
        </p:spPr>
        <p:txBody>
          <a:bodyPr/>
          <a:lstStyle>
            <a:lvl1pPr>
              <a:defRPr/>
            </a:lvl1pPr>
          </a:lstStyle>
          <a:p>
            <a:pPr>
              <a:defRPr/>
            </a:pPr>
            <a:endParaRPr lang="fr-FR"/>
          </a:p>
        </p:txBody>
      </p:sp>
      <p:sp>
        <p:nvSpPr>
          <p:cNvPr id="6" name="Rectangle 20"/>
          <p:cNvSpPr>
            <a:spLocks noGrp="1" noChangeArrowheads="1"/>
          </p:cNvSpPr>
          <p:nvPr>
            <p:ph type="ftr" sz="quarter" idx="11"/>
          </p:nvPr>
        </p:nvSpPr>
        <p:spPr>
          <a:ln/>
        </p:spPr>
        <p:txBody>
          <a:bodyPr/>
          <a:lstStyle>
            <a:lvl1pPr>
              <a:defRPr/>
            </a:lvl1pPr>
          </a:lstStyle>
          <a:p>
            <a:pPr>
              <a:defRPr/>
            </a:pPr>
            <a:endParaRPr lang="fr-FR"/>
          </a:p>
        </p:txBody>
      </p:sp>
      <p:sp>
        <p:nvSpPr>
          <p:cNvPr id="7" name="Rectangle 21"/>
          <p:cNvSpPr>
            <a:spLocks noGrp="1" noChangeArrowheads="1"/>
          </p:cNvSpPr>
          <p:nvPr>
            <p:ph type="sldNum" sz="quarter" idx="12"/>
          </p:nvPr>
        </p:nvSpPr>
        <p:spPr>
          <a:ln/>
        </p:spPr>
        <p:txBody>
          <a:bodyPr/>
          <a:lstStyle>
            <a:lvl1pPr>
              <a:defRPr/>
            </a:lvl1pPr>
          </a:lstStyle>
          <a:p>
            <a:pPr>
              <a:defRPr/>
            </a:pPr>
            <a:fld id="{1CCC2F1E-8124-4479-BCDC-32F8608C66DB}" type="slidenum">
              <a:rPr lang="fr-FR"/>
              <a:pPr>
                <a:defRPr/>
              </a:pPr>
              <a:t>‹N°›</a:t>
            </a:fld>
            <a:endParaRPr lang="fr-F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288" y="4800600"/>
            <a:ext cx="5486400" cy="566738"/>
          </a:xfrm>
        </p:spPr>
        <p:txBody>
          <a:bodyPr anchor="b"/>
          <a:lstStyle>
            <a:lvl1pPr algn="l">
              <a:defRPr sz="2000" b="1"/>
            </a:lvl1pPr>
          </a:lstStyle>
          <a:p>
            <a:r>
              <a:rPr lang="fr-FR" smtClean="0"/>
              <a:t>Cliquez pour modifier le style du titre</a:t>
            </a:r>
            <a:endParaRPr lang="fr-FR"/>
          </a:p>
        </p:txBody>
      </p:sp>
      <p:sp>
        <p:nvSpPr>
          <p:cNvPr id="3" name="Espace réservé pour une imag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fr-FR" noProof="0" smtClean="0"/>
              <a:t>Cliquez sur l'icône pour ajouter une image</a:t>
            </a:r>
          </a:p>
        </p:txBody>
      </p:sp>
      <p:sp>
        <p:nvSpPr>
          <p:cNvPr id="4" name="Espace réservé du texte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Rectangle 19"/>
          <p:cNvSpPr>
            <a:spLocks noGrp="1" noChangeArrowheads="1"/>
          </p:cNvSpPr>
          <p:nvPr>
            <p:ph type="dt" sz="half" idx="10"/>
          </p:nvPr>
        </p:nvSpPr>
        <p:spPr>
          <a:ln/>
        </p:spPr>
        <p:txBody>
          <a:bodyPr/>
          <a:lstStyle>
            <a:lvl1pPr>
              <a:defRPr/>
            </a:lvl1pPr>
          </a:lstStyle>
          <a:p>
            <a:pPr>
              <a:defRPr/>
            </a:pPr>
            <a:endParaRPr lang="fr-FR"/>
          </a:p>
        </p:txBody>
      </p:sp>
      <p:sp>
        <p:nvSpPr>
          <p:cNvPr id="6" name="Rectangle 20"/>
          <p:cNvSpPr>
            <a:spLocks noGrp="1" noChangeArrowheads="1"/>
          </p:cNvSpPr>
          <p:nvPr>
            <p:ph type="ftr" sz="quarter" idx="11"/>
          </p:nvPr>
        </p:nvSpPr>
        <p:spPr>
          <a:ln/>
        </p:spPr>
        <p:txBody>
          <a:bodyPr/>
          <a:lstStyle>
            <a:lvl1pPr>
              <a:defRPr/>
            </a:lvl1pPr>
          </a:lstStyle>
          <a:p>
            <a:pPr>
              <a:defRPr/>
            </a:pPr>
            <a:endParaRPr lang="fr-FR"/>
          </a:p>
        </p:txBody>
      </p:sp>
      <p:sp>
        <p:nvSpPr>
          <p:cNvPr id="7" name="Rectangle 21"/>
          <p:cNvSpPr>
            <a:spLocks noGrp="1" noChangeArrowheads="1"/>
          </p:cNvSpPr>
          <p:nvPr>
            <p:ph type="sldNum" sz="quarter" idx="12"/>
          </p:nvPr>
        </p:nvSpPr>
        <p:spPr>
          <a:ln/>
        </p:spPr>
        <p:txBody>
          <a:bodyPr/>
          <a:lstStyle>
            <a:lvl1pPr>
              <a:defRPr/>
            </a:lvl1pPr>
          </a:lstStyle>
          <a:p>
            <a:pPr>
              <a:defRPr/>
            </a:pPr>
            <a:fld id="{3F00FAD9-90D5-4AC7-84C9-673F7ECBE017}" type="slidenum">
              <a:rPr lang="fr-FR"/>
              <a:pPr>
                <a:defRPr/>
              </a:pPr>
              <a:t>‹N°›</a:t>
            </a:fld>
            <a:endParaRPr lang="fr-F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Rectangle 19"/>
          <p:cNvSpPr>
            <a:spLocks noGrp="1" noChangeArrowheads="1"/>
          </p:cNvSpPr>
          <p:nvPr>
            <p:ph type="dt" sz="half" idx="10"/>
          </p:nvPr>
        </p:nvSpPr>
        <p:spPr>
          <a:ln/>
        </p:spPr>
        <p:txBody>
          <a:bodyPr/>
          <a:lstStyle>
            <a:lvl1pPr>
              <a:defRPr/>
            </a:lvl1pPr>
          </a:lstStyle>
          <a:p>
            <a:pPr>
              <a:defRPr/>
            </a:pPr>
            <a:endParaRPr lang="fr-FR"/>
          </a:p>
        </p:txBody>
      </p:sp>
      <p:sp>
        <p:nvSpPr>
          <p:cNvPr id="5" name="Rectangle 20"/>
          <p:cNvSpPr>
            <a:spLocks noGrp="1" noChangeArrowheads="1"/>
          </p:cNvSpPr>
          <p:nvPr>
            <p:ph type="ftr" sz="quarter" idx="11"/>
          </p:nvPr>
        </p:nvSpPr>
        <p:spPr>
          <a:ln/>
        </p:spPr>
        <p:txBody>
          <a:bodyPr/>
          <a:lstStyle>
            <a:lvl1pPr>
              <a:defRPr/>
            </a:lvl1pPr>
          </a:lstStyle>
          <a:p>
            <a:pPr>
              <a:defRPr/>
            </a:pPr>
            <a:endParaRPr lang="fr-FR"/>
          </a:p>
        </p:txBody>
      </p:sp>
      <p:sp>
        <p:nvSpPr>
          <p:cNvPr id="6" name="Rectangle 21"/>
          <p:cNvSpPr>
            <a:spLocks noGrp="1" noChangeArrowheads="1"/>
          </p:cNvSpPr>
          <p:nvPr>
            <p:ph type="sldNum" sz="quarter" idx="12"/>
          </p:nvPr>
        </p:nvSpPr>
        <p:spPr>
          <a:ln/>
        </p:spPr>
        <p:txBody>
          <a:bodyPr/>
          <a:lstStyle>
            <a:lvl1pPr>
              <a:defRPr/>
            </a:lvl1pPr>
          </a:lstStyle>
          <a:p>
            <a:pPr>
              <a:defRPr/>
            </a:pPr>
            <a:fld id="{E6EEAFD5-5F58-4A20-B1D8-67A46088C682}" type="slidenum">
              <a:rPr lang="fr-FR"/>
              <a:pPr>
                <a:defRPr/>
              </a:pPr>
              <a:t>‹N°›</a:t>
            </a:fld>
            <a:endParaRPr lang="fr-F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29400" y="274638"/>
            <a:ext cx="2057400" cy="5821362"/>
          </a:xfrm>
        </p:spPr>
        <p:txBody>
          <a:bodyPr vert="eaVert"/>
          <a:lstStyle/>
          <a:p>
            <a:r>
              <a:rPr lang="fr-FR" smtClean="0"/>
              <a:t>Cliquez pour modifier le style du titre</a:t>
            </a:r>
            <a:endParaRPr lang="fr-FR"/>
          </a:p>
        </p:txBody>
      </p:sp>
      <p:sp>
        <p:nvSpPr>
          <p:cNvPr id="3" name="Espace réservé du texte vertical 2"/>
          <p:cNvSpPr>
            <a:spLocks noGrp="1"/>
          </p:cNvSpPr>
          <p:nvPr>
            <p:ph type="body" orient="vert" idx="1"/>
          </p:nvPr>
        </p:nvSpPr>
        <p:spPr>
          <a:xfrm>
            <a:off x="457200" y="274638"/>
            <a:ext cx="6019800" cy="5821362"/>
          </a:xfrm>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Rectangle 19"/>
          <p:cNvSpPr>
            <a:spLocks noGrp="1" noChangeArrowheads="1"/>
          </p:cNvSpPr>
          <p:nvPr>
            <p:ph type="dt" sz="half" idx="10"/>
          </p:nvPr>
        </p:nvSpPr>
        <p:spPr>
          <a:ln/>
        </p:spPr>
        <p:txBody>
          <a:bodyPr/>
          <a:lstStyle>
            <a:lvl1pPr>
              <a:defRPr/>
            </a:lvl1pPr>
          </a:lstStyle>
          <a:p>
            <a:pPr>
              <a:defRPr/>
            </a:pPr>
            <a:endParaRPr lang="fr-FR"/>
          </a:p>
        </p:txBody>
      </p:sp>
      <p:sp>
        <p:nvSpPr>
          <p:cNvPr id="5" name="Rectangle 20"/>
          <p:cNvSpPr>
            <a:spLocks noGrp="1" noChangeArrowheads="1"/>
          </p:cNvSpPr>
          <p:nvPr>
            <p:ph type="ftr" sz="quarter" idx="11"/>
          </p:nvPr>
        </p:nvSpPr>
        <p:spPr>
          <a:ln/>
        </p:spPr>
        <p:txBody>
          <a:bodyPr/>
          <a:lstStyle>
            <a:lvl1pPr>
              <a:defRPr/>
            </a:lvl1pPr>
          </a:lstStyle>
          <a:p>
            <a:pPr>
              <a:defRPr/>
            </a:pPr>
            <a:endParaRPr lang="fr-FR"/>
          </a:p>
        </p:txBody>
      </p:sp>
      <p:sp>
        <p:nvSpPr>
          <p:cNvPr id="6" name="Rectangle 21"/>
          <p:cNvSpPr>
            <a:spLocks noGrp="1" noChangeArrowheads="1"/>
          </p:cNvSpPr>
          <p:nvPr>
            <p:ph type="sldNum" sz="quarter" idx="12"/>
          </p:nvPr>
        </p:nvSpPr>
        <p:spPr>
          <a:ln/>
        </p:spPr>
        <p:txBody>
          <a:bodyPr/>
          <a:lstStyle>
            <a:lvl1pPr>
              <a:defRPr/>
            </a:lvl1pPr>
          </a:lstStyle>
          <a:p>
            <a:pPr>
              <a:defRPr/>
            </a:pPr>
            <a:fld id="{75BCD155-22E9-4023-99B4-841EC41F112E}" type="slidenum">
              <a:rPr lang="fr-FR"/>
              <a:pPr>
                <a:defRPr/>
              </a:pPr>
              <a:t>‹N°›</a:t>
            </a:fld>
            <a:endParaRPr lang="fr-F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dkHorz">
          <a:fgClr>
            <a:schemeClr val="bg2"/>
          </a:fgClr>
          <a:bgClr>
            <a:schemeClr val="bg1"/>
          </a:bgClr>
        </a:pattFill>
        <a:effectLst/>
      </p:bgPr>
    </p:bg>
    <p:spTree>
      <p:nvGrpSpPr>
        <p:cNvPr id="1" name=""/>
        <p:cNvGrpSpPr/>
        <p:nvPr/>
      </p:nvGrpSpPr>
      <p:grpSpPr>
        <a:xfrm>
          <a:off x="0" y="0"/>
          <a:ext cx="0" cy="0"/>
          <a:chOff x="0" y="0"/>
          <a:chExt cx="0" cy="0"/>
        </a:xfrm>
      </p:grpSpPr>
      <p:grpSp>
        <p:nvGrpSpPr>
          <p:cNvPr id="1026" name="Group 2"/>
          <p:cNvGrpSpPr>
            <a:grpSpLocks/>
          </p:cNvGrpSpPr>
          <p:nvPr/>
        </p:nvGrpSpPr>
        <p:grpSpPr bwMode="auto">
          <a:xfrm>
            <a:off x="0" y="2438400"/>
            <a:ext cx="9144000" cy="4046538"/>
            <a:chOff x="0" y="1536"/>
            <a:chExt cx="5760" cy="2549"/>
          </a:xfrm>
        </p:grpSpPr>
        <p:sp>
          <p:nvSpPr>
            <p:cNvPr id="30723" name="Rectangle 3"/>
            <p:cNvSpPr>
              <a:spLocks noChangeArrowheads="1"/>
            </p:cNvSpPr>
            <p:nvPr userDrawn="1"/>
          </p:nvSpPr>
          <p:spPr bwMode="hidden">
            <a:xfrm rot="-1424751">
              <a:off x="2121" y="2592"/>
              <a:ext cx="3072" cy="384"/>
            </a:xfrm>
            <a:prstGeom prst="rect">
              <a:avLst/>
            </a:prstGeom>
            <a:gradFill rotWithShape="0">
              <a:gsLst>
                <a:gs pos="0">
                  <a:schemeClr val="bg1">
                    <a:gamma/>
                    <a:shade val="94118"/>
                    <a:invGamma/>
                  </a:schemeClr>
                </a:gs>
                <a:gs pos="50000">
                  <a:schemeClr val="bg1"/>
                </a:gs>
                <a:gs pos="100000">
                  <a:schemeClr val="bg1">
                    <a:gamma/>
                    <a:shade val="94118"/>
                    <a:invGamma/>
                  </a:schemeClr>
                </a:gs>
              </a:gsLst>
              <a:lin ang="18900000" scaled="1"/>
            </a:gradFill>
            <a:ln w="9525">
              <a:noFill/>
              <a:miter lim="800000"/>
              <a:headEnd/>
              <a:tailEnd/>
            </a:ln>
            <a:effectLst/>
          </p:spPr>
          <p:txBody>
            <a:bodyPr wrap="none" anchor="ctr"/>
            <a:lstStyle/>
            <a:p>
              <a:pPr>
                <a:defRPr/>
              </a:pPr>
              <a:endParaRPr lang="fr-FR"/>
            </a:p>
          </p:txBody>
        </p:sp>
        <p:sp>
          <p:nvSpPr>
            <p:cNvPr id="30724" name="Freeform 4"/>
            <p:cNvSpPr>
              <a:spLocks/>
            </p:cNvSpPr>
            <p:nvPr userDrawn="1"/>
          </p:nvSpPr>
          <p:spPr bwMode="hidden">
            <a:xfrm>
              <a:off x="0" y="2664"/>
              <a:ext cx="2688" cy="1224"/>
            </a:xfrm>
            <a:custGeom>
              <a:avLst/>
              <a:gdLst/>
              <a:ahLst/>
              <a:cxnLst>
                <a:cxn ang="0">
                  <a:pos x="0" y="0"/>
                </a:cxn>
                <a:cxn ang="0">
                  <a:pos x="960" y="552"/>
                </a:cxn>
                <a:cxn ang="0">
                  <a:pos x="1968" y="264"/>
                </a:cxn>
                <a:cxn ang="0">
                  <a:pos x="2028" y="270"/>
                </a:cxn>
                <a:cxn ang="0">
                  <a:pos x="2661" y="528"/>
                </a:cxn>
                <a:cxn ang="0">
                  <a:pos x="2688" y="648"/>
                </a:cxn>
                <a:cxn ang="0">
                  <a:pos x="2304" y="1080"/>
                </a:cxn>
                <a:cxn ang="0">
                  <a:pos x="1584" y="1224"/>
                </a:cxn>
                <a:cxn ang="0">
                  <a:pos x="1296" y="936"/>
                </a:cxn>
                <a:cxn ang="0">
                  <a:pos x="864" y="1032"/>
                </a:cxn>
                <a:cxn ang="0">
                  <a:pos x="0" y="552"/>
                </a:cxn>
                <a:cxn ang="0">
                  <a:pos x="0" y="0"/>
                </a:cxn>
              </a:cxnLst>
              <a:rect l="0" t="0" r="r" b="b"/>
              <a:pathLst>
                <a:path w="2688" h="1224">
                  <a:moveTo>
                    <a:pt x="0" y="0"/>
                  </a:moveTo>
                  <a:lnTo>
                    <a:pt x="960" y="552"/>
                  </a:lnTo>
                  <a:lnTo>
                    <a:pt x="1968" y="264"/>
                  </a:lnTo>
                  <a:lnTo>
                    <a:pt x="2028" y="270"/>
                  </a:lnTo>
                  <a:lnTo>
                    <a:pt x="2661" y="528"/>
                  </a:lnTo>
                  <a:lnTo>
                    <a:pt x="2688" y="648"/>
                  </a:lnTo>
                  <a:lnTo>
                    <a:pt x="2304" y="1080"/>
                  </a:lnTo>
                  <a:lnTo>
                    <a:pt x="1584" y="1224"/>
                  </a:lnTo>
                  <a:lnTo>
                    <a:pt x="1296" y="936"/>
                  </a:lnTo>
                  <a:lnTo>
                    <a:pt x="864" y="1032"/>
                  </a:lnTo>
                  <a:lnTo>
                    <a:pt x="0" y="552"/>
                  </a:lnTo>
                  <a:lnTo>
                    <a:pt x="0" y="0"/>
                  </a:lnTo>
                  <a:close/>
                </a:path>
              </a:pathLst>
            </a:custGeom>
            <a:solidFill>
              <a:schemeClr val="bg2"/>
            </a:solidFill>
            <a:ln w="9525">
              <a:noFill/>
              <a:round/>
              <a:headEnd/>
              <a:tailEnd/>
            </a:ln>
            <a:effectLst/>
          </p:spPr>
          <p:txBody>
            <a:bodyPr/>
            <a:lstStyle/>
            <a:p>
              <a:pPr>
                <a:defRPr/>
              </a:pPr>
              <a:endParaRPr lang="fr-FR"/>
            </a:p>
          </p:txBody>
        </p:sp>
        <p:sp>
          <p:nvSpPr>
            <p:cNvPr id="30725" name="Freeform 5"/>
            <p:cNvSpPr>
              <a:spLocks/>
            </p:cNvSpPr>
            <p:nvPr userDrawn="1"/>
          </p:nvSpPr>
          <p:spPr bwMode="hidden">
            <a:xfrm>
              <a:off x="3359" y="1536"/>
              <a:ext cx="2401" cy="1232"/>
            </a:xfrm>
            <a:custGeom>
              <a:avLst/>
              <a:gdLst/>
              <a:ahLst/>
              <a:cxnLst>
                <a:cxn ang="0">
                  <a:pos x="2208" y="15"/>
                </a:cxn>
                <a:cxn ang="0">
                  <a:pos x="2088" y="57"/>
                </a:cxn>
                <a:cxn ang="0">
                  <a:pos x="1951" y="99"/>
                </a:cxn>
                <a:cxn ang="0">
                  <a:pos x="1704" y="135"/>
                </a:cxn>
                <a:cxn ang="0">
                  <a:pos x="1314" y="177"/>
                </a:cxn>
                <a:cxn ang="0">
                  <a:pos x="1176" y="189"/>
                </a:cxn>
                <a:cxn ang="0">
                  <a:pos x="1122" y="195"/>
                </a:cxn>
                <a:cxn ang="0">
                  <a:pos x="1075" y="231"/>
                </a:cxn>
                <a:cxn ang="0">
                  <a:pos x="924" y="321"/>
                </a:cxn>
                <a:cxn ang="0">
                  <a:pos x="840" y="369"/>
                </a:cxn>
                <a:cxn ang="0">
                  <a:pos x="630" y="458"/>
                </a:cxn>
                <a:cxn ang="0">
                  <a:pos x="529" y="500"/>
                </a:cxn>
                <a:cxn ang="0">
                  <a:pos x="487" y="542"/>
                </a:cxn>
                <a:cxn ang="0">
                  <a:pos x="457" y="590"/>
                </a:cxn>
                <a:cxn ang="0">
                  <a:pos x="402" y="638"/>
                </a:cxn>
                <a:cxn ang="0">
                  <a:pos x="330" y="758"/>
                </a:cxn>
                <a:cxn ang="0">
                  <a:pos x="312" y="788"/>
                </a:cxn>
                <a:cxn ang="0">
                  <a:pos x="252" y="824"/>
                </a:cxn>
                <a:cxn ang="0">
                  <a:pos x="84" y="926"/>
                </a:cxn>
                <a:cxn ang="0">
                  <a:pos x="0" y="992"/>
                </a:cxn>
                <a:cxn ang="0">
                  <a:pos x="12" y="1040"/>
                </a:cxn>
                <a:cxn ang="0">
                  <a:pos x="132" y="1034"/>
                </a:cxn>
                <a:cxn ang="0">
                  <a:pos x="336" y="980"/>
                </a:cxn>
                <a:cxn ang="0">
                  <a:pos x="529" y="896"/>
                </a:cxn>
                <a:cxn ang="0">
                  <a:pos x="576" y="872"/>
                </a:cxn>
                <a:cxn ang="0">
                  <a:pos x="714" y="848"/>
                </a:cxn>
                <a:cxn ang="0">
                  <a:pos x="966" y="794"/>
                </a:cxn>
                <a:cxn ang="0">
                  <a:pos x="1212" y="782"/>
                </a:cxn>
                <a:cxn ang="0">
                  <a:pos x="1416" y="872"/>
                </a:cxn>
                <a:cxn ang="0">
                  <a:pos x="1464" y="932"/>
                </a:cxn>
                <a:cxn ang="0">
                  <a:pos x="1440" y="992"/>
                </a:cxn>
                <a:cxn ang="0">
                  <a:pos x="1302" y="1040"/>
                </a:cxn>
                <a:cxn ang="0">
                  <a:pos x="1158" y="1100"/>
                </a:cxn>
                <a:cxn ang="0">
                  <a:pos x="1093" y="1148"/>
                </a:cxn>
                <a:cxn ang="0">
                  <a:pos x="1075" y="1208"/>
                </a:cxn>
                <a:cxn ang="0">
                  <a:pos x="1093" y="1232"/>
                </a:cxn>
                <a:cxn ang="0">
                  <a:pos x="1152" y="1226"/>
                </a:cxn>
                <a:cxn ang="0">
                  <a:pos x="1332" y="1208"/>
                </a:cxn>
                <a:cxn ang="0">
                  <a:pos x="1434" y="1184"/>
                </a:cxn>
                <a:cxn ang="0">
                  <a:pos x="1464" y="1172"/>
                </a:cxn>
                <a:cxn ang="0">
                  <a:pos x="1578" y="1130"/>
                </a:cxn>
                <a:cxn ang="0">
                  <a:pos x="1758" y="1064"/>
                </a:cxn>
                <a:cxn ang="0">
                  <a:pos x="1872" y="962"/>
                </a:cxn>
                <a:cxn ang="0">
                  <a:pos x="1986" y="800"/>
                </a:cxn>
                <a:cxn ang="0">
                  <a:pos x="2166" y="650"/>
                </a:cxn>
                <a:cxn ang="0">
                  <a:pos x="2257" y="590"/>
                </a:cxn>
                <a:cxn ang="0">
                  <a:pos x="2400" y="57"/>
                </a:cxn>
              </a:cxnLst>
              <a:rect l="0" t="0" r="r" b="b"/>
              <a:pathLst>
                <a:path w="2401" h="1232">
                  <a:moveTo>
                    <a:pt x="2310" y="3"/>
                  </a:moveTo>
                  <a:lnTo>
                    <a:pt x="2280" y="3"/>
                  </a:lnTo>
                  <a:lnTo>
                    <a:pt x="2208" y="15"/>
                  </a:lnTo>
                  <a:lnTo>
                    <a:pt x="2136" y="27"/>
                  </a:lnTo>
                  <a:lnTo>
                    <a:pt x="2112" y="39"/>
                  </a:lnTo>
                  <a:lnTo>
                    <a:pt x="2088" y="57"/>
                  </a:lnTo>
                  <a:lnTo>
                    <a:pt x="2082" y="63"/>
                  </a:lnTo>
                  <a:lnTo>
                    <a:pt x="2076" y="69"/>
                  </a:lnTo>
                  <a:lnTo>
                    <a:pt x="1951" y="99"/>
                  </a:lnTo>
                  <a:lnTo>
                    <a:pt x="1896" y="111"/>
                  </a:lnTo>
                  <a:lnTo>
                    <a:pt x="1836" y="117"/>
                  </a:lnTo>
                  <a:lnTo>
                    <a:pt x="1704" y="135"/>
                  </a:lnTo>
                  <a:lnTo>
                    <a:pt x="1572" y="153"/>
                  </a:lnTo>
                  <a:lnTo>
                    <a:pt x="1434" y="165"/>
                  </a:lnTo>
                  <a:lnTo>
                    <a:pt x="1314" y="177"/>
                  </a:lnTo>
                  <a:lnTo>
                    <a:pt x="1260" y="183"/>
                  </a:lnTo>
                  <a:lnTo>
                    <a:pt x="1212" y="189"/>
                  </a:lnTo>
                  <a:lnTo>
                    <a:pt x="1176" y="189"/>
                  </a:lnTo>
                  <a:lnTo>
                    <a:pt x="1146" y="195"/>
                  </a:lnTo>
                  <a:lnTo>
                    <a:pt x="1128" y="195"/>
                  </a:lnTo>
                  <a:lnTo>
                    <a:pt x="1122" y="195"/>
                  </a:lnTo>
                  <a:lnTo>
                    <a:pt x="1116" y="201"/>
                  </a:lnTo>
                  <a:lnTo>
                    <a:pt x="1105" y="207"/>
                  </a:lnTo>
                  <a:lnTo>
                    <a:pt x="1075" y="231"/>
                  </a:lnTo>
                  <a:lnTo>
                    <a:pt x="1026" y="261"/>
                  </a:lnTo>
                  <a:lnTo>
                    <a:pt x="972" y="291"/>
                  </a:lnTo>
                  <a:lnTo>
                    <a:pt x="924" y="321"/>
                  </a:lnTo>
                  <a:lnTo>
                    <a:pt x="876" y="345"/>
                  </a:lnTo>
                  <a:lnTo>
                    <a:pt x="846" y="363"/>
                  </a:lnTo>
                  <a:lnTo>
                    <a:pt x="840" y="369"/>
                  </a:lnTo>
                  <a:lnTo>
                    <a:pt x="834" y="369"/>
                  </a:lnTo>
                  <a:lnTo>
                    <a:pt x="732" y="417"/>
                  </a:lnTo>
                  <a:lnTo>
                    <a:pt x="630" y="458"/>
                  </a:lnTo>
                  <a:lnTo>
                    <a:pt x="588" y="476"/>
                  </a:lnTo>
                  <a:lnTo>
                    <a:pt x="552" y="488"/>
                  </a:lnTo>
                  <a:lnTo>
                    <a:pt x="529" y="500"/>
                  </a:lnTo>
                  <a:lnTo>
                    <a:pt x="517" y="506"/>
                  </a:lnTo>
                  <a:lnTo>
                    <a:pt x="499" y="524"/>
                  </a:lnTo>
                  <a:lnTo>
                    <a:pt x="487" y="542"/>
                  </a:lnTo>
                  <a:lnTo>
                    <a:pt x="481" y="560"/>
                  </a:lnTo>
                  <a:lnTo>
                    <a:pt x="481" y="578"/>
                  </a:lnTo>
                  <a:lnTo>
                    <a:pt x="457" y="590"/>
                  </a:lnTo>
                  <a:lnTo>
                    <a:pt x="438" y="596"/>
                  </a:lnTo>
                  <a:lnTo>
                    <a:pt x="420" y="614"/>
                  </a:lnTo>
                  <a:lnTo>
                    <a:pt x="402" y="638"/>
                  </a:lnTo>
                  <a:lnTo>
                    <a:pt x="366" y="698"/>
                  </a:lnTo>
                  <a:lnTo>
                    <a:pt x="348" y="728"/>
                  </a:lnTo>
                  <a:lnTo>
                    <a:pt x="330" y="758"/>
                  </a:lnTo>
                  <a:lnTo>
                    <a:pt x="324" y="776"/>
                  </a:lnTo>
                  <a:lnTo>
                    <a:pt x="318" y="782"/>
                  </a:lnTo>
                  <a:lnTo>
                    <a:pt x="312" y="788"/>
                  </a:lnTo>
                  <a:lnTo>
                    <a:pt x="300" y="794"/>
                  </a:lnTo>
                  <a:lnTo>
                    <a:pt x="282" y="806"/>
                  </a:lnTo>
                  <a:lnTo>
                    <a:pt x="252" y="824"/>
                  </a:lnTo>
                  <a:lnTo>
                    <a:pt x="199" y="854"/>
                  </a:lnTo>
                  <a:lnTo>
                    <a:pt x="151" y="884"/>
                  </a:lnTo>
                  <a:lnTo>
                    <a:pt x="84" y="926"/>
                  </a:lnTo>
                  <a:lnTo>
                    <a:pt x="30" y="962"/>
                  </a:lnTo>
                  <a:lnTo>
                    <a:pt x="12" y="974"/>
                  </a:lnTo>
                  <a:lnTo>
                    <a:pt x="0" y="992"/>
                  </a:lnTo>
                  <a:lnTo>
                    <a:pt x="0" y="1004"/>
                  </a:lnTo>
                  <a:lnTo>
                    <a:pt x="0" y="1022"/>
                  </a:lnTo>
                  <a:lnTo>
                    <a:pt x="12" y="1040"/>
                  </a:lnTo>
                  <a:lnTo>
                    <a:pt x="42" y="1046"/>
                  </a:lnTo>
                  <a:lnTo>
                    <a:pt x="84" y="1046"/>
                  </a:lnTo>
                  <a:lnTo>
                    <a:pt x="132" y="1034"/>
                  </a:lnTo>
                  <a:lnTo>
                    <a:pt x="193" y="1022"/>
                  </a:lnTo>
                  <a:lnTo>
                    <a:pt x="264" y="1004"/>
                  </a:lnTo>
                  <a:lnTo>
                    <a:pt x="336" y="980"/>
                  </a:lnTo>
                  <a:lnTo>
                    <a:pt x="408" y="950"/>
                  </a:lnTo>
                  <a:lnTo>
                    <a:pt x="475" y="920"/>
                  </a:lnTo>
                  <a:lnTo>
                    <a:pt x="529" y="896"/>
                  </a:lnTo>
                  <a:lnTo>
                    <a:pt x="564" y="878"/>
                  </a:lnTo>
                  <a:lnTo>
                    <a:pt x="570" y="872"/>
                  </a:lnTo>
                  <a:lnTo>
                    <a:pt x="576" y="872"/>
                  </a:lnTo>
                  <a:lnTo>
                    <a:pt x="606" y="872"/>
                  </a:lnTo>
                  <a:lnTo>
                    <a:pt x="648" y="866"/>
                  </a:lnTo>
                  <a:lnTo>
                    <a:pt x="714" y="848"/>
                  </a:lnTo>
                  <a:lnTo>
                    <a:pt x="793" y="830"/>
                  </a:lnTo>
                  <a:lnTo>
                    <a:pt x="876" y="812"/>
                  </a:lnTo>
                  <a:lnTo>
                    <a:pt x="966" y="794"/>
                  </a:lnTo>
                  <a:lnTo>
                    <a:pt x="1063" y="782"/>
                  </a:lnTo>
                  <a:lnTo>
                    <a:pt x="1152" y="776"/>
                  </a:lnTo>
                  <a:lnTo>
                    <a:pt x="1212" y="782"/>
                  </a:lnTo>
                  <a:lnTo>
                    <a:pt x="1284" y="806"/>
                  </a:lnTo>
                  <a:lnTo>
                    <a:pt x="1357" y="836"/>
                  </a:lnTo>
                  <a:lnTo>
                    <a:pt x="1416" y="872"/>
                  </a:lnTo>
                  <a:lnTo>
                    <a:pt x="1434" y="890"/>
                  </a:lnTo>
                  <a:lnTo>
                    <a:pt x="1452" y="908"/>
                  </a:lnTo>
                  <a:lnTo>
                    <a:pt x="1464" y="932"/>
                  </a:lnTo>
                  <a:lnTo>
                    <a:pt x="1464" y="950"/>
                  </a:lnTo>
                  <a:lnTo>
                    <a:pt x="1458" y="968"/>
                  </a:lnTo>
                  <a:lnTo>
                    <a:pt x="1440" y="992"/>
                  </a:lnTo>
                  <a:lnTo>
                    <a:pt x="1410" y="1004"/>
                  </a:lnTo>
                  <a:lnTo>
                    <a:pt x="1369" y="1022"/>
                  </a:lnTo>
                  <a:lnTo>
                    <a:pt x="1302" y="1040"/>
                  </a:lnTo>
                  <a:lnTo>
                    <a:pt x="1248" y="1064"/>
                  </a:lnTo>
                  <a:lnTo>
                    <a:pt x="1200" y="1082"/>
                  </a:lnTo>
                  <a:lnTo>
                    <a:pt x="1158" y="1100"/>
                  </a:lnTo>
                  <a:lnTo>
                    <a:pt x="1128" y="1118"/>
                  </a:lnTo>
                  <a:lnTo>
                    <a:pt x="1110" y="1130"/>
                  </a:lnTo>
                  <a:lnTo>
                    <a:pt x="1093" y="1148"/>
                  </a:lnTo>
                  <a:lnTo>
                    <a:pt x="1081" y="1160"/>
                  </a:lnTo>
                  <a:lnTo>
                    <a:pt x="1069" y="1190"/>
                  </a:lnTo>
                  <a:lnTo>
                    <a:pt x="1075" y="1208"/>
                  </a:lnTo>
                  <a:lnTo>
                    <a:pt x="1081" y="1220"/>
                  </a:lnTo>
                  <a:lnTo>
                    <a:pt x="1087" y="1226"/>
                  </a:lnTo>
                  <a:lnTo>
                    <a:pt x="1093" y="1232"/>
                  </a:lnTo>
                  <a:lnTo>
                    <a:pt x="1110" y="1232"/>
                  </a:lnTo>
                  <a:lnTo>
                    <a:pt x="1128" y="1226"/>
                  </a:lnTo>
                  <a:lnTo>
                    <a:pt x="1152" y="1226"/>
                  </a:lnTo>
                  <a:lnTo>
                    <a:pt x="1212" y="1220"/>
                  </a:lnTo>
                  <a:lnTo>
                    <a:pt x="1272" y="1214"/>
                  </a:lnTo>
                  <a:lnTo>
                    <a:pt x="1332" y="1208"/>
                  </a:lnTo>
                  <a:lnTo>
                    <a:pt x="1393" y="1196"/>
                  </a:lnTo>
                  <a:lnTo>
                    <a:pt x="1416" y="1190"/>
                  </a:lnTo>
                  <a:lnTo>
                    <a:pt x="1434" y="1184"/>
                  </a:lnTo>
                  <a:lnTo>
                    <a:pt x="1446" y="1178"/>
                  </a:lnTo>
                  <a:lnTo>
                    <a:pt x="1452" y="1178"/>
                  </a:lnTo>
                  <a:lnTo>
                    <a:pt x="1464" y="1172"/>
                  </a:lnTo>
                  <a:lnTo>
                    <a:pt x="1488" y="1166"/>
                  </a:lnTo>
                  <a:lnTo>
                    <a:pt x="1530" y="1148"/>
                  </a:lnTo>
                  <a:lnTo>
                    <a:pt x="1578" y="1130"/>
                  </a:lnTo>
                  <a:lnTo>
                    <a:pt x="1681" y="1094"/>
                  </a:lnTo>
                  <a:lnTo>
                    <a:pt x="1722" y="1076"/>
                  </a:lnTo>
                  <a:lnTo>
                    <a:pt x="1758" y="1064"/>
                  </a:lnTo>
                  <a:lnTo>
                    <a:pt x="1812" y="1040"/>
                  </a:lnTo>
                  <a:lnTo>
                    <a:pt x="1848" y="1004"/>
                  </a:lnTo>
                  <a:lnTo>
                    <a:pt x="1872" y="962"/>
                  </a:lnTo>
                  <a:lnTo>
                    <a:pt x="1890" y="932"/>
                  </a:lnTo>
                  <a:lnTo>
                    <a:pt x="1932" y="866"/>
                  </a:lnTo>
                  <a:lnTo>
                    <a:pt x="1986" y="800"/>
                  </a:lnTo>
                  <a:lnTo>
                    <a:pt x="2046" y="740"/>
                  </a:lnTo>
                  <a:lnTo>
                    <a:pt x="2112" y="692"/>
                  </a:lnTo>
                  <a:lnTo>
                    <a:pt x="2166" y="650"/>
                  </a:lnTo>
                  <a:lnTo>
                    <a:pt x="2214" y="620"/>
                  </a:lnTo>
                  <a:lnTo>
                    <a:pt x="2244" y="596"/>
                  </a:lnTo>
                  <a:lnTo>
                    <a:pt x="2257" y="590"/>
                  </a:lnTo>
                  <a:lnTo>
                    <a:pt x="2257" y="590"/>
                  </a:lnTo>
                  <a:lnTo>
                    <a:pt x="2400" y="518"/>
                  </a:lnTo>
                  <a:lnTo>
                    <a:pt x="2400" y="57"/>
                  </a:lnTo>
                  <a:lnTo>
                    <a:pt x="2401" y="0"/>
                  </a:lnTo>
                  <a:lnTo>
                    <a:pt x="2310" y="3"/>
                  </a:lnTo>
                  <a:close/>
                </a:path>
              </a:pathLst>
            </a:custGeom>
            <a:solidFill>
              <a:schemeClr val="bg2"/>
            </a:solidFill>
            <a:ln w="9525">
              <a:noFill/>
              <a:round/>
              <a:headEnd/>
              <a:tailEnd/>
            </a:ln>
          </p:spPr>
          <p:txBody>
            <a:bodyPr/>
            <a:lstStyle/>
            <a:p>
              <a:pPr>
                <a:defRPr/>
              </a:pPr>
              <a:endParaRPr lang="fr-FR"/>
            </a:p>
          </p:txBody>
        </p:sp>
        <p:sp>
          <p:nvSpPr>
            <p:cNvPr id="30726" name="Freeform 6"/>
            <p:cNvSpPr>
              <a:spLocks/>
            </p:cNvSpPr>
            <p:nvPr userDrawn="1"/>
          </p:nvSpPr>
          <p:spPr bwMode="hidden">
            <a:xfrm>
              <a:off x="3792" y="1536"/>
              <a:ext cx="1968" cy="762"/>
            </a:xfrm>
            <a:custGeom>
              <a:avLst/>
              <a:gdLst/>
              <a:ahLst/>
              <a:cxnLst>
                <a:cxn ang="0">
                  <a:pos x="965" y="165"/>
                </a:cxn>
                <a:cxn ang="0">
                  <a:pos x="696" y="200"/>
                </a:cxn>
                <a:cxn ang="0">
                  <a:pos x="693" y="237"/>
                </a:cxn>
                <a:cxn ang="0">
                  <a:pos x="924" y="258"/>
                </a:cxn>
                <a:cxn ang="0">
                  <a:pos x="993" y="267"/>
                </a:cxn>
                <a:cxn ang="0">
                  <a:pos x="681" y="291"/>
                </a:cxn>
                <a:cxn ang="0">
                  <a:pos x="633" y="309"/>
                </a:cxn>
                <a:cxn ang="0">
                  <a:pos x="645" y="336"/>
                </a:cxn>
                <a:cxn ang="0">
                  <a:pos x="672" y="351"/>
                </a:cxn>
                <a:cxn ang="0">
                  <a:pos x="984" y="333"/>
                </a:cxn>
                <a:cxn ang="0">
                  <a:pos x="1080" y="357"/>
                </a:cxn>
                <a:cxn ang="0">
                  <a:pos x="624" y="492"/>
                </a:cxn>
                <a:cxn ang="0">
                  <a:pos x="616" y="536"/>
                </a:cxn>
                <a:cxn ang="0">
                  <a:pos x="8" y="724"/>
                </a:cxn>
                <a:cxn ang="0">
                  <a:pos x="0" y="756"/>
                </a:cxn>
                <a:cxn ang="0">
                  <a:pos x="27" y="762"/>
                </a:cxn>
                <a:cxn ang="0">
                  <a:pos x="664" y="564"/>
                </a:cxn>
                <a:cxn ang="0">
                  <a:pos x="856" y="600"/>
                </a:cxn>
                <a:cxn ang="0">
                  <a:pos x="1158" y="507"/>
                </a:cxn>
                <a:cxn ang="0">
                  <a:pos x="1434" y="465"/>
                </a:cxn>
                <a:cxn ang="0">
                  <a:pos x="1572" y="368"/>
                </a:cxn>
                <a:cxn ang="0">
                  <a:pos x="1712" y="340"/>
                </a:cxn>
                <a:cxn ang="0">
                  <a:pos x="1856" y="328"/>
                </a:cxn>
                <a:cxn ang="0">
                  <a:pos x="1968" y="330"/>
                </a:cxn>
                <a:cxn ang="0">
                  <a:pos x="1968" y="0"/>
                </a:cxn>
                <a:cxn ang="0">
                  <a:pos x="1934" y="3"/>
                </a:cxn>
                <a:cxn ang="0">
                  <a:pos x="1832" y="5"/>
                </a:cxn>
                <a:cxn ang="0">
                  <a:pos x="1682" y="35"/>
                </a:cxn>
                <a:cxn ang="0">
                  <a:pos x="1643" y="72"/>
                </a:cxn>
                <a:cxn ang="0">
                  <a:pos x="1392" y="119"/>
                </a:cxn>
              </a:cxnLst>
              <a:rect l="0" t="0" r="r" b="b"/>
              <a:pathLst>
                <a:path w="1968" h="762">
                  <a:moveTo>
                    <a:pt x="965" y="165"/>
                  </a:moveTo>
                  <a:lnTo>
                    <a:pt x="696" y="200"/>
                  </a:lnTo>
                  <a:lnTo>
                    <a:pt x="693" y="237"/>
                  </a:lnTo>
                  <a:lnTo>
                    <a:pt x="924" y="258"/>
                  </a:lnTo>
                  <a:lnTo>
                    <a:pt x="993" y="267"/>
                  </a:lnTo>
                  <a:lnTo>
                    <a:pt x="681" y="291"/>
                  </a:lnTo>
                  <a:lnTo>
                    <a:pt x="633" y="309"/>
                  </a:lnTo>
                  <a:lnTo>
                    <a:pt x="645" y="336"/>
                  </a:lnTo>
                  <a:lnTo>
                    <a:pt x="672" y="351"/>
                  </a:lnTo>
                  <a:lnTo>
                    <a:pt x="984" y="333"/>
                  </a:lnTo>
                  <a:lnTo>
                    <a:pt x="1080" y="357"/>
                  </a:lnTo>
                  <a:lnTo>
                    <a:pt x="624" y="492"/>
                  </a:lnTo>
                  <a:lnTo>
                    <a:pt x="616" y="536"/>
                  </a:lnTo>
                  <a:lnTo>
                    <a:pt x="8" y="724"/>
                  </a:lnTo>
                  <a:lnTo>
                    <a:pt x="0" y="756"/>
                  </a:lnTo>
                  <a:lnTo>
                    <a:pt x="27" y="762"/>
                  </a:lnTo>
                  <a:lnTo>
                    <a:pt x="664" y="564"/>
                  </a:lnTo>
                  <a:lnTo>
                    <a:pt x="856" y="600"/>
                  </a:lnTo>
                  <a:lnTo>
                    <a:pt x="1158" y="507"/>
                  </a:lnTo>
                  <a:lnTo>
                    <a:pt x="1434" y="465"/>
                  </a:lnTo>
                  <a:lnTo>
                    <a:pt x="1572" y="368"/>
                  </a:lnTo>
                  <a:lnTo>
                    <a:pt x="1712" y="340"/>
                  </a:lnTo>
                  <a:lnTo>
                    <a:pt x="1856" y="328"/>
                  </a:lnTo>
                  <a:lnTo>
                    <a:pt x="1968" y="330"/>
                  </a:lnTo>
                  <a:lnTo>
                    <a:pt x="1968" y="0"/>
                  </a:lnTo>
                  <a:lnTo>
                    <a:pt x="1934" y="3"/>
                  </a:lnTo>
                  <a:lnTo>
                    <a:pt x="1832" y="5"/>
                  </a:lnTo>
                  <a:lnTo>
                    <a:pt x="1682" y="35"/>
                  </a:lnTo>
                  <a:lnTo>
                    <a:pt x="1643" y="72"/>
                  </a:lnTo>
                  <a:lnTo>
                    <a:pt x="1392" y="119"/>
                  </a:lnTo>
                </a:path>
              </a:pathLst>
            </a:custGeom>
            <a:gradFill rotWithShape="0">
              <a:gsLst>
                <a:gs pos="0">
                  <a:schemeClr val="bg2">
                    <a:gamma/>
                    <a:tint val="81961"/>
                    <a:invGamma/>
                  </a:schemeClr>
                </a:gs>
                <a:gs pos="100000">
                  <a:schemeClr val="bg2"/>
                </a:gs>
              </a:gsLst>
              <a:lin ang="2700000" scaled="1"/>
            </a:gradFill>
            <a:ln w="9525">
              <a:noFill/>
              <a:round/>
              <a:headEnd/>
              <a:tailEnd/>
            </a:ln>
          </p:spPr>
          <p:txBody>
            <a:bodyPr/>
            <a:lstStyle/>
            <a:p>
              <a:pPr>
                <a:defRPr/>
              </a:pPr>
              <a:endParaRPr lang="fr-FR"/>
            </a:p>
          </p:txBody>
        </p:sp>
        <p:sp>
          <p:nvSpPr>
            <p:cNvPr id="30727" name="Freeform 7"/>
            <p:cNvSpPr>
              <a:spLocks/>
            </p:cNvSpPr>
            <p:nvPr userDrawn="1"/>
          </p:nvSpPr>
          <p:spPr bwMode="hidden">
            <a:xfrm>
              <a:off x="3599" y="2477"/>
              <a:ext cx="186" cy="120"/>
            </a:xfrm>
            <a:custGeom>
              <a:avLst/>
              <a:gdLst/>
              <a:ahLst/>
              <a:cxnLst>
                <a:cxn ang="0">
                  <a:pos x="185" y="0"/>
                </a:cxn>
                <a:cxn ang="0">
                  <a:pos x="185" y="6"/>
                </a:cxn>
                <a:cxn ang="0">
                  <a:pos x="185" y="18"/>
                </a:cxn>
                <a:cxn ang="0">
                  <a:pos x="185" y="36"/>
                </a:cxn>
                <a:cxn ang="0">
                  <a:pos x="179" y="54"/>
                </a:cxn>
                <a:cxn ang="0">
                  <a:pos x="161" y="72"/>
                </a:cxn>
                <a:cxn ang="0">
                  <a:pos x="137" y="96"/>
                </a:cxn>
                <a:cxn ang="0">
                  <a:pos x="101" y="108"/>
                </a:cxn>
                <a:cxn ang="0">
                  <a:pos x="47" y="120"/>
                </a:cxn>
                <a:cxn ang="0">
                  <a:pos x="29" y="120"/>
                </a:cxn>
                <a:cxn ang="0">
                  <a:pos x="17" y="114"/>
                </a:cxn>
                <a:cxn ang="0">
                  <a:pos x="0" y="96"/>
                </a:cxn>
                <a:cxn ang="0">
                  <a:pos x="0" y="78"/>
                </a:cxn>
                <a:cxn ang="0">
                  <a:pos x="0" y="72"/>
                </a:cxn>
                <a:cxn ang="0">
                  <a:pos x="185" y="0"/>
                </a:cxn>
                <a:cxn ang="0">
                  <a:pos x="185" y="0"/>
                </a:cxn>
              </a:cxnLst>
              <a:rect l="0" t="0" r="r" b="b"/>
              <a:pathLst>
                <a:path w="185" h="120">
                  <a:moveTo>
                    <a:pt x="185" y="0"/>
                  </a:moveTo>
                  <a:lnTo>
                    <a:pt x="185" y="6"/>
                  </a:lnTo>
                  <a:lnTo>
                    <a:pt x="185" y="18"/>
                  </a:lnTo>
                  <a:lnTo>
                    <a:pt x="185" y="36"/>
                  </a:lnTo>
                  <a:lnTo>
                    <a:pt x="179" y="54"/>
                  </a:lnTo>
                  <a:lnTo>
                    <a:pt x="161" y="72"/>
                  </a:lnTo>
                  <a:lnTo>
                    <a:pt x="137" y="96"/>
                  </a:lnTo>
                  <a:lnTo>
                    <a:pt x="101" y="108"/>
                  </a:lnTo>
                  <a:lnTo>
                    <a:pt x="47" y="120"/>
                  </a:lnTo>
                  <a:lnTo>
                    <a:pt x="29" y="120"/>
                  </a:lnTo>
                  <a:lnTo>
                    <a:pt x="17" y="114"/>
                  </a:lnTo>
                  <a:lnTo>
                    <a:pt x="0" y="96"/>
                  </a:lnTo>
                  <a:lnTo>
                    <a:pt x="0" y="78"/>
                  </a:lnTo>
                  <a:lnTo>
                    <a:pt x="0" y="72"/>
                  </a:lnTo>
                  <a:lnTo>
                    <a:pt x="185" y="0"/>
                  </a:lnTo>
                  <a:lnTo>
                    <a:pt x="185" y="0"/>
                  </a:lnTo>
                  <a:close/>
                </a:path>
              </a:pathLst>
            </a:custGeom>
            <a:solidFill>
              <a:schemeClr val="bg1"/>
            </a:solidFill>
            <a:ln w="9525">
              <a:noFill/>
              <a:round/>
              <a:headEnd/>
              <a:tailEnd/>
            </a:ln>
          </p:spPr>
          <p:txBody>
            <a:bodyPr/>
            <a:lstStyle/>
            <a:p>
              <a:pPr>
                <a:defRPr/>
              </a:pPr>
              <a:endParaRPr lang="fr-FR"/>
            </a:p>
          </p:txBody>
        </p:sp>
        <p:sp>
          <p:nvSpPr>
            <p:cNvPr id="30728" name="Freeform 8"/>
            <p:cNvSpPr>
              <a:spLocks/>
            </p:cNvSpPr>
            <p:nvPr userDrawn="1"/>
          </p:nvSpPr>
          <p:spPr bwMode="hidden">
            <a:xfrm>
              <a:off x="3779" y="2393"/>
              <a:ext cx="185" cy="120"/>
            </a:xfrm>
            <a:custGeom>
              <a:avLst/>
              <a:gdLst/>
              <a:ahLst/>
              <a:cxnLst>
                <a:cxn ang="0">
                  <a:pos x="185" y="0"/>
                </a:cxn>
                <a:cxn ang="0">
                  <a:pos x="185" y="6"/>
                </a:cxn>
                <a:cxn ang="0">
                  <a:pos x="179" y="24"/>
                </a:cxn>
                <a:cxn ang="0">
                  <a:pos x="167" y="42"/>
                </a:cxn>
                <a:cxn ang="0">
                  <a:pos x="149" y="66"/>
                </a:cxn>
                <a:cxn ang="0">
                  <a:pos x="131" y="90"/>
                </a:cxn>
                <a:cxn ang="0">
                  <a:pos x="102" y="108"/>
                </a:cxn>
                <a:cxn ang="0">
                  <a:pos x="66" y="120"/>
                </a:cxn>
                <a:cxn ang="0">
                  <a:pos x="18" y="120"/>
                </a:cxn>
                <a:cxn ang="0">
                  <a:pos x="0" y="60"/>
                </a:cxn>
                <a:cxn ang="0">
                  <a:pos x="185" y="0"/>
                </a:cxn>
                <a:cxn ang="0">
                  <a:pos x="185" y="0"/>
                </a:cxn>
              </a:cxnLst>
              <a:rect l="0" t="0" r="r" b="b"/>
              <a:pathLst>
                <a:path w="185" h="120">
                  <a:moveTo>
                    <a:pt x="185" y="0"/>
                  </a:moveTo>
                  <a:lnTo>
                    <a:pt x="185" y="6"/>
                  </a:lnTo>
                  <a:lnTo>
                    <a:pt x="179" y="24"/>
                  </a:lnTo>
                  <a:lnTo>
                    <a:pt x="167" y="42"/>
                  </a:lnTo>
                  <a:lnTo>
                    <a:pt x="149" y="66"/>
                  </a:lnTo>
                  <a:lnTo>
                    <a:pt x="131" y="90"/>
                  </a:lnTo>
                  <a:lnTo>
                    <a:pt x="102" y="108"/>
                  </a:lnTo>
                  <a:lnTo>
                    <a:pt x="66" y="120"/>
                  </a:lnTo>
                  <a:lnTo>
                    <a:pt x="18" y="120"/>
                  </a:lnTo>
                  <a:lnTo>
                    <a:pt x="0" y="60"/>
                  </a:lnTo>
                  <a:lnTo>
                    <a:pt x="185" y="0"/>
                  </a:lnTo>
                  <a:lnTo>
                    <a:pt x="185" y="0"/>
                  </a:lnTo>
                  <a:close/>
                </a:path>
              </a:pathLst>
            </a:custGeom>
            <a:solidFill>
              <a:schemeClr val="bg1"/>
            </a:solidFill>
            <a:ln w="9525">
              <a:noFill/>
              <a:round/>
              <a:headEnd/>
              <a:tailEnd/>
            </a:ln>
          </p:spPr>
          <p:txBody>
            <a:bodyPr/>
            <a:lstStyle/>
            <a:p>
              <a:pPr>
                <a:defRPr/>
              </a:pPr>
              <a:endParaRPr lang="fr-FR"/>
            </a:p>
          </p:txBody>
        </p:sp>
        <p:sp>
          <p:nvSpPr>
            <p:cNvPr id="30729" name="Freeform 9"/>
            <p:cNvSpPr>
              <a:spLocks/>
            </p:cNvSpPr>
            <p:nvPr userDrawn="1"/>
          </p:nvSpPr>
          <p:spPr bwMode="hidden">
            <a:xfrm>
              <a:off x="3839" y="1836"/>
              <a:ext cx="528" cy="275"/>
            </a:xfrm>
            <a:custGeom>
              <a:avLst/>
              <a:gdLst/>
              <a:ahLst/>
              <a:cxnLst>
                <a:cxn ang="0">
                  <a:pos x="0" y="275"/>
                </a:cxn>
                <a:cxn ang="0">
                  <a:pos x="0" y="269"/>
                </a:cxn>
                <a:cxn ang="0">
                  <a:pos x="6" y="251"/>
                </a:cxn>
                <a:cxn ang="0">
                  <a:pos x="6" y="239"/>
                </a:cxn>
                <a:cxn ang="0">
                  <a:pos x="12" y="227"/>
                </a:cxn>
                <a:cxn ang="0">
                  <a:pos x="18" y="221"/>
                </a:cxn>
                <a:cxn ang="0">
                  <a:pos x="36" y="215"/>
                </a:cxn>
                <a:cxn ang="0">
                  <a:pos x="77" y="203"/>
                </a:cxn>
                <a:cxn ang="0">
                  <a:pos x="137" y="179"/>
                </a:cxn>
                <a:cxn ang="0">
                  <a:pos x="209" y="143"/>
                </a:cxn>
                <a:cxn ang="0">
                  <a:pos x="251" y="120"/>
                </a:cxn>
                <a:cxn ang="0">
                  <a:pos x="299" y="96"/>
                </a:cxn>
                <a:cxn ang="0">
                  <a:pos x="394" y="48"/>
                </a:cxn>
                <a:cxn ang="0">
                  <a:pos x="442" y="30"/>
                </a:cxn>
                <a:cxn ang="0">
                  <a:pos x="478" y="12"/>
                </a:cxn>
                <a:cxn ang="0">
                  <a:pos x="502" y="6"/>
                </a:cxn>
                <a:cxn ang="0">
                  <a:pos x="520" y="0"/>
                </a:cxn>
                <a:cxn ang="0">
                  <a:pos x="526" y="0"/>
                </a:cxn>
                <a:cxn ang="0">
                  <a:pos x="520" y="6"/>
                </a:cxn>
                <a:cxn ang="0">
                  <a:pos x="508" y="12"/>
                </a:cxn>
                <a:cxn ang="0">
                  <a:pos x="484" y="24"/>
                </a:cxn>
                <a:cxn ang="0">
                  <a:pos x="460" y="42"/>
                </a:cxn>
                <a:cxn ang="0">
                  <a:pos x="436" y="54"/>
                </a:cxn>
                <a:cxn ang="0">
                  <a:pos x="394" y="78"/>
                </a:cxn>
                <a:cxn ang="0">
                  <a:pos x="340" y="108"/>
                </a:cxn>
                <a:cxn ang="0">
                  <a:pos x="275" y="143"/>
                </a:cxn>
                <a:cxn ang="0">
                  <a:pos x="131" y="221"/>
                </a:cxn>
                <a:cxn ang="0">
                  <a:pos x="65" y="251"/>
                </a:cxn>
                <a:cxn ang="0">
                  <a:pos x="0" y="275"/>
                </a:cxn>
                <a:cxn ang="0">
                  <a:pos x="0" y="275"/>
                </a:cxn>
              </a:cxnLst>
              <a:rect l="0" t="0" r="r" b="b"/>
              <a:pathLst>
                <a:path w="526" h="275">
                  <a:moveTo>
                    <a:pt x="0" y="275"/>
                  </a:moveTo>
                  <a:lnTo>
                    <a:pt x="0" y="269"/>
                  </a:lnTo>
                  <a:lnTo>
                    <a:pt x="6" y="251"/>
                  </a:lnTo>
                  <a:lnTo>
                    <a:pt x="6" y="239"/>
                  </a:lnTo>
                  <a:lnTo>
                    <a:pt x="12" y="227"/>
                  </a:lnTo>
                  <a:lnTo>
                    <a:pt x="18" y="221"/>
                  </a:lnTo>
                  <a:lnTo>
                    <a:pt x="36" y="215"/>
                  </a:lnTo>
                  <a:lnTo>
                    <a:pt x="77" y="203"/>
                  </a:lnTo>
                  <a:lnTo>
                    <a:pt x="137" y="179"/>
                  </a:lnTo>
                  <a:lnTo>
                    <a:pt x="209" y="143"/>
                  </a:lnTo>
                  <a:lnTo>
                    <a:pt x="251" y="120"/>
                  </a:lnTo>
                  <a:lnTo>
                    <a:pt x="299" y="96"/>
                  </a:lnTo>
                  <a:lnTo>
                    <a:pt x="394" y="48"/>
                  </a:lnTo>
                  <a:lnTo>
                    <a:pt x="442" y="30"/>
                  </a:lnTo>
                  <a:lnTo>
                    <a:pt x="478" y="12"/>
                  </a:lnTo>
                  <a:lnTo>
                    <a:pt x="502" y="6"/>
                  </a:lnTo>
                  <a:lnTo>
                    <a:pt x="520" y="0"/>
                  </a:lnTo>
                  <a:lnTo>
                    <a:pt x="526" y="0"/>
                  </a:lnTo>
                  <a:lnTo>
                    <a:pt x="520" y="6"/>
                  </a:lnTo>
                  <a:lnTo>
                    <a:pt x="508" y="12"/>
                  </a:lnTo>
                  <a:lnTo>
                    <a:pt x="484" y="24"/>
                  </a:lnTo>
                  <a:lnTo>
                    <a:pt x="460" y="42"/>
                  </a:lnTo>
                  <a:lnTo>
                    <a:pt x="436" y="54"/>
                  </a:lnTo>
                  <a:lnTo>
                    <a:pt x="394" y="78"/>
                  </a:lnTo>
                  <a:lnTo>
                    <a:pt x="340" y="108"/>
                  </a:lnTo>
                  <a:lnTo>
                    <a:pt x="275" y="143"/>
                  </a:lnTo>
                  <a:lnTo>
                    <a:pt x="131" y="221"/>
                  </a:lnTo>
                  <a:lnTo>
                    <a:pt x="65" y="251"/>
                  </a:lnTo>
                  <a:lnTo>
                    <a:pt x="0" y="275"/>
                  </a:lnTo>
                  <a:lnTo>
                    <a:pt x="0" y="275"/>
                  </a:lnTo>
                  <a:close/>
                </a:path>
              </a:pathLst>
            </a:custGeom>
            <a:solidFill>
              <a:schemeClr val="bg1"/>
            </a:solidFill>
            <a:ln w="9525">
              <a:noFill/>
              <a:round/>
              <a:headEnd/>
              <a:tailEnd/>
            </a:ln>
          </p:spPr>
          <p:txBody>
            <a:bodyPr/>
            <a:lstStyle/>
            <a:p>
              <a:pPr>
                <a:defRPr/>
              </a:pPr>
              <a:endParaRPr lang="fr-FR"/>
            </a:p>
          </p:txBody>
        </p:sp>
        <p:sp>
          <p:nvSpPr>
            <p:cNvPr id="30730" name="Freeform 10"/>
            <p:cNvSpPr>
              <a:spLocks/>
            </p:cNvSpPr>
            <p:nvPr userDrawn="1"/>
          </p:nvSpPr>
          <p:spPr bwMode="hidden">
            <a:xfrm>
              <a:off x="3676" y="2015"/>
              <a:ext cx="721" cy="306"/>
            </a:xfrm>
            <a:custGeom>
              <a:avLst/>
              <a:gdLst/>
              <a:ahLst/>
              <a:cxnLst>
                <a:cxn ang="0">
                  <a:pos x="48" y="216"/>
                </a:cxn>
                <a:cxn ang="0">
                  <a:pos x="30" y="252"/>
                </a:cxn>
                <a:cxn ang="0">
                  <a:pos x="12" y="282"/>
                </a:cxn>
                <a:cxn ang="0">
                  <a:pos x="6" y="300"/>
                </a:cxn>
                <a:cxn ang="0">
                  <a:pos x="0" y="306"/>
                </a:cxn>
                <a:cxn ang="0">
                  <a:pos x="48" y="276"/>
                </a:cxn>
                <a:cxn ang="0">
                  <a:pos x="84" y="252"/>
                </a:cxn>
                <a:cxn ang="0">
                  <a:pos x="108" y="234"/>
                </a:cxn>
                <a:cxn ang="0">
                  <a:pos x="120" y="228"/>
                </a:cxn>
                <a:cxn ang="0">
                  <a:pos x="126" y="228"/>
                </a:cxn>
                <a:cxn ang="0">
                  <a:pos x="144" y="222"/>
                </a:cxn>
                <a:cxn ang="0">
                  <a:pos x="168" y="216"/>
                </a:cxn>
                <a:cxn ang="0">
                  <a:pos x="198" y="204"/>
                </a:cxn>
                <a:cxn ang="0">
                  <a:pos x="275" y="180"/>
                </a:cxn>
                <a:cxn ang="0">
                  <a:pos x="371" y="156"/>
                </a:cxn>
                <a:cxn ang="0">
                  <a:pos x="461" y="126"/>
                </a:cxn>
                <a:cxn ang="0">
                  <a:pos x="544" y="102"/>
                </a:cxn>
                <a:cxn ang="0">
                  <a:pos x="574" y="90"/>
                </a:cxn>
                <a:cxn ang="0">
                  <a:pos x="604" y="84"/>
                </a:cxn>
                <a:cxn ang="0">
                  <a:pos x="622" y="78"/>
                </a:cxn>
                <a:cxn ang="0">
                  <a:pos x="628" y="72"/>
                </a:cxn>
                <a:cxn ang="0">
                  <a:pos x="634" y="66"/>
                </a:cxn>
                <a:cxn ang="0">
                  <a:pos x="652" y="60"/>
                </a:cxn>
                <a:cxn ang="0">
                  <a:pos x="694" y="30"/>
                </a:cxn>
                <a:cxn ang="0">
                  <a:pos x="712" y="18"/>
                </a:cxn>
                <a:cxn ang="0">
                  <a:pos x="718" y="6"/>
                </a:cxn>
                <a:cxn ang="0">
                  <a:pos x="712" y="0"/>
                </a:cxn>
                <a:cxn ang="0">
                  <a:pos x="688" y="0"/>
                </a:cxn>
                <a:cxn ang="0">
                  <a:pos x="628" y="0"/>
                </a:cxn>
                <a:cxn ang="0">
                  <a:pos x="580" y="0"/>
                </a:cxn>
                <a:cxn ang="0">
                  <a:pos x="544" y="0"/>
                </a:cxn>
                <a:cxn ang="0">
                  <a:pos x="514" y="18"/>
                </a:cxn>
                <a:cxn ang="0">
                  <a:pos x="485" y="42"/>
                </a:cxn>
                <a:cxn ang="0">
                  <a:pos x="467" y="54"/>
                </a:cxn>
                <a:cxn ang="0">
                  <a:pos x="449" y="60"/>
                </a:cxn>
                <a:cxn ang="0">
                  <a:pos x="425" y="60"/>
                </a:cxn>
                <a:cxn ang="0">
                  <a:pos x="389" y="66"/>
                </a:cxn>
                <a:cxn ang="0">
                  <a:pos x="347" y="84"/>
                </a:cxn>
                <a:cxn ang="0">
                  <a:pos x="311" y="108"/>
                </a:cxn>
                <a:cxn ang="0">
                  <a:pos x="287" y="126"/>
                </a:cxn>
                <a:cxn ang="0">
                  <a:pos x="275" y="132"/>
                </a:cxn>
                <a:cxn ang="0">
                  <a:pos x="257" y="138"/>
                </a:cxn>
                <a:cxn ang="0">
                  <a:pos x="221" y="138"/>
                </a:cxn>
                <a:cxn ang="0">
                  <a:pos x="186" y="138"/>
                </a:cxn>
                <a:cxn ang="0">
                  <a:pos x="180" y="138"/>
                </a:cxn>
                <a:cxn ang="0">
                  <a:pos x="174" y="138"/>
                </a:cxn>
                <a:cxn ang="0">
                  <a:pos x="114" y="162"/>
                </a:cxn>
                <a:cxn ang="0">
                  <a:pos x="48" y="216"/>
                </a:cxn>
                <a:cxn ang="0">
                  <a:pos x="48" y="216"/>
                </a:cxn>
              </a:cxnLst>
              <a:rect l="0" t="0" r="r" b="b"/>
              <a:pathLst>
                <a:path w="718" h="306">
                  <a:moveTo>
                    <a:pt x="48" y="216"/>
                  </a:moveTo>
                  <a:lnTo>
                    <a:pt x="30" y="252"/>
                  </a:lnTo>
                  <a:lnTo>
                    <a:pt x="12" y="282"/>
                  </a:lnTo>
                  <a:lnTo>
                    <a:pt x="6" y="300"/>
                  </a:lnTo>
                  <a:lnTo>
                    <a:pt x="0" y="306"/>
                  </a:lnTo>
                  <a:lnTo>
                    <a:pt x="48" y="276"/>
                  </a:lnTo>
                  <a:lnTo>
                    <a:pt x="84" y="252"/>
                  </a:lnTo>
                  <a:lnTo>
                    <a:pt x="108" y="234"/>
                  </a:lnTo>
                  <a:lnTo>
                    <a:pt x="120" y="228"/>
                  </a:lnTo>
                  <a:lnTo>
                    <a:pt x="126" y="228"/>
                  </a:lnTo>
                  <a:lnTo>
                    <a:pt x="144" y="222"/>
                  </a:lnTo>
                  <a:lnTo>
                    <a:pt x="168" y="216"/>
                  </a:lnTo>
                  <a:lnTo>
                    <a:pt x="198" y="204"/>
                  </a:lnTo>
                  <a:lnTo>
                    <a:pt x="275" y="180"/>
                  </a:lnTo>
                  <a:lnTo>
                    <a:pt x="371" y="156"/>
                  </a:lnTo>
                  <a:lnTo>
                    <a:pt x="461" y="126"/>
                  </a:lnTo>
                  <a:lnTo>
                    <a:pt x="544" y="102"/>
                  </a:lnTo>
                  <a:lnTo>
                    <a:pt x="574" y="90"/>
                  </a:lnTo>
                  <a:lnTo>
                    <a:pt x="604" y="84"/>
                  </a:lnTo>
                  <a:lnTo>
                    <a:pt x="622" y="78"/>
                  </a:lnTo>
                  <a:lnTo>
                    <a:pt x="628" y="72"/>
                  </a:lnTo>
                  <a:lnTo>
                    <a:pt x="634" y="66"/>
                  </a:lnTo>
                  <a:lnTo>
                    <a:pt x="652" y="60"/>
                  </a:lnTo>
                  <a:lnTo>
                    <a:pt x="694" y="30"/>
                  </a:lnTo>
                  <a:lnTo>
                    <a:pt x="712" y="18"/>
                  </a:lnTo>
                  <a:lnTo>
                    <a:pt x="718" y="6"/>
                  </a:lnTo>
                  <a:lnTo>
                    <a:pt x="712" y="0"/>
                  </a:lnTo>
                  <a:lnTo>
                    <a:pt x="688" y="0"/>
                  </a:lnTo>
                  <a:lnTo>
                    <a:pt x="628" y="0"/>
                  </a:lnTo>
                  <a:lnTo>
                    <a:pt x="580" y="0"/>
                  </a:lnTo>
                  <a:lnTo>
                    <a:pt x="544" y="0"/>
                  </a:lnTo>
                  <a:lnTo>
                    <a:pt x="514" y="18"/>
                  </a:lnTo>
                  <a:lnTo>
                    <a:pt x="485" y="42"/>
                  </a:lnTo>
                  <a:lnTo>
                    <a:pt x="467" y="54"/>
                  </a:lnTo>
                  <a:lnTo>
                    <a:pt x="449" y="60"/>
                  </a:lnTo>
                  <a:lnTo>
                    <a:pt x="425" y="60"/>
                  </a:lnTo>
                  <a:lnTo>
                    <a:pt x="389" y="66"/>
                  </a:lnTo>
                  <a:lnTo>
                    <a:pt x="347" y="84"/>
                  </a:lnTo>
                  <a:lnTo>
                    <a:pt x="311" y="108"/>
                  </a:lnTo>
                  <a:lnTo>
                    <a:pt x="287" y="126"/>
                  </a:lnTo>
                  <a:lnTo>
                    <a:pt x="275" y="132"/>
                  </a:lnTo>
                  <a:lnTo>
                    <a:pt x="257" y="138"/>
                  </a:lnTo>
                  <a:lnTo>
                    <a:pt x="221" y="138"/>
                  </a:lnTo>
                  <a:lnTo>
                    <a:pt x="186" y="138"/>
                  </a:lnTo>
                  <a:lnTo>
                    <a:pt x="180" y="138"/>
                  </a:lnTo>
                  <a:lnTo>
                    <a:pt x="174" y="138"/>
                  </a:lnTo>
                  <a:lnTo>
                    <a:pt x="114" y="162"/>
                  </a:lnTo>
                  <a:lnTo>
                    <a:pt x="48" y="216"/>
                  </a:lnTo>
                  <a:lnTo>
                    <a:pt x="48" y="216"/>
                  </a:lnTo>
                  <a:close/>
                </a:path>
              </a:pathLst>
            </a:custGeom>
            <a:solidFill>
              <a:schemeClr val="bg1"/>
            </a:solidFill>
            <a:ln w="9525">
              <a:noFill/>
              <a:round/>
              <a:headEnd/>
              <a:tailEnd/>
            </a:ln>
          </p:spPr>
          <p:txBody>
            <a:bodyPr/>
            <a:lstStyle/>
            <a:p>
              <a:pPr>
                <a:defRPr/>
              </a:pPr>
              <a:endParaRPr lang="fr-FR"/>
            </a:p>
          </p:txBody>
        </p:sp>
        <p:sp>
          <p:nvSpPr>
            <p:cNvPr id="30731" name="Freeform 11"/>
            <p:cNvSpPr>
              <a:spLocks/>
            </p:cNvSpPr>
            <p:nvPr userDrawn="1"/>
          </p:nvSpPr>
          <p:spPr bwMode="hidden">
            <a:xfrm>
              <a:off x="3358" y="1890"/>
              <a:ext cx="2400" cy="881"/>
            </a:xfrm>
            <a:custGeom>
              <a:avLst/>
              <a:gdLst/>
              <a:ahLst/>
              <a:cxnLst>
                <a:cxn ang="0">
                  <a:pos x="2231" y="54"/>
                </a:cxn>
                <a:cxn ang="0">
                  <a:pos x="2189" y="54"/>
                </a:cxn>
                <a:cxn ang="0">
                  <a:pos x="2147" y="66"/>
                </a:cxn>
                <a:cxn ang="0">
                  <a:pos x="2021" y="101"/>
                </a:cxn>
                <a:cxn ang="0">
                  <a:pos x="1956" y="119"/>
                </a:cxn>
                <a:cxn ang="0">
                  <a:pos x="1860" y="167"/>
                </a:cxn>
                <a:cxn ang="0">
                  <a:pos x="1836" y="245"/>
                </a:cxn>
                <a:cxn ang="0">
                  <a:pos x="1842" y="305"/>
                </a:cxn>
                <a:cxn ang="0">
                  <a:pos x="1758" y="317"/>
                </a:cxn>
                <a:cxn ang="0">
                  <a:pos x="1597" y="263"/>
                </a:cxn>
                <a:cxn ang="0">
                  <a:pos x="1507" y="257"/>
                </a:cxn>
                <a:cxn ang="0">
                  <a:pos x="1399" y="311"/>
                </a:cxn>
                <a:cxn ang="0">
                  <a:pos x="1334" y="353"/>
                </a:cxn>
                <a:cxn ang="0">
                  <a:pos x="1310" y="359"/>
                </a:cxn>
                <a:cxn ang="0">
                  <a:pos x="1214" y="371"/>
                </a:cxn>
                <a:cxn ang="0">
                  <a:pos x="1160" y="365"/>
                </a:cxn>
                <a:cxn ang="0">
                  <a:pos x="1053" y="371"/>
                </a:cxn>
                <a:cxn ang="0">
                  <a:pos x="957" y="383"/>
                </a:cxn>
                <a:cxn ang="0">
                  <a:pos x="921" y="401"/>
                </a:cxn>
                <a:cxn ang="0">
                  <a:pos x="819" y="419"/>
                </a:cxn>
                <a:cxn ang="0">
                  <a:pos x="778" y="419"/>
                </a:cxn>
                <a:cxn ang="0">
                  <a:pos x="664" y="437"/>
                </a:cxn>
                <a:cxn ang="0">
                  <a:pos x="598" y="473"/>
                </a:cxn>
                <a:cxn ang="0">
                  <a:pos x="503" y="467"/>
                </a:cxn>
                <a:cxn ang="0">
                  <a:pos x="431" y="491"/>
                </a:cxn>
                <a:cxn ang="0">
                  <a:pos x="413" y="539"/>
                </a:cxn>
                <a:cxn ang="0">
                  <a:pos x="347" y="569"/>
                </a:cxn>
                <a:cxn ang="0">
                  <a:pos x="222" y="599"/>
                </a:cxn>
                <a:cxn ang="0">
                  <a:pos x="138" y="647"/>
                </a:cxn>
                <a:cxn ang="0">
                  <a:pos x="108" y="659"/>
                </a:cxn>
                <a:cxn ang="0">
                  <a:pos x="0" y="671"/>
                </a:cxn>
                <a:cxn ang="0">
                  <a:pos x="84" y="695"/>
                </a:cxn>
                <a:cxn ang="0">
                  <a:pos x="263" y="653"/>
                </a:cxn>
                <a:cxn ang="0">
                  <a:pos x="473" y="569"/>
                </a:cxn>
                <a:cxn ang="0">
                  <a:pos x="568" y="521"/>
                </a:cxn>
                <a:cxn ang="0">
                  <a:pos x="646" y="515"/>
                </a:cxn>
                <a:cxn ang="0">
                  <a:pos x="873" y="461"/>
                </a:cxn>
                <a:cxn ang="0">
                  <a:pos x="1148" y="425"/>
                </a:cxn>
                <a:cxn ang="0">
                  <a:pos x="1292" y="461"/>
                </a:cxn>
                <a:cxn ang="0">
                  <a:pos x="1417" y="533"/>
                </a:cxn>
                <a:cxn ang="0">
                  <a:pos x="1435" y="617"/>
                </a:cxn>
                <a:cxn ang="0">
                  <a:pos x="1376" y="653"/>
                </a:cxn>
                <a:cxn ang="0">
                  <a:pos x="1226" y="701"/>
                </a:cxn>
                <a:cxn ang="0">
                  <a:pos x="1112" y="755"/>
                </a:cxn>
                <a:cxn ang="0">
                  <a:pos x="1065" y="809"/>
                </a:cxn>
                <a:cxn ang="0">
                  <a:pos x="1077" y="869"/>
                </a:cxn>
                <a:cxn ang="0">
                  <a:pos x="1106" y="881"/>
                </a:cxn>
                <a:cxn ang="0">
                  <a:pos x="1208" y="869"/>
                </a:cxn>
                <a:cxn ang="0">
                  <a:pos x="1388" y="857"/>
                </a:cxn>
                <a:cxn ang="0">
                  <a:pos x="1441" y="851"/>
                </a:cxn>
                <a:cxn ang="0">
                  <a:pos x="1483" y="833"/>
                </a:cxn>
                <a:cxn ang="0">
                  <a:pos x="1675" y="743"/>
                </a:cxn>
                <a:cxn ang="0">
                  <a:pos x="1806" y="689"/>
                </a:cxn>
                <a:cxn ang="0">
                  <a:pos x="1884" y="581"/>
                </a:cxn>
                <a:cxn ang="0">
                  <a:pos x="2039" y="389"/>
                </a:cxn>
                <a:cxn ang="0">
                  <a:pos x="2207" y="269"/>
                </a:cxn>
                <a:cxn ang="0">
                  <a:pos x="2249" y="239"/>
                </a:cxn>
                <a:cxn ang="0">
                  <a:pos x="2392" y="0"/>
                </a:cxn>
                <a:cxn ang="0">
                  <a:pos x="2302" y="36"/>
                </a:cxn>
              </a:cxnLst>
              <a:rect l="0" t="0" r="r" b="b"/>
              <a:pathLst>
                <a:path w="2392" h="881">
                  <a:moveTo>
                    <a:pt x="2302" y="36"/>
                  </a:moveTo>
                  <a:lnTo>
                    <a:pt x="2266" y="48"/>
                  </a:lnTo>
                  <a:lnTo>
                    <a:pt x="2231" y="54"/>
                  </a:lnTo>
                  <a:lnTo>
                    <a:pt x="2201" y="54"/>
                  </a:lnTo>
                  <a:lnTo>
                    <a:pt x="2195" y="54"/>
                  </a:lnTo>
                  <a:lnTo>
                    <a:pt x="2189" y="54"/>
                  </a:lnTo>
                  <a:lnTo>
                    <a:pt x="2189" y="54"/>
                  </a:lnTo>
                  <a:lnTo>
                    <a:pt x="2177" y="60"/>
                  </a:lnTo>
                  <a:lnTo>
                    <a:pt x="2147" y="66"/>
                  </a:lnTo>
                  <a:lnTo>
                    <a:pt x="2105" y="78"/>
                  </a:lnTo>
                  <a:lnTo>
                    <a:pt x="2057" y="89"/>
                  </a:lnTo>
                  <a:lnTo>
                    <a:pt x="2021" y="101"/>
                  </a:lnTo>
                  <a:lnTo>
                    <a:pt x="1997" y="107"/>
                  </a:lnTo>
                  <a:lnTo>
                    <a:pt x="1973" y="113"/>
                  </a:lnTo>
                  <a:lnTo>
                    <a:pt x="1956" y="119"/>
                  </a:lnTo>
                  <a:lnTo>
                    <a:pt x="1926" y="131"/>
                  </a:lnTo>
                  <a:lnTo>
                    <a:pt x="1896" y="137"/>
                  </a:lnTo>
                  <a:lnTo>
                    <a:pt x="1860" y="167"/>
                  </a:lnTo>
                  <a:lnTo>
                    <a:pt x="1842" y="191"/>
                  </a:lnTo>
                  <a:lnTo>
                    <a:pt x="1836" y="221"/>
                  </a:lnTo>
                  <a:lnTo>
                    <a:pt x="1836" y="245"/>
                  </a:lnTo>
                  <a:lnTo>
                    <a:pt x="1842" y="269"/>
                  </a:lnTo>
                  <a:lnTo>
                    <a:pt x="1842" y="293"/>
                  </a:lnTo>
                  <a:lnTo>
                    <a:pt x="1842" y="305"/>
                  </a:lnTo>
                  <a:lnTo>
                    <a:pt x="1824" y="323"/>
                  </a:lnTo>
                  <a:lnTo>
                    <a:pt x="1794" y="329"/>
                  </a:lnTo>
                  <a:lnTo>
                    <a:pt x="1758" y="317"/>
                  </a:lnTo>
                  <a:lnTo>
                    <a:pt x="1716" y="299"/>
                  </a:lnTo>
                  <a:lnTo>
                    <a:pt x="1657" y="275"/>
                  </a:lnTo>
                  <a:lnTo>
                    <a:pt x="1597" y="263"/>
                  </a:lnTo>
                  <a:lnTo>
                    <a:pt x="1543" y="257"/>
                  </a:lnTo>
                  <a:lnTo>
                    <a:pt x="1519" y="257"/>
                  </a:lnTo>
                  <a:lnTo>
                    <a:pt x="1507" y="257"/>
                  </a:lnTo>
                  <a:lnTo>
                    <a:pt x="1489" y="263"/>
                  </a:lnTo>
                  <a:lnTo>
                    <a:pt x="1459" y="275"/>
                  </a:lnTo>
                  <a:lnTo>
                    <a:pt x="1399" y="311"/>
                  </a:lnTo>
                  <a:lnTo>
                    <a:pt x="1376" y="329"/>
                  </a:lnTo>
                  <a:lnTo>
                    <a:pt x="1352" y="341"/>
                  </a:lnTo>
                  <a:lnTo>
                    <a:pt x="1334" y="353"/>
                  </a:lnTo>
                  <a:lnTo>
                    <a:pt x="1328" y="359"/>
                  </a:lnTo>
                  <a:lnTo>
                    <a:pt x="1322" y="359"/>
                  </a:lnTo>
                  <a:lnTo>
                    <a:pt x="1310" y="359"/>
                  </a:lnTo>
                  <a:lnTo>
                    <a:pt x="1286" y="365"/>
                  </a:lnTo>
                  <a:lnTo>
                    <a:pt x="1262" y="365"/>
                  </a:lnTo>
                  <a:lnTo>
                    <a:pt x="1214" y="371"/>
                  </a:lnTo>
                  <a:lnTo>
                    <a:pt x="1196" y="371"/>
                  </a:lnTo>
                  <a:lnTo>
                    <a:pt x="1178" y="365"/>
                  </a:lnTo>
                  <a:lnTo>
                    <a:pt x="1160" y="365"/>
                  </a:lnTo>
                  <a:lnTo>
                    <a:pt x="1130" y="365"/>
                  </a:lnTo>
                  <a:lnTo>
                    <a:pt x="1095" y="365"/>
                  </a:lnTo>
                  <a:lnTo>
                    <a:pt x="1053" y="371"/>
                  </a:lnTo>
                  <a:lnTo>
                    <a:pt x="1017" y="377"/>
                  </a:lnTo>
                  <a:lnTo>
                    <a:pt x="981" y="377"/>
                  </a:lnTo>
                  <a:lnTo>
                    <a:pt x="957" y="383"/>
                  </a:lnTo>
                  <a:lnTo>
                    <a:pt x="945" y="389"/>
                  </a:lnTo>
                  <a:lnTo>
                    <a:pt x="939" y="395"/>
                  </a:lnTo>
                  <a:lnTo>
                    <a:pt x="921" y="401"/>
                  </a:lnTo>
                  <a:lnTo>
                    <a:pt x="879" y="407"/>
                  </a:lnTo>
                  <a:lnTo>
                    <a:pt x="837" y="419"/>
                  </a:lnTo>
                  <a:lnTo>
                    <a:pt x="819" y="419"/>
                  </a:lnTo>
                  <a:lnTo>
                    <a:pt x="808" y="419"/>
                  </a:lnTo>
                  <a:lnTo>
                    <a:pt x="796" y="419"/>
                  </a:lnTo>
                  <a:lnTo>
                    <a:pt x="778" y="419"/>
                  </a:lnTo>
                  <a:lnTo>
                    <a:pt x="754" y="419"/>
                  </a:lnTo>
                  <a:lnTo>
                    <a:pt x="724" y="425"/>
                  </a:lnTo>
                  <a:lnTo>
                    <a:pt x="664" y="437"/>
                  </a:lnTo>
                  <a:lnTo>
                    <a:pt x="640" y="449"/>
                  </a:lnTo>
                  <a:lnTo>
                    <a:pt x="616" y="461"/>
                  </a:lnTo>
                  <a:lnTo>
                    <a:pt x="598" y="473"/>
                  </a:lnTo>
                  <a:lnTo>
                    <a:pt x="580" y="473"/>
                  </a:lnTo>
                  <a:lnTo>
                    <a:pt x="538" y="473"/>
                  </a:lnTo>
                  <a:lnTo>
                    <a:pt x="503" y="467"/>
                  </a:lnTo>
                  <a:lnTo>
                    <a:pt x="461" y="473"/>
                  </a:lnTo>
                  <a:lnTo>
                    <a:pt x="443" y="479"/>
                  </a:lnTo>
                  <a:lnTo>
                    <a:pt x="431" y="491"/>
                  </a:lnTo>
                  <a:lnTo>
                    <a:pt x="425" y="509"/>
                  </a:lnTo>
                  <a:lnTo>
                    <a:pt x="419" y="533"/>
                  </a:lnTo>
                  <a:lnTo>
                    <a:pt x="413" y="539"/>
                  </a:lnTo>
                  <a:lnTo>
                    <a:pt x="407" y="545"/>
                  </a:lnTo>
                  <a:lnTo>
                    <a:pt x="389" y="551"/>
                  </a:lnTo>
                  <a:lnTo>
                    <a:pt x="347" y="569"/>
                  </a:lnTo>
                  <a:lnTo>
                    <a:pt x="299" y="587"/>
                  </a:lnTo>
                  <a:lnTo>
                    <a:pt x="257" y="593"/>
                  </a:lnTo>
                  <a:lnTo>
                    <a:pt x="222" y="599"/>
                  </a:lnTo>
                  <a:lnTo>
                    <a:pt x="180" y="617"/>
                  </a:lnTo>
                  <a:lnTo>
                    <a:pt x="150" y="641"/>
                  </a:lnTo>
                  <a:lnTo>
                    <a:pt x="138" y="647"/>
                  </a:lnTo>
                  <a:lnTo>
                    <a:pt x="132" y="653"/>
                  </a:lnTo>
                  <a:lnTo>
                    <a:pt x="126" y="659"/>
                  </a:lnTo>
                  <a:lnTo>
                    <a:pt x="108" y="659"/>
                  </a:lnTo>
                  <a:lnTo>
                    <a:pt x="96" y="653"/>
                  </a:lnTo>
                  <a:lnTo>
                    <a:pt x="90" y="653"/>
                  </a:lnTo>
                  <a:lnTo>
                    <a:pt x="0" y="671"/>
                  </a:lnTo>
                  <a:lnTo>
                    <a:pt x="12" y="689"/>
                  </a:lnTo>
                  <a:lnTo>
                    <a:pt x="42" y="695"/>
                  </a:lnTo>
                  <a:lnTo>
                    <a:pt x="84" y="695"/>
                  </a:lnTo>
                  <a:lnTo>
                    <a:pt x="132" y="683"/>
                  </a:lnTo>
                  <a:lnTo>
                    <a:pt x="192" y="671"/>
                  </a:lnTo>
                  <a:lnTo>
                    <a:pt x="263" y="653"/>
                  </a:lnTo>
                  <a:lnTo>
                    <a:pt x="335" y="629"/>
                  </a:lnTo>
                  <a:lnTo>
                    <a:pt x="407" y="599"/>
                  </a:lnTo>
                  <a:lnTo>
                    <a:pt x="473" y="569"/>
                  </a:lnTo>
                  <a:lnTo>
                    <a:pt x="527" y="545"/>
                  </a:lnTo>
                  <a:lnTo>
                    <a:pt x="562" y="527"/>
                  </a:lnTo>
                  <a:lnTo>
                    <a:pt x="568" y="521"/>
                  </a:lnTo>
                  <a:lnTo>
                    <a:pt x="574" y="521"/>
                  </a:lnTo>
                  <a:lnTo>
                    <a:pt x="604" y="521"/>
                  </a:lnTo>
                  <a:lnTo>
                    <a:pt x="646" y="515"/>
                  </a:lnTo>
                  <a:lnTo>
                    <a:pt x="712" y="497"/>
                  </a:lnTo>
                  <a:lnTo>
                    <a:pt x="790" y="479"/>
                  </a:lnTo>
                  <a:lnTo>
                    <a:pt x="873" y="461"/>
                  </a:lnTo>
                  <a:lnTo>
                    <a:pt x="963" y="443"/>
                  </a:lnTo>
                  <a:lnTo>
                    <a:pt x="1059" y="431"/>
                  </a:lnTo>
                  <a:lnTo>
                    <a:pt x="1148" y="425"/>
                  </a:lnTo>
                  <a:lnTo>
                    <a:pt x="1178" y="425"/>
                  </a:lnTo>
                  <a:lnTo>
                    <a:pt x="1214" y="437"/>
                  </a:lnTo>
                  <a:lnTo>
                    <a:pt x="1292" y="461"/>
                  </a:lnTo>
                  <a:lnTo>
                    <a:pt x="1340" y="479"/>
                  </a:lnTo>
                  <a:lnTo>
                    <a:pt x="1382" y="503"/>
                  </a:lnTo>
                  <a:lnTo>
                    <a:pt x="1417" y="533"/>
                  </a:lnTo>
                  <a:lnTo>
                    <a:pt x="1441" y="563"/>
                  </a:lnTo>
                  <a:lnTo>
                    <a:pt x="1447" y="587"/>
                  </a:lnTo>
                  <a:lnTo>
                    <a:pt x="1435" y="617"/>
                  </a:lnTo>
                  <a:lnTo>
                    <a:pt x="1423" y="629"/>
                  </a:lnTo>
                  <a:lnTo>
                    <a:pt x="1405" y="641"/>
                  </a:lnTo>
                  <a:lnTo>
                    <a:pt x="1376" y="653"/>
                  </a:lnTo>
                  <a:lnTo>
                    <a:pt x="1346" y="665"/>
                  </a:lnTo>
                  <a:lnTo>
                    <a:pt x="1280" y="683"/>
                  </a:lnTo>
                  <a:lnTo>
                    <a:pt x="1226" y="701"/>
                  </a:lnTo>
                  <a:lnTo>
                    <a:pt x="1178" y="719"/>
                  </a:lnTo>
                  <a:lnTo>
                    <a:pt x="1142" y="743"/>
                  </a:lnTo>
                  <a:lnTo>
                    <a:pt x="1112" y="755"/>
                  </a:lnTo>
                  <a:lnTo>
                    <a:pt x="1089" y="773"/>
                  </a:lnTo>
                  <a:lnTo>
                    <a:pt x="1077" y="791"/>
                  </a:lnTo>
                  <a:lnTo>
                    <a:pt x="1065" y="809"/>
                  </a:lnTo>
                  <a:lnTo>
                    <a:pt x="1059" y="833"/>
                  </a:lnTo>
                  <a:lnTo>
                    <a:pt x="1065" y="857"/>
                  </a:lnTo>
                  <a:lnTo>
                    <a:pt x="1077" y="869"/>
                  </a:lnTo>
                  <a:lnTo>
                    <a:pt x="1083" y="875"/>
                  </a:lnTo>
                  <a:lnTo>
                    <a:pt x="1089" y="881"/>
                  </a:lnTo>
                  <a:lnTo>
                    <a:pt x="1106" y="881"/>
                  </a:lnTo>
                  <a:lnTo>
                    <a:pt x="1124" y="875"/>
                  </a:lnTo>
                  <a:lnTo>
                    <a:pt x="1148" y="875"/>
                  </a:lnTo>
                  <a:lnTo>
                    <a:pt x="1208" y="869"/>
                  </a:lnTo>
                  <a:lnTo>
                    <a:pt x="1268" y="863"/>
                  </a:lnTo>
                  <a:lnTo>
                    <a:pt x="1328" y="863"/>
                  </a:lnTo>
                  <a:lnTo>
                    <a:pt x="1388" y="857"/>
                  </a:lnTo>
                  <a:lnTo>
                    <a:pt x="1411" y="857"/>
                  </a:lnTo>
                  <a:lnTo>
                    <a:pt x="1429" y="851"/>
                  </a:lnTo>
                  <a:lnTo>
                    <a:pt x="1441" y="851"/>
                  </a:lnTo>
                  <a:lnTo>
                    <a:pt x="1447" y="851"/>
                  </a:lnTo>
                  <a:lnTo>
                    <a:pt x="1459" y="845"/>
                  </a:lnTo>
                  <a:lnTo>
                    <a:pt x="1483" y="833"/>
                  </a:lnTo>
                  <a:lnTo>
                    <a:pt x="1525" y="815"/>
                  </a:lnTo>
                  <a:lnTo>
                    <a:pt x="1573" y="791"/>
                  </a:lnTo>
                  <a:lnTo>
                    <a:pt x="1675" y="743"/>
                  </a:lnTo>
                  <a:lnTo>
                    <a:pt x="1716" y="725"/>
                  </a:lnTo>
                  <a:lnTo>
                    <a:pt x="1752" y="713"/>
                  </a:lnTo>
                  <a:lnTo>
                    <a:pt x="1806" y="689"/>
                  </a:lnTo>
                  <a:lnTo>
                    <a:pt x="1842" y="653"/>
                  </a:lnTo>
                  <a:lnTo>
                    <a:pt x="1866" y="611"/>
                  </a:lnTo>
                  <a:lnTo>
                    <a:pt x="1884" y="581"/>
                  </a:lnTo>
                  <a:lnTo>
                    <a:pt x="1926" y="515"/>
                  </a:lnTo>
                  <a:lnTo>
                    <a:pt x="1979" y="449"/>
                  </a:lnTo>
                  <a:lnTo>
                    <a:pt x="2039" y="389"/>
                  </a:lnTo>
                  <a:lnTo>
                    <a:pt x="2105" y="341"/>
                  </a:lnTo>
                  <a:lnTo>
                    <a:pt x="2159" y="299"/>
                  </a:lnTo>
                  <a:lnTo>
                    <a:pt x="2207" y="269"/>
                  </a:lnTo>
                  <a:lnTo>
                    <a:pt x="2237" y="245"/>
                  </a:lnTo>
                  <a:lnTo>
                    <a:pt x="2249" y="239"/>
                  </a:lnTo>
                  <a:lnTo>
                    <a:pt x="2249" y="239"/>
                  </a:lnTo>
                  <a:lnTo>
                    <a:pt x="2392" y="167"/>
                  </a:lnTo>
                  <a:lnTo>
                    <a:pt x="2392" y="60"/>
                  </a:lnTo>
                  <a:lnTo>
                    <a:pt x="2392" y="0"/>
                  </a:lnTo>
                  <a:lnTo>
                    <a:pt x="2344" y="18"/>
                  </a:lnTo>
                  <a:lnTo>
                    <a:pt x="2302" y="36"/>
                  </a:lnTo>
                  <a:lnTo>
                    <a:pt x="2302" y="36"/>
                  </a:lnTo>
                  <a:close/>
                </a:path>
              </a:pathLst>
            </a:custGeom>
            <a:solidFill>
              <a:schemeClr val="bg1"/>
            </a:solidFill>
            <a:ln w="9525">
              <a:noFill/>
              <a:round/>
              <a:headEnd/>
              <a:tailEnd/>
            </a:ln>
          </p:spPr>
          <p:txBody>
            <a:bodyPr/>
            <a:lstStyle/>
            <a:p>
              <a:pPr>
                <a:defRPr/>
              </a:pPr>
              <a:endParaRPr lang="fr-FR"/>
            </a:p>
          </p:txBody>
        </p:sp>
        <p:sp>
          <p:nvSpPr>
            <p:cNvPr id="30732" name="Freeform 12"/>
            <p:cNvSpPr>
              <a:spLocks/>
            </p:cNvSpPr>
            <p:nvPr userDrawn="1"/>
          </p:nvSpPr>
          <p:spPr bwMode="hidden">
            <a:xfrm>
              <a:off x="3839" y="1854"/>
              <a:ext cx="577" cy="258"/>
            </a:xfrm>
            <a:custGeom>
              <a:avLst/>
              <a:gdLst/>
              <a:ahLst/>
              <a:cxnLst>
                <a:cxn ang="0">
                  <a:pos x="30" y="245"/>
                </a:cxn>
                <a:cxn ang="0">
                  <a:pos x="18" y="251"/>
                </a:cxn>
                <a:cxn ang="0">
                  <a:pos x="6" y="257"/>
                </a:cxn>
                <a:cxn ang="0">
                  <a:pos x="0" y="257"/>
                </a:cxn>
                <a:cxn ang="0">
                  <a:pos x="305" y="113"/>
                </a:cxn>
                <a:cxn ang="0">
                  <a:pos x="520" y="0"/>
                </a:cxn>
                <a:cxn ang="0">
                  <a:pos x="526" y="6"/>
                </a:cxn>
                <a:cxn ang="0">
                  <a:pos x="544" y="18"/>
                </a:cxn>
                <a:cxn ang="0">
                  <a:pos x="550" y="24"/>
                </a:cxn>
                <a:cxn ang="0">
                  <a:pos x="550" y="36"/>
                </a:cxn>
                <a:cxn ang="0">
                  <a:pos x="544" y="42"/>
                </a:cxn>
                <a:cxn ang="0">
                  <a:pos x="526" y="54"/>
                </a:cxn>
                <a:cxn ang="0">
                  <a:pos x="514" y="60"/>
                </a:cxn>
                <a:cxn ang="0">
                  <a:pos x="502" y="66"/>
                </a:cxn>
                <a:cxn ang="0">
                  <a:pos x="448" y="84"/>
                </a:cxn>
                <a:cxn ang="0">
                  <a:pos x="382" y="113"/>
                </a:cxn>
                <a:cxn ang="0">
                  <a:pos x="305" y="143"/>
                </a:cxn>
                <a:cxn ang="0">
                  <a:pos x="227" y="173"/>
                </a:cxn>
                <a:cxn ang="0">
                  <a:pos x="149" y="203"/>
                </a:cxn>
                <a:cxn ang="0">
                  <a:pos x="83" y="227"/>
                </a:cxn>
                <a:cxn ang="0">
                  <a:pos x="30" y="245"/>
                </a:cxn>
                <a:cxn ang="0">
                  <a:pos x="30" y="245"/>
                </a:cxn>
              </a:cxnLst>
              <a:rect l="0" t="0" r="r" b="b"/>
              <a:pathLst>
                <a:path w="550" h="257">
                  <a:moveTo>
                    <a:pt x="30" y="245"/>
                  </a:moveTo>
                  <a:lnTo>
                    <a:pt x="18" y="251"/>
                  </a:lnTo>
                  <a:lnTo>
                    <a:pt x="6" y="257"/>
                  </a:lnTo>
                  <a:lnTo>
                    <a:pt x="0" y="257"/>
                  </a:lnTo>
                  <a:lnTo>
                    <a:pt x="305" y="113"/>
                  </a:lnTo>
                  <a:lnTo>
                    <a:pt x="520" y="0"/>
                  </a:lnTo>
                  <a:lnTo>
                    <a:pt x="526" y="6"/>
                  </a:lnTo>
                  <a:lnTo>
                    <a:pt x="544" y="18"/>
                  </a:lnTo>
                  <a:lnTo>
                    <a:pt x="550" y="24"/>
                  </a:lnTo>
                  <a:lnTo>
                    <a:pt x="550" y="36"/>
                  </a:lnTo>
                  <a:lnTo>
                    <a:pt x="544" y="42"/>
                  </a:lnTo>
                  <a:lnTo>
                    <a:pt x="526" y="54"/>
                  </a:lnTo>
                  <a:lnTo>
                    <a:pt x="514" y="60"/>
                  </a:lnTo>
                  <a:lnTo>
                    <a:pt x="502" y="66"/>
                  </a:lnTo>
                  <a:lnTo>
                    <a:pt x="448" y="84"/>
                  </a:lnTo>
                  <a:lnTo>
                    <a:pt x="382" y="113"/>
                  </a:lnTo>
                  <a:lnTo>
                    <a:pt x="305" y="143"/>
                  </a:lnTo>
                  <a:lnTo>
                    <a:pt x="227" y="173"/>
                  </a:lnTo>
                  <a:lnTo>
                    <a:pt x="149" y="203"/>
                  </a:lnTo>
                  <a:lnTo>
                    <a:pt x="83" y="227"/>
                  </a:lnTo>
                  <a:lnTo>
                    <a:pt x="30" y="245"/>
                  </a:lnTo>
                  <a:lnTo>
                    <a:pt x="30" y="245"/>
                  </a:lnTo>
                  <a:close/>
                </a:path>
              </a:pathLst>
            </a:custGeom>
            <a:gradFill rotWithShape="0">
              <a:gsLst>
                <a:gs pos="0">
                  <a:schemeClr val="bg2">
                    <a:gamma/>
                    <a:tint val="94118"/>
                    <a:invGamma/>
                  </a:schemeClr>
                </a:gs>
                <a:gs pos="100000">
                  <a:schemeClr val="bg2"/>
                </a:gs>
              </a:gsLst>
              <a:lin ang="2700000" scaled="1"/>
            </a:gradFill>
            <a:ln w="9525">
              <a:noFill/>
              <a:round/>
              <a:headEnd/>
              <a:tailEnd/>
            </a:ln>
          </p:spPr>
          <p:txBody>
            <a:bodyPr/>
            <a:lstStyle/>
            <a:p>
              <a:pPr>
                <a:defRPr/>
              </a:pPr>
              <a:endParaRPr lang="fr-FR"/>
            </a:p>
          </p:txBody>
        </p:sp>
        <p:sp>
          <p:nvSpPr>
            <p:cNvPr id="30733" name="Freeform 13"/>
            <p:cNvSpPr>
              <a:spLocks/>
            </p:cNvSpPr>
            <p:nvPr userDrawn="1"/>
          </p:nvSpPr>
          <p:spPr bwMode="hidden">
            <a:xfrm>
              <a:off x="5327" y="1642"/>
              <a:ext cx="5" cy="1"/>
            </a:xfrm>
            <a:custGeom>
              <a:avLst/>
              <a:gdLst/>
              <a:ahLst/>
              <a:cxnLst>
                <a:cxn ang="0">
                  <a:pos x="0" y="0"/>
                </a:cxn>
                <a:cxn ang="0">
                  <a:pos x="5" y="0"/>
                </a:cxn>
                <a:cxn ang="0">
                  <a:pos x="0" y="0"/>
                </a:cxn>
                <a:cxn ang="0">
                  <a:pos x="0" y="0"/>
                </a:cxn>
              </a:cxnLst>
              <a:rect l="0" t="0" r="r" b="b"/>
              <a:pathLst>
                <a:path w="5">
                  <a:moveTo>
                    <a:pt x="0" y="0"/>
                  </a:moveTo>
                  <a:lnTo>
                    <a:pt x="5" y="0"/>
                  </a:lnTo>
                  <a:lnTo>
                    <a:pt x="0" y="0"/>
                  </a:lnTo>
                  <a:lnTo>
                    <a:pt x="0" y="0"/>
                  </a:lnTo>
                  <a:close/>
                </a:path>
              </a:pathLst>
            </a:custGeom>
            <a:solidFill>
              <a:srgbClr val="FED1AD"/>
            </a:solidFill>
            <a:ln w="9525">
              <a:noFill/>
              <a:round/>
              <a:headEnd/>
              <a:tailEnd/>
            </a:ln>
          </p:spPr>
          <p:txBody>
            <a:bodyPr/>
            <a:lstStyle/>
            <a:p>
              <a:pPr>
                <a:defRPr/>
              </a:pPr>
              <a:endParaRPr lang="fr-FR"/>
            </a:p>
          </p:txBody>
        </p:sp>
        <p:sp>
          <p:nvSpPr>
            <p:cNvPr id="30734" name="Freeform 14"/>
            <p:cNvSpPr>
              <a:spLocks/>
            </p:cNvSpPr>
            <p:nvPr userDrawn="1"/>
          </p:nvSpPr>
          <p:spPr bwMode="hidden">
            <a:xfrm>
              <a:off x="3839" y="1728"/>
              <a:ext cx="716" cy="383"/>
            </a:xfrm>
            <a:custGeom>
              <a:avLst/>
              <a:gdLst/>
              <a:ahLst/>
              <a:cxnLst>
                <a:cxn ang="0">
                  <a:pos x="659" y="6"/>
                </a:cxn>
                <a:cxn ang="0">
                  <a:pos x="588" y="42"/>
                </a:cxn>
                <a:cxn ang="0">
                  <a:pos x="515" y="84"/>
                </a:cxn>
                <a:cxn ang="0">
                  <a:pos x="509" y="90"/>
                </a:cxn>
                <a:cxn ang="0">
                  <a:pos x="485" y="102"/>
                </a:cxn>
                <a:cxn ang="0">
                  <a:pos x="455" y="120"/>
                </a:cxn>
                <a:cxn ang="0">
                  <a:pos x="425" y="138"/>
                </a:cxn>
                <a:cxn ang="0">
                  <a:pos x="371" y="168"/>
                </a:cxn>
                <a:cxn ang="0">
                  <a:pos x="306" y="198"/>
                </a:cxn>
                <a:cxn ang="0">
                  <a:pos x="186" y="251"/>
                </a:cxn>
                <a:cxn ang="0">
                  <a:pos x="131" y="269"/>
                </a:cxn>
                <a:cxn ang="0">
                  <a:pos x="89" y="287"/>
                </a:cxn>
                <a:cxn ang="0">
                  <a:pos x="53" y="305"/>
                </a:cxn>
                <a:cxn ang="0">
                  <a:pos x="36" y="311"/>
                </a:cxn>
                <a:cxn ang="0">
                  <a:pos x="12" y="329"/>
                </a:cxn>
                <a:cxn ang="0">
                  <a:pos x="0" y="353"/>
                </a:cxn>
                <a:cxn ang="0">
                  <a:pos x="0" y="371"/>
                </a:cxn>
                <a:cxn ang="0">
                  <a:pos x="0" y="383"/>
                </a:cxn>
                <a:cxn ang="0">
                  <a:pos x="0" y="383"/>
                </a:cxn>
                <a:cxn ang="0">
                  <a:pos x="12" y="371"/>
                </a:cxn>
                <a:cxn ang="0">
                  <a:pos x="30" y="353"/>
                </a:cxn>
                <a:cxn ang="0">
                  <a:pos x="53" y="335"/>
                </a:cxn>
                <a:cxn ang="0">
                  <a:pos x="77" y="317"/>
                </a:cxn>
                <a:cxn ang="0">
                  <a:pos x="101" y="311"/>
                </a:cxn>
                <a:cxn ang="0">
                  <a:pos x="131" y="299"/>
                </a:cxn>
                <a:cxn ang="0">
                  <a:pos x="204" y="269"/>
                </a:cxn>
                <a:cxn ang="0">
                  <a:pos x="240" y="251"/>
                </a:cxn>
                <a:cxn ang="0">
                  <a:pos x="270" y="239"/>
                </a:cxn>
                <a:cxn ang="0">
                  <a:pos x="294" y="228"/>
                </a:cxn>
                <a:cxn ang="0">
                  <a:pos x="312" y="222"/>
                </a:cxn>
                <a:cxn ang="0">
                  <a:pos x="330" y="210"/>
                </a:cxn>
                <a:cxn ang="0">
                  <a:pos x="365" y="186"/>
                </a:cxn>
                <a:cxn ang="0">
                  <a:pos x="419" y="156"/>
                </a:cxn>
                <a:cxn ang="0">
                  <a:pos x="473" y="120"/>
                </a:cxn>
                <a:cxn ang="0">
                  <a:pos x="527" y="90"/>
                </a:cxn>
                <a:cxn ang="0">
                  <a:pos x="576" y="60"/>
                </a:cxn>
                <a:cxn ang="0">
                  <a:pos x="612" y="42"/>
                </a:cxn>
                <a:cxn ang="0">
                  <a:pos x="629" y="36"/>
                </a:cxn>
                <a:cxn ang="0">
                  <a:pos x="647" y="30"/>
                </a:cxn>
                <a:cxn ang="0">
                  <a:pos x="677" y="18"/>
                </a:cxn>
                <a:cxn ang="0">
                  <a:pos x="701" y="6"/>
                </a:cxn>
                <a:cxn ang="0">
                  <a:pos x="713" y="0"/>
                </a:cxn>
                <a:cxn ang="0">
                  <a:pos x="713" y="0"/>
                </a:cxn>
                <a:cxn ang="0">
                  <a:pos x="659" y="6"/>
                </a:cxn>
                <a:cxn ang="0">
                  <a:pos x="716" y="63"/>
                </a:cxn>
              </a:cxnLst>
              <a:rect l="0" t="0" r="r" b="b"/>
              <a:pathLst>
                <a:path w="716" h="383">
                  <a:moveTo>
                    <a:pt x="659" y="6"/>
                  </a:moveTo>
                  <a:lnTo>
                    <a:pt x="588" y="42"/>
                  </a:lnTo>
                  <a:lnTo>
                    <a:pt x="515" y="84"/>
                  </a:lnTo>
                  <a:lnTo>
                    <a:pt x="509" y="90"/>
                  </a:lnTo>
                  <a:lnTo>
                    <a:pt x="485" y="102"/>
                  </a:lnTo>
                  <a:lnTo>
                    <a:pt x="455" y="120"/>
                  </a:lnTo>
                  <a:lnTo>
                    <a:pt x="425" y="138"/>
                  </a:lnTo>
                  <a:lnTo>
                    <a:pt x="371" y="168"/>
                  </a:lnTo>
                  <a:lnTo>
                    <a:pt x="306" y="198"/>
                  </a:lnTo>
                  <a:lnTo>
                    <a:pt x="186" y="251"/>
                  </a:lnTo>
                  <a:lnTo>
                    <a:pt x="131" y="269"/>
                  </a:lnTo>
                  <a:lnTo>
                    <a:pt x="89" y="287"/>
                  </a:lnTo>
                  <a:lnTo>
                    <a:pt x="53" y="305"/>
                  </a:lnTo>
                  <a:lnTo>
                    <a:pt x="36" y="311"/>
                  </a:lnTo>
                  <a:lnTo>
                    <a:pt x="12" y="329"/>
                  </a:lnTo>
                  <a:lnTo>
                    <a:pt x="0" y="353"/>
                  </a:lnTo>
                  <a:lnTo>
                    <a:pt x="0" y="371"/>
                  </a:lnTo>
                  <a:lnTo>
                    <a:pt x="0" y="383"/>
                  </a:lnTo>
                  <a:lnTo>
                    <a:pt x="0" y="383"/>
                  </a:lnTo>
                  <a:lnTo>
                    <a:pt x="12" y="371"/>
                  </a:lnTo>
                  <a:lnTo>
                    <a:pt x="30" y="353"/>
                  </a:lnTo>
                  <a:lnTo>
                    <a:pt x="53" y="335"/>
                  </a:lnTo>
                  <a:lnTo>
                    <a:pt x="77" y="317"/>
                  </a:lnTo>
                  <a:lnTo>
                    <a:pt x="101" y="311"/>
                  </a:lnTo>
                  <a:lnTo>
                    <a:pt x="131" y="299"/>
                  </a:lnTo>
                  <a:lnTo>
                    <a:pt x="204" y="269"/>
                  </a:lnTo>
                  <a:lnTo>
                    <a:pt x="240" y="251"/>
                  </a:lnTo>
                  <a:lnTo>
                    <a:pt x="270" y="239"/>
                  </a:lnTo>
                  <a:lnTo>
                    <a:pt x="294" y="228"/>
                  </a:lnTo>
                  <a:lnTo>
                    <a:pt x="312" y="222"/>
                  </a:lnTo>
                  <a:lnTo>
                    <a:pt x="330" y="210"/>
                  </a:lnTo>
                  <a:lnTo>
                    <a:pt x="365" y="186"/>
                  </a:lnTo>
                  <a:lnTo>
                    <a:pt x="419" y="156"/>
                  </a:lnTo>
                  <a:lnTo>
                    <a:pt x="473" y="120"/>
                  </a:lnTo>
                  <a:lnTo>
                    <a:pt x="527" y="90"/>
                  </a:lnTo>
                  <a:lnTo>
                    <a:pt x="576" y="60"/>
                  </a:lnTo>
                  <a:lnTo>
                    <a:pt x="612" y="42"/>
                  </a:lnTo>
                  <a:lnTo>
                    <a:pt x="629" y="36"/>
                  </a:lnTo>
                  <a:lnTo>
                    <a:pt x="647" y="30"/>
                  </a:lnTo>
                  <a:lnTo>
                    <a:pt x="677" y="18"/>
                  </a:lnTo>
                  <a:lnTo>
                    <a:pt x="701" y="6"/>
                  </a:lnTo>
                  <a:lnTo>
                    <a:pt x="713" y="0"/>
                  </a:lnTo>
                  <a:lnTo>
                    <a:pt x="713" y="0"/>
                  </a:lnTo>
                  <a:lnTo>
                    <a:pt x="659" y="6"/>
                  </a:lnTo>
                  <a:lnTo>
                    <a:pt x="716" y="63"/>
                  </a:lnTo>
                </a:path>
              </a:pathLst>
            </a:custGeom>
            <a:gradFill rotWithShape="0">
              <a:gsLst>
                <a:gs pos="0">
                  <a:schemeClr val="bg2">
                    <a:gamma/>
                    <a:tint val="94118"/>
                    <a:invGamma/>
                  </a:schemeClr>
                </a:gs>
                <a:gs pos="100000">
                  <a:schemeClr val="bg2"/>
                </a:gs>
              </a:gsLst>
              <a:lin ang="2700000" scaled="1"/>
            </a:gradFill>
            <a:ln w="9525">
              <a:noFill/>
              <a:round/>
              <a:headEnd/>
              <a:tailEnd/>
            </a:ln>
          </p:spPr>
          <p:txBody>
            <a:bodyPr/>
            <a:lstStyle/>
            <a:p>
              <a:pPr>
                <a:defRPr/>
              </a:pPr>
              <a:endParaRPr lang="fr-FR"/>
            </a:p>
          </p:txBody>
        </p:sp>
        <p:sp>
          <p:nvSpPr>
            <p:cNvPr id="30735" name="Freeform 15"/>
            <p:cNvSpPr>
              <a:spLocks/>
            </p:cNvSpPr>
            <p:nvPr userDrawn="1"/>
          </p:nvSpPr>
          <p:spPr bwMode="hidden">
            <a:xfrm>
              <a:off x="3453" y="2271"/>
              <a:ext cx="318" cy="225"/>
            </a:xfrm>
            <a:custGeom>
              <a:avLst/>
              <a:gdLst/>
              <a:ahLst/>
              <a:cxnLst>
                <a:cxn ang="0">
                  <a:pos x="6" y="225"/>
                </a:cxn>
                <a:cxn ang="0">
                  <a:pos x="0" y="195"/>
                </a:cxn>
                <a:cxn ang="0">
                  <a:pos x="315" y="0"/>
                </a:cxn>
                <a:cxn ang="0">
                  <a:pos x="303" y="27"/>
                </a:cxn>
                <a:cxn ang="0">
                  <a:pos x="318" y="42"/>
                </a:cxn>
              </a:cxnLst>
              <a:rect l="0" t="0" r="r" b="b"/>
              <a:pathLst>
                <a:path w="318" h="225">
                  <a:moveTo>
                    <a:pt x="6" y="225"/>
                  </a:moveTo>
                  <a:lnTo>
                    <a:pt x="0" y="195"/>
                  </a:lnTo>
                  <a:lnTo>
                    <a:pt x="315" y="0"/>
                  </a:lnTo>
                  <a:lnTo>
                    <a:pt x="303" y="27"/>
                  </a:lnTo>
                  <a:lnTo>
                    <a:pt x="318" y="42"/>
                  </a:lnTo>
                </a:path>
              </a:pathLst>
            </a:custGeom>
            <a:gradFill rotWithShape="0">
              <a:gsLst>
                <a:gs pos="0">
                  <a:schemeClr val="bg2">
                    <a:gamma/>
                    <a:tint val="94118"/>
                    <a:invGamma/>
                  </a:schemeClr>
                </a:gs>
                <a:gs pos="100000">
                  <a:schemeClr val="bg2"/>
                </a:gs>
              </a:gsLst>
              <a:lin ang="2700000" scaled="1"/>
            </a:gradFill>
            <a:ln w="9525">
              <a:noFill/>
              <a:round/>
              <a:headEnd/>
              <a:tailEnd/>
            </a:ln>
          </p:spPr>
          <p:txBody>
            <a:bodyPr/>
            <a:lstStyle/>
            <a:p>
              <a:pPr>
                <a:defRPr/>
              </a:pPr>
              <a:endParaRPr lang="fr-FR"/>
            </a:p>
          </p:txBody>
        </p:sp>
        <p:sp>
          <p:nvSpPr>
            <p:cNvPr id="30736" name="Freeform 16"/>
            <p:cNvSpPr>
              <a:spLocks/>
            </p:cNvSpPr>
            <p:nvPr userDrawn="1"/>
          </p:nvSpPr>
          <p:spPr bwMode="hidden">
            <a:xfrm>
              <a:off x="0" y="2658"/>
              <a:ext cx="2595" cy="933"/>
            </a:xfrm>
            <a:custGeom>
              <a:avLst/>
              <a:gdLst/>
              <a:ahLst/>
              <a:cxnLst>
                <a:cxn ang="0">
                  <a:pos x="1050" y="657"/>
                </a:cxn>
                <a:cxn ang="0">
                  <a:pos x="1581" y="690"/>
                </a:cxn>
                <a:cxn ang="0">
                  <a:pos x="1671" y="723"/>
                </a:cxn>
                <a:cxn ang="0">
                  <a:pos x="1176" y="621"/>
                </a:cxn>
                <a:cxn ang="0">
                  <a:pos x="1854" y="567"/>
                </a:cxn>
                <a:cxn ang="0">
                  <a:pos x="1869" y="612"/>
                </a:cxn>
                <a:cxn ang="0">
                  <a:pos x="2103" y="861"/>
                </a:cxn>
                <a:cxn ang="0">
                  <a:pos x="1883" y="520"/>
                </a:cxn>
                <a:cxn ang="0">
                  <a:pos x="1842" y="490"/>
                </a:cxn>
                <a:cxn ang="0">
                  <a:pos x="1770" y="466"/>
                </a:cxn>
                <a:cxn ang="0">
                  <a:pos x="1740" y="448"/>
                </a:cxn>
                <a:cxn ang="0">
                  <a:pos x="1758" y="436"/>
                </a:cxn>
                <a:cxn ang="0">
                  <a:pos x="1830" y="430"/>
                </a:cxn>
                <a:cxn ang="0">
                  <a:pos x="1877" y="424"/>
                </a:cxn>
                <a:cxn ang="0">
                  <a:pos x="1955" y="394"/>
                </a:cxn>
                <a:cxn ang="0">
                  <a:pos x="2052" y="396"/>
                </a:cxn>
                <a:cxn ang="0">
                  <a:pos x="2253" y="732"/>
                </a:cxn>
                <a:cxn ang="0">
                  <a:pos x="2415" y="933"/>
                </a:cxn>
                <a:cxn ang="0">
                  <a:pos x="2397" y="828"/>
                </a:cxn>
                <a:cxn ang="0">
                  <a:pos x="2088" y="400"/>
                </a:cxn>
                <a:cxn ang="0">
                  <a:pos x="2046" y="346"/>
                </a:cxn>
                <a:cxn ang="0">
                  <a:pos x="1997" y="304"/>
                </a:cxn>
                <a:cxn ang="0">
                  <a:pos x="1967" y="286"/>
                </a:cxn>
                <a:cxn ang="0">
                  <a:pos x="1973" y="286"/>
                </a:cxn>
                <a:cxn ang="0">
                  <a:pos x="2009" y="286"/>
                </a:cxn>
                <a:cxn ang="0">
                  <a:pos x="2082" y="322"/>
                </a:cxn>
                <a:cxn ang="0">
                  <a:pos x="2199" y="384"/>
                </a:cxn>
                <a:cxn ang="0">
                  <a:pos x="2394" y="448"/>
                </a:cxn>
                <a:cxn ang="0">
                  <a:pos x="2595" y="516"/>
                </a:cxn>
                <a:cxn ang="0">
                  <a:pos x="2388" y="424"/>
                </a:cxn>
                <a:cxn ang="0">
                  <a:pos x="2219" y="340"/>
                </a:cxn>
                <a:cxn ang="0">
                  <a:pos x="2052" y="280"/>
                </a:cxn>
                <a:cxn ang="0">
                  <a:pos x="1955" y="262"/>
                </a:cxn>
                <a:cxn ang="0">
                  <a:pos x="1877" y="274"/>
                </a:cxn>
                <a:cxn ang="0">
                  <a:pos x="1752" y="274"/>
                </a:cxn>
                <a:cxn ang="0">
                  <a:pos x="1661" y="292"/>
                </a:cxn>
                <a:cxn ang="0">
                  <a:pos x="1607" y="316"/>
                </a:cxn>
                <a:cxn ang="0">
                  <a:pos x="1589" y="322"/>
                </a:cxn>
                <a:cxn ang="0">
                  <a:pos x="1409" y="358"/>
                </a:cxn>
                <a:cxn ang="0">
                  <a:pos x="1152" y="442"/>
                </a:cxn>
                <a:cxn ang="0">
                  <a:pos x="966" y="460"/>
                </a:cxn>
                <a:cxn ang="0">
                  <a:pos x="870" y="442"/>
                </a:cxn>
                <a:cxn ang="0">
                  <a:pos x="828" y="430"/>
                </a:cxn>
                <a:cxn ang="0">
                  <a:pos x="743" y="388"/>
                </a:cxn>
                <a:cxn ang="0">
                  <a:pos x="636" y="334"/>
                </a:cxn>
                <a:cxn ang="0">
                  <a:pos x="467" y="256"/>
                </a:cxn>
                <a:cxn ang="0">
                  <a:pos x="0" y="0"/>
                </a:cxn>
                <a:cxn ang="0">
                  <a:pos x="585" y="390"/>
                </a:cxn>
                <a:cxn ang="0">
                  <a:pos x="849" y="543"/>
                </a:cxn>
                <a:cxn ang="0">
                  <a:pos x="897" y="621"/>
                </a:cxn>
              </a:cxnLst>
              <a:rect l="0" t="0" r="r" b="b"/>
              <a:pathLst>
                <a:path w="2595" h="933">
                  <a:moveTo>
                    <a:pt x="981" y="675"/>
                  </a:moveTo>
                  <a:lnTo>
                    <a:pt x="1050" y="657"/>
                  </a:lnTo>
                  <a:lnTo>
                    <a:pt x="1143" y="651"/>
                  </a:lnTo>
                  <a:lnTo>
                    <a:pt x="1581" y="690"/>
                  </a:lnTo>
                  <a:lnTo>
                    <a:pt x="1623" y="738"/>
                  </a:lnTo>
                  <a:lnTo>
                    <a:pt x="1671" y="723"/>
                  </a:lnTo>
                  <a:lnTo>
                    <a:pt x="1656" y="675"/>
                  </a:lnTo>
                  <a:lnTo>
                    <a:pt x="1176" y="621"/>
                  </a:lnTo>
                  <a:lnTo>
                    <a:pt x="1797" y="534"/>
                  </a:lnTo>
                  <a:lnTo>
                    <a:pt x="1854" y="567"/>
                  </a:lnTo>
                  <a:lnTo>
                    <a:pt x="1881" y="585"/>
                  </a:lnTo>
                  <a:lnTo>
                    <a:pt x="1869" y="612"/>
                  </a:lnTo>
                  <a:lnTo>
                    <a:pt x="1995" y="852"/>
                  </a:lnTo>
                  <a:lnTo>
                    <a:pt x="2103" y="861"/>
                  </a:lnTo>
                  <a:lnTo>
                    <a:pt x="1889" y="538"/>
                  </a:lnTo>
                  <a:lnTo>
                    <a:pt x="1883" y="520"/>
                  </a:lnTo>
                  <a:lnTo>
                    <a:pt x="1872" y="508"/>
                  </a:lnTo>
                  <a:lnTo>
                    <a:pt x="1842" y="490"/>
                  </a:lnTo>
                  <a:lnTo>
                    <a:pt x="1806" y="478"/>
                  </a:lnTo>
                  <a:lnTo>
                    <a:pt x="1770" y="466"/>
                  </a:lnTo>
                  <a:lnTo>
                    <a:pt x="1752" y="454"/>
                  </a:lnTo>
                  <a:lnTo>
                    <a:pt x="1740" y="448"/>
                  </a:lnTo>
                  <a:lnTo>
                    <a:pt x="1746" y="436"/>
                  </a:lnTo>
                  <a:lnTo>
                    <a:pt x="1758" y="436"/>
                  </a:lnTo>
                  <a:lnTo>
                    <a:pt x="1782" y="430"/>
                  </a:lnTo>
                  <a:lnTo>
                    <a:pt x="1830" y="430"/>
                  </a:lnTo>
                  <a:lnTo>
                    <a:pt x="1854" y="430"/>
                  </a:lnTo>
                  <a:lnTo>
                    <a:pt x="1877" y="424"/>
                  </a:lnTo>
                  <a:lnTo>
                    <a:pt x="1925" y="400"/>
                  </a:lnTo>
                  <a:lnTo>
                    <a:pt x="1955" y="394"/>
                  </a:lnTo>
                  <a:lnTo>
                    <a:pt x="1979" y="394"/>
                  </a:lnTo>
                  <a:lnTo>
                    <a:pt x="2052" y="396"/>
                  </a:lnTo>
                  <a:lnTo>
                    <a:pt x="2046" y="456"/>
                  </a:lnTo>
                  <a:lnTo>
                    <a:pt x="2253" y="732"/>
                  </a:lnTo>
                  <a:lnTo>
                    <a:pt x="2334" y="816"/>
                  </a:lnTo>
                  <a:lnTo>
                    <a:pt x="2415" y="933"/>
                  </a:lnTo>
                  <a:lnTo>
                    <a:pt x="2430" y="909"/>
                  </a:lnTo>
                  <a:lnTo>
                    <a:pt x="2397" y="828"/>
                  </a:lnTo>
                  <a:lnTo>
                    <a:pt x="2094" y="412"/>
                  </a:lnTo>
                  <a:lnTo>
                    <a:pt x="2088" y="400"/>
                  </a:lnTo>
                  <a:lnTo>
                    <a:pt x="2076" y="376"/>
                  </a:lnTo>
                  <a:lnTo>
                    <a:pt x="2046" y="346"/>
                  </a:lnTo>
                  <a:lnTo>
                    <a:pt x="2015" y="322"/>
                  </a:lnTo>
                  <a:lnTo>
                    <a:pt x="1997" y="304"/>
                  </a:lnTo>
                  <a:lnTo>
                    <a:pt x="1979" y="292"/>
                  </a:lnTo>
                  <a:lnTo>
                    <a:pt x="1967" y="286"/>
                  </a:lnTo>
                  <a:lnTo>
                    <a:pt x="1967" y="286"/>
                  </a:lnTo>
                  <a:lnTo>
                    <a:pt x="1973" y="286"/>
                  </a:lnTo>
                  <a:lnTo>
                    <a:pt x="1985" y="286"/>
                  </a:lnTo>
                  <a:lnTo>
                    <a:pt x="2009" y="286"/>
                  </a:lnTo>
                  <a:lnTo>
                    <a:pt x="2040" y="298"/>
                  </a:lnTo>
                  <a:lnTo>
                    <a:pt x="2082" y="322"/>
                  </a:lnTo>
                  <a:lnTo>
                    <a:pt x="2124" y="348"/>
                  </a:lnTo>
                  <a:lnTo>
                    <a:pt x="2199" y="384"/>
                  </a:lnTo>
                  <a:lnTo>
                    <a:pt x="2325" y="426"/>
                  </a:lnTo>
                  <a:lnTo>
                    <a:pt x="2394" y="448"/>
                  </a:lnTo>
                  <a:lnTo>
                    <a:pt x="2523" y="522"/>
                  </a:lnTo>
                  <a:lnTo>
                    <a:pt x="2595" y="516"/>
                  </a:lnTo>
                  <a:lnTo>
                    <a:pt x="2442" y="454"/>
                  </a:lnTo>
                  <a:lnTo>
                    <a:pt x="2388" y="424"/>
                  </a:lnTo>
                  <a:lnTo>
                    <a:pt x="2327" y="388"/>
                  </a:lnTo>
                  <a:lnTo>
                    <a:pt x="2219" y="340"/>
                  </a:lnTo>
                  <a:lnTo>
                    <a:pt x="2106" y="292"/>
                  </a:lnTo>
                  <a:lnTo>
                    <a:pt x="2052" y="280"/>
                  </a:lnTo>
                  <a:lnTo>
                    <a:pt x="2003" y="268"/>
                  </a:lnTo>
                  <a:lnTo>
                    <a:pt x="1955" y="262"/>
                  </a:lnTo>
                  <a:lnTo>
                    <a:pt x="1919" y="268"/>
                  </a:lnTo>
                  <a:lnTo>
                    <a:pt x="1877" y="274"/>
                  </a:lnTo>
                  <a:lnTo>
                    <a:pt x="1812" y="274"/>
                  </a:lnTo>
                  <a:lnTo>
                    <a:pt x="1752" y="274"/>
                  </a:lnTo>
                  <a:lnTo>
                    <a:pt x="1703" y="286"/>
                  </a:lnTo>
                  <a:lnTo>
                    <a:pt x="1661" y="292"/>
                  </a:lnTo>
                  <a:lnTo>
                    <a:pt x="1631" y="304"/>
                  </a:lnTo>
                  <a:lnTo>
                    <a:pt x="1607" y="316"/>
                  </a:lnTo>
                  <a:lnTo>
                    <a:pt x="1595" y="322"/>
                  </a:lnTo>
                  <a:lnTo>
                    <a:pt x="1589" y="322"/>
                  </a:lnTo>
                  <a:lnTo>
                    <a:pt x="1500" y="334"/>
                  </a:lnTo>
                  <a:lnTo>
                    <a:pt x="1409" y="358"/>
                  </a:lnTo>
                  <a:lnTo>
                    <a:pt x="1236" y="418"/>
                  </a:lnTo>
                  <a:lnTo>
                    <a:pt x="1152" y="442"/>
                  </a:lnTo>
                  <a:lnTo>
                    <a:pt x="1061" y="460"/>
                  </a:lnTo>
                  <a:lnTo>
                    <a:pt x="966" y="460"/>
                  </a:lnTo>
                  <a:lnTo>
                    <a:pt x="918" y="454"/>
                  </a:lnTo>
                  <a:lnTo>
                    <a:pt x="870" y="442"/>
                  </a:lnTo>
                  <a:lnTo>
                    <a:pt x="858" y="436"/>
                  </a:lnTo>
                  <a:lnTo>
                    <a:pt x="828" y="430"/>
                  </a:lnTo>
                  <a:lnTo>
                    <a:pt x="791" y="412"/>
                  </a:lnTo>
                  <a:lnTo>
                    <a:pt x="743" y="388"/>
                  </a:lnTo>
                  <a:lnTo>
                    <a:pt x="690" y="364"/>
                  </a:lnTo>
                  <a:lnTo>
                    <a:pt x="636" y="334"/>
                  </a:lnTo>
                  <a:lnTo>
                    <a:pt x="515" y="280"/>
                  </a:lnTo>
                  <a:lnTo>
                    <a:pt x="467" y="256"/>
                  </a:lnTo>
                  <a:lnTo>
                    <a:pt x="443" y="244"/>
                  </a:lnTo>
                  <a:lnTo>
                    <a:pt x="0" y="0"/>
                  </a:lnTo>
                  <a:lnTo>
                    <a:pt x="123" y="120"/>
                  </a:lnTo>
                  <a:lnTo>
                    <a:pt x="585" y="390"/>
                  </a:lnTo>
                  <a:lnTo>
                    <a:pt x="708" y="462"/>
                  </a:lnTo>
                  <a:lnTo>
                    <a:pt x="849" y="543"/>
                  </a:lnTo>
                  <a:lnTo>
                    <a:pt x="882" y="564"/>
                  </a:lnTo>
                  <a:lnTo>
                    <a:pt x="897" y="621"/>
                  </a:lnTo>
                  <a:lnTo>
                    <a:pt x="981" y="675"/>
                  </a:lnTo>
                  <a:close/>
                </a:path>
              </a:pathLst>
            </a:custGeom>
            <a:gradFill rotWithShape="0">
              <a:gsLst>
                <a:gs pos="0">
                  <a:schemeClr val="bg2">
                    <a:gamma/>
                    <a:tint val="81961"/>
                    <a:invGamma/>
                  </a:schemeClr>
                </a:gs>
                <a:gs pos="100000">
                  <a:schemeClr val="bg2"/>
                </a:gs>
              </a:gsLst>
              <a:lin ang="2700000" scaled="1"/>
            </a:gradFill>
            <a:ln w="9525">
              <a:noFill/>
              <a:round/>
              <a:headEnd/>
              <a:tailEnd/>
            </a:ln>
          </p:spPr>
          <p:txBody>
            <a:bodyPr/>
            <a:lstStyle/>
            <a:p>
              <a:pPr>
                <a:defRPr/>
              </a:pPr>
              <a:endParaRPr lang="fr-FR"/>
            </a:p>
          </p:txBody>
        </p:sp>
        <p:sp>
          <p:nvSpPr>
            <p:cNvPr id="30737" name="Freeform 17"/>
            <p:cNvSpPr>
              <a:spLocks/>
            </p:cNvSpPr>
            <p:nvPr userDrawn="1"/>
          </p:nvSpPr>
          <p:spPr bwMode="hidden">
            <a:xfrm>
              <a:off x="0" y="2994"/>
              <a:ext cx="2723" cy="1091"/>
            </a:xfrm>
            <a:custGeom>
              <a:avLst/>
              <a:gdLst/>
              <a:ahLst/>
              <a:cxnLst>
                <a:cxn ang="0">
                  <a:pos x="2370" y="72"/>
                </a:cxn>
                <a:cxn ang="0">
                  <a:pos x="2597" y="198"/>
                </a:cxn>
                <a:cxn ang="0">
                  <a:pos x="2639" y="276"/>
                </a:cxn>
                <a:cxn ang="0">
                  <a:pos x="2453" y="264"/>
                </a:cxn>
                <a:cxn ang="0">
                  <a:pos x="2297" y="204"/>
                </a:cxn>
                <a:cxn ang="0">
                  <a:pos x="2112" y="66"/>
                </a:cxn>
                <a:cxn ang="0">
                  <a:pos x="2088" y="72"/>
                </a:cxn>
                <a:cxn ang="0">
                  <a:pos x="2106" y="114"/>
                </a:cxn>
                <a:cxn ang="0">
                  <a:pos x="2412" y="552"/>
                </a:cxn>
                <a:cxn ang="0">
                  <a:pos x="2279" y="564"/>
                </a:cxn>
                <a:cxn ang="0">
                  <a:pos x="2189" y="492"/>
                </a:cxn>
                <a:cxn ang="0">
                  <a:pos x="2058" y="330"/>
                </a:cxn>
                <a:cxn ang="0">
                  <a:pos x="1991" y="234"/>
                </a:cxn>
                <a:cxn ang="0">
                  <a:pos x="1949" y="174"/>
                </a:cxn>
                <a:cxn ang="0">
                  <a:pos x="1824" y="132"/>
                </a:cxn>
                <a:cxn ang="0">
                  <a:pos x="1794" y="144"/>
                </a:cxn>
                <a:cxn ang="0">
                  <a:pos x="1895" y="222"/>
                </a:cxn>
                <a:cxn ang="0">
                  <a:pos x="1943" y="366"/>
                </a:cxn>
                <a:cxn ang="0">
                  <a:pos x="2064" y="630"/>
                </a:cxn>
                <a:cxn ang="0">
                  <a:pos x="2052" y="695"/>
                </a:cxn>
                <a:cxn ang="0">
                  <a:pos x="1955" y="683"/>
                </a:cxn>
                <a:cxn ang="0">
                  <a:pos x="1913" y="636"/>
                </a:cxn>
                <a:cxn ang="0">
                  <a:pos x="1703" y="312"/>
                </a:cxn>
                <a:cxn ang="0">
                  <a:pos x="1637" y="276"/>
                </a:cxn>
                <a:cxn ang="0">
                  <a:pos x="1643" y="318"/>
                </a:cxn>
                <a:cxn ang="0">
                  <a:pos x="1673" y="408"/>
                </a:cxn>
                <a:cxn ang="0">
                  <a:pos x="1716" y="779"/>
                </a:cxn>
                <a:cxn ang="0">
                  <a:pos x="1691" y="737"/>
                </a:cxn>
                <a:cxn ang="0">
                  <a:pos x="1613" y="582"/>
                </a:cxn>
                <a:cxn ang="0">
                  <a:pos x="1494" y="480"/>
                </a:cxn>
                <a:cxn ang="0">
                  <a:pos x="1248" y="528"/>
                </a:cxn>
                <a:cxn ang="0">
                  <a:pos x="996" y="630"/>
                </a:cxn>
                <a:cxn ang="0">
                  <a:pos x="714" y="534"/>
                </a:cxn>
                <a:cxn ang="0">
                  <a:pos x="198" y="288"/>
                </a:cxn>
                <a:cxn ang="0">
                  <a:pos x="0" y="460"/>
                </a:cxn>
                <a:cxn ang="0">
                  <a:pos x="288" y="570"/>
                </a:cxn>
                <a:cxn ang="0">
                  <a:pos x="461" y="654"/>
                </a:cxn>
                <a:cxn ang="0">
                  <a:pos x="725" y="755"/>
                </a:cxn>
                <a:cxn ang="0">
                  <a:pos x="966" y="791"/>
                </a:cxn>
                <a:cxn ang="0">
                  <a:pos x="1176" y="779"/>
                </a:cxn>
                <a:cxn ang="0">
                  <a:pos x="1278" y="791"/>
                </a:cxn>
                <a:cxn ang="0">
                  <a:pos x="1404" y="845"/>
                </a:cxn>
                <a:cxn ang="0">
                  <a:pos x="1416" y="887"/>
                </a:cxn>
                <a:cxn ang="0">
                  <a:pos x="1361" y="923"/>
                </a:cxn>
                <a:cxn ang="0">
                  <a:pos x="1385" y="1007"/>
                </a:cxn>
                <a:cxn ang="0">
                  <a:pos x="1494" y="1085"/>
                </a:cxn>
                <a:cxn ang="0">
                  <a:pos x="1697" y="1043"/>
                </a:cxn>
                <a:cxn ang="0">
                  <a:pos x="1812" y="989"/>
                </a:cxn>
                <a:cxn ang="0">
                  <a:pos x="1973" y="917"/>
                </a:cxn>
                <a:cxn ang="0">
                  <a:pos x="2201" y="899"/>
                </a:cxn>
                <a:cxn ang="0">
                  <a:pos x="2364" y="863"/>
                </a:cxn>
                <a:cxn ang="0">
                  <a:pos x="2400" y="743"/>
                </a:cxn>
                <a:cxn ang="0">
                  <a:pos x="2471" y="701"/>
                </a:cxn>
                <a:cxn ang="0">
                  <a:pos x="2621" y="504"/>
                </a:cxn>
                <a:cxn ang="0">
                  <a:pos x="2693" y="374"/>
                </a:cxn>
              </a:cxnLst>
              <a:rect l="0" t="0" r="r" b="b"/>
              <a:pathLst>
                <a:path w="2723" h="1091">
                  <a:moveTo>
                    <a:pt x="2723" y="299"/>
                  </a:moveTo>
                  <a:lnTo>
                    <a:pt x="2715" y="240"/>
                  </a:lnTo>
                  <a:lnTo>
                    <a:pt x="2656" y="195"/>
                  </a:lnTo>
                  <a:lnTo>
                    <a:pt x="2370" y="72"/>
                  </a:lnTo>
                  <a:lnTo>
                    <a:pt x="2303" y="54"/>
                  </a:lnTo>
                  <a:lnTo>
                    <a:pt x="2585" y="186"/>
                  </a:lnTo>
                  <a:lnTo>
                    <a:pt x="2591" y="192"/>
                  </a:lnTo>
                  <a:lnTo>
                    <a:pt x="2597" y="198"/>
                  </a:lnTo>
                  <a:lnTo>
                    <a:pt x="2621" y="228"/>
                  </a:lnTo>
                  <a:lnTo>
                    <a:pt x="2639" y="258"/>
                  </a:lnTo>
                  <a:lnTo>
                    <a:pt x="2646" y="270"/>
                  </a:lnTo>
                  <a:lnTo>
                    <a:pt x="2639" y="276"/>
                  </a:lnTo>
                  <a:lnTo>
                    <a:pt x="2603" y="282"/>
                  </a:lnTo>
                  <a:lnTo>
                    <a:pt x="2555" y="282"/>
                  </a:lnTo>
                  <a:lnTo>
                    <a:pt x="2507" y="276"/>
                  </a:lnTo>
                  <a:lnTo>
                    <a:pt x="2453" y="264"/>
                  </a:lnTo>
                  <a:lnTo>
                    <a:pt x="2394" y="246"/>
                  </a:lnTo>
                  <a:lnTo>
                    <a:pt x="2340" y="222"/>
                  </a:lnTo>
                  <a:lnTo>
                    <a:pt x="2321" y="216"/>
                  </a:lnTo>
                  <a:lnTo>
                    <a:pt x="2297" y="204"/>
                  </a:lnTo>
                  <a:lnTo>
                    <a:pt x="2171" y="126"/>
                  </a:lnTo>
                  <a:lnTo>
                    <a:pt x="2165" y="120"/>
                  </a:lnTo>
                  <a:lnTo>
                    <a:pt x="2154" y="102"/>
                  </a:lnTo>
                  <a:lnTo>
                    <a:pt x="2112" y="66"/>
                  </a:lnTo>
                  <a:lnTo>
                    <a:pt x="2064" y="24"/>
                  </a:lnTo>
                  <a:lnTo>
                    <a:pt x="2046" y="6"/>
                  </a:lnTo>
                  <a:lnTo>
                    <a:pt x="2034" y="0"/>
                  </a:lnTo>
                  <a:lnTo>
                    <a:pt x="2088" y="72"/>
                  </a:lnTo>
                  <a:lnTo>
                    <a:pt x="2106" y="108"/>
                  </a:lnTo>
                  <a:lnTo>
                    <a:pt x="2106" y="108"/>
                  </a:lnTo>
                  <a:lnTo>
                    <a:pt x="2106" y="108"/>
                  </a:lnTo>
                  <a:lnTo>
                    <a:pt x="2106" y="114"/>
                  </a:lnTo>
                  <a:lnTo>
                    <a:pt x="2112" y="114"/>
                  </a:lnTo>
                  <a:lnTo>
                    <a:pt x="2406" y="516"/>
                  </a:lnTo>
                  <a:lnTo>
                    <a:pt x="2412" y="534"/>
                  </a:lnTo>
                  <a:lnTo>
                    <a:pt x="2412" y="552"/>
                  </a:lnTo>
                  <a:lnTo>
                    <a:pt x="2394" y="576"/>
                  </a:lnTo>
                  <a:lnTo>
                    <a:pt x="2364" y="588"/>
                  </a:lnTo>
                  <a:lnTo>
                    <a:pt x="2321" y="588"/>
                  </a:lnTo>
                  <a:lnTo>
                    <a:pt x="2279" y="564"/>
                  </a:lnTo>
                  <a:lnTo>
                    <a:pt x="2237" y="534"/>
                  </a:lnTo>
                  <a:lnTo>
                    <a:pt x="2201" y="504"/>
                  </a:lnTo>
                  <a:lnTo>
                    <a:pt x="2195" y="498"/>
                  </a:lnTo>
                  <a:lnTo>
                    <a:pt x="2189" y="492"/>
                  </a:lnTo>
                  <a:lnTo>
                    <a:pt x="2171" y="462"/>
                  </a:lnTo>
                  <a:lnTo>
                    <a:pt x="2142" y="420"/>
                  </a:lnTo>
                  <a:lnTo>
                    <a:pt x="2100" y="378"/>
                  </a:lnTo>
                  <a:lnTo>
                    <a:pt x="2058" y="330"/>
                  </a:lnTo>
                  <a:lnTo>
                    <a:pt x="2040" y="318"/>
                  </a:lnTo>
                  <a:lnTo>
                    <a:pt x="2028" y="300"/>
                  </a:lnTo>
                  <a:lnTo>
                    <a:pt x="2009" y="264"/>
                  </a:lnTo>
                  <a:lnTo>
                    <a:pt x="1991" y="234"/>
                  </a:lnTo>
                  <a:lnTo>
                    <a:pt x="1985" y="210"/>
                  </a:lnTo>
                  <a:lnTo>
                    <a:pt x="1973" y="192"/>
                  </a:lnTo>
                  <a:lnTo>
                    <a:pt x="1967" y="180"/>
                  </a:lnTo>
                  <a:lnTo>
                    <a:pt x="1949" y="174"/>
                  </a:lnTo>
                  <a:lnTo>
                    <a:pt x="1907" y="156"/>
                  </a:lnTo>
                  <a:lnTo>
                    <a:pt x="1860" y="138"/>
                  </a:lnTo>
                  <a:lnTo>
                    <a:pt x="1836" y="132"/>
                  </a:lnTo>
                  <a:lnTo>
                    <a:pt x="1824" y="132"/>
                  </a:lnTo>
                  <a:lnTo>
                    <a:pt x="1806" y="132"/>
                  </a:lnTo>
                  <a:lnTo>
                    <a:pt x="1800" y="138"/>
                  </a:lnTo>
                  <a:lnTo>
                    <a:pt x="1794" y="144"/>
                  </a:lnTo>
                  <a:lnTo>
                    <a:pt x="1794" y="144"/>
                  </a:lnTo>
                  <a:lnTo>
                    <a:pt x="1842" y="156"/>
                  </a:lnTo>
                  <a:lnTo>
                    <a:pt x="1872" y="180"/>
                  </a:lnTo>
                  <a:lnTo>
                    <a:pt x="1889" y="204"/>
                  </a:lnTo>
                  <a:lnTo>
                    <a:pt x="1895" y="222"/>
                  </a:lnTo>
                  <a:lnTo>
                    <a:pt x="1889" y="240"/>
                  </a:lnTo>
                  <a:lnTo>
                    <a:pt x="1901" y="270"/>
                  </a:lnTo>
                  <a:lnTo>
                    <a:pt x="1919" y="318"/>
                  </a:lnTo>
                  <a:lnTo>
                    <a:pt x="1943" y="366"/>
                  </a:lnTo>
                  <a:lnTo>
                    <a:pt x="1991" y="480"/>
                  </a:lnTo>
                  <a:lnTo>
                    <a:pt x="2021" y="534"/>
                  </a:lnTo>
                  <a:lnTo>
                    <a:pt x="2040" y="582"/>
                  </a:lnTo>
                  <a:lnTo>
                    <a:pt x="2064" y="630"/>
                  </a:lnTo>
                  <a:lnTo>
                    <a:pt x="2076" y="666"/>
                  </a:lnTo>
                  <a:lnTo>
                    <a:pt x="2082" y="683"/>
                  </a:lnTo>
                  <a:lnTo>
                    <a:pt x="2070" y="695"/>
                  </a:lnTo>
                  <a:lnTo>
                    <a:pt x="2052" y="695"/>
                  </a:lnTo>
                  <a:lnTo>
                    <a:pt x="2021" y="695"/>
                  </a:lnTo>
                  <a:lnTo>
                    <a:pt x="1997" y="695"/>
                  </a:lnTo>
                  <a:lnTo>
                    <a:pt x="1973" y="689"/>
                  </a:lnTo>
                  <a:lnTo>
                    <a:pt x="1955" y="683"/>
                  </a:lnTo>
                  <a:lnTo>
                    <a:pt x="1949" y="683"/>
                  </a:lnTo>
                  <a:lnTo>
                    <a:pt x="1949" y="677"/>
                  </a:lnTo>
                  <a:lnTo>
                    <a:pt x="1943" y="672"/>
                  </a:lnTo>
                  <a:lnTo>
                    <a:pt x="1913" y="636"/>
                  </a:lnTo>
                  <a:lnTo>
                    <a:pt x="1806" y="324"/>
                  </a:lnTo>
                  <a:lnTo>
                    <a:pt x="1776" y="330"/>
                  </a:lnTo>
                  <a:lnTo>
                    <a:pt x="1746" y="330"/>
                  </a:lnTo>
                  <a:lnTo>
                    <a:pt x="1703" y="312"/>
                  </a:lnTo>
                  <a:lnTo>
                    <a:pt x="1673" y="288"/>
                  </a:lnTo>
                  <a:lnTo>
                    <a:pt x="1667" y="276"/>
                  </a:lnTo>
                  <a:lnTo>
                    <a:pt x="1655" y="270"/>
                  </a:lnTo>
                  <a:lnTo>
                    <a:pt x="1637" y="276"/>
                  </a:lnTo>
                  <a:lnTo>
                    <a:pt x="1631" y="288"/>
                  </a:lnTo>
                  <a:lnTo>
                    <a:pt x="1625" y="306"/>
                  </a:lnTo>
                  <a:lnTo>
                    <a:pt x="1625" y="312"/>
                  </a:lnTo>
                  <a:lnTo>
                    <a:pt x="1643" y="318"/>
                  </a:lnTo>
                  <a:lnTo>
                    <a:pt x="1655" y="336"/>
                  </a:lnTo>
                  <a:lnTo>
                    <a:pt x="1667" y="366"/>
                  </a:lnTo>
                  <a:lnTo>
                    <a:pt x="1673" y="402"/>
                  </a:lnTo>
                  <a:lnTo>
                    <a:pt x="1673" y="408"/>
                  </a:lnTo>
                  <a:lnTo>
                    <a:pt x="1673" y="414"/>
                  </a:lnTo>
                  <a:lnTo>
                    <a:pt x="1716" y="761"/>
                  </a:lnTo>
                  <a:lnTo>
                    <a:pt x="1716" y="773"/>
                  </a:lnTo>
                  <a:lnTo>
                    <a:pt x="1716" y="779"/>
                  </a:lnTo>
                  <a:lnTo>
                    <a:pt x="1709" y="773"/>
                  </a:lnTo>
                  <a:lnTo>
                    <a:pt x="1703" y="755"/>
                  </a:lnTo>
                  <a:lnTo>
                    <a:pt x="1697" y="749"/>
                  </a:lnTo>
                  <a:lnTo>
                    <a:pt x="1691" y="737"/>
                  </a:lnTo>
                  <a:lnTo>
                    <a:pt x="1679" y="713"/>
                  </a:lnTo>
                  <a:lnTo>
                    <a:pt x="1661" y="672"/>
                  </a:lnTo>
                  <a:lnTo>
                    <a:pt x="1643" y="630"/>
                  </a:lnTo>
                  <a:lnTo>
                    <a:pt x="1613" y="582"/>
                  </a:lnTo>
                  <a:lnTo>
                    <a:pt x="1589" y="540"/>
                  </a:lnTo>
                  <a:lnTo>
                    <a:pt x="1560" y="510"/>
                  </a:lnTo>
                  <a:lnTo>
                    <a:pt x="1536" y="492"/>
                  </a:lnTo>
                  <a:lnTo>
                    <a:pt x="1494" y="480"/>
                  </a:lnTo>
                  <a:lnTo>
                    <a:pt x="1446" y="480"/>
                  </a:lnTo>
                  <a:lnTo>
                    <a:pt x="1397" y="486"/>
                  </a:lnTo>
                  <a:lnTo>
                    <a:pt x="1349" y="498"/>
                  </a:lnTo>
                  <a:lnTo>
                    <a:pt x="1248" y="528"/>
                  </a:lnTo>
                  <a:lnTo>
                    <a:pt x="1158" y="570"/>
                  </a:lnTo>
                  <a:lnTo>
                    <a:pt x="1104" y="600"/>
                  </a:lnTo>
                  <a:lnTo>
                    <a:pt x="1037" y="624"/>
                  </a:lnTo>
                  <a:lnTo>
                    <a:pt x="996" y="630"/>
                  </a:lnTo>
                  <a:lnTo>
                    <a:pt x="948" y="630"/>
                  </a:lnTo>
                  <a:lnTo>
                    <a:pt x="900" y="618"/>
                  </a:lnTo>
                  <a:lnTo>
                    <a:pt x="840" y="588"/>
                  </a:lnTo>
                  <a:lnTo>
                    <a:pt x="714" y="534"/>
                  </a:lnTo>
                  <a:lnTo>
                    <a:pt x="582" y="474"/>
                  </a:lnTo>
                  <a:lnTo>
                    <a:pt x="443" y="408"/>
                  </a:lnTo>
                  <a:lnTo>
                    <a:pt x="318" y="348"/>
                  </a:lnTo>
                  <a:lnTo>
                    <a:pt x="198" y="288"/>
                  </a:lnTo>
                  <a:lnTo>
                    <a:pt x="149" y="264"/>
                  </a:lnTo>
                  <a:lnTo>
                    <a:pt x="102" y="240"/>
                  </a:lnTo>
                  <a:lnTo>
                    <a:pt x="0" y="187"/>
                  </a:lnTo>
                  <a:lnTo>
                    <a:pt x="0" y="460"/>
                  </a:lnTo>
                  <a:lnTo>
                    <a:pt x="36" y="474"/>
                  </a:lnTo>
                  <a:lnTo>
                    <a:pt x="149" y="516"/>
                  </a:lnTo>
                  <a:lnTo>
                    <a:pt x="216" y="540"/>
                  </a:lnTo>
                  <a:lnTo>
                    <a:pt x="288" y="570"/>
                  </a:lnTo>
                  <a:lnTo>
                    <a:pt x="348" y="594"/>
                  </a:lnTo>
                  <a:lnTo>
                    <a:pt x="396" y="618"/>
                  </a:lnTo>
                  <a:lnTo>
                    <a:pt x="432" y="636"/>
                  </a:lnTo>
                  <a:lnTo>
                    <a:pt x="461" y="654"/>
                  </a:lnTo>
                  <a:lnTo>
                    <a:pt x="504" y="672"/>
                  </a:lnTo>
                  <a:lnTo>
                    <a:pt x="588" y="707"/>
                  </a:lnTo>
                  <a:lnTo>
                    <a:pt x="684" y="743"/>
                  </a:lnTo>
                  <a:lnTo>
                    <a:pt x="725" y="755"/>
                  </a:lnTo>
                  <a:lnTo>
                    <a:pt x="761" y="767"/>
                  </a:lnTo>
                  <a:lnTo>
                    <a:pt x="828" y="779"/>
                  </a:lnTo>
                  <a:lnTo>
                    <a:pt x="894" y="785"/>
                  </a:lnTo>
                  <a:lnTo>
                    <a:pt x="966" y="791"/>
                  </a:lnTo>
                  <a:lnTo>
                    <a:pt x="1031" y="791"/>
                  </a:lnTo>
                  <a:lnTo>
                    <a:pt x="1092" y="785"/>
                  </a:lnTo>
                  <a:lnTo>
                    <a:pt x="1146" y="785"/>
                  </a:lnTo>
                  <a:lnTo>
                    <a:pt x="1176" y="779"/>
                  </a:lnTo>
                  <a:lnTo>
                    <a:pt x="1188" y="779"/>
                  </a:lnTo>
                  <a:lnTo>
                    <a:pt x="1188" y="779"/>
                  </a:lnTo>
                  <a:lnTo>
                    <a:pt x="1236" y="785"/>
                  </a:lnTo>
                  <a:lnTo>
                    <a:pt x="1278" y="791"/>
                  </a:lnTo>
                  <a:lnTo>
                    <a:pt x="1307" y="803"/>
                  </a:lnTo>
                  <a:lnTo>
                    <a:pt x="1337" y="809"/>
                  </a:lnTo>
                  <a:lnTo>
                    <a:pt x="1379" y="827"/>
                  </a:lnTo>
                  <a:lnTo>
                    <a:pt x="1404" y="845"/>
                  </a:lnTo>
                  <a:lnTo>
                    <a:pt x="1416" y="863"/>
                  </a:lnTo>
                  <a:lnTo>
                    <a:pt x="1416" y="875"/>
                  </a:lnTo>
                  <a:lnTo>
                    <a:pt x="1416" y="881"/>
                  </a:lnTo>
                  <a:lnTo>
                    <a:pt x="1416" y="887"/>
                  </a:lnTo>
                  <a:lnTo>
                    <a:pt x="1410" y="887"/>
                  </a:lnTo>
                  <a:lnTo>
                    <a:pt x="1397" y="893"/>
                  </a:lnTo>
                  <a:lnTo>
                    <a:pt x="1379" y="905"/>
                  </a:lnTo>
                  <a:lnTo>
                    <a:pt x="1361" y="923"/>
                  </a:lnTo>
                  <a:lnTo>
                    <a:pt x="1355" y="941"/>
                  </a:lnTo>
                  <a:lnTo>
                    <a:pt x="1361" y="971"/>
                  </a:lnTo>
                  <a:lnTo>
                    <a:pt x="1367" y="989"/>
                  </a:lnTo>
                  <a:lnTo>
                    <a:pt x="1385" y="1007"/>
                  </a:lnTo>
                  <a:lnTo>
                    <a:pt x="1404" y="1025"/>
                  </a:lnTo>
                  <a:lnTo>
                    <a:pt x="1434" y="1049"/>
                  </a:lnTo>
                  <a:lnTo>
                    <a:pt x="1464" y="1067"/>
                  </a:lnTo>
                  <a:lnTo>
                    <a:pt x="1494" y="1085"/>
                  </a:lnTo>
                  <a:lnTo>
                    <a:pt x="1554" y="1091"/>
                  </a:lnTo>
                  <a:lnTo>
                    <a:pt x="1607" y="1085"/>
                  </a:lnTo>
                  <a:lnTo>
                    <a:pt x="1661" y="1067"/>
                  </a:lnTo>
                  <a:lnTo>
                    <a:pt x="1697" y="1043"/>
                  </a:lnTo>
                  <a:lnTo>
                    <a:pt x="1734" y="1019"/>
                  </a:lnTo>
                  <a:lnTo>
                    <a:pt x="1752" y="995"/>
                  </a:lnTo>
                  <a:lnTo>
                    <a:pt x="1758" y="989"/>
                  </a:lnTo>
                  <a:lnTo>
                    <a:pt x="1812" y="989"/>
                  </a:lnTo>
                  <a:lnTo>
                    <a:pt x="1860" y="983"/>
                  </a:lnTo>
                  <a:lnTo>
                    <a:pt x="1907" y="965"/>
                  </a:lnTo>
                  <a:lnTo>
                    <a:pt x="1943" y="941"/>
                  </a:lnTo>
                  <a:lnTo>
                    <a:pt x="1973" y="917"/>
                  </a:lnTo>
                  <a:lnTo>
                    <a:pt x="2003" y="899"/>
                  </a:lnTo>
                  <a:lnTo>
                    <a:pt x="2015" y="881"/>
                  </a:lnTo>
                  <a:lnTo>
                    <a:pt x="2021" y="875"/>
                  </a:lnTo>
                  <a:lnTo>
                    <a:pt x="2201" y="899"/>
                  </a:lnTo>
                  <a:lnTo>
                    <a:pt x="2243" y="905"/>
                  </a:lnTo>
                  <a:lnTo>
                    <a:pt x="2273" y="899"/>
                  </a:lnTo>
                  <a:lnTo>
                    <a:pt x="2327" y="887"/>
                  </a:lnTo>
                  <a:lnTo>
                    <a:pt x="2364" y="863"/>
                  </a:lnTo>
                  <a:lnTo>
                    <a:pt x="2388" y="827"/>
                  </a:lnTo>
                  <a:lnTo>
                    <a:pt x="2400" y="797"/>
                  </a:lnTo>
                  <a:lnTo>
                    <a:pt x="2400" y="767"/>
                  </a:lnTo>
                  <a:lnTo>
                    <a:pt x="2400" y="743"/>
                  </a:lnTo>
                  <a:lnTo>
                    <a:pt x="2400" y="737"/>
                  </a:lnTo>
                  <a:lnTo>
                    <a:pt x="2418" y="737"/>
                  </a:lnTo>
                  <a:lnTo>
                    <a:pt x="2436" y="731"/>
                  </a:lnTo>
                  <a:lnTo>
                    <a:pt x="2471" y="701"/>
                  </a:lnTo>
                  <a:lnTo>
                    <a:pt x="2513" y="660"/>
                  </a:lnTo>
                  <a:lnTo>
                    <a:pt x="2555" y="606"/>
                  </a:lnTo>
                  <a:lnTo>
                    <a:pt x="2591" y="552"/>
                  </a:lnTo>
                  <a:lnTo>
                    <a:pt x="2621" y="504"/>
                  </a:lnTo>
                  <a:lnTo>
                    <a:pt x="2639" y="468"/>
                  </a:lnTo>
                  <a:lnTo>
                    <a:pt x="2646" y="462"/>
                  </a:lnTo>
                  <a:lnTo>
                    <a:pt x="2646" y="456"/>
                  </a:lnTo>
                  <a:lnTo>
                    <a:pt x="2693" y="374"/>
                  </a:lnTo>
                  <a:lnTo>
                    <a:pt x="2723" y="299"/>
                  </a:lnTo>
                  <a:close/>
                </a:path>
              </a:pathLst>
            </a:custGeom>
            <a:solidFill>
              <a:schemeClr val="bg1"/>
            </a:solidFill>
            <a:ln w="9525">
              <a:noFill/>
              <a:round/>
              <a:headEnd/>
              <a:tailEnd/>
            </a:ln>
          </p:spPr>
          <p:txBody>
            <a:bodyPr/>
            <a:lstStyle/>
            <a:p>
              <a:pPr>
                <a:defRPr/>
              </a:pPr>
              <a:endParaRPr lang="fr-FR"/>
            </a:p>
          </p:txBody>
        </p:sp>
      </p:grpSp>
      <p:sp>
        <p:nvSpPr>
          <p:cNvPr id="30738" name="Rectangle 18"/>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1" compatLnSpc="1">
            <a:prstTxWarp prst="textNoShape">
              <a:avLst/>
            </a:prstTxWarp>
          </a:bodyPr>
          <a:lstStyle/>
          <a:p>
            <a:pPr lvl="0"/>
            <a:r>
              <a:rPr lang="fr-FR" smtClean="0"/>
              <a:t>Cliquez pour modifier le style du titre</a:t>
            </a:r>
          </a:p>
        </p:txBody>
      </p:sp>
      <p:sp>
        <p:nvSpPr>
          <p:cNvPr id="30739" name="Rectangle 19"/>
          <p:cNvSpPr>
            <a:spLocks noGrp="1" noChangeArrowheads="1"/>
          </p:cNvSpPr>
          <p:nvPr>
            <p:ph type="dt" sz="half" idx="2"/>
          </p:nvPr>
        </p:nvSpPr>
        <p:spPr bwMode="auto">
          <a:xfrm>
            <a:off x="457200" y="6248400"/>
            <a:ext cx="2133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smtClean="0"/>
            </a:lvl1pPr>
          </a:lstStyle>
          <a:p>
            <a:pPr>
              <a:defRPr/>
            </a:pPr>
            <a:endParaRPr lang="fr-FR"/>
          </a:p>
        </p:txBody>
      </p:sp>
      <p:sp>
        <p:nvSpPr>
          <p:cNvPr id="30740" name="Rectangle 20"/>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ctr">
              <a:defRPr sz="1200" smtClean="0"/>
            </a:lvl1pPr>
          </a:lstStyle>
          <a:p>
            <a:pPr>
              <a:defRPr/>
            </a:pPr>
            <a:endParaRPr lang="fr-FR"/>
          </a:p>
        </p:txBody>
      </p:sp>
      <p:sp>
        <p:nvSpPr>
          <p:cNvPr id="30741" name="Rectangle 21"/>
          <p:cNvSpPr>
            <a:spLocks noGrp="1" noChangeArrowheads="1"/>
          </p:cNvSpPr>
          <p:nvPr>
            <p:ph type="sldNum" sz="quarter" idx="4"/>
          </p:nvPr>
        </p:nvSpPr>
        <p:spPr bwMode="auto">
          <a:xfrm>
            <a:off x="6553200" y="6248400"/>
            <a:ext cx="2133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smtClean="0"/>
            </a:lvl1pPr>
          </a:lstStyle>
          <a:p>
            <a:pPr>
              <a:defRPr/>
            </a:pPr>
            <a:fld id="{B2D1208E-B8D0-4215-9145-6E24088D7DF2}" type="slidenum">
              <a:rPr lang="fr-FR"/>
              <a:pPr>
                <a:defRPr/>
              </a:pPr>
              <a:t>‹N°›</a:t>
            </a:fld>
            <a:endParaRPr lang="fr-FR"/>
          </a:p>
        </p:txBody>
      </p:sp>
      <p:sp>
        <p:nvSpPr>
          <p:cNvPr id="30742" name="Rectangle 22"/>
          <p:cNvSpPr>
            <a:spLocks noGrp="1" noChangeArrowheads="1"/>
          </p:cNvSpPr>
          <p:nvPr>
            <p:ph type="body" idx="1"/>
          </p:nvPr>
        </p:nvSpPr>
        <p:spPr bwMode="auto">
          <a:xfrm>
            <a:off x="457200" y="1600200"/>
            <a:ext cx="8229600" cy="4495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p>
        </p:txBody>
      </p:sp>
    </p:spTree>
  </p:cSld>
  <p:clrMap bg1="dk2" tx1="lt1" bg2="dk1" tx2="lt2" accent1="accent1" accent2="accent2" accent3="accent3" accent4="accent4" accent5="accent5" accent6="accent6" hlink="hlink" folHlink="folHlink"/>
  <p:sldLayoutIdLst>
    <p:sldLayoutId id="2147483698" r:id="rId1"/>
    <p:sldLayoutId id="2147483688" r:id="rId2"/>
    <p:sldLayoutId id="2147483689" r:id="rId3"/>
    <p:sldLayoutId id="2147483690" r:id="rId4"/>
    <p:sldLayoutId id="2147483691" r:id="rId5"/>
    <p:sldLayoutId id="2147483692" r:id="rId6"/>
    <p:sldLayoutId id="2147483693" r:id="rId7"/>
    <p:sldLayoutId id="2147483694" r:id="rId8"/>
    <p:sldLayoutId id="2147483695" r:id="rId9"/>
    <p:sldLayoutId id="2147483696" r:id="rId10"/>
    <p:sldLayoutId id="2147483697" r:id="rId11"/>
  </p:sldLayoutIdLst>
  <p:timing>
    <p:tnLst>
      <p:par>
        <p:cTn id="1" dur="indefinite" restart="never" nodeType="tmRoot"/>
      </p:par>
    </p:tnLst>
  </p:timing>
  <p:txStyles>
    <p:titleStyle>
      <a:lvl1pPr algn="ctr" rtl="0" eaLnBrk="1" fontAlgn="base" hangingPunct="1">
        <a:spcBef>
          <a:spcPct val="0"/>
        </a:spcBef>
        <a:spcAft>
          <a:spcPct val="0"/>
        </a:spcAft>
        <a:defRPr sz="4400" b="1">
          <a:solidFill>
            <a:schemeClr val="tx2"/>
          </a:solidFill>
          <a:effectLst>
            <a:outerShdw blurRad="38100" dist="38100" dir="2700000" algn="tl">
              <a:srgbClr val="000000"/>
            </a:outerShdw>
          </a:effectLst>
          <a:latin typeface="+mj-lt"/>
          <a:ea typeface="+mj-ea"/>
          <a:cs typeface="+mj-cs"/>
        </a:defRPr>
      </a:lvl1pPr>
      <a:lvl2pPr algn="ctr" rtl="0" eaLnBrk="1" fontAlgn="base" hangingPunct="1">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2pPr>
      <a:lvl3pPr algn="ctr" rtl="0" eaLnBrk="1" fontAlgn="base" hangingPunct="1">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3pPr>
      <a:lvl4pPr algn="ctr" rtl="0" eaLnBrk="1" fontAlgn="base" hangingPunct="1">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4pPr>
      <a:lvl5pPr algn="ctr" rtl="0" eaLnBrk="1" fontAlgn="base" hangingPunct="1">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5pPr>
      <a:lvl6pPr marL="457200" algn="ctr" rtl="0" eaLnBrk="1" fontAlgn="base" hangingPunct="1">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6pPr>
      <a:lvl7pPr marL="914400" algn="ctr" rtl="0" eaLnBrk="1" fontAlgn="base" hangingPunct="1">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7pPr>
      <a:lvl8pPr marL="1371600" algn="ctr" rtl="0" eaLnBrk="1" fontAlgn="base" hangingPunct="1">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8pPr>
      <a:lvl9pPr marL="1828800" algn="ctr" rtl="0" eaLnBrk="1" fontAlgn="base" hangingPunct="1">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9pPr>
    </p:titleStyle>
    <p:bodyStyle>
      <a:lvl1pPr marL="342900" indent="-342900" algn="l" rtl="0" eaLnBrk="1" fontAlgn="base" hangingPunct="1">
        <a:spcBef>
          <a:spcPct val="20000"/>
        </a:spcBef>
        <a:spcAft>
          <a:spcPct val="0"/>
        </a:spcAft>
        <a:buClr>
          <a:schemeClr val="hlink"/>
        </a:buClr>
        <a:buChar char="•"/>
        <a:defRPr sz="3200">
          <a:solidFill>
            <a:schemeClr val="tx1"/>
          </a:solidFill>
          <a:effectLst>
            <a:outerShdw blurRad="38100" dist="38100" dir="2700000" algn="tl">
              <a:srgbClr val="000000"/>
            </a:outerShdw>
          </a:effectLst>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effectLst>
            <a:outerShdw blurRad="38100" dist="38100" dir="2700000" algn="tl">
              <a:srgbClr val="000000"/>
            </a:outerShdw>
          </a:effectLst>
          <a:latin typeface="+mn-lt"/>
        </a:defRPr>
      </a:lvl2pPr>
      <a:lvl3pPr marL="1143000" indent="-228600" algn="l" rtl="0" eaLnBrk="1" fontAlgn="base" hangingPunct="1">
        <a:spcBef>
          <a:spcPct val="20000"/>
        </a:spcBef>
        <a:spcAft>
          <a:spcPct val="0"/>
        </a:spcAft>
        <a:buClr>
          <a:schemeClr val="tx2"/>
        </a:buClr>
        <a:buChar char="•"/>
        <a:defRPr sz="2400">
          <a:solidFill>
            <a:schemeClr val="tx1"/>
          </a:solidFill>
          <a:effectLst>
            <a:outerShdw blurRad="38100" dist="38100" dir="2700000" algn="tl">
              <a:srgbClr val="000000"/>
            </a:outerShdw>
          </a:effectLst>
          <a:latin typeface="+mn-lt"/>
        </a:defRPr>
      </a:lvl3pPr>
      <a:lvl4pPr marL="1600200" indent="-228600" algn="l" rtl="0" eaLnBrk="1" fontAlgn="base" hangingPunct="1">
        <a:spcBef>
          <a:spcPct val="20000"/>
        </a:spcBef>
        <a:spcAft>
          <a:spcPct val="0"/>
        </a:spcAft>
        <a:buChar char="–"/>
        <a:defRPr sz="2000">
          <a:solidFill>
            <a:schemeClr val="tx1"/>
          </a:solidFill>
          <a:effectLst>
            <a:outerShdw blurRad="38100" dist="38100" dir="2700000" algn="tl">
              <a:srgbClr val="000000"/>
            </a:outerShdw>
          </a:effectLst>
          <a:latin typeface="+mn-lt"/>
        </a:defRPr>
      </a:lvl4pPr>
      <a:lvl5pPr marL="2057400" indent="-228600" algn="l" rtl="0" eaLnBrk="1" fontAlgn="base" hangingPunct="1">
        <a:spcBef>
          <a:spcPct val="20000"/>
        </a:spcBef>
        <a:spcAft>
          <a:spcPct val="0"/>
        </a:spcAft>
        <a:buClr>
          <a:schemeClr val="folHlink"/>
        </a:buClr>
        <a:buChar char="•"/>
        <a:defRPr sz="2000">
          <a:solidFill>
            <a:schemeClr val="tx1"/>
          </a:solidFill>
          <a:effectLst>
            <a:outerShdw blurRad="38100" dist="38100" dir="2700000" algn="tl">
              <a:srgbClr val="000000"/>
            </a:outerShdw>
          </a:effectLst>
          <a:latin typeface="+mn-lt"/>
        </a:defRPr>
      </a:lvl5pPr>
      <a:lvl6pPr marL="2514600" indent="-228600" algn="l" rtl="0" eaLnBrk="1" fontAlgn="base" hangingPunct="1">
        <a:spcBef>
          <a:spcPct val="20000"/>
        </a:spcBef>
        <a:spcAft>
          <a:spcPct val="0"/>
        </a:spcAft>
        <a:buClr>
          <a:schemeClr val="folHlink"/>
        </a:buClr>
        <a:buChar char="•"/>
        <a:defRPr sz="2000">
          <a:solidFill>
            <a:schemeClr val="tx1"/>
          </a:solidFill>
          <a:effectLst>
            <a:outerShdw blurRad="38100" dist="38100" dir="2700000" algn="tl">
              <a:srgbClr val="000000"/>
            </a:outerShdw>
          </a:effectLst>
          <a:latin typeface="+mn-lt"/>
        </a:defRPr>
      </a:lvl6pPr>
      <a:lvl7pPr marL="2971800" indent="-228600" algn="l" rtl="0" eaLnBrk="1" fontAlgn="base" hangingPunct="1">
        <a:spcBef>
          <a:spcPct val="20000"/>
        </a:spcBef>
        <a:spcAft>
          <a:spcPct val="0"/>
        </a:spcAft>
        <a:buClr>
          <a:schemeClr val="folHlink"/>
        </a:buClr>
        <a:buChar char="•"/>
        <a:defRPr sz="2000">
          <a:solidFill>
            <a:schemeClr val="tx1"/>
          </a:solidFill>
          <a:effectLst>
            <a:outerShdw blurRad="38100" dist="38100" dir="2700000" algn="tl">
              <a:srgbClr val="000000"/>
            </a:outerShdw>
          </a:effectLst>
          <a:latin typeface="+mn-lt"/>
        </a:defRPr>
      </a:lvl7pPr>
      <a:lvl8pPr marL="3429000" indent="-228600" algn="l" rtl="0" eaLnBrk="1" fontAlgn="base" hangingPunct="1">
        <a:spcBef>
          <a:spcPct val="20000"/>
        </a:spcBef>
        <a:spcAft>
          <a:spcPct val="0"/>
        </a:spcAft>
        <a:buClr>
          <a:schemeClr val="folHlink"/>
        </a:buClr>
        <a:buChar char="•"/>
        <a:defRPr sz="2000">
          <a:solidFill>
            <a:schemeClr val="tx1"/>
          </a:solidFill>
          <a:effectLst>
            <a:outerShdw blurRad="38100" dist="38100" dir="2700000" algn="tl">
              <a:srgbClr val="000000"/>
            </a:outerShdw>
          </a:effectLst>
          <a:latin typeface="+mn-lt"/>
        </a:defRPr>
      </a:lvl8pPr>
      <a:lvl9pPr marL="3886200" indent="-228600" algn="l" rtl="0" eaLnBrk="1" fontAlgn="base" hangingPunct="1">
        <a:spcBef>
          <a:spcPct val="20000"/>
        </a:spcBef>
        <a:spcAft>
          <a:spcPct val="0"/>
        </a:spcAft>
        <a:buClr>
          <a:schemeClr val="folHlink"/>
        </a:buClr>
        <a:buChar char="•"/>
        <a:defRPr sz="2000">
          <a:solidFill>
            <a:schemeClr val="tx1"/>
          </a:solidFill>
          <a:effectLst>
            <a:outerShdw blurRad="38100" dist="38100" dir="2700000" algn="tl">
              <a:srgbClr val="000000"/>
            </a:outerShdw>
          </a:effectLst>
          <a:latin typeface="+mn-lt"/>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hyperlink" Target="http://fr.wikipedia.org/wiki/Fichier:Bien-%C3%AAtre_-_Herminie_Cadolle.png" TargetMode="Externa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6.gif"/><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2.xml"/><Relationship Id="rId4" Type="http://schemas.openxmlformats.org/officeDocument/2006/relationships/image" Target="../media/image19.jpeg"/></Relationships>
</file>

<file path=ppt/slides/_rels/slide13.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2.xml"/><Relationship Id="rId4" Type="http://schemas.openxmlformats.org/officeDocument/2006/relationships/image" Target="../media/image22.jpeg"/></Relationships>
</file>

<file path=ppt/slides/_rels/slide14.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gif"/><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33.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36.jpeg"/><Relationship Id="rId7" Type="http://schemas.openxmlformats.org/officeDocument/2006/relationships/image" Target="../media/image38.jpeg"/><Relationship Id="rId2" Type="http://schemas.openxmlformats.org/officeDocument/2006/relationships/image" Target="../media/image35.jpeg"/><Relationship Id="rId1" Type="http://schemas.openxmlformats.org/officeDocument/2006/relationships/slideLayout" Target="../slideLayouts/slideLayout2.xml"/><Relationship Id="rId6" Type="http://schemas.openxmlformats.org/officeDocument/2006/relationships/hyperlink" Target="http://bp1.blogger.com/_RN-2qxgwE1Q/R-oJapZHviI/AAAAAAAAA94/6wt05RWBonw/s1600-h/00-04BraPain2.JPG" TargetMode="External"/><Relationship Id="rId5" Type="http://schemas.openxmlformats.org/officeDocument/2006/relationships/image" Target="../media/image37.jpeg"/><Relationship Id="rId4" Type="http://schemas.openxmlformats.org/officeDocument/2006/relationships/hyperlink" Target="http://bp0.blogger.com/_RN-2qxgwE1Q/R-oJaZZHvhI/AAAAAAAAA9w/9HtF-8lKYtk/s1600-h/00-03BraPain1.JPG" TargetMode="External"/></Relationships>
</file>

<file path=ppt/slides/_rels/slide23.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image" Target="../media/image39.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image" Target="../media/image41.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image" Target="../media/image46.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image" Target="../media/image48.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50.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51.gif"/><Relationship Id="rId2" Type="http://schemas.openxmlformats.org/officeDocument/2006/relationships/hyperlink" Target="http://www.all-natural.com/fibrocys.html" TargetMode="Externa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53.jpeg"/><Relationship Id="rId2" Type="http://schemas.openxmlformats.org/officeDocument/2006/relationships/image" Target="../media/image52.jpeg"/><Relationship Id="rId1" Type="http://schemas.openxmlformats.org/officeDocument/2006/relationships/slideLayout" Target="../slideLayouts/slideLayout2.xml"/><Relationship Id="rId4" Type="http://schemas.openxmlformats.org/officeDocument/2006/relationships/image" Target="../media/image54.jpeg"/></Relationships>
</file>

<file path=ppt/slides/_rels/slide33.xml.rels><?xml version="1.0" encoding="UTF-8" standalone="yes"?>
<Relationships xmlns="http://schemas.openxmlformats.org/package/2006/relationships"><Relationship Id="rId3" Type="http://schemas.openxmlformats.org/officeDocument/2006/relationships/image" Target="../media/image56.jpeg"/><Relationship Id="rId2" Type="http://schemas.openxmlformats.org/officeDocument/2006/relationships/image" Target="../media/image55.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58.jpeg"/><Relationship Id="rId2" Type="http://schemas.openxmlformats.org/officeDocument/2006/relationships/image" Target="../media/image57.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60.jpeg"/><Relationship Id="rId2" Type="http://schemas.openxmlformats.org/officeDocument/2006/relationships/image" Target="../media/image59.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62.jpeg"/><Relationship Id="rId2" Type="http://schemas.openxmlformats.org/officeDocument/2006/relationships/image" Target="../media/image61.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64.jpeg"/><Relationship Id="rId2" Type="http://schemas.openxmlformats.org/officeDocument/2006/relationships/image" Target="../media/image63.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image" Target="../media/image65.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68.jpeg"/><Relationship Id="rId2" Type="http://schemas.openxmlformats.org/officeDocument/2006/relationships/image" Target="../media/image67.jpeg"/><Relationship Id="rId1" Type="http://schemas.openxmlformats.org/officeDocument/2006/relationships/slideLayout" Target="../slideLayouts/slideLayout2.xml"/><Relationship Id="rId4" Type="http://schemas.openxmlformats.org/officeDocument/2006/relationships/image" Target="../media/image69.jpeg"/></Relationships>
</file>

<file path=ppt/slides/_rels/slide40.xml.rels><?xml version="1.0" encoding="UTF-8" standalone="yes"?>
<Relationships xmlns="http://schemas.openxmlformats.org/package/2006/relationships"><Relationship Id="rId3" Type="http://schemas.openxmlformats.org/officeDocument/2006/relationships/image" Target="../media/image70.jpeg"/><Relationship Id="rId2" Type="http://schemas.openxmlformats.org/officeDocument/2006/relationships/hyperlink" Target="http://www.needakrebounders.com/index.php?ath=23741" TargetMode="External"/><Relationship Id="rId1" Type="http://schemas.openxmlformats.org/officeDocument/2006/relationships/slideLayout" Target="../slideLayouts/slideLayout2.xml"/><Relationship Id="rId4" Type="http://schemas.openxmlformats.org/officeDocument/2006/relationships/image" Target="../media/image71.jpeg"/></Relationships>
</file>

<file path=ppt/slides/_rels/slide41.xml.rels><?xml version="1.0" encoding="UTF-8" standalone="yes"?>
<Relationships xmlns="http://schemas.openxmlformats.org/package/2006/relationships"><Relationship Id="rId3" Type="http://schemas.openxmlformats.org/officeDocument/2006/relationships/image" Target="../media/image73.jpeg"/><Relationship Id="rId2" Type="http://schemas.openxmlformats.org/officeDocument/2006/relationships/image" Target="../media/image72.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74.jpe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76.png"/><Relationship Id="rId2" Type="http://schemas.openxmlformats.org/officeDocument/2006/relationships/image" Target="../media/image75.jpe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78.jpeg"/><Relationship Id="rId2" Type="http://schemas.openxmlformats.org/officeDocument/2006/relationships/image" Target="../media/image77.jpeg"/><Relationship Id="rId1" Type="http://schemas.openxmlformats.org/officeDocument/2006/relationships/slideLayout" Target="../slideLayouts/slideLayout2.xml"/><Relationship Id="rId5" Type="http://schemas.openxmlformats.org/officeDocument/2006/relationships/image" Target="../media/image80.jpeg"/><Relationship Id="rId4" Type="http://schemas.openxmlformats.org/officeDocument/2006/relationships/image" Target="../media/image79.jpeg"/></Relationships>
</file>

<file path=ppt/slides/_rels/slide45.xml.rels><?xml version="1.0" encoding="UTF-8" standalone="yes"?>
<Relationships xmlns="http://schemas.openxmlformats.org/package/2006/relationships"><Relationship Id="rId3" Type="http://schemas.openxmlformats.org/officeDocument/2006/relationships/image" Target="../media/image82.jpeg"/><Relationship Id="rId2" Type="http://schemas.openxmlformats.org/officeDocument/2006/relationships/image" Target="../media/image81.jpe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83.jpe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84.jpe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image" Target="../media/image86.jpeg"/><Relationship Id="rId2" Type="http://schemas.openxmlformats.org/officeDocument/2006/relationships/image" Target="../media/image85.jpe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87.jpe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88.jpe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openxmlformats.org/officeDocument/2006/relationships/image" Target="../media/image89.jpeg"/><Relationship Id="rId2" Type="http://schemas.openxmlformats.org/officeDocument/2006/relationships/hyperlink" Target="http://www.selfstudycenter.org/breast_study.htm" TargetMode="External"/><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90.jpe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91.jpe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image" Target="../media/image92.jpe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3" Type="http://schemas.openxmlformats.org/officeDocument/2006/relationships/image" Target="../media/image94.jpeg"/><Relationship Id="rId2" Type="http://schemas.openxmlformats.org/officeDocument/2006/relationships/image" Target="../media/image93.jpeg"/><Relationship Id="rId1" Type="http://schemas.openxmlformats.org/officeDocument/2006/relationships/slideLayout" Target="../slideLayouts/slideLayout2.xml"/><Relationship Id="rId4" Type="http://schemas.openxmlformats.org/officeDocument/2006/relationships/image" Target="../media/image95.jpeg"/></Relationships>
</file>

<file path=ppt/slides/_rels/slide56.xml.rels><?xml version="1.0" encoding="UTF-8" standalone="yes"?>
<Relationships xmlns="http://schemas.openxmlformats.org/package/2006/relationships"><Relationship Id="rId3" Type="http://schemas.openxmlformats.org/officeDocument/2006/relationships/image" Target="../media/image97.jpeg"/><Relationship Id="rId2" Type="http://schemas.openxmlformats.org/officeDocument/2006/relationships/image" Target="../media/image96.jpeg"/><Relationship Id="rId1" Type="http://schemas.openxmlformats.org/officeDocument/2006/relationships/slideLayout" Target="../slideLayouts/slideLayout2.xml"/><Relationship Id="rId4" Type="http://schemas.openxmlformats.org/officeDocument/2006/relationships/image" Target="../media/image98.jpeg"/></Relationships>
</file>

<file path=ppt/slides/_rels/slide57.xml.rels><?xml version="1.0" encoding="UTF-8" standalone="yes"?>
<Relationships xmlns="http://schemas.openxmlformats.org/package/2006/relationships"><Relationship Id="rId3" Type="http://schemas.openxmlformats.org/officeDocument/2006/relationships/image" Target="../media/image100.jpeg"/><Relationship Id="rId2" Type="http://schemas.openxmlformats.org/officeDocument/2006/relationships/image" Target="../media/image99.jpeg"/><Relationship Id="rId1" Type="http://schemas.openxmlformats.org/officeDocument/2006/relationships/slideLayout" Target="../slideLayouts/slideLayout2.xml"/><Relationship Id="rId4" Type="http://schemas.openxmlformats.org/officeDocument/2006/relationships/image" Target="../media/image101.jpeg"/></Relationships>
</file>

<file path=ppt/slides/_rels/slide58.xml.rels><?xml version="1.0" encoding="UTF-8" standalone="yes"?>
<Relationships xmlns="http://schemas.openxmlformats.org/package/2006/relationships"><Relationship Id="rId3" Type="http://schemas.openxmlformats.org/officeDocument/2006/relationships/image" Target="../media/image103.jpeg"/><Relationship Id="rId2" Type="http://schemas.openxmlformats.org/officeDocument/2006/relationships/image" Target="../media/image102.png"/><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image" Target="../media/image104.jpeg"/><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3" Type="http://schemas.openxmlformats.org/officeDocument/2006/relationships/image" Target="../media/image106.jpeg"/><Relationship Id="rId2" Type="http://schemas.openxmlformats.org/officeDocument/2006/relationships/image" Target="../media/image105.png"/><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2" Type="http://schemas.openxmlformats.org/officeDocument/2006/relationships/image" Target="../media/image107.jpeg"/><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3" Type="http://schemas.openxmlformats.org/officeDocument/2006/relationships/image" Target="../media/image108.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2" Type="http://schemas.openxmlformats.org/officeDocument/2006/relationships/image" Target="../media/image109.jpeg"/><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3" Type="http://schemas.openxmlformats.org/officeDocument/2006/relationships/hyperlink" Target="http://www.who.int/uv/uvexposure.jpg" TargetMode="External"/><Relationship Id="rId2" Type="http://schemas.openxmlformats.org/officeDocument/2006/relationships/image" Target="../media/image110.jpeg"/><Relationship Id="rId1" Type="http://schemas.openxmlformats.org/officeDocument/2006/relationships/slideLayout" Target="../slideLayouts/slideLayout2.xml"/><Relationship Id="rId4" Type="http://schemas.openxmlformats.org/officeDocument/2006/relationships/image" Target="../media/image111.jpeg"/></Relationships>
</file>

<file path=ppt/slides/_rels/slide65.xml.rels><?xml version="1.0" encoding="UTF-8" standalone="yes"?>
<Relationships xmlns="http://schemas.openxmlformats.org/package/2006/relationships"><Relationship Id="rId2" Type="http://schemas.openxmlformats.org/officeDocument/2006/relationships/image" Target="../media/image112.jpeg"/><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3" Type="http://schemas.openxmlformats.org/officeDocument/2006/relationships/image" Target="../media/image114.jpeg"/><Relationship Id="rId2" Type="http://schemas.openxmlformats.org/officeDocument/2006/relationships/image" Target="../media/image113.gif"/><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3" Type="http://schemas.openxmlformats.org/officeDocument/2006/relationships/image" Target="../media/image116.jpeg"/><Relationship Id="rId2" Type="http://schemas.openxmlformats.org/officeDocument/2006/relationships/image" Target="../media/image115.jpeg"/><Relationship Id="rId1" Type="http://schemas.openxmlformats.org/officeDocument/2006/relationships/slideLayout" Target="../slideLayouts/slideLayout2.xml"/><Relationship Id="rId4" Type="http://schemas.openxmlformats.org/officeDocument/2006/relationships/image" Target="../media/image117.jpeg"/></Relationships>
</file>

<file path=ppt/slides/_rels/slide68.xml.rels><?xml version="1.0" encoding="UTF-8" standalone="yes"?>
<Relationships xmlns="http://schemas.openxmlformats.org/package/2006/relationships"><Relationship Id="rId3" Type="http://schemas.openxmlformats.org/officeDocument/2006/relationships/image" Target="../media/image118.jpeg"/><Relationship Id="rId2" Type="http://schemas.openxmlformats.org/officeDocument/2006/relationships/hyperlink" Target="http://catherinecerisey.wordpress.com/2012/07/02/nager-topless-apres-un-cancer-du-sein/jodi-jaecks/" TargetMode="External"/><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3" Type="http://schemas.openxmlformats.org/officeDocument/2006/relationships/image" Target="../media/image120.jpeg"/><Relationship Id="rId2" Type="http://schemas.openxmlformats.org/officeDocument/2006/relationships/image" Target="../media/image119.jpeg"/><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2" Type="http://schemas.openxmlformats.org/officeDocument/2006/relationships/image" Target="../media/image121.jpeg"/><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3" Type="http://schemas.openxmlformats.org/officeDocument/2006/relationships/image" Target="http://arphotos.estrepublicain.fr/2006/2006.0624/besr1322.jpg" TargetMode="External"/><Relationship Id="rId2" Type="http://schemas.openxmlformats.org/officeDocument/2006/relationships/image" Target="../media/image122.jpeg"/><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2" Type="http://schemas.openxmlformats.org/officeDocument/2006/relationships/image" Target="../media/image123.jpeg"/><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2" Type="http://schemas.openxmlformats.org/officeDocument/2006/relationships/image" Target="../media/image124.jpeg"/><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3" Type="http://schemas.openxmlformats.org/officeDocument/2006/relationships/image" Target="../media/image128.emf"/><Relationship Id="rId2" Type="http://schemas.openxmlformats.org/officeDocument/2006/relationships/slideLayout" Target="../slideLayouts/slideLayout2.xml"/><Relationship Id="rId1" Type="http://schemas.openxmlformats.org/officeDocument/2006/relationships/vmlDrawing" Target="../drawings/vmlDrawing1.vml"/><Relationship Id="rId6" Type="http://schemas.openxmlformats.org/officeDocument/2006/relationships/oleObject" Target="../embeddings/oleObject3.bin"/><Relationship Id="rId5" Type="http://schemas.openxmlformats.org/officeDocument/2006/relationships/oleObject" Target="../embeddings/oleObject2.bin"/><Relationship Id="rId4" Type="http://schemas.openxmlformats.org/officeDocument/2006/relationships/oleObject" Target="../embeddings/oleObject1.bin"/></Relationships>
</file>

<file path=ppt/slides/_rels/slide75.xml.rels><?xml version="1.0" encoding="UTF-8" standalone="yes"?>
<Relationships xmlns="http://schemas.openxmlformats.org/package/2006/relationships"><Relationship Id="rId3" Type="http://schemas.openxmlformats.org/officeDocument/2006/relationships/image" Target="../media/image130.png"/><Relationship Id="rId2" Type="http://schemas.openxmlformats.org/officeDocument/2006/relationships/image" Target="../media/image129.png"/><Relationship Id="rId1" Type="http://schemas.openxmlformats.org/officeDocument/2006/relationships/slideLayout" Target="../slideLayouts/slideLayout2.xml"/><Relationship Id="rId4" Type="http://schemas.openxmlformats.org/officeDocument/2006/relationships/image" Target="../media/image131.png"/></Relationships>
</file>

<file path=ppt/slides/_rels/slide76.xml.rels><?xml version="1.0" encoding="UTF-8" standalone="yes"?>
<Relationships xmlns="http://schemas.openxmlformats.org/package/2006/relationships"><Relationship Id="rId2" Type="http://schemas.openxmlformats.org/officeDocument/2006/relationships/image" Target="../media/image132.jpeg"/><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2" Type="http://schemas.openxmlformats.org/officeDocument/2006/relationships/image" Target="../media/image133.png"/><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2" Type="http://schemas.openxmlformats.org/officeDocument/2006/relationships/image" Target="../media/image134.wmf"/><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2" Type="http://schemas.openxmlformats.org/officeDocument/2006/relationships/image" Target="../media/image135.jpeg"/><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3" Type="http://schemas.openxmlformats.org/officeDocument/2006/relationships/image" Target="../media/image137.jpeg"/><Relationship Id="rId2" Type="http://schemas.openxmlformats.org/officeDocument/2006/relationships/image" Target="../media/image136.jpeg"/><Relationship Id="rId1" Type="http://schemas.openxmlformats.org/officeDocument/2006/relationships/slideLayout" Target="../slideLayouts/slideLayout2.xml"/><Relationship Id="rId4" Type="http://schemas.openxmlformats.org/officeDocument/2006/relationships/image" Target="../media/image138.gif"/></Relationships>
</file>

<file path=ppt/slides/_rels/slide81.xml.rels><?xml version="1.0" encoding="UTF-8" standalone="yes"?>
<Relationships xmlns="http://schemas.openxmlformats.org/package/2006/relationships"><Relationship Id="rId3" Type="http://schemas.openxmlformats.org/officeDocument/2006/relationships/image" Target="../media/image137.jpeg"/><Relationship Id="rId2" Type="http://schemas.openxmlformats.org/officeDocument/2006/relationships/image" Target="../media/image139.jpeg"/><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3" Type="http://schemas.openxmlformats.org/officeDocument/2006/relationships/image" Target="../media/image141.jpeg"/><Relationship Id="rId2" Type="http://schemas.openxmlformats.org/officeDocument/2006/relationships/image" Target="../media/image140.jpeg"/><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3" Type="http://schemas.openxmlformats.org/officeDocument/2006/relationships/image" Target="../media/image142.jpeg"/><Relationship Id="rId2" Type="http://schemas.openxmlformats.org/officeDocument/2006/relationships/hyperlink" Target="http://www.m6.fr/emission-100_mag/videos/11277270-le_soutien_gorge_est_il_encore_obligatoire.html" TargetMode="External"/><Relationship Id="rId1" Type="http://schemas.openxmlformats.org/officeDocument/2006/relationships/slideLayout" Target="../slideLayouts/slideLayout2.xml"/><Relationship Id="rId4" Type="http://schemas.openxmlformats.org/officeDocument/2006/relationships/image" Target="../media/image143.jpeg"/></Relationships>
</file>

<file path=ppt/slides/_rels/slide84.xml.rels><?xml version="1.0" encoding="UTF-8" standalone="yes"?>
<Relationships xmlns="http://schemas.openxmlformats.org/package/2006/relationships"><Relationship Id="rId2" Type="http://schemas.openxmlformats.org/officeDocument/2006/relationships/image" Target="../media/image144.jpeg"/><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2" Type="http://schemas.openxmlformats.org/officeDocument/2006/relationships/image" Target="../media/image145.jpeg"/><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2" Type="http://schemas.openxmlformats.org/officeDocument/2006/relationships/image" Target="../media/image146.jpeg"/><Relationship Id="rId1" Type="http://schemas.openxmlformats.org/officeDocument/2006/relationships/slideLayout" Target="../slideLayouts/slideLayout2.xml"/></Relationships>
</file>

<file path=ppt/slides/_rels/slide87.xml.rels><?xml version="1.0" encoding="UTF-8" standalone="yes"?>
<Relationships xmlns="http://schemas.openxmlformats.org/package/2006/relationships"><Relationship Id="rId3" Type="http://schemas.openxmlformats.org/officeDocument/2006/relationships/image" Target="../media/image148.jpeg"/><Relationship Id="rId2" Type="http://schemas.openxmlformats.org/officeDocument/2006/relationships/image" Target="../media/image147.jpeg"/><Relationship Id="rId1" Type="http://schemas.openxmlformats.org/officeDocument/2006/relationships/slideLayout" Target="../slideLayouts/slideLayout2.xml"/></Relationships>
</file>

<file path=ppt/slides/_rels/slide88.xml.rels><?xml version="1.0" encoding="UTF-8" standalone="yes"?>
<Relationships xmlns="http://schemas.openxmlformats.org/package/2006/relationships"><Relationship Id="rId2" Type="http://schemas.openxmlformats.org/officeDocument/2006/relationships/image" Target="../media/image149.jpeg"/><Relationship Id="rId1" Type="http://schemas.openxmlformats.org/officeDocument/2006/relationships/slideLayout" Target="../slideLayouts/slideLayout2.xml"/></Relationships>
</file>

<file path=ppt/slides/_rels/slide89.xml.rels><?xml version="1.0" encoding="UTF-8" standalone="yes"?>
<Relationships xmlns="http://schemas.openxmlformats.org/package/2006/relationships"><Relationship Id="rId3" Type="http://schemas.openxmlformats.org/officeDocument/2006/relationships/image" Target="../media/image151.jpeg"/><Relationship Id="rId2" Type="http://schemas.openxmlformats.org/officeDocument/2006/relationships/image" Target="../media/image150.png"/><Relationship Id="rId1" Type="http://schemas.openxmlformats.org/officeDocument/2006/relationships/slideLayout" Target="../slideLayouts/slideLayout2.xml"/></Relationships>
</file>

<file path=ppt/slides/_rels/slide90.xml.rels><?xml version="1.0" encoding="UTF-8" standalone="yes"?>
<Relationships xmlns="http://schemas.openxmlformats.org/package/2006/relationships"><Relationship Id="rId8" Type="http://schemas.openxmlformats.org/officeDocument/2006/relationships/image" Target="../media/image158.jpeg"/><Relationship Id="rId3" Type="http://schemas.openxmlformats.org/officeDocument/2006/relationships/image" Target="../media/image153.jpeg"/><Relationship Id="rId7" Type="http://schemas.openxmlformats.org/officeDocument/2006/relationships/image" Target="../media/image157.jpeg"/><Relationship Id="rId2" Type="http://schemas.openxmlformats.org/officeDocument/2006/relationships/image" Target="../media/image152.jpeg"/><Relationship Id="rId1" Type="http://schemas.openxmlformats.org/officeDocument/2006/relationships/slideLayout" Target="../slideLayouts/slideLayout2.xml"/><Relationship Id="rId6" Type="http://schemas.openxmlformats.org/officeDocument/2006/relationships/image" Target="../media/image156.jpeg"/><Relationship Id="rId5" Type="http://schemas.openxmlformats.org/officeDocument/2006/relationships/image" Target="../media/image155.jpeg"/><Relationship Id="rId10" Type="http://schemas.openxmlformats.org/officeDocument/2006/relationships/image" Target="../media/image160.jpeg"/><Relationship Id="rId4" Type="http://schemas.openxmlformats.org/officeDocument/2006/relationships/image" Target="../media/image154.jpeg"/><Relationship Id="rId9" Type="http://schemas.openxmlformats.org/officeDocument/2006/relationships/image" Target="../media/image159.png"/></Relationships>
</file>

<file path=ppt/slides/_rels/slide91.xml.rels><?xml version="1.0" encoding="UTF-8" standalone="yes"?>
<Relationships xmlns="http://schemas.openxmlformats.org/package/2006/relationships"><Relationship Id="rId2" Type="http://schemas.openxmlformats.org/officeDocument/2006/relationships/image" Target="../media/image161.jpeg"/><Relationship Id="rId1" Type="http://schemas.openxmlformats.org/officeDocument/2006/relationships/slideLayout" Target="../slideLayouts/slideLayout2.xml"/></Relationships>
</file>

<file path=ppt/slides/_rels/slide92.xml.rels><?xml version="1.0" encoding="UTF-8" standalone="yes"?>
<Relationships xmlns="http://schemas.openxmlformats.org/package/2006/relationships"><Relationship Id="rId2" Type="http://schemas.openxmlformats.org/officeDocument/2006/relationships/image" Target="../media/image162.jpeg"/><Relationship Id="rId1" Type="http://schemas.openxmlformats.org/officeDocument/2006/relationships/slideLayout" Target="../slideLayouts/slideLayout2.xml"/></Relationships>
</file>

<file path=ppt/slides/_rels/slide93.xml.rels><?xml version="1.0" encoding="UTF-8" standalone="yes"?>
<Relationships xmlns="http://schemas.openxmlformats.org/package/2006/relationships"><Relationship Id="rId3" Type="http://schemas.openxmlformats.org/officeDocument/2006/relationships/image" Target="../media/image164.jpeg"/><Relationship Id="rId2" Type="http://schemas.openxmlformats.org/officeDocument/2006/relationships/image" Target="../media/image163.jpeg"/><Relationship Id="rId1" Type="http://schemas.openxmlformats.org/officeDocument/2006/relationships/slideLayout" Target="../slideLayouts/slideLayout2.xml"/><Relationship Id="rId5" Type="http://schemas.openxmlformats.org/officeDocument/2006/relationships/image" Target="../media/image166.gif"/><Relationship Id="rId4" Type="http://schemas.openxmlformats.org/officeDocument/2006/relationships/image" Target="../media/image165.jpeg"/></Relationships>
</file>

<file path=ppt/slides/_rels/slide94.xml.rels><?xml version="1.0" encoding="UTF-8" standalone="yes"?>
<Relationships xmlns="http://schemas.openxmlformats.org/package/2006/relationships"><Relationship Id="rId3" Type="http://schemas.openxmlformats.org/officeDocument/2006/relationships/image" Target="../media/image168.jpeg"/><Relationship Id="rId2" Type="http://schemas.openxmlformats.org/officeDocument/2006/relationships/image" Target="../media/image167.jpeg"/><Relationship Id="rId1" Type="http://schemas.openxmlformats.org/officeDocument/2006/relationships/slideLayout" Target="../slideLayouts/slideLayout2.xml"/><Relationship Id="rId6" Type="http://schemas.openxmlformats.org/officeDocument/2006/relationships/image" Target="../media/image171.jpeg"/><Relationship Id="rId5" Type="http://schemas.openxmlformats.org/officeDocument/2006/relationships/image" Target="../media/image170.jpeg"/><Relationship Id="rId4" Type="http://schemas.openxmlformats.org/officeDocument/2006/relationships/image" Target="../media/image169.jpeg"/></Relationships>
</file>

<file path=ppt/slides/_rels/slide95.xml.rels><?xml version="1.0" encoding="UTF-8" standalone="yes"?>
<Relationships xmlns="http://schemas.openxmlformats.org/package/2006/relationships"><Relationship Id="rId3" Type="http://schemas.openxmlformats.org/officeDocument/2006/relationships/image" Target="../media/image173.jpeg"/><Relationship Id="rId2" Type="http://schemas.openxmlformats.org/officeDocument/2006/relationships/image" Target="../media/image172.png"/><Relationship Id="rId1" Type="http://schemas.openxmlformats.org/officeDocument/2006/relationships/slideLayout" Target="../slideLayouts/slideLayout2.xml"/></Relationships>
</file>

<file path=ppt/slides/_rels/slide96.xml.rels><?xml version="1.0" encoding="UTF-8" standalone="yes"?>
<Relationships xmlns="http://schemas.openxmlformats.org/package/2006/relationships"><Relationship Id="rId2" Type="http://schemas.openxmlformats.org/officeDocument/2006/relationships/image" Target="../media/image174.jpeg"/><Relationship Id="rId1" Type="http://schemas.openxmlformats.org/officeDocument/2006/relationships/slideLayout" Target="../slideLayouts/slideLayout2.xml"/></Relationships>
</file>

<file path=ppt/slides/_rels/slide97.xml.rels><?xml version="1.0" encoding="UTF-8" standalone="yes"?>
<Relationships xmlns="http://schemas.openxmlformats.org/package/2006/relationships"><Relationship Id="rId2" Type="http://schemas.openxmlformats.org/officeDocument/2006/relationships/image" Target="../media/image175.jpeg"/><Relationship Id="rId1" Type="http://schemas.openxmlformats.org/officeDocument/2006/relationships/slideLayout" Target="../slideLayouts/slideLayout2.xml"/></Relationships>
</file>

<file path=ppt/slides/_rels/slide98.xml.rels><?xml version="1.0" encoding="UTF-8" standalone="yes"?>
<Relationships xmlns="http://schemas.openxmlformats.org/package/2006/relationships"><Relationship Id="rId3" Type="http://schemas.openxmlformats.org/officeDocument/2006/relationships/image" Target="../media/image177.jpeg"/><Relationship Id="rId2" Type="http://schemas.openxmlformats.org/officeDocument/2006/relationships/image" Target="../media/image176.png"/><Relationship Id="rId1" Type="http://schemas.openxmlformats.org/officeDocument/2006/relationships/slideLayout" Target="../slideLayouts/slideLayout2.xml"/></Relationships>
</file>

<file path=ppt/slides/_rels/slide99.xml.rels><?xml version="1.0" encoding="UTF-8" standalone="yes"?>
<Relationships xmlns="http://schemas.openxmlformats.org/package/2006/relationships"><Relationship Id="rId3" Type="http://schemas.openxmlformats.org/officeDocument/2006/relationships/image" Target="../media/image179.jpeg"/><Relationship Id="rId2" Type="http://schemas.openxmlformats.org/officeDocument/2006/relationships/image" Target="../media/image178.jpeg"/><Relationship Id="rId1" Type="http://schemas.openxmlformats.org/officeDocument/2006/relationships/slideLayout" Target="../slideLayouts/slideLayout2.xml"/><Relationship Id="rId4" Type="http://schemas.openxmlformats.org/officeDocument/2006/relationships/image" Target="../media/image180.png"/></Relationships>
</file>

<file path=ppt/slides/_rels/slide100.xml.rels><?xml version="1.0" encoding="UTF-8" standalone="yes"?>
<Relationships xmlns="http://schemas.openxmlformats.org/package/2006/relationships"><Relationship Id="rId2" Type="http://schemas.openxmlformats.org/officeDocument/2006/relationships/image" Target="../media/image181.png"/><Relationship Id="rId1" Type="http://schemas.openxmlformats.org/officeDocument/2006/relationships/slideLayout" Target="../slideLayouts/slideLayout2.xml"/></Relationships>
</file>

<file path=ppt/slides/_rels/slide101.xml.rels><?xml version="1.0" encoding="UTF-8" standalone="yes"?>
<Relationships xmlns="http://schemas.openxmlformats.org/package/2006/relationships"><Relationship Id="rId3" Type="http://schemas.openxmlformats.org/officeDocument/2006/relationships/image" Target="../media/image183.jpeg"/><Relationship Id="rId2" Type="http://schemas.openxmlformats.org/officeDocument/2006/relationships/image" Target="../media/image182.png"/><Relationship Id="rId1" Type="http://schemas.openxmlformats.org/officeDocument/2006/relationships/slideLayout" Target="../slideLayouts/slideLayout2.xml"/><Relationship Id="rId6" Type="http://schemas.openxmlformats.org/officeDocument/2006/relationships/image" Target="../media/image186.jpeg"/><Relationship Id="rId5" Type="http://schemas.openxmlformats.org/officeDocument/2006/relationships/image" Target="../media/image185.jpeg"/><Relationship Id="rId4" Type="http://schemas.openxmlformats.org/officeDocument/2006/relationships/image" Target="../media/image184.jpeg"/></Relationships>
</file>

<file path=ppt/slides/_rels/slide102.xml.rels><?xml version="1.0" encoding="UTF-8" standalone="yes"?>
<Relationships xmlns="http://schemas.openxmlformats.org/package/2006/relationships"><Relationship Id="rId3" Type="http://schemas.openxmlformats.org/officeDocument/2006/relationships/image" Target="../media/image188.jpeg"/><Relationship Id="rId2" Type="http://schemas.openxmlformats.org/officeDocument/2006/relationships/image" Target="../media/image187.jpeg"/><Relationship Id="rId1" Type="http://schemas.openxmlformats.org/officeDocument/2006/relationships/slideLayout" Target="../slideLayouts/slideLayout2.xml"/></Relationships>
</file>

<file path=ppt/slides/_rels/slide103.xml.rels><?xml version="1.0" encoding="UTF-8" standalone="yes"?>
<Relationships xmlns="http://schemas.openxmlformats.org/package/2006/relationships"><Relationship Id="rId3" Type="http://schemas.openxmlformats.org/officeDocument/2006/relationships/image" Target="../media/image190.jpeg"/><Relationship Id="rId2" Type="http://schemas.openxmlformats.org/officeDocument/2006/relationships/image" Target="../media/image189.jpeg"/><Relationship Id="rId1" Type="http://schemas.openxmlformats.org/officeDocument/2006/relationships/slideLayout" Target="../slideLayouts/slideLayout2.xml"/></Relationships>
</file>

<file path=ppt/slides/_rels/slide104.xml.rels><?xml version="1.0" encoding="UTF-8" standalone="yes"?>
<Relationships xmlns="http://schemas.openxmlformats.org/package/2006/relationships"><Relationship Id="rId8" Type="http://schemas.openxmlformats.org/officeDocument/2006/relationships/image" Target="../media/image197.jpeg"/><Relationship Id="rId3" Type="http://schemas.openxmlformats.org/officeDocument/2006/relationships/image" Target="../media/image192.jpeg"/><Relationship Id="rId7" Type="http://schemas.openxmlformats.org/officeDocument/2006/relationships/image" Target="../media/image196.jpeg"/><Relationship Id="rId2" Type="http://schemas.openxmlformats.org/officeDocument/2006/relationships/image" Target="../media/image191.jpeg"/><Relationship Id="rId1" Type="http://schemas.openxmlformats.org/officeDocument/2006/relationships/slideLayout" Target="../slideLayouts/slideLayout2.xml"/><Relationship Id="rId6" Type="http://schemas.openxmlformats.org/officeDocument/2006/relationships/image" Target="../media/image195.jpeg"/><Relationship Id="rId5" Type="http://schemas.openxmlformats.org/officeDocument/2006/relationships/image" Target="../media/image194.jpeg"/><Relationship Id="rId4" Type="http://schemas.openxmlformats.org/officeDocument/2006/relationships/image" Target="../media/image193.jpeg"/><Relationship Id="rId9" Type="http://schemas.openxmlformats.org/officeDocument/2006/relationships/image" Target="../media/image198.jpeg"/></Relationships>
</file>

<file path=ppt/slides/_rels/slide105.xml.rels><?xml version="1.0" encoding="UTF-8" standalone="yes"?>
<Relationships xmlns="http://schemas.openxmlformats.org/package/2006/relationships"><Relationship Id="rId3" Type="http://schemas.openxmlformats.org/officeDocument/2006/relationships/image" Target="../media/image200.jpeg"/><Relationship Id="rId2" Type="http://schemas.openxmlformats.org/officeDocument/2006/relationships/image" Target="../media/image199.jpeg"/><Relationship Id="rId1" Type="http://schemas.openxmlformats.org/officeDocument/2006/relationships/slideLayout" Target="../slideLayouts/slideLayout2.xml"/><Relationship Id="rId5" Type="http://schemas.openxmlformats.org/officeDocument/2006/relationships/image" Target="../media/image202.jpeg"/><Relationship Id="rId4" Type="http://schemas.openxmlformats.org/officeDocument/2006/relationships/image" Target="../media/image201.jpeg"/></Relationships>
</file>

<file path=ppt/slides/_rels/slide106.xml.rels><?xml version="1.0" encoding="UTF-8" standalone="yes"?>
<Relationships xmlns="http://schemas.openxmlformats.org/package/2006/relationships"><Relationship Id="rId3" Type="http://schemas.openxmlformats.org/officeDocument/2006/relationships/image" Target="../media/image204.jpeg"/><Relationship Id="rId2" Type="http://schemas.openxmlformats.org/officeDocument/2006/relationships/image" Target="../media/image203.jpeg"/><Relationship Id="rId1" Type="http://schemas.openxmlformats.org/officeDocument/2006/relationships/slideLayout" Target="../slideLayouts/slideLayout2.xml"/><Relationship Id="rId4" Type="http://schemas.openxmlformats.org/officeDocument/2006/relationships/image" Target="../media/image205.jpeg"/></Relationships>
</file>

<file path=ppt/slides/_rels/slide107.xml.rels><?xml version="1.0" encoding="UTF-8" standalone="yes"?>
<Relationships xmlns="http://schemas.openxmlformats.org/package/2006/relationships"><Relationship Id="rId2" Type="http://schemas.openxmlformats.org/officeDocument/2006/relationships/image" Target="../media/image206.jpeg"/><Relationship Id="rId1" Type="http://schemas.openxmlformats.org/officeDocument/2006/relationships/slideLayout" Target="../slideLayouts/slideLayout2.xml"/></Relationships>
</file>

<file path=ppt/slides/_rels/slide108.xml.rels><?xml version="1.0" encoding="UTF-8" standalone="yes"?>
<Relationships xmlns="http://schemas.openxmlformats.org/package/2006/relationships"><Relationship Id="rId3" Type="http://schemas.openxmlformats.org/officeDocument/2006/relationships/image" Target="../media/image208.jpeg"/><Relationship Id="rId2" Type="http://schemas.openxmlformats.org/officeDocument/2006/relationships/image" Target="../media/image207.png"/><Relationship Id="rId1" Type="http://schemas.openxmlformats.org/officeDocument/2006/relationships/slideLayout" Target="../slideLayouts/slideLayout2.xml"/><Relationship Id="rId5" Type="http://schemas.openxmlformats.org/officeDocument/2006/relationships/image" Target="../media/image210.jpeg"/><Relationship Id="rId4" Type="http://schemas.openxmlformats.org/officeDocument/2006/relationships/image" Target="../media/image209.jpeg"/></Relationships>
</file>

<file path=ppt/slides/_rels/slide109.xml.rels><?xml version="1.0" encoding="UTF-8" standalone="yes"?>
<Relationships xmlns="http://schemas.openxmlformats.org/package/2006/relationships"><Relationship Id="rId3" Type="http://schemas.openxmlformats.org/officeDocument/2006/relationships/image" Target="../media/image212.jpeg"/><Relationship Id="rId2" Type="http://schemas.openxmlformats.org/officeDocument/2006/relationships/image" Target="../media/image211.jpeg"/><Relationship Id="rId1" Type="http://schemas.openxmlformats.org/officeDocument/2006/relationships/slideLayout" Target="../slideLayouts/slideLayout2.xml"/><Relationship Id="rId4" Type="http://schemas.openxmlformats.org/officeDocument/2006/relationships/image" Target="../media/image213.jpeg"/></Relationships>
</file>

<file path=ppt/slides/_rels/slide110.xml.rels><?xml version="1.0" encoding="UTF-8" standalone="yes"?>
<Relationships xmlns="http://schemas.openxmlformats.org/package/2006/relationships"><Relationship Id="rId3" Type="http://schemas.openxmlformats.org/officeDocument/2006/relationships/image" Target="../media/image215.jpeg"/><Relationship Id="rId2" Type="http://schemas.openxmlformats.org/officeDocument/2006/relationships/image" Target="../media/image214.jpeg"/><Relationship Id="rId1" Type="http://schemas.openxmlformats.org/officeDocument/2006/relationships/slideLayout" Target="../slideLayouts/slideLayout2.xml"/><Relationship Id="rId4" Type="http://schemas.openxmlformats.org/officeDocument/2006/relationships/image" Target="../media/image216.jpeg"/></Relationships>
</file>

<file path=ppt/slides/_rels/slide111.xml.rels><?xml version="1.0" encoding="UTF-8" standalone="yes"?>
<Relationships xmlns="http://schemas.openxmlformats.org/package/2006/relationships"><Relationship Id="rId3" Type="http://schemas.openxmlformats.org/officeDocument/2006/relationships/image" Target="../media/image218.jpeg"/><Relationship Id="rId2" Type="http://schemas.openxmlformats.org/officeDocument/2006/relationships/image" Target="../media/image217.jpeg"/><Relationship Id="rId1" Type="http://schemas.openxmlformats.org/officeDocument/2006/relationships/slideLayout" Target="../slideLayouts/slideLayout2.xml"/></Relationships>
</file>

<file path=ppt/slides/_rels/slide112.xml.rels><?xml version="1.0" encoding="UTF-8" standalone="yes"?>
<Relationships xmlns="http://schemas.openxmlformats.org/package/2006/relationships"><Relationship Id="rId3" Type="http://schemas.openxmlformats.org/officeDocument/2006/relationships/image" Target="../media/image220.jpeg"/><Relationship Id="rId2" Type="http://schemas.openxmlformats.org/officeDocument/2006/relationships/image" Target="../media/image219.jpeg"/><Relationship Id="rId1" Type="http://schemas.openxmlformats.org/officeDocument/2006/relationships/slideLayout" Target="../slideLayouts/slideLayout2.xml"/><Relationship Id="rId4" Type="http://schemas.openxmlformats.org/officeDocument/2006/relationships/image" Target="../media/image221.jpeg"/></Relationships>
</file>

<file path=ppt/slides/_rels/slide113.xml.rels><?xml version="1.0" encoding="UTF-8" standalone="yes"?>
<Relationships xmlns="http://schemas.openxmlformats.org/package/2006/relationships"><Relationship Id="rId3" Type="http://schemas.openxmlformats.org/officeDocument/2006/relationships/image" Target="../media/image223.jpeg"/><Relationship Id="rId2" Type="http://schemas.openxmlformats.org/officeDocument/2006/relationships/image" Target="../media/image222.jpeg"/><Relationship Id="rId1" Type="http://schemas.openxmlformats.org/officeDocument/2006/relationships/slideLayout" Target="../slideLayouts/slideLayout2.xml"/><Relationship Id="rId4" Type="http://schemas.openxmlformats.org/officeDocument/2006/relationships/image" Target="../media/image224.jpeg"/></Relationships>
</file>

<file path=ppt/slides/_rels/slide114.xml.rels><?xml version="1.0" encoding="UTF-8" standalone="yes"?>
<Relationships xmlns="http://schemas.openxmlformats.org/package/2006/relationships"><Relationship Id="rId3" Type="http://schemas.openxmlformats.org/officeDocument/2006/relationships/image" Target="../media/image226.jpeg"/><Relationship Id="rId2" Type="http://schemas.openxmlformats.org/officeDocument/2006/relationships/image" Target="../media/image225.jpeg"/><Relationship Id="rId1" Type="http://schemas.openxmlformats.org/officeDocument/2006/relationships/slideLayout" Target="../slideLayouts/slideLayout2.xml"/></Relationships>
</file>

<file path=ppt/slides/_rels/slide115.xml.rels><?xml version="1.0" encoding="UTF-8" standalone="yes"?>
<Relationships xmlns="http://schemas.openxmlformats.org/package/2006/relationships"><Relationship Id="rId3" Type="http://schemas.openxmlformats.org/officeDocument/2006/relationships/image" Target="../media/image228.jpeg"/><Relationship Id="rId2" Type="http://schemas.openxmlformats.org/officeDocument/2006/relationships/image" Target="../media/image227.jpeg"/><Relationship Id="rId1" Type="http://schemas.openxmlformats.org/officeDocument/2006/relationships/slideLayout" Target="../slideLayouts/slideLayout2.xml"/></Relationships>
</file>

<file path=ppt/slides/_rels/slide116.xml.rels><?xml version="1.0" encoding="UTF-8" standalone="yes"?>
<Relationships xmlns="http://schemas.openxmlformats.org/package/2006/relationships"><Relationship Id="rId3" Type="http://schemas.openxmlformats.org/officeDocument/2006/relationships/image" Target="../media/image230.jpeg"/><Relationship Id="rId2" Type="http://schemas.openxmlformats.org/officeDocument/2006/relationships/image" Target="../media/image229.jpeg"/><Relationship Id="rId1" Type="http://schemas.openxmlformats.org/officeDocument/2006/relationships/slideLayout" Target="../slideLayouts/slideLayout2.xml"/><Relationship Id="rId5" Type="http://schemas.openxmlformats.org/officeDocument/2006/relationships/image" Target="../media/image232.jpeg"/><Relationship Id="rId4" Type="http://schemas.openxmlformats.org/officeDocument/2006/relationships/image" Target="../media/image231.jpeg"/></Relationships>
</file>

<file path=ppt/slides/_rels/slide117.xml.rels><?xml version="1.0" encoding="UTF-8" standalone="yes"?>
<Relationships xmlns="http://schemas.openxmlformats.org/package/2006/relationships"><Relationship Id="rId3" Type="http://schemas.openxmlformats.org/officeDocument/2006/relationships/image" Target="../media/image234.jpeg"/><Relationship Id="rId2" Type="http://schemas.openxmlformats.org/officeDocument/2006/relationships/image" Target="../media/image233.jpeg"/><Relationship Id="rId1" Type="http://schemas.openxmlformats.org/officeDocument/2006/relationships/slideLayout" Target="../slideLayouts/slideLayout2.xml"/><Relationship Id="rId5" Type="http://schemas.openxmlformats.org/officeDocument/2006/relationships/image" Target="../media/image236.jpeg"/><Relationship Id="rId4" Type="http://schemas.openxmlformats.org/officeDocument/2006/relationships/image" Target="../media/image235.jpeg"/></Relationships>
</file>

<file path=ppt/slides/_rels/slide118.xml.rels><?xml version="1.0" encoding="UTF-8" standalone="yes"?>
<Relationships xmlns="http://schemas.openxmlformats.org/package/2006/relationships"><Relationship Id="rId3" Type="http://schemas.openxmlformats.org/officeDocument/2006/relationships/image" Target="../media/image238.jpeg"/><Relationship Id="rId2" Type="http://schemas.openxmlformats.org/officeDocument/2006/relationships/image" Target="../media/image237.jpeg"/><Relationship Id="rId1" Type="http://schemas.openxmlformats.org/officeDocument/2006/relationships/slideLayout" Target="../slideLayouts/slideLayout2.xml"/><Relationship Id="rId4" Type="http://schemas.openxmlformats.org/officeDocument/2006/relationships/image" Target="../media/image239.jpeg"/></Relationships>
</file>

<file path=ppt/slides/_rels/slide119.xml.rels><?xml version="1.0" encoding="UTF-8" standalone="yes"?>
<Relationships xmlns="http://schemas.openxmlformats.org/package/2006/relationships"><Relationship Id="rId3" Type="http://schemas.openxmlformats.org/officeDocument/2006/relationships/image" Target="../media/image241.jpeg"/><Relationship Id="rId2" Type="http://schemas.openxmlformats.org/officeDocument/2006/relationships/image" Target="../media/image240.jpeg"/><Relationship Id="rId1" Type="http://schemas.openxmlformats.org/officeDocument/2006/relationships/slideLayout" Target="../slideLayouts/slideLayout2.xml"/><Relationship Id="rId5" Type="http://schemas.openxmlformats.org/officeDocument/2006/relationships/image" Target="../media/image243.jpeg"/><Relationship Id="rId4" Type="http://schemas.openxmlformats.org/officeDocument/2006/relationships/image" Target="../media/image242.jpeg"/></Relationships>
</file>

<file path=ppt/slides/_rels/slide120.xml.rels><?xml version="1.0" encoding="UTF-8" standalone="yes"?>
<Relationships xmlns="http://schemas.openxmlformats.org/package/2006/relationships"><Relationship Id="rId3" Type="http://schemas.openxmlformats.org/officeDocument/2006/relationships/image" Target="../media/image245.jpeg"/><Relationship Id="rId2" Type="http://schemas.openxmlformats.org/officeDocument/2006/relationships/image" Target="../media/image244.jpeg"/><Relationship Id="rId1" Type="http://schemas.openxmlformats.org/officeDocument/2006/relationships/slideLayout" Target="../slideLayouts/slideLayout2.xml"/><Relationship Id="rId5" Type="http://schemas.openxmlformats.org/officeDocument/2006/relationships/image" Target="../media/image247.jpeg"/><Relationship Id="rId4" Type="http://schemas.openxmlformats.org/officeDocument/2006/relationships/image" Target="../media/image246.jpeg"/></Relationships>
</file>

<file path=ppt/slides/_rels/slide121.xml.rels><?xml version="1.0" encoding="UTF-8" standalone="yes"?>
<Relationships xmlns="http://schemas.openxmlformats.org/package/2006/relationships"><Relationship Id="rId3" Type="http://schemas.openxmlformats.org/officeDocument/2006/relationships/image" Target="../media/image249.jpeg"/><Relationship Id="rId7" Type="http://schemas.openxmlformats.org/officeDocument/2006/relationships/image" Target="../media/image253.jpeg"/><Relationship Id="rId2" Type="http://schemas.openxmlformats.org/officeDocument/2006/relationships/image" Target="../media/image248.jpeg"/><Relationship Id="rId1" Type="http://schemas.openxmlformats.org/officeDocument/2006/relationships/slideLayout" Target="../slideLayouts/slideLayout2.xml"/><Relationship Id="rId6" Type="http://schemas.openxmlformats.org/officeDocument/2006/relationships/image" Target="../media/image252.jpeg"/><Relationship Id="rId5" Type="http://schemas.openxmlformats.org/officeDocument/2006/relationships/image" Target="../media/image251.jpeg"/><Relationship Id="rId4" Type="http://schemas.openxmlformats.org/officeDocument/2006/relationships/image" Target="../media/image250.jpeg"/></Relationships>
</file>

<file path=ppt/slides/_rels/slide122.xml.rels><?xml version="1.0" encoding="UTF-8" standalone="yes"?>
<Relationships xmlns="http://schemas.openxmlformats.org/package/2006/relationships"><Relationship Id="rId8" Type="http://schemas.openxmlformats.org/officeDocument/2006/relationships/image" Target="../media/image260.jpeg"/><Relationship Id="rId3" Type="http://schemas.openxmlformats.org/officeDocument/2006/relationships/image" Target="../media/image255.jpeg"/><Relationship Id="rId7" Type="http://schemas.openxmlformats.org/officeDocument/2006/relationships/image" Target="../media/image259.jpeg"/><Relationship Id="rId2" Type="http://schemas.openxmlformats.org/officeDocument/2006/relationships/image" Target="../media/image254.jpeg"/><Relationship Id="rId1" Type="http://schemas.openxmlformats.org/officeDocument/2006/relationships/slideLayout" Target="../slideLayouts/slideLayout2.xml"/><Relationship Id="rId6" Type="http://schemas.openxmlformats.org/officeDocument/2006/relationships/image" Target="../media/image258.jpeg"/><Relationship Id="rId5" Type="http://schemas.openxmlformats.org/officeDocument/2006/relationships/image" Target="../media/image257.jpeg"/><Relationship Id="rId10" Type="http://schemas.openxmlformats.org/officeDocument/2006/relationships/image" Target="../media/image262.jpeg"/><Relationship Id="rId4" Type="http://schemas.openxmlformats.org/officeDocument/2006/relationships/image" Target="../media/image256.jpeg"/><Relationship Id="rId9" Type="http://schemas.openxmlformats.org/officeDocument/2006/relationships/image" Target="../media/image261.jpeg"/></Relationships>
</file>

<file path=ppt/slides/_rels/slide123.xml.rels><?xml version="1.0" encoding="UTF-8" standalone="yes"?>
<Relationships xmlns="http://schemas.openxmlformats.org/package/2006/relationships"><Relationship Id="rId3" Type="http://schemas.openxmlformats.org/officeDocument/2006/relationships/image" Target="../media/image264.jpeg"/><Relationship Id="rId2" Type="http://schemas.openxmlformats.org/officeDocument/2006/relationships/image" Target="../media/image263.jpeg"/><Relationship Id="rId1" Type="http://schemas.openxmlformats.org/officeDocument/2006/relationships/slideLayout" Target="../slideLayouts/slideLayout2.xml"/><Relationship Id="rId5" Type="http://schemas.openxmlformats.org/officeDocument/2006/relationships/image" Target="../media/image266.jpeg"/><Relationship Id="rId4" Type="http://schemas.openxmlformats.org/officeDocument/2006/relationships/image" Target="../media/image265.jpeg"/></Relationships>
</file>

<file path=ppt/slides/_rels/slide124.xml.rels><?xml version="1.0" encoding="UTF-8" standalone="yes"?>
<Relationships xmlns="http://schemas.openxmlformats.org/package/2006/relationships"><Relationship Id="rId3" Type="http://schemas.openxmlformats.org/officeDocument/2006/relationships/image" Target="../media/image268.jpeg"/><Relationship Id="rId2" Type="http://schemas.openxmlformats.org/officeDocument/2006/relationships/image" Target="../media/image267.jpeg"/><Relationship Id="rId1" Type="http://schemas.openxmlformats.org/officeDocument/2006/relationships/slideLayout" Target="../slideLayouts/slideLayout2.xml"/></Relationships>
</file>

<file path=ppt/slides/_rels/slide125.xml.rels><?xml version="1.0" encoding="UTF-8" standalone="yes"?>
<Relationships xmlns="http://schemas.openxmlformats.org/package/2006/relationships"><Relationship Id="rId3" Type="http://schemas.openxmlformats.org/officeDocument/2006/relationships/image" Target="../media/image270.jpeg"/><Relationship Id="rId2" Type="http://schemas.openxmlformats.org/officeDocument/2006/relationships/image" Target="../media/image269.jpeg"/><Relationship Id="rId1" Type="http://schemas.openxmlformats.org/officeDocument/2006/relationships/slideLayout" Target="../slideLayouts/slideLayout2.xml"/></Relationships>
</file>

<file path=ppt/slides/_rels/slide126.xml.rels><?xml version="1.0" encoding="UTF-8" standalone="yes"?>
<Relationships xmlns="http://schemas.openxmlformats.org/package/2006/relationships"><Relationship Id="rId3" Type="http://schemas.openxmlformats.org/officeDocument/2006/relationships/image" Target="../media/image272.jpeg"/><Relationship Id="rId2" Type="http://schemas.openxmlformats.org/officeDocument/2006/relationships/image" Target="../media/image271.jpeg"/><Relationship Id="rId1" Type="http://schemas.openxmlformats.org/officeDocument/2006/relationships/slideLayout" Target="../slideLayouts/slideLayout2.xml"/><Relationship Id="rId5" Type="http://schemas.openxmlformats.org/officeDocument/2006/relationships/image" Target="../media/image274.jpeg"/><Relationship Id="rId4" Type="http://schemas.openxmlformats.org/officeDocument/2006/relationships/image" Target="../media/image273.jpeg"/></Relationships>
</file>

<file path=ppt/slides/_rels/slide127.xml.rels><?xml version="1.0" encoding="UTF-8" standalone="yes"?>
<Relationships xmlns="http://schemas.openxmlformats.org/package/2006/relationships"><Relationship Id="rId3" Type="http://schemas.openxmlformats.org/officeDocument/2006/relationships/image" Target="../media/image276.jpeg"/><Relationship Id="rId2" Type="http://schemas.openxmlformats.org/officeDocument/2006/relationships/image" Target="../media/image275.jpeg"/><Relationship Id="rId1" Type="http://schemas.openxmlformats.org/officeDocument/2006/relationships/slideLayout" Target="../slideLayouts/slideLayout2.xml"/><Relationship Id="rId4" Type="http://schemas.openxmlformats.org/officeDocument/2006/relationships/image" Target="../media/image277.jpeg"/></Relationships>
</file>

<file path=ppt/slides/_rels/slide128.xml.rels><?xml version="1.0" encoding="UTF-8" standalone="yes"?>
<Relationships xmlns="http://schemas.openxmlformats.org/package/2006/relationships"><Relationship Id="rId3" Type="http://schemas.openxmlformats.org/officeDocument/2006/relationships/image" Target="../media/image279.jpeg"/><Relationship Id="rId2" Type="http://schemas.openxmlformats.org/officeDocument/2006/relationships/image" Target="../media/image278.jpeg"/><Relationship Id="rId1" Type="http://schemas.openxmlformats.org/officeDocument/2006/relationships/slideLayout" Target="../slideLayouts/slideLayout2.xml"/></Relationships>
</file>

<file path=ppt/slides/_rels/slide129.xml.rels><?xml version="1.0" encoding="UTF-8" standalone="yes"?>
<Relationships xmlns="http://schemas.openxmlformats.org/package/2006/relationships"><Relationship Id="rId3" Type="http://schemas.openxmlformats.org/officeDocument/2006/relationships/image" Target="../media/image281.jpeg"/><Relationship Id="rId2" Type="http://schemas.openxmlformats.org/officeDocument/2006/relationships/image" Target="../media/image280.jpeg"/><Relationship Id="rId1" Type="http://schemas.openxmlformats.org/officeDocument/2006/relationships/slideLayout" Target="../slideLayouts/slideLayout2.xml"/></Relationships>
</file>

<file path=ppt/slides/_rels/slide130.xml.rels><?xml version="1.0" encoding="UTF-8" standalone="yes"?>
<Relationships xmlns="http://schemas.openxmlformats.org/package/2006/relationships"><Relationship Id="rId3" Type="http://schemas.openxmlformats.org/officeDocument/2006/relationships/image" Target="../media/image283.jpeg"/><Relationship Id="rId2" Type="http://schemas.openxmlformats.org/officeDocument/2006/relationships/image" Target="../media/image282.jpeg"/><Relationship Id="rId1" Type="http://schemas.openxmlformats.org/officeDocument/2006/relationships/slideLayout" Target="../slideLayouts/slideLayout2.xml"/></Relationships>
</file>

<file path=ppt/slides/_rels/slide131.xml.rels><?xml version="1.0" encoding="UTF-8" standalone="yes"?>
<Relationships xmlns="http://schemas.openxmlformats.org/package/2006/relationships"><Relationship Id="rId3" Type="http://schemas.openxmlformats.org/officeDocument/2006/relationships/image" Target="../media/image285.jpeg"/><Relationship Id="rId2" Type="http://schemas.openxmlformats.org/officeDocument/2006/relationships/image" Target="../media/image284.jpeg"/><Relationship Id="rId1" Type="http://schemas.openxmlformats.org/officeDocument/2006/relationships/slideLayout" Target="../slideLayouts/slideLayout2.xml"/></Relationships>
</file>

<file path=ppt/slides/_rels/slide132.xml.rels><?xml version="1.0" encoding="UTF-8" standalone="yes"?>
<Relationships xmlns="http://schemas.openxmlformats.org/package/2006/relationships"><Relationship Id="rId2" Type="http://schemas.openxmlformats.org/officeDocument/2006/relationships/image" Target="../media/image286.jpeg"/><Relationship Id="rId1" Type="http://schemas.openxmlformats.org/officeDocument/2006/relationships/slideLayout" Target="../slideLayouts/slideLayout2.xml"/></Relationships>
</file>

<file path=ppt/slides/_rels/slide133.xml.rels><?xml version="1.0" encoding="UTF-8" standalone="yes"?>
<Relationships xmlns="http://schemas.openxmlformats.org/package/2006/relationships"><Relationship Id="rId3" Type="http://schemas.openxmlformats.org/officeDocument/2006/relationships/hyperlink" Target="http://seinslibres.neuf.fr/fr/etudes.htm" TargetMode="External"/><Relationship Id="rId7" Type="http://schemas.openxmlformats.org/officeDocument/2006/relationships/image" Target="../media/image287.jpeg"/><Relationship Id="rId2" Type="http://schemas.openxmlformats.org/officeDocument/2006/relationships/hyperlink" Target="http://translate.googleusercontent.com/translate_c?hl=fr&amp;langpair=en|fr&amp;u=http://ezinearticles.com/?expert=Sydney_Ross_Singer&amp;rurl=translate.google.fr&amp;usg=ALkJrhhACywKcF20lVxc5Mpc5S1EfVVz_Q" TargetMode="External"/><Relationship Id="rId1" Type="http://schemas.openxmlformats.org/officeDocument/2006/relationships/slideLayout" Target="../slideLayouts/slideLayout2.xml"/><Relationship Id="rId6" Type="http://schemas.openxmlformats.org/officeDocument/2006/relationships/hyperlink" Target="http://www.jurandoubs.com/journaliste/marcher-courir-bouger/article/le-soutien-gorge-pas-si-sain" TargetMode="External"/><Relationship Id="rId5" Type="http://schemas.openxmlformats.org/officeDocument/2006/relationships/hyperlink" Target="http://forum.doctissimo.fr/forme-beaute/beaute-seins/sans-soutien-gorge-sujet_34_1.htm" TargetMode="External"/><Relationship Id="rId4" Type="http://schemas.openxmlformats.org/officeDocument/2006/relationships/hyperlink" Target="http://www.guerir.org/communaute/a-propos-de-ce-site/questions-frequentes/soutien-gorge-et-cancer-des-seins" TargetMode="External"/></Relationships>
</file>

<file path=ppt/slides/_rels/slide134.xml.rels><?xml version="1.0" encoding="UTF-8" standalone="yes"?>
<Relationships xmlns="http://schemas.openxmlformats.org/package/2006/relationships"><Relationship Id="rId3" Type="http://schemas.openxmlformats.org/officeDocument/2006/relationships/hyperlink" Target="http://www.all-natural.com/fibrocys.html" TargetMode="External"/><Relationship Id="rId2" Type="http://schemas.openxmlformats.org/officeDocument/2006/relationships/hyperlink" Target="http://www.selfstudycenter.org/" TargetMode="External"/><Relationship Id="rId1" Type="http://schemas.openxmlformats.org/officeDocument/2006/relationships/slideLayout" Target="../slideLayouts/slideLayout2.xml"/></Relationships>
</file>

<file path=ppt/slides/_rels/slide135.xml.rels><?xml version="1.0" encoding="UTF-8" standalone="yes"?>
<Relationships xmlns="http://schemas.openxmlformats.org/package/2006/relationships"><Relationship Id="rId8" Type="http://schemas.openxmlformats.org/officeDocument/2006/relationships/hyperlink" Target="http://www.worldcat.org/search?q=au:Rouillon,+Jean-Denis&amp;qt=hot_author" TargetMode="External"/><Relationship Id="rId3" Type="http://schemas.openxmlformats.org/officeDocument/2006/relationships/hyperlink" Target="http://www.guerir.org/communaute/trouvez-le-soutien-adapte-a-votre-diagnostic/sein-7/soutien-gorge-et-cancer-des-seins" TargetMode="External"/><Relationship Id="rId7" Type="http://schemas.openxmlformats.org/officeDocument/2006/relationships/hyperlink" Target="http://www.worldcat.org/search?q=au:Pierrot,+Laetitia.&amp;qt=hot_author" TargetMode="External"/><Relationship Id="rId2" Type="http://schemas.openxmlformats.org/officeDocument/2006/relationships/hyperlink" Target="http://www.asiancancer.com/cancer-healthcare/cancer-prevention/1251.html" TargetMode="External"/><Relationship Id="rId1" Type="http://schemas.openxmlformats.org/officeDocument/2006/relationships/slideLayout" Target="../slideLayouts/slideLayout2.xml"/><Relationship Id="rId6" Type="http://schemas.openxmlformats.org/officeDocument/2006/relationships/hyperlink" Target="http://www.moth.freeserve.co.uk/page43.html" TargetMode="External"/><Relationship Id="rId5" Type="http://schemas.openxmlformats.org/officeDocument/2006/relationships/hyperlink" Target="http://www.moth.freeserve.co.uk/page30.html" TargetMode="External"/><Relationship Id="rId4" Type="http://schemas.openxmlformats.org/officeDocument/2006/relationships/hyperlink" Target="http://www.ncbi.nlm.nih.gov/pubmed/2092072?dopt=Abstract" TargetMode="External"/><Relationship Id="rId9" Type="http://schemas.openxmlformats.org/officeDocument/2006/relationships/hyperlink" Target="http://www.worldcat.org/search?q=au:Universite%CC%81+de+Franche-Comte%CC%81.+Faculte%CC%81+de+me%CC%81decine+et+de+pharmacie.&amp;qt=hot_author" TargetMode="External"/></Relationships>
</file>

<file path=ppt/slides/_rels/slide136.xml.rels><?xml version="1.0" encoding="UTF-8" standalone="yes"?>
<Relationships xmlns="http://schemas.openxmlformats.org/package/2006/relationships"><Relationship Id="rId8" Type="http://schemas.openxmlformats.org/officeDocument/2006/relationships/hyperlink" Target="mailto:sg490@uow.edu.au" TargetMode="External"/><Relationship Id="rId13" Type="http://schemas.openxmlformats.org/officeDocument/2006/relationships/hyperlink" Target="http://archive.wikiwix.com/cache/?url=http://content.nejm.org/cgi/content/extract/354/3/270&amp;title=Estrogen%20carcinogenesis%20in%20breast%20cancer" TargetMode="External"/><Relationship Id="rId3" Type="http://schemas.openxmlformats.org/officeDocument/2006/relationships/hyperlink" Target="http://www.worldcat.org/search?q=au:Rouillon,+Jean-Denis&amp;qt=hot_author" TargetMode="External"/><Relationship Id="rId7" Type="http://schemas.openxmlformats.org/officeDocument/2006/relationships/hyperlink" Target="http://ukpmc.ac.uk/search/?page=1&amp;query=AUTH:%22Munro+BJ%22+SORT_DATE:y&amp;restrict=All+results" TargetMode="External"/><Relationship Id="rId12" Type="http://schemas.openxmlformats.org/officeDocument/2006/relationships/hyperlink" Target="http://content.nejm.org/cgi/content/extract/354/3/270" TargetMode="External"/><Relationship Id="rId2" Type="http://schemas.openxmlformats.org/officeDocument/2006/relationships/hyperlink" Target="http://www.worldcat.org/search?q=au:Roussel,+Olivier&amp;qt=hot_author" TargetMode="External"/><Relationship Id="rId1" Type="http://schemas.openxmlformats.org/officeDocument/2006/relationships/slideLayout" Target="../slideLayouts/slideLayout2.xml"/><Relationship Id="rId6" Type="http://schemas.openxmlformats.org/officeDocument/2006/relationships/hyperlink" Target="http://ukpmc.ac.uk/search/?page=1&amp;query=AUTH:%22Steele+JR%22+SORT_DATE:y&amp;restrict=All+results" TargetMode="External"/><Relationship Id="rId11" Type="http://schemas.openxmlformats.org/officeDocument/2006/relationships/hyperlink" Target="http://fr.wikipedia.org/wiki/%C5%92strog%C3%A8ne" TargetMode="External"/><Relationship Id="rId5" Type="http://schemas.openxmlformats.org/officeDocument/2006/relationships/hyperlink" Target="http://ukpmc.ac.uk/search/?page=1&amp;query=AUTH:%22Gho+SA%22+SORT_DATE:y&amp;restrict=All+results" TargetMode="External"/><Relationship Id="rId10" Type="http://schemas.openxmlformats.org/officeDocument/2006/relationships/hyperlink" Target="http://www.dailymail.co.uk/health/article-4098/Oestrogen-link-breast-cancer.html" TargetMode="External"/><Relationship Id="rId4" Type="http://schemas.openxmlformats.org/officeDocument/2006/relationships/hyperlink" Target="http://www.worldcat.org/search?q=au:Universite%CC%81+de+Franche-Comte%CC%81.+Faculte%CC%81+de+me%CC%81decine+et+de+pharmacie.&amp;qt=hot_author" TargetMode="External"/><Relationship Id="rId9" Type="http://schemas.openxmlformats.org/officeDocument/2006/relationships/hyperlink" Target="http://books.google.gp/books?id=WnaL0YpthnQC&amp;pg=PA184&amp;lpg=PA184&amp;dq=soutien+gorge+sant%C3%A9+1930&amp;source=bl&amp;ots=8b6U3LAafO&amp;sig=-QpXo3LMVS62LlaJlKZUpAqiQps&amp;hl=fr&amp;sa=X&amp;ei=ZCc3T92VHczqtgfuurS8Ag&amp;sqi=2&amp;redir_esc=y" TargetMode="External"/></Relationships>
</file>

<file path=ppt/slides/_rels/slide137.xml.rels><?xml version="1.0" encoding="UTF-8" standalone="yes"?>
<Relationships xmlns="http://schemas.openxmlformats.org/package/2006/relationships"><Relationship Id="rId3" Type="http://schemas.openxmlformats.org/officeDocument/2006/relationships/hyperlink" Target="http://www.swmed.edu/home_pages/library/cosumer/brastrap.html" TargetMode="External"/><Relationship Id="rId7" Type="http://schemas.openxmlformats.org/officeDocument/2006/relationships/hyperlink" Target="http://akinasuna.wordpress.com/2009/12/15/brassiere-choice-or-obligation/" TargetMode="External"/><Relationship Id="rId2" Type="http://schemas.openxmlformats.org/officeDocument/2006/relationships/hyperlink" Target="http://healthy.net/library/articles/schachter/breast.d.html" TargetMode="External"/><Relationship Id="rId1" Type="http://schemas.openxmlformats.org/officeDocument/2006/relationships/slideLayout" Target="../slideLayouts/slideLayout2.xml"/><Relationship Id="rId6" Type="http://schemas.openxmlformats.org/officeDocument/2006/relationships/hyperlink" Target="http://www.007b.com/" TargetMode="External"/><Relationship Id="rId5" Type="http://schemas.openxmlformats.org/officeDocument/2006/relationships/hyperlink" Target="http://www.brafree.com/" TargetMode="External"/><Relationship Id="rId4" Type="http://schemas.openxmlformats.org/officeDocument/2006/relationships/hyperlink" Target="http://www.goaskalice.columbia.edu/1729.html" TargetMode="External"/></Relationships>
</file>

<file path=ppt/slides/_rels/slide138.xml.rels><?xml version="1.0" encoding="UTF-8" standalone="yes"?>
<Relationships xmlns="http://schemas.openxmlformats.org/package/2006/relationships"><Relationship Id="rId8" Type="http://schemas.openxmlformats.org/officeDocument/2006/relationships/hyperlink" Target="http://www.m6.fr/emission-100_mag/videos/11277270-le_soutien_gorge_est_il_encore_obligatoire.html" TargetMode="External"/><Relationship Id="rId3" Type="http://schemas.openxmlformats.org/officeDocument/2006/relationships/hyperlink" Target="http://www.breathing.com/articles/brassieres.htm" TargetMode="External"/><Relationship Id="rId7" Type="http://schemas.openxmlformats.org/officeDocument/2006/relationships/hyperlink" Target="http://www.cancer-prevention.net/" TargetMode="External"/><Relationship Id="rId2" Type="http://schemas.openxmlformats.org/officeDocument/2006/relationships/hyperlink" Target="http://www.all-natural.com/bras.html" TargetMode="External"/><Relationship Id="rId1" Type="http://schemas.openxmlformats.org/officeDocument/2006/relationships/slideLayout" Target="../slideLayouts/slideLayout2.xml"/><Relationship Id="rId6" Type="http://schemas.openxmlformats.org/officeDocument/2006/relationships/hyperlink" Target="http://www.ncbi.nlm.nih.gov/entrez/query.fcgi?CMD=search&amp;DB=pubmed" TargetMode="External"/><Relationship Id="rId5" Type="http://schemas.openxmlformats.org/officeDocument/2006/relationships/hyperlink" Target="http://www.gardenplum.com/columnvine/breasts.html" TargetMode="External"/><Relationship Id="rId4" Type="http://schemas.openxmlformats.org/officeDocument/2006/relationships/hyperlink" Target="http://www.susunweed.com/An_Article_Bra-disease.htm"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Rectangle 2"/>
          <p:cNvSpPr>
            <a:spLocks noGrp="1" noChangeArrowheads="1"/>
          </p:cNvSpPr>
          <p:nvPr>
            <p:ph type="ctrTitle"/>
          </p:nvPr>
        </p:nvSpPr>
        <p:spPr>
          <a:xfrm>
            <a:off x="467544" y="1772816"/>
            <a:ext cx="5400402" cy="1736725"/>
          </a:xfrm>
        </p:spPr>
        <p:txBody>
          <a:bodyPr/>
          <a:lstStyle/>
          <a:p>
            <a:pPr eaLnBrk="1" hangingPunct="1">
              <a:defRPr/>
            </a:pPr>
            <a:r>
              <a:rPr lang="fr-FR" dirty="0" smtClean="0"/>
              <a:t>Le danger</a:t>
            </a:r>
            <a:br>
              <a:rPr lang="fr-FR" dirty="0" smtClean="0"/>
            </a:br>
            <a:r>
              <a:rPr lang="fr-FR" dirty="0" smtClean="0"/>
              <a:t>du soutien gorge</a:t>
            </a:r>
          </a:p>
        </p:txBody>
      </p:sp>
      <p:sp>
        <p:nvSpPr>
          <p:cNvPr id="94211" name="Rectangle 3"/>
          <p:cNvSpPr>
            <a:spLocks noChangeArrowheads="1"/>
          </p:cNvSpPr>
          <p:nvPr/>
        </p:nvSpPr>
        <p:spPr bwMode="auto">
          <a:xfrm>
            <a:off x="539552" y="332656"/>
            <a:ext cx="8135937" cy="818728"/>
          </a:xfrm>
          <a:prstGeom prst="rect">
            <a:avLst/>
          </a:prstGeom>
          <a:noFill/>
          <a:ln w="9525">
            <a:noFill/>
            <a:miter lim="800000"/>
            <a:headEnd/>
            <a:tailEnd/>
          </a:ln>
          <a:effectLst/>
        </p:spPr>
        <p:txBody>
          <a:bodyPr anchor="b" anchorCtr="1"/>
          <a:lstStyle/>
          <a:p>
            <a:pPr algn="ctr">
              <a:defRPr/>
            </a:pPr>
            <a:r>
              <a:rPr lang="fr-FR" sz="3200" b="1" dirty="0" smtClean="0">
                <a:solidFill>
                  <a:schemeClr val="tx2"/>
                </a:solidFill>
                <a:effectLst>
                  <a:outerShdw blurRad="38100" dist="38100" dir="2700000" algn="tl">
                    <a:srgbClr val="000000"/>
                  </a:outerShdw>
                </a:effectLst>
              </a:rPr>
              <a:t>Un comportement </a:t>
            </a:r>
            <a:r>
              <a:rPr lang="fr-FR" sz="3200" b="1" dirty="0">
                <a:solidFill>
                  <a:schemeClr val="tx2"/>
                </a:solidFill>
                <a:effectLst>
                  <a:outerShdw blurRad="38100" dist="38100" dir="2700000" algn="tl">
                    <a:srgbClr val="000000"/>
                  </a:outerShdw>
                </a:effectLst>
              </a:rPr>
              <a:t>social </a:t>
            </a:r>
            <a:r>
              <a:rPr lang="fr-FR" sz="3200" b="1" dirty="0" smtClean="0">
                <a:solidFill>
                  <a:schemeClr val="tx2"/>
                </a:solidFill>
                <a:effectLst>
                  <a:outerShdw blurRad="38100" dist="38100" dir="2700000" algn="tl">
                    <a:srgbClr val="000000"/>
                  </a:outerShdw>
                </a:effectLst>
              </a:rPr>
              <a:t>dicté par la norme</a:t>
            </a:r>
            <a:endParaRPr lang="fr-FR" sz="3200" b="1" dirty="0">
              <a:solidFill>
                <a:schemeClr val="tx2"/>
              </a:solidFill>
              <a:effectLst>
                <a:outerShdw blurRad="38100" dist="38100" dir="2700000" algn="tl">
                  <a:srgbClr val="000000"/>
                </a:outerShdw>
              </a:effectLst>
            </a:endParaRPr>
          </a:p>
        </p:txBody>
      </p:sp>
      <p:sp>
        <p:nvSpPr>
          <p:cNvPr id="7" name="ZoneTexte 6"/>
          <p:cNvSpPr txBox="1"/>
          <p:nvPr/>
        </p:nvSpPr>
        <p:spPr>
          <a:xfrm>
            <a:off x="1619672" y="3717032"/>
            <a:ext cx="2664296" cy="369332"/>
          </a:xfrm>
          <a:prstGeom prst="rect">
            <a:avLst/>
          </a:prstGeom>
          <a:noFill/>
        </p:spPr>
        <p:txBody>
          <a:bodyPr wrap="square" rtlCol="0">
            <a:spAutoFit/>
          </a:bodyPr>
          <a:lstStyle/>
          <a:p>
            <a:pPr algn="ctr"/>
            <a:r>
              <a:rPr lang="fr-FR" dirty="0" smtClean="0"/>
              <a:t>Version 5.2</a:t>
            </a:r>
            <a:endParaRPr lang="fr-FR" dirty="0"/>
          </a:p>
        </p:txBody>
      </p:sp>
      <p:pic>
        <p:nvPicPr>
          <p:cNvPr id="8" name="Picture 4" descr="F:\Perso\Perso Yves\Soutien gorge Danger\Photos 2\2joli_coeur.jpg"/>
          <p:cNvPicPr>
            <a:picLocks noChangeAspect="1" noChangeArrowheads="1"/>
          </p:cNvPicPr>
          <p:nvPr/>
        </p:nvPicPr>
        <p:blipFill>
          <a:blip r:embed="rId2" cstate="email"/>
          <a:srcRect/>
          <a:stretch>
            <a:fillRect/>
          </a:stretch>
        </p:blipFill>
        <p:spPr bwMode="auto">
          <a:xfrm>
            <a:off x="2123728" y="4653136"/>
            <a:ext cx="1872208" cy="1450961"/>
          </a:xfrm>
          <a:prstGeom prst="rect">
            <a:avLst/>
          </a:prstGeom>
          <a:noFill/>
        </p:spPr>
      </p:pic>
      <p:pic>
        <p:nvPicPr>
          <p:cNvPr id="176129" name="Picture 1" descr="F:\Perso\Perso Yves\Soutien gorge Danger\Photos parlantes\Bra burn.gif"/>
          <p:cNvPicPr>
            <a:picLocks noChangeAspect="1" noChangeArrowheads="1"/>
          </p:cNvPicPr>
          <p:nvPr/>
        </p:nvPicPr>
        <p:blipFill>
          <a:blip r:embed="rId3" cstate="email"/>
          <a:srcRect/>
          <a:stretch>
            <a:fillRect/>
          </a:stretch>
        </p:blipFill>
        <p:spPr bwMode="auto">
          <a:xfrm>
            <a:off x="5292080" y="2636912"/>
            <a:ext cx="3599270" cy="3613441"/>
          </a:xfrm>
          <a:prstGeom prst="rect">
            <a:avLst/>
          </a:prstGeom>
          <a:noFill/>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57200" y="0"/>
            <a:ext cx="8229600" cy="1071546"/>
          </a:xfrm>
        </p:spPr>
        <p:txBody>
          <a:bodyPr/>
          <a:lstStyle/>
          <a:p>
            <a:r>
              <a:rPr lang="fr-FR" dirty="0" smtClean="0"/>
              <a:t>Préambule</a:t>
            </a:r>
            <a:endParaRPr lang="fr-FR" dirty="0"/>
          </a:p>
        </p:txBody>
      </p:sp>
      <p:sp>
        <p:nvSpPr>
          <p:cNvPr id="3" name="Espace réservé du contenu 2"/>
          <p:cNvSpPr>
            <a:spLocks noGrp="1"/>
          </p:cNvSpPr>
          <p:nvPr>
            <p:ph idx="1"/>
          </p:nvPr>
        </p:nvSpPr>
        <p:spPr>
          <a:xfrm>
            <a:off x="1928794" y="928670"/>
            <a:ext cx="7215206" cy="5184576"/>
          </a:xfrm>
        </p:spPr>
        <p:txBody>
          <a:bodyPr/>
          <a:lstStyle/>
          <a:p>
            <a:r>
              <a:rPr lang="fr-FR" sz="2400" dirty="0" smtClean="0"/>
              <a:t>Vous allez lire et visionner un diaporama qui a nécessité plusieurs années de lectures, de recherches, et d’échanges de mails avec certains auteurs des études, sur le danger et l’inutilité du soutien gorge.</a:t>
            </a:r>
          </a:p>
          <a:p>
            <a:r>
              <a:rPr lang="fr-FR" sz="2400" dirty="0" smtClean="0"/>
              <a:t>Je n’ai absolument aucun intérêt ni moral ni financier avec aucun groupe ni organisation quelconque pour avoir réalisé un tel travail. (Juste des antécédents familiaux)</a:t>
            </a:r>
          </a:p>
          <a:p>
            <a:r>
              <a:rPr lang="fr-FR" sz="2400" dirty="0" smtClean="0"/>
              <a:t>L’altruisme est mon seul mobile, et je ne suis pas un pervers pour avoir abordé un sujet souvent tabou…</a:t>
            </a:r>
          </a:p>
          <a:p>
            <a:r>
              <a:rPr lang="fr-FR" sz="2400" dirty="0" smtClean="0"/>
              <a:t>Partagez cette information, </a:t>
            </a:r>
            <a:r>
              <a:rPr lang="fr-FR" sz="2400" u="sng" dirty="0" smtClean="0"/>
              <a:t>faites vous votre propre idée, décidez ce que vous voulez pour votre corps indépendamment de la pression sociale</a:t>
            </a:r>
            <a:r>
              <a:rPr lang="fr-FR" sz="2400" dirty="0" smtClean="0"/>
              <a:t> et de tous ceux qui vous diront: « Mais non, c’est pas possible ! »…</a:t>
            </a:r>
          </a:p>
          <a:p>
            <a:pPr>
              <a:buNone/>
            </a:pPr>
            <a:r>
              <a:rPr lang="fr-FR" sz="2400" dirty="0" smtClean="0"/>
              <a:t>							Yves M.</a:t>
            </a:r>
          </a:p>
          <a:p>
            <a:pPr>
              <a:buNone/>
            </a:pPr>
            <a:r>
              <a:rPr lang="fr-FR" sz="2400" dirty="0" smtClean="0"/>
              <a:t>							</a:t>
            </a:r>
            <a:endParaRPr lang="fr-FR" sz="1600" dirty="0"/>
          </a:p>
        </p:txBody>
      </p:sp>
      <p:pic>
        <p:nvPicPr>
          <p:cNvPr id="188423" name="Picture 7" descr="F:\Perso\Perso Yves\Soutien gorge Danger\Photos 2\istock_000010806378xsmall2.jpg"/>
          <p:cNvPicPr>
            <a:picLocks noChangeAspect="1" noChangeArrowheads="1"/>
          </p:cNvPicPr>
          <p:nvPr/>
        </p:nvPicPr>
        <p:blipFill>
          <a:blip r:embed="rId2" cstate="email">
            <a:clrChange>
              <a:clrFrom>
                <a:srgbClr val="FFFFFF"/>
              </a:clrFrom>
              <a:clrTo>
                <a:srgbClr val="FFFFFF">
                  <a:alpha val="0"/>
                </a:srgbClr>
              </a:clrTo>
            </a:clrChange>
          </a:blip>
          <a:srcRect/>
          <a:stretch>
            <a:fillRect/>
          </a:stretch>
        </p:blipFill>
        <p:spPr bwMode="auto">
          <a:xfrm>
            <a:off x="0" y="764704"/>
            <a:ext cx="2695575" cy="4038600"/>
          </a:xfrm>
          <a:prstGeom prst="rect">
            <a:avLst/>
          </a:prstGeom>
          <a:noFill/>
        </p:spPr>
      </p:pic>
      <p:sp>
        <p:nvSpPr>
          <p:cNvPr id="10" name="ZoneTexte 9"/>
          <p:cNvSpPr txBox="1"/>
          <p:nvPr/>
        </p:nvSpPr>
        <p:spPr>
          <a:xfrm>
            <a:off x="214282" y="6381328"/>
            <a:ext cx="6589966" cy="307777"/>
          </a:xfrm>
          <a:prstGeom prst="rect">
            <a:avLst/>
          </a:prstGeom>
          <a:noFill/>
        </p:spPr>
        <p:txBody>
          <a:bodyPr wrap="square" rtlCol="0">
            <a:spAutoFit/>
          </a:bodyPr>
          <a:lstStyle/>
          <a:p>
            <a:r>
              <a:rPr lang="fr-FR" sz="1400" dirty="0" smtClean="0"/>
              <a:t>Ceci est la version 5.2 que je complèterai comme les autres versions au fil de mes lectures.</a:t>
            </a:r>
            <a:endParaRPr lang="fr-FR" sz="1400" dirty="0"/>
          </a:p>
        </p:txBody>
      </p:sp>
      <p:sp>
        <p:nvSpPr>
          <p:cNvPr id="6" name="Rectangle à coins arrondis 5"/>
          <p:cNvSpPr/>
          <p:nvPr/>
        </p:nvSpPr>
        <p:spPr>
          <a:xfrm>
            <a:off x="323528" y="5013176"/>
            <a:ext cx="1584176" cy="1080120"/>
          </a:xfrm>
          <a:prstGeom prst="wedgeRoundRectCallout">
            <a:avLst>
              <a:gd name="adj1" fmla="val -53040"/>
              <a:gd name="adj2" fmla="val -99760"/>
              <a:gd name="adj3" fmla="val 16667"/>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ZoneTexte 6"/>
          <p:cNvSpPr txBox="1"/>
          <p:nvPr/>
        </p:nvSpPr>
        <p:spPr>
          <a:xfrm>
            <a:off x="323528" y="5157192"/>
            <a:ext cx="1728192" cy="738664"/>
          </a:xfrm>
          <a:prstGeom prst="rect">
            <a:avLst/>
          </a:prstGeom>
          <a:noFill/>
        </p:spPr>
        <p:txBody>
          <a:bodyPr wrap="square" rtlCol="0">
            <a:spAutoFit/>
          </a:bodyPr>
          <a:lstStyle/>
          <a:p>
            <a:r>
              <a:rPr lang="fr-FR" dirty="0" smtClean="0">
                <a:solidFill>
                  <a:srgbClr val="FF0000"/>
                </a:solidFill>
              </a:rPr>
              <a:t>Pour ma santé…</a:t>
            </a:r>
          </a:p>
          <a:p>
            <a:r>
              <a:rPr lang="fr-FR" sz="2400" dirty="0" smtClean="0">
                <a:solidFill>
                  <a:srgbClr val="FF0000"/>
                </a:solidFill>
              </a:rPr>
              <a:t>JE JETTE !</a:t>
            </a:r>
            <a:endParaRPr lang="fr-FR" sz="2400" dirty="0">
              <a:solidFill>
                <a:srgbClr val="FF0000"/>
              </a:solidFill>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8" name="Rectangle 2"/>
          <p:cNvSpPr>
            <a:spLocks noGrp="1" noChangeArrowheads="1"/>
          </p:cNvSpPr>
          <p:nvPr>
            <p:ph type="title"/>
          </p:nvPr>
        </p:nvSpPr>
        <p:spPr>
          <a:xfrm>
            <a:off x="468313" y="476250"/>
            <a:ext cx="5699125" cy="1143000"/>
          </a:xfrm>
        </p:spPr>
        <p:txBody>
          <a:bodyPr/>
          <a:lstStyle/>
          <a:p>
            <a:pPr eaLnBrk="1" hangingPunct="1">
              <a:defRPr/>
            </a:pPr>
            <a:r>
              <a:rPr lang="fr-FR" sz="4000" smtClean="0"/>
              <a:t>Un autre regard</a:t>
            </a:r>
            <a:br>
              <a:rPr lang="fr-FR" sz="4000" smtClean="0"/>
            </a:br>
            <a:r>
              <a:rPr lang="fr-FR" sz="4000" smtClean="0"/>
              <a:t>sur notre façon de vivre</a:t>
            </a:r>
          </a:p>
        </p:txBody>
      </p:sp>
      <p:sp>
        <p:nvSpPr>
          <p:cNvPr id="96259" name="Rectangle 3"/>
          <p:cNvSpPr>
            <a:spLocks noGrp="1" noChangeArrowheads="1"/>
          </p:cNvSpPr>
          <p:nvPr>
            <p:ph type="body" idx="1"/>
          </p:nvPr>
        </p:nvSpPr>
        <p:spPr>
          <a:xfrm>
            <a:off x="3924300" y="1916113"/>
            <a:ext cx="4762500" cy="4392612"/>
          </a:xfrm>
        </p:spPr>
        <p:txBody>
          <a:bodyPr/>
          <a:lstStyle/>
          <a:p>
            <a:pPr eaLnBrk="1" hangingPunct="1">
              <a:lnSpc>
                <a:spcPct val="80000"/>
              </a:lnSpc>
              <a:defRPr/>
            </a:pPr>
            <a:r>
              <a:rPr lang="fr-FR" sz="2800" smtClean="0"/>
              <a:t>Pour mieux comprendre l’aberration d’un comportement social il faut en être extérieur…</a:t>
            </a:r>
          </a:p>
          <a:p>
            <a:pPr eaLnBrk="1" hangingPunct="1">
              <a:lnSpc>
                <a:spcPct val="80000"/>
              </a:lnSpc>
              <a:defRPr/>
            </a:pPr>
            <a:r>
              <a:rPr lang="fr-FR" sz="2800" smtClean="0"/>
              <a:t>Ainsi l’aspect monstrueux du pied de lotus ne l'empêchait pas d'être considéré comme la partie la plus érotique du corps féminin, et les délicats chaussons ou bottillons qui les couvraient étaient, par association, source de délices.</a:t>
            </a:r>
          </a:p>
        </p:txBody>
      </p:sp>
      <p:pic>
        <p:nvPicPr>
          <p:cNvPr id="58372" name="Picture 4" descr="pieds_mutiles6"/>
          <p:cNvPicPr>
            <a:picLocks noChangeAspect="1" noChangeArrowheads="1"/>
          </p:cNvPicPr>
          <p:nvPr/>
        </p:nvPicPr>
        <p:blipFill>
          <a:blip r:embed="rId2" cstate="email"/>
          <a:srcRect/>
          <a:stretch>
            <a:fillRect/>
          </a:stretch>
        </p:blipFill>
        <p:spPr bwMode="auto">
          <a:xfrm>
            <a:off x="468313" y="1916113"/>
            <a:ext cx="3036887" cy="4179887"/>
          </a:xfrm>
          <a:prstGeom prst="rect">
            <a:avLst/>
          </a:prstGeom>
          <a:noFill/>
          <a:ln w="9525">
            <a:noFill/>
            <a:miter lim="800000"/>
            <a:headEnd/>
            <a:tailEnd/>
          </a:ln>
        </p:spPr>
      </p:pic>
      <p:pic>
        <p:nvPicPr>
          <p:cNvPr id="58373" name="Picture 5" descr="boundfootshoes"/>
          <p:cNvPicPr>
            <a:picLocks noChangeAspect="1" noChangeArrowheads="1"/>
          </p:cNvPicPr>
          <p:nvPr/>
        </p:nvPicPr>
        <p:blipFill>
          <a:blip r:embed="rId3" cstate="email"/>
          <a:srcRect/>
          <a:stretch>
            <a:fillRect/>
          </a:stretch>
        </p:blipFill>
        <p:spPr bwMode="auto">
          <a:xfrm>
            <a:off x="6659563" y="260350"/>
            <a:ext cx="1847850" cy="145097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2" name="Rectangle 2"/>
          <p:cNvSpPr>
            <a:spLocks noGrp="1" noChangeArrowheads="1"/>
          </p:cNvSpPr>
          <p:nvPr>
            <p:ph type="title"/>
          </p:nvPr>
        </p:nvSpPr>
        <p:spPr>
          <a:xfrm>
            <a:off x="468313" y="549275"/>
            <a:ext cx="6335935" cy="1143000"/>
          </a:xfrm>
        </p:spPr>
        <p:txBody>
          <a:bodyPr/>
          <a:lstStyle/>
          <a:p>
            <a:pPr eaLnBrk="1" hangingPunct="1">
              <a:defRPr/>
            </a:pPr>
            <a:r>
              <a:rPr lang="fr-FR" sz="4000" dirty="0" smtClean="0"/>
              <a:t>Seins et soutien gorge:</a:t>
            </a:r>
            <a:br>
              <a:rPr lang="fr-FR" sz="4000" dirty="0" smtClean="0"/>
            </a:br>
            <a:r>
              <a:rPr lang="fr-FR" sz="4000" dirty="0" smtClean="0"/>
              <a:t>un comportement social</a:t>
            </a:r>
          </a:p>
        </p:txBody>
      </p:sp>
      <p:sp>
        <p:nvSpPr>
          <p:cNvPr id="97283" name="Rectangle 3"/>
          <p:cNvSpPr>
            <a:spLocks noGrp="1" noChangeArrowheads="1"/>
          </p:cNvSpPr>
          <p:nvPr>
            <p:ph type="body" idx="1"/>
          </p:nvPr>
        </p:nvSpPr>
        <p:spPr>
          <a:xfrm>
            <a:off x="0" y="2060848"/>
            <a:ext cx="5076055" cy="3888085"/>
          </a:xfrm>
        </p:spPr>
        <p:txBody>
          <a:bodyPr/>
          <a:lstStyle/>
          <a:p>
            <a:pPr eaLnBrk="1" hangingPunct="1">
              <a:lnSpc>
                <a:spcPct val="90000"/>
              </a:lnSpc>
              <a:defRPr/>
            </a:pPr>
            <a:r>
              <a:rPr lang="fr-FR" sz="2800" dirty="0" smtClean="0"/>
              <a:t>Chez nous une des parties les plus érotiques du corps féminin sont les seins et par association le soutien gorge.</a:t>
            </a:r>
          </a:p>
          <a:p>
            <a:pPr eaLnBrk="1" hangingPunct="1">
              <a:lnSpc>
                <a:spcPct val="90000"/>
              </a:lnSpc>
              <a:defRPr/>
            </a:pPr>
            <a:r>
              <a:rPr lang="fr-FR" sz="2800" dirty="0" smtClean="0"/>
              <a:t>Pourtant les seins ne servent qu’à nourrir les enfants et sont synonymes de maternité dans la plupart des régions du monde.</a:t>
            </a:r>
          </a:p>
          <a:p>
            <a:pPr eaLnBrk="1" hangingPunct="1">
              <a:lnSpc>
                <a:spcPct val="90000"/>
              </a:lnSpc>
              <a:defRPr/>
            </a:pPr>
            <a:r>
              <a:rPr lang="fr-FR" sz="2800" dirty="0" smtClean="0"/>
              <a:t>Le soutien gorge est devenu néanmoins un pilier de la mode.</a:t>
            </a:r>
          </a:p>
        </p:txBody>
      </p:sp>
      <p:pic>
        <p:nvPicPr>
          <p:cNvPr id="59396" name="Picture 4" descr="fP84qnXFpf2TcXYS95E2hUQppkmtS78sQuicklook"/>
          <p:cNvPicPr>
            <a:picLocks noChangeAspect="1" noChangeArrowheads="1"/>
          </p:cNvPicPr>
          <p:nvPr/>
        </p:nvPicPr>
        <p:blipFill>
          <a:blip r:embed="rId2" cstate="email"/>
          <a:srcRect/>
          <a:stretch>
            <a:fillRect/>
          </a:stretch>
        </p:blipFill>
        <p:spPr bwMode="auto">
          <a:xfrm>
            <a:off x="5076056" y="3284984"/>
            <a:ext cx="3619500" cy="2628900"/>
          </a:xfrm>
          <a:prstGeom prst="rect">
            <a:avLst/>
          </a:prstGeom>
          <a:noFill/>
          <a:ln w="9525">
            <a:noFill/>
            <a:miter lim="800000"/>
            <a:headEnd/>
            <a:tailEnd/>
          </a:ln>
        </p:spPr>
      </p:pic>
      <p:pic>
        <p:nvPicPr>
          <p:cNvPr id="119809" name="Picture 1" descr="N:\Perso\Perso Yves\Soutien gorge Danger\Photos société\6a0134810a11c6970c014e8c10f81f970d-250wi.jpg"/>
          <p:cNvPicPr>
            <a:picLocks noChangeAspect="1" noChangeArrowheads="1"/>
          </p:cNvPicPr>
          <p:nvPr/>
        </p:nvPicPr>
        <p:blipFill>
          <a:blip r:embed="rId3" cstate="email"/>
          <a:srcRect/>
          <a:stretch>
            <a:fillRect/>
          </a:stretch>
        </p:blipFill>
        <p:spPr bwMode="auto">
          <a:xfrm>
            <a:off x="7236296" y="548680"/>
            <a:ext cx="1448206" cy="2160241"/>
          </a:xfrm>
          <a:prstGeom prst="rect">
            <a:avLst/>
          </a:prstGeom>
          <a:noFill/>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Une problématique complexe</a:t>
            </a:r>
            <a:endParaRPr lang="fr-FR" dirty="0"/>
          </a:p>
        </p:txBody>
      </p:sp>
      <p:sp>
        <p:nvSpPr>
          <p:cNvPr id="3" name="Espace réservé du contenu 2"/>
          <p:cNvSpPr>
            <a:spLocks noGrp="1"/>
          </p:cNvSpPr>
          <p:nvPr>
            <p:ph idx="1"/>
          </p:nvPr>
        </p:nvSpPr>
        <p:spPr>
          <a:xfrm>
            <a:off x="457200" y="1412776"/>
            <a:ext cx="8229600" cy="4683224"/>
          </a:xfrm>
        </p:spPr>
        <p:txBody>
          <a:bodyPr/>
          <a:lstStyle/>
          <a:p>
            <a:r>
              <a:rPr lang="fr-FR" dirty="0" smtClean="0"/>
              <a:t>Le port du soutien-gorge repose plus sur des bases sociales et culturelles que sur des bases scientifiques et médicales. </a:t>
            </a:r>
          </a:p>
          <a:p>
            <a:r>
              <a:rPr lang="fr-FR" dirty="0" smtClean="0"/>
              <a:t>Dans ce diaporama sont</a:t>
            </a:r>
          </a:p>
          <a:p>
            <a:pPr>
              <a:buNone/>
            </a:pPr>
            <a:r>
              <a:rPr lang="fr-FR" dirty="0" smtClean="0"/>
              <a:t>	donc étroitement liés:</a:t>
            </a:r>
          </a:p>
          <a:p>
            <a:r>
              <a:rPr lang="fr-FR" dirty="0" smtClean="0"/>
              <a:t>Le problème médical</a:t>
            </a:r>
          </a:p>
          <a:p>
            <a:r>
              <a:rPr lang="fr-FR" dirty="0" smtClean="0"/>
              <a:t>Le problème anatomique</a:t>
            </a:r>
          </a:p>
          <a:p>
            <a:r>
              <a:rPr lang="fr-FR" dirty="0" smtClean="0"/>
              <a:t>Le problème social</a:t>
            </a:r>
          </a:p>
          <a:p>
            <a:r>
              <a:rPr lang="fr-FR" dirty="0" smtClean="0"/>
              <a:t>Le problème économique</a:t>
            </a:r>
          </a:p>
        </p:txBody>
      </p:sp>
      <p:pic>
        <p:nvPicPr>
          <p:cNvPr id="142338" name="Picture 2" descr="N:\Perso\Perso Yves\Soutien gorge Danger\Photos\bra.jpeg"/>
          <p:cNvPicPr>
            <a:picLocks noChangeAspect="1" noChangeArrowheads="1"/>
          </p:cNvPicPr>
          <p:nvPr/>
        </p:nvPicPr>
        <p:blipFill>
          <a:blip r:embed="rId2" cstate="email"/>
          <a:srcRect/>
          <a:stretch>
            <a:fillRect/>
          </a:stretch>
        </p:blipFill>
        <p:spPr bwMode="auto">
          <a:xfrm>
            <a:off x="5148064" y="2924944"/>
            <a:ext cx="3586641" cy="2448272"/>
          </a:xfrm>
          <a:prstGeom prst="rect">
            <a:avLst/>
          </a:prstGeom>
          <a:noFill/>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Inventé en 1889</a:t>
            </a:r>
            <a:endParaRPr lang="fr-FR" dirty="0"/>
          </a:p>
        </p:txBody>
      </p:sp>
      <p:sp>
        <p:nvSpPr>
          <p:cNvPr id="3" name="Espace réservé du contenu 2"/>
          <p:cNvSpPr>
            <a:spLocks noGrp="1"/>
          </p:cNvSpPr>
          <p:nvPr>
            <p:ph idx="1"/>
          </p:nvPr>
        </p:nvSpPr>
        <p:spPr>
          <a:xfrm>
            <a:off x="457200" y="1412776"/>
            <a:ext cx="8229600" cy="4683224"/>
          </a:xfrm>
        </p:spPr>
        <p:txBody>
          <a:bodyPr/>
          <a:lstStyle/>
          <a:p>
            <a:r>
              <a:rPr lang="fr-FR" dirty="0" smtClean="0"/>
              <a:t>Le soutien-gorge est </a:t>
            </a:r>
            <a:r>
              <a:rPr lang="fr-FR" b="1" dirty="0" smtClean="0"/>
              <a:t>une création française</a:t>
            </a:r>
            <a:r>
              <a:rPr lang="fr-FR" dirty="0" smtClean="0"/>
              <a:t> et a été inventé par </a:t>
            </a:r>
            <a:r>
              <a:rPr lang="fr-FR" b="1" dirty="0" smtClean="0"/>
              <a:t>Hermine Cadolle</a:t>
            </a:r>
            <a:r>
              <a:rPr lang="fr-FR" dirty="0" smtClean="0"/>
              <a:t> en </a:t>
            </a:r>
            <a:r>
              <a:rPr lang="fr-FR" b="1" dirty="0" smtClean="0"/>
              <a:t>1889</a:t>
            </a:r>
            <a:r>
              <a:rPr lang="fr-FR" dirty="0" smtClean="0"/>
              <a:t>.</a:t>
            </a:r>
          </a:p>
          <a:p>
            <a:r>
              <a:rPr lang="fr-FR" dirty="0" smtClean="0"/>
              <a:t>Il fut présenté lors de l'exposition universelle de Paris sous le nom de "</a:t>
            </a:r>
            <a:r>
              <a:rPr lang="fr-FR" dirty="0" err="1" smtClean="0"/>
              <a:t>Bien-Etre</a:t>
            </a:r>
            <a:r>
              <a:rPr lang="fr-FR" dirty="0" smtClean="0"/>
              <a:t>".</a:t>
            </a:r>
            <a:endParaRPr lang="fr-FR" dirty="0"/>
          </a:p>
        </p:txBody>
      </p:sp>
      <p:pic>
        <p:nvPicPr>
          <p:cNvPr id="5" name="Image 4" descr="http://upload.wikimedia.org/wikipedia/commons/thumb/c/c9/Bien-%C3%AAtre_-_Herminie_Cadolle.png/220px-Bien-%C3%AAtre_-_Herminie_Cadolle.png">
            <a:hlinkClick r:id="rId2"/>
          </p:cNvPr>
          <p:cNvPicPr/>
          <p:nvPr/>
        </p:nvPicPr>
        <p:blipFill>
          <a:blip r:embed="rId3" cstate="email"/>
          <a:srcRect/>
          <a:stretch>
            <a:fillRect/>
          </a:stretch>
        </p:blipFill>
        <p:spPr bwMode="auto">
          <a:xfrm>
            <a:off x="2267744" y="3933056"/>
            <a:ext cx="4451129" cy="2703049"/>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57200" y="274638"/>
            <a:ext cx="5626968" cy="1143000"/>
          </a:xfrm>
        </p:spPr>
        <p:txBody>
          <a:bodyPr/>
          <a:lstStyle/>
          <a:p>
            <a:r>
              <a:rPr lang="fr-FR" dirty="0" smtClean="0"/>
              <a:t>Le corset était déjà un problème de santé…</a:t>
            </a:r>
            <a:endParaRPr lang="fr-FR" dirty="0"/>
          </a:p>
        </p:txBody>
      </p:sp>
      <p:sp>
        <p:nvSpPr>
          <p:cNvPr id="3" name="Espace réservé du contenu 2"/>
          <p:cNvSpPr>
            <a:spLocks noGrp="1"/>
          </p:cNvSpPr>
          <p:nvPr>
            <p:ph idx="1"/>
          </p:nvPr>
        </p:nvSpPr>
        <p:spPr>
          <a:xfrm>
            <a:off x="251520" y="1600200"/>
            <a:ext cx="8435280" cy="4495800"/>
          </a:xfrm>
        </p:spPr>
        <p:txBody>
          <a:bodyPr/>
          <a:lstStyle/>
          <a:p>
            <a:r>
              <a:rPr lang="fr-FR" sz="2400" dirty="0" smtClean="0"/>
              <a:t>Dès le XVIème siècle, Ambroise Paré, médecin</a:t>
            </a:r>
          </a:p>
          <a:p>
            <a:pPr>
              <a:buNone/>
            </a:pPr>
            <a:r>
              <a:rPr lang="fr-FR" sz="2400" dirty="0" smtClean="0"/>
              <a:t>	d’Henri II, Charles IX et d’Henri III, </a:t>
            </a:r>
          </a:p>
          <a:p>
            <a:pPr>
              <a:buNone/>
            </a:pPr>
            <a:r>
              <a:rPr lang="fr-FR" sz="2400" dirty="0" smtClean="0"/>
              <a:t>	en disséquant un cadavre de femme à la taille </a:t>
            </a:r>
          </a:p>
          <a:p>
            <a:pPr>
              <a:buNone/>
            </a:pPr>
            <a:r>
              <a:rPr lang="fr-FR" sz="2400" dirty="0" smtClean="0"/>
              <a:t>	fine, découvre que les os de la cage thoracique se chevauchaient.</a:t>
            </a:r>
          </a:p>
          <a:p>
            <a:r>
              <a:rPr lang="fr-FR" sz="2400" dirty="0" smtClean="0"/>
              <a:t>Au cours du XIXème siècle de nombreux traités ont été publiés sur les aspects néfastes d’un tel accessoire et les médecins tentent de prévenir les femmes du danger. Compression, déformation du buste, déplacement des organes…</a:t>
            </a:r>
          </a:p>
          <a:p>
            <a:r>
              <a:rPr lang="fr-FR" sz="2400" dirty="0" smtClean="0"/>
              <a:t>Les médecins de l’époque recommandent un corset « hygiénique » qui dégage complètement le buste, où la poitrine n’est plus maintenue ou surélevée. Il s’appuie sur le bassin et non plus sur le thorax et la poitrine est laissée libre.</a:t>
            </a:r>
            <a:endParaRPr lang="fr-FR" sz="2400" dirty="0"/>
          </a:p>
        </p:txBody>
      </p:sp>
      <p:pic>
        <p:nvPicPr>
          <p:cNvPr id="4" name="Image 3" descr="Dickinson, Compression et déformation du foie par le corset"/>
          <p:cNvPicPr/>
          <p:nvPr/>
        </p:nvPicPr>
        <p:blipFill>
          <a:blip r:embed="rId2" cstate="email"/>
          <a:srcRect b="16001"/>
          <a:stretch>
            <a:fillRect/>
          </a:stretch>
        </p:blipFill>
        <p:spPr bwMode="auto">
          <a:xfrm>
            <a:off x="6372200" y="332656"/>
            <a:ext cx="2392680" cy="2304256"/>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57200" y="274638"/>
            <a:ext cx="6491064" cy="1143000"/>
          </a:xfrm>
        </p:spPr>
        <p:txBody>
          <a:bodyPr/>
          <a:lstStyle/>
          <a:p>
            <a:r>
              <a:rPr lang="fr-FR" sz="3600" dirty="0" smtClean="0"/>
              <a:t>Le vêtement compresse le corps</a:t>
            </a:r>
            <a:endParaRPr lang="fr-FR" sz="3600" dirty="0"/>
          </a:p>
        </p:txBody>
      </p:sp>
      <p:sp>
        <p:nvSpPr>
          <p:cNvPr id="3" name="Espace réservé du contenu 2"/>
          <p:cNvSpPr>
            <a:spLocks noGrp="1"/>
          </p:cNvSpPr>
          <p:nvPr>
            <p:ph idx="1"/>
          </p:nvPr>
        </p:nvSpPr>
        <p:spPr>
          <a:xfrm>
            <a:off x="2915816" y="3717032"/>
            <a:ext cx="5904656" cy="1730896"/>
          </a:xfrm>
        </p:spPr>
        <p:txBody>
          <a:bodyPr/>
          <a:lstStyle/>
          <a:p>
            <a:r>
              <a:rPr lang="fr-FR" sz="2400" dirty="0" smtClean="0"/>
              <a:t>Les problèmes dus aux soutien gorges sont cités en plus des vêtements synthétiques et produits chimiques ajoutés au vêtement.</a:t>
            </a:r>
          </a:p>
          <a:p>
            <a:r>
              <a:rPr lang="fr-FR" sz="2400" dirty="0" smtClean="0"/>
              <a:t>Nous avons tous le pouvoir de réduire les risques pour notre santé en prenant de simples précautions et en exerçant notre jugement dans nos choix vestimentaires</a:t>
            </a:r>
          </a:p>
          <a:p>
            <a:endParaRPr lang="fr-FR" sz="2400" dirty="0"/>
          </a:p>
        </p:txBody>
      </p:sp>
      <p:pic>
        <p:nvPicPr>
          <p:cNvPr id="4" name="Image 3" descr="Ces vêtements qui nous tuent..."/>
          <p:cNvPicPr/>
          <p:nvPr/>
        </p:nvPicPr>
        <p:blipFill>
          <a:blip r:embed="rId2" cstate="email"/>
          <a:srcRect/>
          <a:stretch>
            <a:fillRect/>
          </a:stretch>
        </p:blipFill>
        <p:spPr bwMode="auto">
          <a:xfrm>
            <a:off x="7092280" y="404664"/>
            <a:ext cx="1698251" cy="2592288"/>
          </a:xfrm>
          <a:prstGeom prst="rect">
            <a:avLst/>
          </a:prstGeom>
          <a:noFill/>
          <a:ln w="9525">
            <a:noFill/>
            <a:miter lim="800000"/>
            <a:headEnd/>
            <a:tailEnd/>
          </a:ln>
        </p:spPr>
      </p:pic>
      <p:sp>
        <p:nvSpPr>
          <p:cNvPr id="5" name="Espace réservé du contenu 2"/>
          <p:cNvSpPr txBox="1">
            <a:spLocks/>
          </p:cNvSpPr>
          <p:nvPr/>
        </p:nvSpPr>
        <p:spPr bwMode="auto">
          <a:xfrm>
            <a:off x="323528" y="1340768"/>
            <a:ext cx="6552728" cy="2376264"/>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marL="342900" marR="0" lvl="0" indent="-342900" algn="l" defTabSz="914400" rtl="0" eaLnBrk="1" fontAlgn="base" latinLnBrk="0" hangingPunct="1">
              <a:lnSpc>
                <a:spcPct val="100000"/>
              </a:lnSpc>
              <a:spcBef>
                <a:spcPct val="20000"/>
              </a:spcBef>
              <a:spcAft>
                <a:spcPct val="0"/>
              </a:spcAft>
              <a:buClr>
                <a:schemeClr val="hlink"/>
              </a:buClr>
              <a:buSzTx/>
              <a:buFontTx/>
              <a:buChar char="•"/>
              <a:tabLst/>
              <a:defRPr/>
            </a:pPr>
            <a:r>
              <a:rPr kumimoji="0" lang="fr-FR" sz="2400" b="0" i="0" u="none" strike="noStrike" kern="0" cap="none" spc="0" normalizeH="0" baseline="0" noProof="0" dirty="0" smtClean="0">
                <a:ln>
                  <a:noFill/>
                </a:ln>
                <a:solidFill>
                  <a:schemeClr val="tx1"/>
                </a:solidFill>
                <a:effectLst>
                  <a:outerShdw blurRad="38100" dist="38100" dir="2700000" algn="tl">
                    <a:srgbClr val="000000"/>
                  </a:outerShdw>
                </a:effectLst>
                <a:uLnTx/>
                <a:uFillTx/>
                <a:latin typeface="+mn-lt"/>
                <a:ea typeface="+mn-ea"/>
                <a:cs typeface="+mn-cs"/>
              </a:rPr>
              <a:t>Dans leur livre "Ces vêtements qui nous tuent"  le Dr. Anna-Maria </a:t>
            </a:r>
            <a:r>
              <a:rPr kumimoji="0" lang="fr-FR" sz="2400" b="0" i="0" u="none" strike="noStrike" kern="0" cap="none" spc="0" normalizeH="0" baseline="0" noProof="0" dirty="0" err="1" smtClean="0">
                <a:ln>
                  <a:noFill/>
                </a:ln>
                <a:solidFill>
                  <a:schemeClr val="tx1"/>
                </a:solidFill>
                <a:effectLst>
                  <a:outerShdw blurRad="38100" dist="38100" dir="2700000" algn="tl">
                    <a:srgbClr val="000000"/>
                  </a:outerShdw>
                </a:effectLst>
                <a:uLnTx/>
                <a:uFillTx/>
                <a:latin typeface="+mn-lt"/>
                <a:ea typeface="+mn-ea"/>
                <a:cs typeface="+mn-cs"/>
              </a:rPr>
              <a:t>Clement</a:t>
            </a:r>
            <a:r>
              <a:rPr kumimoji="0" lang="fr-FR" sz="2400" b="0" i="0" u="none" strike="noStrike" kern="0" cap="none" spc="0" normalizeH="0" baseline="0" noProof="0" dirty="0" smtClean="0">
                <a:ln>
                  <a:noFill/>
                </a:ln>
                <a:solidFill>
                  <a:schemeClr val="tx1"/>
                </a:solidFill>
                <a:effectLst>
                  <a:outerShdw blurRad="38100" dist="38100" dir="2700000" algn="tl">
                    <a:srgbClr val="000000"/>
                  </a:outerShdw>
                </a:effectLst>
                <a:uLnTx/>
                <a:uFillTx/>
                <a:latin typeface="+mn-lt"/>
                <a:ea typeface="+mn-ea"/>
                <a:cs typeface="+mn-cs"/>
              </a:rPr>
              <a:t> et le Dr. Brian </a:t>
            </a:r>
            <a:r>
              <a:rPr kumimoji="0" lang="fr-FR" sz="2400" b="0" i="0" u="none" strike="noStrike" kern="0" cap="none" spc="0" normalizeH="0" baseline="0" noProof="0" dirty="0" err="1" smtClean="0">
                <a:ln>
                  <a:noFill/>
                </a:ln>
                <a:solidFill>
                  <a:schemeClr val="tx1"/>
                </a:solidFill>
                <a:effectLst>
                  <a:outerShdw blurRad="38100" dist="38100" dir="2700000" algn="tl">
                    <a:srgbClr val="000000"/>
                  </a:outerShdw>
                </a:effectLst>
                <a:uLnTx/>
                <a:uFillTx/>
                <a:latin typeface="+mn-lt"/>
                <a:ea typeface="+mn-ea"/>
                <a:cs typeface="+mn-cs"/>
              </a:rPr>
              <a:t>Clement</a:t>
            </a:r>
            <a:r>
              <a:rPr kumimoji="0" lang="fr-FR" sz="2400" b="0" i="0" u="none" strike="noStrike" kern="0" cap="none" spc="0" normalizeH="0" baseline="0" noProof="0" dirty="0" smtClean="0">
                <a:ln>
                  <a:noFill/>
                </a:ln>
                <a:solidFill>
                  <a:schemeClr val="tx1"/>
                </a:solidFill>
                <a:effectLst>
                  <a:outerShdw blurRad="38100" dist="38100" dir="2700000" algn="tl">
                    <a:srgbClr val="000000"/>
                  </a:outerShdw>
                </a:effectLst>
                <a:uLnTx/>
                <a:uFillTx/>
                <a:latin typeface="+mn-lt"/>
                <a:ea typeface="+mn-ea"/>
                <a:cs typeface="+mn-cs"/>
              </a:rPr>
              <a:t> attire notre attention sur le probable lien de cause à effet entre les vêtements que nous portons et certains troubles pathologies en perpétuelle augmentation.</a:t>
            </a:r>
          </a:p>
        </p:txBody>
      </p:sp>
      <p:pic>
        <p:nvPicPr>
          <p:cNvPr id="162818" name="Picture 2" descr="I:\Perso\Perso Yves\Soutien gorge Danger\Photos 2\Bras-and-breast-cancer-illustration-Black-Robin-Design.png"/>
          <p:cNvPicPr>
            <a:picLocks noChangeAspect="1" noChangeArrowheads="1"/>
          </p:cNvPicPr>
          <p:nvPr/>
        </p:nvPicPr>
        <p:blipFill>
          <a:blip r:embed="rId3" cstate="email"/>
          <a:srcRect/>
          <a:stretch>
            <a:fillRect/>
          </a:stretch>
        </p:blipFill>
        <p:spPr bwMode="auto">
          <a:xfrm>
            <a:off x="323528" y="3933056"/>
            <a:ext cx="2507741" cy="2520280"/>
          </a:xfrm>
          <a:prstGeom prst="rect">
            <a:avLst/>
          </a:prstGeom>
          <a:noFill/>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22" name="Rectangle 2"/>
          <p:cNvSpPr>
            <a:spLocks noGrp="1" noChangeArrowheads="1"/>
          </p:cNvSpPr>
          <p:nvPr>
            <p:ph type="title"/>
          </p:nvPr>
        </p:nvSpPr>
        <p:spPr/>
        <p:txBody>
          <a:bodyPr/>
          <a:lstStyle/>
          <a:p>
            <a:pPr eaLnBrk="1" hangingPunct="1">
              <a:defRPr/>
            </a:pPr>
            <a:r>
              <a:rPr lang="fr-FR" smtClean="0"/>
              <a:t>Les alertes du milieu médical</a:t>
            </a:r>
          </a:p>
        </p:txBody>
      </p:sp>
      <p:sp>
        <p:nvSpPr>
          <p:cNvPr id="133123" name="Rectangle 3"/>
          <p:cNvSpPr>
            <a:spLocks noGrp="1" noChangeArrowheads="1"/>
          </p:cNvSpPr>
          <p:nvPr>
            <p:ph type="body" idx="1"/>
          </p:nvPr>
        </p:nvSpPr>
        <p:spPr>
          <a:xfrm>
            <a:off x="468313" y="2714620"/>
            <a:ext cx="8229600" cy="3986218"/>
          </a:xfrm>
        </p:spPr>
        <p:txBody>
          <a:bodyPr/>
          <a:lstStyle/>
          <a:p>
            <a:pPr marL="812800" indent="-812800" eaLnBrk="1" hangingPunct="1">
              <a:defRPr/>
            </a:pPr>
            <a:r>
              <a:rPr lang="fr-FR" sz="2800" dirty="0" smtClean="0"/>
              <a:t>C’est aux environs de 1930 (41 ans après l’invention du soutien gorge) qu'a été publiée une première étude qui faisait déjà une relation entre les soutien-gorge et l'augmentation du nombre de femmes ayant un cancer du sein. </a:t>
            </a:r>
          </a:p>
          <a:p>
            <a:pPr marL="812800" indent="-812800" eaLnBrk="1" hangingPunct="1">
              <a:defRPr/>
            </a:pPr>
            <a:r>
              <a:rPr lang="fr-FR" sz="2800" dirty="0" smtClean="0"/>
              <a:t>Depuis les études de chercheurs et médecins se succèdent mais ne trouvent pas leurs échos, y compris également dans la population féminine souvent conditionnée par les médias et la publicité.</a:t>
            </a:r>
          </a:p>
        </p:txBody>
      </p:sp>
      <p:pic>
        <p:nvPicPr>
          <p:cNvPr id="60420" name="Picture 4" descr="Sans titre2"/>
          <p:cNvPicPr>
            <a:picLocks noChangeAspect="1" noChangeArrowheads="1"/>
          </p:cNvPicPr>
          <p:nvPr/>
        </p:nvPicPr>
        <p:blipFill>
          <a:blip r:embed="rId2" cstate="email"/>
          <a:srcRect/>
          <a:stretch>
            <a:fillRect/>
          </a:stretch>
        </p:blipFill>
        <p:spPr bwMode="auto">
          <a:xfrm>
            <a:off x="2555875" y="1341438"/>
            <a:ext cx="4048125" cy="13684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67544" y="404664"/>
            <a:ext cx="5626968" cy="1143000"/>
          </a:xfrm>
        </p:spPr>
        <p:txBody>
          <a:bodyPr/>
          <a:lstStyle/>
          <a:p>
            <a:r>
              <a:rPr lang="fr-FR" sz="4000" dirty="0" smtClean="0"/>
              <a:t>Les nouvelles informations sont souvent réfutées.</a:t>
            </a:r>
            <a:endParaRPr lang="fr-FR" sz="4000" dirty="0"/>
          </a:p>
        </p:txBody>
      </p:sp>
      <p:sp>
        <p:nvSpPr>
          <p:cNvPr id="3" name="Espace réservé du contenu 2"/>
          <p:cNvSpPr>
            <a:spLocks noGrp="1"/>
          </p:cNvSpPr>
          <p:nvPr>
            <p:ph idx="1"/>
          </p:nvPr>
        </p:nvSpPr>
        <p:spPr>
          <a:xfrm>
            <a:off x="179512" y="2204864"/>
            <a:ext cx="8784976" cy="4351784"/>
          </a:xfrm>
        </p:spPr>
        <p:txBody>
          <a:bodyPr/>
          <a:lstStyle/>
          <a:p>
            <a:r>
              <a:rPr lang="fr-FR" sz="2400" dirty="0" smtClean="0"/>
              <a:t>Certains médecins pensent même que les kystes et nodules dans les seins sont choses normales pour les femmes, jusqu’à dire que ce n’est pas une maladie…</a:t>
            </a:r>
          </a:p>
          <a:p>
            <a:r>
              <a:rPr lang="fr-FR" sz="2400" dirty="0" smtClean="0"/>
              <a:t>Pourtant de nombreuses études publiées précisent que souvent les kystes peuvent évoluer vers des cancers.</a:t>
            </a:r>
          </a:p>
          <a:p>
            <a:r>
              <a:rPr lang="fr-FR" sz="2400" dirty="0" smtClean="0"/>
              <a:t>La relation entre le port du soutien gorge et le cancer du sein trouvée nouvellement dans </a:t>
            </a:r>
            <a:r>
              <a:rPr lang="fr-FR" sz="2400" b="1" u="sng" dirty="0" smtClean="0"/>
              <a:t>certaines études médicales publiées ne s’opposent à seulement rien d’autre que des opinions. </a:t>
            </a:r>
          </a:p>
          <a:p>
            <a:r>
              <a:rPr lang="fr-FR" sz="2400" b="1" u="sng" dirty="0" smtClean="0"/>
              <a:t>Absolument aucune étude ne prouve que ce lien n’existe pas !!!</a:t>
            </a:r>
          </a:p>
          <a:p>
            <a:r>
              <a:rPr lang="fr-FR" sz="2400" dirty="0" smtClean="0"/>
              <a:t>Pourtant 70% des cancers du sein demeurent inexpliqués…</a:t>
            </a:r>
          </a:p>
          <a:p>
            <a:endParaRPr lang="fr-FR" dirty="0" smtClean="0"/>
          </a:p>
          <a:p>
            <a:endParaRPr lang="fr-FR" dirty="0" smtClean="0"/>
          </a:p>
        </p:txBody>
      </p:sp>
      <p:pic>
        <p:nvPicPr>
          <p:cNvPr id="143363" name="Picture 3" descr="N:\Perso\Perso Yves\Soutien gorge Danger\Photos 2\100334.jpg"/>
          <p:cNvPicPr>
            <a:picLocks noChangeAspect="1" noChangeArrowheads="1"/>
          </p:cNvPicPr>
          <p:nvPr/>
        </p:nvPicPr>
        <p:blipFill>
          <a:blip r:embed="rId2" cstate="email"/>
          <a:srcRect/>
          <a:stretch>
            <a:fillRect/>
          </a:stretch>
        </p:blipFill>
        <p:spPr bwMode="auto">
          <a:xfrm>
            <a:off x="5868144" y="260648"/>
            <a:ext cx="2592288" cy="1728192"/>
          </a:xfrm>
          <a:prstGeom prst="rect">
            <a:avLst/>
          </a:prstGeom>
          <a:noFill/>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à coins arrondis 6"/>
          <p:cNvSpPr/>
          <p:nvPr/>
        </p:nvSpPr>
        <p:spPr>
          <a:xfrm>
            <a:off x="251520" y="5013176"/>
            <a:ext cx="5976664" cy="1584176"/>
          </a:xfrm>
          <a:prstGeom prst="roundRect">
            <a:avLst/>
          </a:prstGeom>
          <a:no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Titre 1"/>
          <p:cNvSpPr>
            <a:spLocks noGrp="1"/>
          </p:cNvSpPr>
          <p:nvPr>
            <p:ph type="title"/>
          </p:nvPr>
        </p:nvSpPr>
        <p:spPr>
          <a:xfrm>
            <a:off x="457200" y="274638"/>
            <a:ext cx="4618856" cy="1143000"/>
          </a:xfrm>
        </p:spPr>
        <p:txBody>
          <a:bodyPr/>
          <a:lstStyle/>
          <a:p>
            <a:r>
              <a:rPr lang="fr-FR" dirty="0" smtClean="0"/>
              <a:t>Lucy a environ 3,2 millions d'années.</a:t>
            </a:r>
            <a:endParaRPr lang="fr-FR" dirty="0"/>
          </a:p>
        </p:txBody>
      </p:sp>
      <p:sp>
        <p:nvSpPr>
          <p:cNvPr id="3" name="Espace réservé du contenu 2"/>
          <p:cNvSpPr>
            <a:spLocks noGrp="1"/>
          </p:cNvSpPr>
          <p:nvPr>
            <p:ph idx="1"/>
          </p:nvPr>
        </p:nvSpPr>
        <p:spPr>
          <a:xfrm>
            <a:off x="251520" y="1556792"/>
            <a:ext cx="5976664" cy="4495800"/>
          </a:xfrm>
        </p:spPr>
        <p:txBody>
          <a:bodyPr/>
          <a:lstStyle/>
          <a:p>
            <a:r>
              <a:rPr lang="fr-FR" sz="2200" dirty="0" smtClean="0"/>
              <a:t>Les études scientifiques n’ont bien</a:t>
            </a:r>
          </a:p>
          <a:p>
            <a:pPr>
              <a:buNone/>
            </a:pPr>
            <a:r>
              <a:rPr lang="fr-FR" sz="2200" dirty="0" smtClean="0"/>
              <a:t>	souvent qu’une justification économique.</a:t>
            </a:r>
          </a:p>
          <a:p>
            <a:r>
              <a:rPr lang="fr-FR" sz="2200" b="1" dirty="0" smtClean="0"/>
              <a:t>Dans notre société basée sur le profit, enlever son soutien gorge pour une femme ne rapporte à personne, bien au contraire…</a:t>
            </a:r>
          </a:p>
          <a:p>
            <a:r>
              <a:rPr lang="fr-FR" sz="2200" dirty="0" smtClean="0"/>
              <a:t>En quelques années, la population féminine presque entière des pays occidentaux est devenue intiment convaincue du bien fondé de l’utilisation du soutien gorge alors qu’il lui est préjudiciable.</a:t>
            </a:r>
          </a:p>
          <a:p>
            <a:endParaRPr lang="fr-FR" sz="1100" dirty="0" smtClean="0"/>
          </a:p>
          <a:p>
            <a:r>
              <a:rPr lang="fr-FR" sz="2200" dirty="0" smtClean="0"/>
              <a:t>Comment en quelques décennies l’industrie de la mode a pu faire croire aux femmes qu’un accessoire dont elles se sont passées depuis des millions d’années leur était indispensable… ?</a:t>
            </a:r>
          </a:p>
          <a:p>
            <a:endParaRPr lang="fr-FR" dirty="0"/>
          </a:p>
        </p:txBody>
      </p:sp>
      <p:pic>
        <p:nvPicPr>
          <p:cNvPr id="160771" name="Picture 3" descr="I:\Perso\Perso Yves\Soutien gorge Danger\Photos société\Evolution femme\schema-evolution-homme%20(1).jpg"/>
          <p:cNvPicPr>
            <a:picLocks noChangeAspect="1" noChangeArrowheads="1"/>
          </p:cNvPicPr>
          <p:nvPr/>
        </p:nvPicPr>
        <p:blipFill>
          <a:blip r:embed="rId2" cstate="email"/>
          <a:srcRect/>
          <a:stretch>
            <a:fillRect/>
          </a:stretch>
        </p:blipFill>
        <p:spPr bwMode="auto">
          <a:xfrm>
            <a:off x="5580112" y="188640"/>
            <a:ext cx="3122712" cy="1809898"/>
          </a:xfrm>
          <a:prstGeom prst="rect">
            <a:avLst/>
          </a:prstGeom>
          <a:noFill/>
        </p:spPr>
      </p:pic>
      <p:pic>
        <p:nvPicPr>
          <p:cNvPr id="160772" name="Picture 4" descr="I:\Perso\Perso Yves\Soutien gorge Danger\Photos société\Evolution femme\untitled-116eaf8.gif"/>
          <p:cNvPicPr>
            <a:picLocks noChangeAspect="1" noChangeArrowheads="1"/>
          </p:cNvPicPr>
          <p:nvPr/>
        </p:nvPicPr>
        <p:blipFill>
          <a:blip r:embed="rId3" cstate="email"/>
          <a:srcRect l="54083" r="2904"/>
          <a:stretch>
            <a:fillRect/>
          </a:stretch>
        </p:blipFill>
        <p:spPr bwMode="auto">
          <a:xfrm>
            <a:off x="6300192" y="2420888"/>
            <a:ext cx="2376264" cy="4019550"/>
          </a:xfrm>
          <a:prstGeom prst="rect">
            <a:avLst/>
          </a:prstGeom>
          <a:noFill/>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6" name="Rectangle 2"/>
          <p:cNvSpPr>
            <a:spLocks noGrp="1" noChangeArrowheads="1"/>
          </p:cNvSpPr>
          <p:nvPr>
            <p:ph type="title"/>
          </p:nvPr>
        </p:nvSpPr>
        <p:spPr/>
        <p:txBody>
          <a:bodyPr/>
          <a:lstStyle/>
          <a:p>
            <a:pPr eaLnBrk="1" hangingPunct="1">
              <a:defRPr/>
            </a:pPr>
            <a:r>
              <a:rPr lang="fr-FR" sz="4000" dirty="0" smtClean="0"/>
              <a:t>Le soutien gorge et le drainage lymphatique</a:t>
            </a:r>
          </a:p>
        </p:txBody>
      </p:sp>
      <p:sp>
        <p:nvSpPr>
          <p:cNvPr id="98307" name="Rectangle 3"/>
          <p:cNvSpPr>
            <a:spLocks noGrp="1" noChangeArrowheads="1"/>
          </p:cNvSpPr>
          <p:nvPr>
            <p:ph type="body" idx="1"/>
          </p:nvPr>
        </p:nvSpPr>
        <p:spPr>
          <a:xfrm>
            <a:off x="395288" y="4941888"/>
            <a:ext cx="8497887" cy="1916112"/>
          </a:xfrm>
        </p:spPr>
        <p:txBody>
          <a:bodyPr/>
          <a:lstStyle/>
          <a:p>
            <a:pPr eaLnBrk="1" hangingPunct="1">
              <a:defRPr/>
            </a:pPr>
            <a:r>
              <a:rPr lang="fr-FR" dirty="0" smtClean="0"/>
              <a:t>Une récente étude menée par deux médecins anthropologues  met en évidence le lien possible entre le port du soutien gorge et le cancer du sein.</a:t>
            </a:r>
          </a:p>
        </p:txBody>
      </p:sp>
      <p:grpSp>
        <p:nvGrpSpPr>
          <p:cNvPr id="61444" name="Group 4"/>
          <p:cNvGrpSpPr>
            <a:grpSpLocks/>
          </p:cNvGrpSpPr>
          <p:nvPr/>
        </p:nvGrpSpPr>
        <p:grpSpPr bwMode="auto">
          <a:xfrm>
            <a:off x="1835150" y="1557338"/>
            <a:ext cx="5616575" cy="3398837"/>
            <a:chOff x="111152177" y="106144430"/>
            <a:chExt cx="2721340" cy="1646820"/>
          </a:xfrm>
        </p:grpSpPr>
        <p:grpSp>
          <p:nvGrpSpPr>
            <p:cNvPr id="61445" name="Group 5"/>
            <p:cNvGrpSpPr>
              <a:grpSpLocks/>
            </p:cNvGrpSpPr>
            <p:nvPr/>
          </p:nvGrpSpPr>
          <p:grpSpPr bwMode="auto">
            <a:xfrm>
              <a:off x="111152177" y="106144430"/>
              <a:ext cx="2721340" cy="1513232"/>
              <a:chOff x="111152177" y="106077755"/>
              <a:chExt cx="2721340" cy="1513232"/>
            </a:xfrm>
          </p:grpSpPr>
          <p:pic>
            <p:nvPicPr>
              <p:cNvPr id="98310" name="Picture 6" descr="getitoff"/>
              <p:cNvPicPr>
                <a:picLocks noChangeAspect="1" noChangeArrowheads="1"/>
              </p:cNvPicPr>
              <p:nvPr/>
            </p:nvPicPr>
            <p:blipFill>
              <a:blip r:embed="rId2" cstate="email"/>
              <a:srcRect/>
              <a:stretch>
                <a:fillRect/>
              </a:stretch>
            </p:blipFill>
            <p:spPr bwMode="auto">
              <a:xfrm rot="602992">
                <a:off x="112952046" y="106203132"/>
                <a:ext cx="921471" cy="1387605"/>
              </a:xfrm>
              <a:prstGeom prst="rect">
                <a:avLst/>
              </a:prstGeom>
              <a:noFill/>
              <a:ln w="3175" algn="in">
                <a:solidFill>
                  <a:srgbClr val="000000"/>
                </a:solidFill>
                <a:miter lim="800000"/>
                <a:headEnd/>
                <a:tailEnd/>
              </a:ln>
              <a:effectLst>
                <a:outerShdw dist="35921" dir="2700000" algn="ctr" rotWithShape="0">
                  <a:srgbClr val="949494"/>
                </a:outerShdw>
              </a:effectLst>
            </p:spPr>
          </p:pic>
          <p:pic>
            <p:nvPicPr>
              <p:cNvPr id="98311" name="Picture 7" descr="kill"/>
              <p:cNvPicPr>
                <a:picLocks noChangeAspect="1" noChangeArrowheads="1"/>
              </p:cNvPicPr>
              <p:nvPr/>
            </p:nvPicPr>
            <p:blipFill>
              <a:blip r:embed="rId3" cstate="email"/>
              <a:srcRect/>
              <a:stretch>
                <a:fillRect/>
              </a:stretch>
            </p:blipFill>
            <p:spPr bwMode="auto">
              <a:xfrm rot="-384217">
                <a:off x="111152177" y="106190056"/>
                <a:ext cx="916856" cy="1379144"/>
              </a:xfrm>
              <a:prstGeom prst="rect">
                <a:avLst/>
              </a:prstGeom>
              <a:noFill/>
              <a:ln w="3175" algn="in">
                <a:solidFill>
                  <a:srgbClr val="000000"/>
                </a:solidFill>
                <a:miter lim="800000"/>
                <a:headEnd/>
                <a:tailEnd/>
              </a:ln>
              <a:effectLst>
                <a:outerShdw dist="35921" dir="2700000" algn="ctr" rotWithShape="0">
                  <a:srgbClr val="949494"/>
                </a:outerShdw>
              </a:effectLst>
            </p:spPr>
          </p:pic>
          <p:pic>
            <p:nvPicPr>
              <p:cNvPr id="98312" name="Picture 8" descr="Livre"/>
              <p:cNvPicPr>
                <a:picLocks noChangeAspect="1" noChangeArrowheads="1"/>
              </p:cNvPicPr>
              <p:nvPr/>
            </p:nvPicPr>
            <p:blipFill>
              <a:blip r:embed="rId4" cstate="email"/>
              <a:srcRect/>
              <a:stretch>
                <a:fillRect/>
              </a:stretch>
            </p:blipFill>
            <p:spPr bwMode="auto">
              <a:xfrm>
                <a:off x="112078263" y="106077755"/>
                <a:ext cx="906857" cy="1363761"/>
              </a:xfrm>
              <a:prstGeom prst="rect">
                <a:avLst/>
              </a:prstGeom>
              <a:noFill/>
              <a:ln w="3175" algn="in">
                <a:solidFill>
                  <a:srgbClr val="000000"/>
                </a:solidFill>
                <a:miter lim="800000"/>
                <a:headEnd/>
                <a:tailEnd/>
              </a:ln>
              <a:effectLst>
                <a:outerShdw dist="35921" dir="2700000" algn="ctr" rotWithShape="0">
                  <a:srgbClr val="949494"/>
                </a:outerShdw>
              </a:effectLst>
            </p:spPr>
          </p:pic>
        </p:grpSp>
        <p:sp>
          <p:nvSpPr>
            <p:cNvPr id="61446" name="Rectangle 9"/>
            <p:cNvSpPr>
              <a:spLocks noChangeArrowheads="1"/>
            </p:cNvSpPr>
            <p:nvPr/>
          </p:nvSpPr>
          <p:spPr bwMode="auto">
            <a:xfrm>
              <a:off x="112064800" y="107638850"/>
              <a:ext cx="819150" cy="152400"/>
            </a:xfrm>
            <a:prstGeom prst="rect">
              <a:avLst/>
            </a:prstGeom>
            <a:noFill/>
            <a:ln w="9525" algn="in">
              <a:noFill/>
              <a:miter lim="800000"/>
              <a:headEnd/>
              <a:tailEnd/>
            </a:ln>
          </p:spPr>
          <p:txBody>
            <a:bodyPr lIns="36576" tIns="36576" rIns="36576" bIns="36576"/>
            <a:lstStyle/>
            <a:p>
              <a:endParaRPr lang="fr-FR"/>
            </a:p>
          </p:txBody>
        </p:sp>
      </p:gr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57200" y="274638"/>
            <a:ext cx="6491064" cy="1143000"/>
          </a:xfrm>
        </p:spPr>
        <p:txBody>
          <a:bodyPr/>
          <a:lstStyle/>
          <a:p>
            <a:r>
              <a:rPr lang="fr-FR" sz="4000" dirty="0" smtClean="0"/>
              <a:t>Une étude sur 4700 femmes</a:t>
            </a:r>
            <a:endParaRPr lang="fr-FR" sz="4000" dirty="0"/>
          </a:p>
        </p:txBody>
      </p:sp>
      <p:sp>
        <p:nvSpPr>
          <p:cNvPr id="3" name="Espace réservé du contenu 2"/>
          <p:cNvSpPr>
            <a:spLocks noGrp="1"/>
          </p:cNvSpPr>
          <p:nvPr>
            <p:ph idx="1"/>
          </p:nvPr>
        </p:nvSpPr>
        <p:spPr>
          <a:xfrm>
            <a:off x="179512" y="1484784"/>
            <a:ext cx="5328592" cy="4755232"/>
          </a:xfrm>
        </p:spPr>
        <p:txBody>
          <a:bodyPr/>
          <a:lstStyle/>
          <a:p>
            <a:r>
              <a:rPr lang="fr-FR" sz="2800" b="1" dirty="0" smtClean="0"/>
              <a:t>Sydney</a:t>
            </a:r>
            <a:r>
              <a:rPr lang="fr-FR" sz="2800" dirty="0" smtClean="0"/>
              <a:t> Ross Singer et sa femme ont étudié les habitudes de 4700 femmes américaines dont la moitié ont eu le </a:t>
            </a:r>
            <a:r>
              <a:rPr lang="fr-FR" sz="2800" b="1" dirty="0" smtClean="0"/>
              <a:t>cancer du sein</a:t>
            </a:r>
            <a:r>
              <a:rPr lang="fr-FR" sz="2800" dirty="0" smtClean="0"/>
              <a:t>. </a:t>
            </a:r>
            <a:r>
              <a:rPr lang="fr-FR" sz="2000" dirty="0" smtClean="0"/>
              <a:t>(Et non une étude comparative entre africaines et américaines comme certains laissent penser)</a:t>
            </a:r>
          </a:p>
          <a:p>
            <a:r>
              <a:rPr lang="fr-FR" sz="2800" dirty="0" smtClean="0"/>
              <a:t>Il a démontré notamment que les femmes qui portent des soutien-gorge pendant 18 à 24 heures par jour ont 125 fois une plus grande incidence du </a:t>
            </a:r>
            <a:r>
              <a:rPr lang="fr-FR" sz="2800" b="1" dirty="0" smtClean="0"/>
              <a:t>cancer du sein</a:t>
            </a:r>
            <a:r>
              <a:rPr lang="fr-FR" sz="2800" dirty="0" smtClean="0"/>
              <a:t> que celles qui n’en portent pas du tout. </a:t>
            </a:r>
            <a:endParaRPr lang="fr-FR" sz="2800" dirty="0"/>
          </a:p>
        </p:txBody>
      </p:sp>
      <p:pic>
        <p:nvPicPr>
          <p:cNvPr id="166914" name="Picture 2" descr="I:\Perso\Perso Yves\Soutien gorge Danger\Photos 2\037_thumb.jpg"/>
          <p:cNvPicPr>
            <a:picLocks noChangeAspect="1" noChangeArrowheads="1"/>
          </p:cNvPicPr>
          <p:nvPr/>
        </p:nvPicPr>
        <p:blipFill>
          <a:blip r:embed="rId2" cstate="email"/>
          <a:srcRect/>
          <a:stretch>
            <a:fillRect/>
          </a:stretch>
        </p:blipFill>
        <p:spPr bwMode="auto">
          <a:xfrm>
            <a:off x="6948264" y="1700808"/>
            <a:ext cx="1752600" cy="2324100"/>
          </a:xfrm>
          <a:prstGeom prst="rect">
            <a:avLst/>
          </a:prstGeom>
          <a:noFill/>
        </p:spPr>
      </p:pic>
      <p:pic>
        <p:nvPicPr>
          <p:cNvPr id="166915" name="Picture 3" descr="I:\Perso\Perso Yves\Soutien gorge Danger\Photos 2\21528-24-sin-corpino--.jpg"/>
          <p:cNvPicPr>
            <a:picLocks noChangeAspect="1" noChangeArrowheads="1"/>
          </p:cNvPicPr>
          <p:nvPr/>
        </p:nvPicPr>
        <p:blipFill>
          <a:blip r:embed="rId3" cstate="email"/>
          <a:srcRect/>
          <a:stretch>
            <a:fillRect/>
          </a:stretch>
        </p:blipFill>
        <p:spPr bwMode="auto">
          <a:xfrm>
            <a:off x="5580112" y="4149080"/>
            <a:ext cx="3168352" cy="2376264"/>
          </a:xfrm>
          <a:prstGeom prst="rect">
            <a:avLst/>
          </a:prstGeom>
          <a:noFill/>
        </p:spPr>
      </p:pic>
      <p:pic>
        <p:nvPicPr>
          <p:cNvPr id="166916" name="Picture 4" descr="I:\Perso\Perso Yves\Soutien gorge Danger\Photos 2\breastcancer.jpeg"/>
          <p:cNvPicPr>
            <a:picLocks noChangeAspect="1" noChangeArrowheads="1"/>
          </p:cNvPicPr>
          <p:nvPr/>
        </p:nvPicPr>
        <p:blipFill>
          <a:blip r:embed="rId4" cstate="email"/>
          <a:srcRect/>
          <a:stretch>
            <a:fillRect/>
          </a:stretch>
        </p:blipFill>
        <p:spPr bwMode="auto">
          <a:xfrm>
            <a:off x="7452320" y="260648"/>
            <a:ext cx="1206864" cy="1224136"/>
          </a:xfrm>
          <a:prstGeom prst="rect">
            <a:avLst/>
          </a:prstGeom>
          <a:noFill/>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30" name="Rectangle 2"/>
          <p:cNvSpPr>
            <a:spLocks noGrp="1" noChangeArrowheads="1"/>
          </p:cNvSpPr>
          <p:nvPr>
            <p:ph type="title"/>
          </p:nvPr>
        </p:nvSpPr>
        <p:spPr/>
        <p:txBody>
          <a:bodyPr/>
          <a:lstStyle/>
          <a:p>
            <a:pPr eaLnBrk="1" hangingPunct="1">
              <a:defRPr/>
            </a:pPr>
            <a:r>
              <a:rPr lang="fr-FR" sz="4000" smtClean="0"/>
              <a:t>Compression des ganglions lymphatiques</a:t>
            </a:r>
          </a:p>
        </p:txBody>
      </p:sp>
      <p:sp>
        <p:nvSpPr>
          <p:cNvPr id="99331" name="Rectangle 3"/>
          <p:cNvSpPr>
            <a:spLocks noGrp="1" noChangeArrowheads="1"/>
          </p:cNvSpPr>
          <p:nvPr>
            <p:ph type="body" idx="1"/>
          </p:nvPr>
        </p:nvSpPr>
        <p:spPr>
          <a:xfrm>
            <a:off x="468313" y="1773238"/>
            <a:ext cx="4186237" cy="4495800"/>
          </a:xfrm>
        </p:spPr>
        <p:txBody>
          <a:bodyPr/>
          <a:lstStyle/>
          <a:p>
            <a:pPr eaLnBrk="1" hangingPunct="1">
              <a:lnSpc>
                <a:spcPct val="90000"/>
              </a:lnSpc>
              <a:defRPr/>
            </a:pPr>
            <a:r>
              <a:rPr lang="fr-FR" sz="2800" dirty="0" smtClean="0"/>
              <a:t>Le soutien gorge compressant les divers ganglions et canaux lymphatiques, les toxines ne sont plus éliminées naturellement par le drainage lymphatique et s’accumulent dans le sein faisant apparaître au fil du temps kystes </a:t>
            </a:r>
            <a:r>
              <a:rPr lang="fr-FR" sz="2800" dirty="0" err="1" smtClean="0"/>
              <a:t>fibro</a:t>
            </a:r>
            <a:r>
              <a:rPr lang="fr-FR" sz="2800" dirty="0" smtClean="0"/>
              <a:t>-kystes et tumeurs cancéreuses.</a:t>
            </a:r>
          </a:p>
        </p:txBody>
      </p:sp>
      <p:pic>
        <p:nvPicPr>
          <p:cNvPr id="62468" name="Picture 4" descr="poitrine"/>
          <p:cNvPicPr>
            <a:picLocks noChangeAspect="1" noChangeArrowheads="1"/>
          </p:cNvPicPr>
          <p:nvPr/>
        </p:nvPicPr>
        <p:blipFill>
          <a:blip r:embed="rId2" cstate="email"/>
          <a:srcRect/>
          <a:stretch>
            <a:fillRect/>
          </a:stretch>
        </p:blipFill>
        <p:spPr bwMode="auto">
          <a:xfrm>
            <a:off x="4572000" y="1989138"/>
            <a:ext cx="4284663" cy="3832225"/>
          </a:xfrm>
          <a:prstGeom prst="rect">
            <a:avLst/>
          </a:prstGeom>
          <a:noFill/>
          <a:ln w="9525" algn="in">
            <a:noFill/>
            <a:miter lim="800000"/>
            <a:headEnd/>
            <a:tailEnd/>
          </a:ln>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4" name="Rectangle 2"/>
          <p:cNvSpPr>
            <a:spLocks noGrp="1" noChangeArrowheads="1"/>
          </p:cNvSpPr>
          <p:nvPr>
            <p:ph type="title"/>
          </p:nvPr>
        </p:nvSpPr>
        <p:spPr/>
        <p:txBody>
          <a:bodyPr/>
          <a:lstStyle/>
          <a:p>
            <a:pPr eaLnBrk="1" hangingPunct="1">
              <a:defRPr/>
            </a:pPr>
            <a:r>
              <a:rPr lang="fr-FR" smtClean="0"/>
              <a:t>Les capillaires lymphatiques</a:t>
            </a:r>
          </a:p>
        </p:txBody>
      </p:sp>
      <p:sp>
        <p:nvSpPr>
          <p:cNvPr id="100355" name="Rectangle 3"/>
          <p:cNvSpPr>
            <a:spLocks noGrp="1" noChangeArrowheads="1"/>
          </p:cNvSpPr>
          <p:nvPr>
            <p:ph type="body" idx="1"/>
          </p:nvPr>
        </p:nvSpPr>
        <p:spPr>
          <a:xfrm>
            <a:off x="251520" y="1628800"/>
            <a:ext cx="4680520" cy="4681513"/>
          </a:xfrm>
        </p:spPr>
        <p:txBody>
          <a:bodyPr/>
          <a:lstStyle/>
          <a:p>
            <a:pPr eaLnBrk="1" hangingPunct="1">
              <a:lnSpc>
                <a:spcPct val="80000"/>
              </a:lnSpc>
              <a:defRPr/>
            </a:pPr>
            <a:r>
              <a:rPr lang="fr-FR" dirty="0" smtClean="0"/>
              <a:t>Les capillaires lymphatiques sont sous-cutanés (juste à fleur de peau) et microscopiques.</a:t>
            </a:r>
          </a:p>
          <a:p>
            <a:pPr eaLnBrk="1" hangingPunct="1">
              <a:lnSpc>
                <a:spcPct val="80000"/>
              </a:lnSpc>
              <a:defRPr/>
            </a:pPr>
            <a:r>
              <a:rPr lang="fr-FR" dirty="0" smtClean="0"/>
              <a:t>Leur compression se fait par simple pression et empêche la lymphe chargée de déchets d'aller se déverser dans les vaisseaux ou même dans les ganglions. </a:t>
            </a:r>
          </a:p>
          <a:p>
            <a:pPr eaLnBrk="1" hangingPunct="1">
              <a:lnSpc>
                <a:spcPct val="80000"/>
              </a:lnSpc>
              <a:buFontTx/>
              <a:buNone/>
              <a:defRPr/>
            </a:pPr>
            <a:endParaRPr lang="fr-FR" sz="2400" dirty="0" smtClean="0"/>
          </a:p>
          <a:p>
            <a:pPr eaLnBrk="1" hangingPunct="1">
              <a:lnSpc>
                <a:spcPct val="80000"/>
              </a:lnSpc>
              <a:buFontTx/>
              <a:buNone/>
              <a:defRPr/>
            </a:pPr>
            <a:r>
              <a:rPr lang="fr-FR" sz="2000" dirty="0" smtClean="0"/>
              <a:t/>
            </a:r>
            <a:br>
              <a:rPr lang="fr-FR" sz="2000" dirty="0" smtClean="0"/>
            </a:br>
            <a:r>
              <a:rPr lang="fr-FR" sz="2000" dirty="0" smtClean="0"/>
              <a:t> </a:t>
            </a:r>
            <a:br>
              <a:rPr lang="fr-FR" sz="2000" dirty="0" smtClean="0"/>
            </a:br>
            <a:r>
              <a:rPr lang="fr-FR" sz="2000" dirty="0" smtClean="0"/>
              <a:t/>
            </a:r>
            <a:br>
              <a:rPr lang="fr-FR" sz="2000" dirty="0" smtClean="0"/>
            </a:br>
            <a:r>
              <a:rPr lang="fr-FR" sz="1800" dirty="0" smtClean="0"/>
              <a:t>  </a:t>
            </a:r>
          </a:p>
        </p:txBody>
      </p:sp>
      <p:pic>
        <p:nvPicPr>
          <p:cNvPr id="63492" name="Picture 4" descr="A_Breasts_LymphSystem"/>
          <p:cNvPicPr>
            <a:picLocks noChangeAspect="1" noChangeArrowheads="1"/>
          </p:cNvPicPr>
          <p:nvPr/>
        </p:nvPicPr>
        <p:blipFill>
          <a:blip r:embed="rId2" cstate="email"/>
          <a:srcRect/>
          <a:stretch>
            <a:fillRect/>
          </a:stretch>
        </p:blipFill>
        <p:spPr bwMode="auto">
          <a:xfrm>
            <a:off x="5076056" y="1412776"/>
            <a:ext cx="3683537" cy="5256584"/>
          </a:xfrm>
          <a:prstGeom prst="rect">
            <a:avLst/>
          </a:prstGeom>
          <a:noFill/>
          <a:ln w="9525">
            <a:noFill/>
            <a:miter lim="800000"/>
            <a:headEnd/>
            <a:tailEnd/>
          </a:ln>
        </p:spPr>
      </p:pic>
      <p:sp>
        <p:nvSpPr>
          <p:cNvPr id="5" name="ZoneTexte 4"/>
          <p:cNvSpPr txBox="1"/>
          <p:nvPr/>
        </p:nvSpPr>
        <p:spPr>
          <a:xfrm>
            <a:off x="611560" y="6309320"/>
            <a:ext cx="4176464" cy="307777"/>
          </a:xfrm>
          <a:prstGeom prst="rect">
            <a:avLst/>
          </a:prstGeom>
          <a:noFill/>
        </p:spPr>
        <p:txBody>
          <a:bodyPr wrap="square" rtlCol="0">
            <a:spAutoFit/>
          </a:bodyPr>
          <a:lstStyle/>
          <a:p>
            <a:r>
              <a:rPr lang="fr-FR" sz="1400" dirty="0" smtClean="0"/>
              <a:t>+ de 70% des capillaires lymphatiques sont sous-cutanés</a:t>
            </a:r>
            <a:endParaRPr lang="fr-FR" sz="1400" dirty="0"/>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Evacuation bloquée des toxiques</a:t>
            </a:r>
            <a:endParaRPr lang="fr-FR" dirty="0"/>
          </a:p>
        </p:txBody>
      </p:sp>
      <p:sp>
        <p:nvSpPr>
          <p:cNvPr id="3" name="Espace réservé du contenu 2"/>
          <p:cNvSpPr>
            <a:spLocks noGrp="1"/>
          </p:cNvSpPr>
          <p:nvPr>
            <p:ph idx="1"/>
          </p:nvPr>
        </p:nvSpPr>
        <p:spPr>
          <a:xfrm>
            <a:off x="683568" y="1600200"/>
            <a:ext cx="4392488" cy="1324744"/>
          </a:xfrm>
        </p:spPr>
        <p:txBody>
          <a:bodyPr/>
          <a:lstStyle/>
          <a:p>
            <a:r>
              <a:rPr lang="fr-FR" sz="2400" dirty="0" smtClean="0"/>
              <a:t>Cette lymphe devient alors stagnante et les toxiques qu'elle n'a pas pu évacuer feront des dégâts sur place.</a:t>
            </a:r>
            <a:endParaRPr lang="fr-FR" sz="2400" dirty="0"/>
          </a:p>
        </p:txBody>
      </p:sp>
      <p:pic>
        <p:nvPicPr>
          <p:cNvPr id="204802" name="Picture 2" descr="N:\Perso\Perso Yves\Soutien gorge Danger\M1220088-Fungating,_ulcerating_breast_cancer-SPL.jpg"/>
          <p:cNvPicPr>
            <a:picLocks noChangeAspect="1" noChangeArrowheads="1"/>
          </p:cNvPicPr>
          <p:nvPr/>
        </p:nvPicPr>
        <p:blipFill>
          <a:blip r:embed="rId2" cstate="email"/>
          <a:srcRect/>
          <a:stretch>
            <a:fillRect/>
          </a:stretch>
        </p:blipFill>
        <p:spPr bwMode="auto">
          <a:xfrm>
            <a:off x="5508104" y="1571890"/>
            <a:ext cx="2952328" cy="4847529"/>
          </a:xfrm>
          <a:prstGeom prst="rect">
            <a:avLst/>
          </a:prstGeom>
          <a:noFill/>
        </p:spPr>
      </p:pic>
      <p:pic>
        <p:nvPicPr>
          <p:cNvPr id="204804" name="Picture 4" descr="N:\Perso\Perso Yves\Soutien gorge Danger\breast_artery_1.jpg"/>
          <p:cNvPicPr>
            <a:picLocks noChangeAspect="1" noChangeArrowheads="1"/>
          </p:cNvPicPr>
          <p:nvPr/>
        </p:nvPicPr>
        <p:blipFill>
          <a:blip r:embed="rId3" cstate="email"/>
          <a:srcRect/>
          <a:stretch>
            <a:fillRect/>
          </a:stretch>
        </p:blipFill>
        <p:spPr bwMode="auto">
          <a:xfrm>
            <a:off x="1331640" y="3356992"/>
            <a:ext cx="2840360" cy="3043243"/>
          </a:xfrm>
          <a:prstGeom prst="rect">
            <a:avLst/>
          </a:prstGeom>
          <a:noFill/>
        </p:spPr>
      </p:pic>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4355976" y="4725144"/>
            <a:ext cx="4320480" cy="1728192"/>
          </a:xfrm>
          <a:prstGeom prst="rect">
            <a:avLst/>
          </a:prstGeom>
        </p:spPr>
        <p:style>
          <a:lnRef idx="3">
            <a:schemeClr val="lt1"/>
          </a:lnRef>
          <a:fillRef idx="1">
            <a:schemeClr val="dk1"/>
          </a:fillRef>
          <a:effectRef idx="1">
            <a:schemeClr val="dk1"/>
          </a:effectRef>
          <a:fontRef idx="minor">
            <a:schemeClr val="lt1"/>
          </a:fontRef>
        </p:style>
        <p:txBody>
          <a:bodyPr rtlCol="0" anchor="ctr"/>
          <a:lstStyle/>
          <a:p>
            <a:pPr algn="ctr"/>
            <a:endParaRPr lang="fr-FR"/>
          </a:p>
        </p:txBody>
      </p:sp>
      <p:sp>
        <p:nvSpPr>
          <p:cNvPr id="2" name="Titre 1"/>
          <p:cNvSpPr>
            <a:spLocks noGrp="1"/>
          </p:cNvSpPr>
          <p:nvPr>
            <p:ph type="title"/>
          </p:nvPr>
        </p:nvSpPr>
        <p:spPr/>
        <p:txBody>
          <a:bodyPr/>
          <a:lstStyle/>
          <a:p>
            <a:r>
              <a:rPr lang="fr-FR" dirty="0" smtClean="0"/>
              <a:t>Compression des capillaires</a:t>
            </a:r>
            <a:endParaRPr lang="fr-FR" dirty="0"/>
          </a:p>
        </p:txBody>
      </p:sp>
      <p:sp>
        <p:nvSpPr>
          <p:cNvPr id="3" name="Espace réservé du contenu 2"/>
          <p:cNvSpPr>
            <a:spLocks noGrp="1"/>
          </p:cNvSpPr>
          <p:nvPr>
            <p:ph idx="1"/>
          </p:nvPr>
        </p:nvSpPr>
        <p:spPr>
          <a:xfrm>
            <a:off x="323528" y="1600200"/>
            <a:ext cx="5112568" cy="2116832"/>
          </a:xfrm>
        </p:spPr>
        <p:txBody>
          <a:bodyPr/>
          <a:lstStyle/>
          <a:p>
            <a:r>
              <a:rPr lang="fr-FR" sz="2400" dirty="0" smtClean="0"/>
              <a:t>Les soutien-gorge plus ou moins serrés par leurs élastiques, leurs armatures ou par leurs bonnets qui remontent les seins compriment ces capillaires et vaisseaux lymphatiques empêchant la circulation lymphatique.</a:t>
            </a:r>
            <a:endParaRPr lang="fr-FR" sz="2400" dirty="0"/>
          </a:p>
        </p:txBody>
      </p:sp>
      <p:pic>
        <p:nvPicPr>
          <p:cNvPr id="1026" name="Picture 2" descr="N:\Perso\Perso Yves\Soutien gorge Danger\Soutien Gorge et Cancer\breast-lymph.gif"/>
          <p:cNvPicPr>
            <a:picLocks noChangeAspect="1" noChangeArrowheads="1"/>
          </p:cNvPicPr>
          <p:nvPr/>
        </p:nvPicPr>
        <p:blipFill>
          <a:blip r:embed="rId2" cstate="email"/>
          <a:srcRect/>
          <a:stretch>
            <a:fillRect/>
          </a:stretch>
        </p:blipFill>
        <p:spPr bwMode="auto">
          <a:xfrm>
            <a:off x="6012160" y="1556792"/>
            <a:ext cx="2376264" cy="2953879"/>
          </a:xfrm>
          <a:prstGeom prst="rect">
            <a:avLst/>
          </a:prstGeom>
          <a:noFill/>
        </p:spPr>
      </p:pic>
      <p:pic>
        <p:nvPicPr>
          <p:cNvPr id="1028" name="Picture 4" descr="N:\Perso\Perso Yves\Soutien gorge Danger\images-image_popup-br7_inflammatory.jpg"/>
          <p:cNvPicPr>
            <a:picLocks noChangeAspect="1" noChangeArrowheads="1"/>
          </p:cNvPicPr>
          <p:nvPr/>
        </p:nvPicPr>
        <p:blipFill>
          <a:blip r:embed="rId3" cstate="email"/>
          <a:srcRect/>
          <a:stretch>
            <a:fillRect/>
          </a:stretch>
        </p:blipFill>
        <p:spPr bwMode="auto">
          <a:xfrm>
            <a:off x="899592" y="4221088"/>
            <a:ext cx="3024336" cy="2253644"/>
          </a:xfrm>
          <a:prstGeom prst="rect">
            <a:avLst/>
          </a:prstGeom>
          <a:noFill/>
        </p:spPr>
      </p:pic>
      <p:sp>
        <p:nvSpPr>
          <p:cNvPr id="7" name="ZoneTexte 6"/>
          <p:cNvSpPr txBox="1"/>
          <p:nvPr/>
        </p:nvSpPr>
        <p:spPr>
          <a:xfrm>
            <a:off x="4355976" y="4797152"/>
            <a:ext cx="4320480" cy="1569660"/>
          </a:xfrm>
          <a:prstGeom prst="rect">
            <a:avLst/>
          </a:prstGeom>
          <a:noFill/>
        </p:spPr>
        <p:txBody>
          <a:bodyPr wrap="square" rtlCol="0">
            <a:spAutoFit/>
          </a:bodyPr>
          <a:lstStyle/>
          <a:p>
            <a:pPr algn="ctr"/>
            <a:r>
              <a:rPr lang="fr-FR" sz="2400" dirty="0" smtClean="0">
                <a:solidFill>
                  <a:srgbClr val="FFFF00"/>
                </a:solidFill>
                <a:effectLst>
                  <a:outerShdw blurRad="38100" dist="38100" dir="2700000" algn="tl">
                    <a:srgbClr val="000000">
                      <a:alpha val="43137"/>
                    </a:srgbClr>
                  </a:outerShdw>
                </a:effectLst>
              </a:rPr>
              <a:t>Le plus léger des soutien-gorge exerce des pressions qui sont supérieures à celles que l’on trouve dans les vaisseaux lymphatiques.</a:t>
            </a:r>
            <a:endParaRPr lang="fr-FR" sz="2400" dirty="0">
              <a:solidFill>
                <a:srgbClr val="FFFF00"/>
              </a:solidFill>
              <a:effectLst>
                <a:outerShdw blurRad="38100" dist="38100" dir="2700000" algn="tl">
                  <a:srgbClr val="000000">
                    <a:alpha val="43137"/>
                  </a:srgbClr>
                </a:outerShdw>
              </a:effectLst>
            </a:endParaRP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Une expérience très parlante</a:t>
            </a:r>
            <a:endParaRPr lang="fr-FR" dirty="0"/>
          </a:p>
        </p:txBody>
      </p:sp>
      <p:sp>
        <p:nvSpPr>
          <p:cNvPr id="3" name="Espace réservé du contenu 2"/>
          <p:cNvSpPr>
            <a:spLocks noGrp="1"/>
          </p:cNvSpPr>
          <p:nvPr>
            <p:ph idx="1"/>
          </p:nvPr>
        </p:nvSpPr>
        <p:spPr>
          <a:xfrm>
            <a:off x="3851920" y="1600200"/>
            <a:ext cx="4834880" cy="4495800"/>
          </a:xfrm>
        </p:spPr>
        <p:txBody>
          <a:bodyPr/>
          <a:lstStyle/>
          <a:p>
            <a:r>
              <a:rPr lang="fr-FR" sz="2600" dirty="0" smtClean="0"/>
              <a:t>Pour vérifier si le soutien gorge peut effectivement compromettre le fonctionnement efficace du système lymphatique, une expérience a été réalisée sur une femme portant un soutien gorge </a:t>
            </a:r>
            <a:r>
              <a:rPr lang="fr-FR" sz="2600" dirty="0" err="1" smtClean="0"/>
              <a:t>Sloggi</a:t>
            </a:r>
            <a:r>
              <a:rPr lang="fr-FR" sz="2600" dirty="0" smtClean="0"/>
              <a:t> classique 38 C </a:t>
            </a:r>
            <a:r>
              <a:rPr lang="fr-FR" sz="2600" b="1" u="sng" dirty="0" smtClean="0"/>
              <a:t>très léger et sans armature</a:t>
            </a:r>
            <a:r>
              <a:rPr lang="fr-FR" sz="2600" b="1" dirty="0" smtClean="0"/>
              <a:t>.</a:t>
            </a:r>
          </a:p>
          <a:p>
            <a:r>
              <a:rPr lang="fr-FR" sz="2600" dirty="0" smtClean="0"/>
              <a:t>La pression a été mesurée par un peson et comparée aux pressions connues dans les vaisseaux lymphatiques.</a:t>
            </a:r>
            <a:endParaRPr lang="fr-FR" sz="2600" dirty="0"/>
          </a:p>
        </p:txBody>
      </p:sp>
      <p:pic>
        <p:nvPicPr>
          <p:cNvPr id="4" name="Image 3" descr="Image of bra.jpg"/>
          <p:cNvPicPr/>
          <p:nvPr/>
        </p:nvPicPr>
        <p:blipFill>
          <a:blip r:embed="rId2" cstate="email"/>
          <a:srcRect/>
          <a:stretch>
            <a:fillRect/>
          </a:stretch>
        </p:blipFill>
        <p:spPr bwMode="auto">
          <a:xfrm>
            <a:off x="683568" y="1628800"/>
            <a:ext cx="3022765" cy="2664296"/>
          </a:xfrm>
          <a:prstGeom prst="rect">
            <a:avLst/>
          </a:prstGeom>
          <a:noFill/>
          <a:ln w="9525">
            <a:noFill/>
            <a:miter lim="800000"/>
            <a:headEnd/>
            <a:tailEnd/>
          </a:ln>
        </p:spPr>
      </p:pic>
      <p:pic>
        <p:nvPicPr>
          <p:cNvPr id="5" name="Image 4" descr="Image of force.jpg"/>
          <p:cNvPicPr/>
          <p:nvPr/>
        </p:nvPicPr>
        <p:blipFill>
          <a:blip r:embed="rId3" cstate="email"/>
          <a:srcRect/>
          <a:stretch>
            <a:fillRect/>
          </a:stretch>
        </p:blipFill>
        <p:spPr bwMode="auto">
          <a:xfrm>
            <a:off x="683568" y="4653136"/>
            <a:ext cx="1501109" cy="1873384"/>
          </a:xfrm>
          <a:prstGeom prst="rect">
            <a:avLst/>
          </a:prstGeom>
          <a:noFill/>
          <a:ln w="9525">
            <a:noFill/>
            <a:miter lim="800000"/>
            <a:headEnd/>
            <a:tailEnd/>
          </a:ln>
        </p:spPr>
      </p:pic>
      <p:sp>
        <p:nvSpPr>
          <p:cNvPr id="6" name="ZoneTexte 5"/>
          <p:cNvSpPr txBox="1"/>
          <p:nvPr/>
        </p:nvSpPr>
        <p:spPr>
          <a:xfrm>
            <a:off x="2195736" y="4365104"/>
            <a:ext cx="1584176" cy="307777"/>
          </a:xfrm>
          <a:prstGeom prst="rect">
            <a:avLst/>
          </a:prstGeom>
          <a:noFill/>
        </p:spPr>
        <p:txBody>
          <a:bodyPr wrap="square" rtlCol="0">
            <a:spAutoFit/>
          </a:bodyPr>
          <a:lstStyle/>
          <a:p>
            <a:r>
              <a:rPr lang="fr-FR" sz="1400" dirty="0" smtClean="0"/>
              <a:t>Etude David </a:t>
            </a:r>
            <a:r>
              <a:rPr lang="fr-FR" sz="1400" dirty="0" err="1" smtClean="0"/>
              <a:t>Moth</a:t>
            </a:r>
            <a:endParaRPr lang="fr-FR" sz="1400" dirty="0"/>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395536" y="188640"/>
            <a:ext cx="8229600" cy="1143000"/>
          </a:xfrm>
        </p:spPr>
        <p:txBody>
          <a:bodyPr/>
          <a:lstStyle/>
          <a:p>
            <a:r>
              <a:rPr lang="fr-FR" dirty="0" smtClean="0"/>
              <a:t>Une pression constante…</a:t>
            </a:r>
            <a:endParaRPr lang="fr-FR" dirty="0"/>
          </a:p>
        </p:txBody>
      </p:sp>
      <p:pic>
        <p:nvPicPr>
          <p:cNvPr id="4" name="Image 3" descr="Image of lymph2.jpg"/>
          <p:cNvPicPr/>
          <p:nvPr/>
        </p:nvPicPr>
        <p:blipFill>
          <a:blip r:embed="rId2" cstate="email"/>
          <a:srcRect/>
          <a:stretch>
            <a:fillRect/>
          </a:stretch>
        </p:blipFill>
        <p:spPr bwMode="auto">
          <a:xfrm>
            <a:off x="323528" y="1772816"/>
            <a:ext cx="4019356" cy="4421291"/>
          </a:xfrm>
          <a:prstGeom prst="rect">
            <a:avLst/>
          </a:prstGeom>
          <a:noFill/>
          <a:ln w="9525">
            <a:noFill/>
            <a:miter lim="800000"/>
            <a:headEnd/>
            <a:tailEnd/>
          </a:ln>
        </p:spPr>
      </p:pic>
      <p:sp>
        <p:nvSpPr>
          <p:cNvPr id="8" name="Espace réservé du contenu 7"/>
          <p:cNvSpPr>
            <a:spLocks noGrp="1"/>
          </p:cNvSpPr>
          <p:nvPr>
            <p:ph idx="1"/>
          </p:nvPr>
        </p:nvSpPr>
        <p:spPr>
          <a:xfrm>
            <a:off x="4283968" y="1412776"/>
            <a:ext cx="4474840" cy="4423792"/>
          </a:xfrm>
        </p:spPr>
        <p:txBody>
          <a:bodyPr/>
          <a:lstStyle/>
          <a:p>
            <a:r>
              <a:rPr lang="fr-FR" sz="2300" dirty="0" smtClean="0"/>
              <a:t>La pression exercée par le soutien-gorge sur 11 des 12 points sur la surface de la peau va de 2,9 onces (82,21 grammes) à 38,7 onces (1,09 kilogrammes) par pouce carré (6,452 cm2)</a:t>
            </a:r>
          </a:p>
          <a:p>
            <a:r>
              <a:rPr lang="fr-FR" sz="2300" dirty="0" smtClean="0"/>
              <a:t>Cette pression énorme pour les vaisseaux </a:t>
            </a:r>
            <a:r>
              <a:rPr lang="fr-FR" sz="2300" u="sng" dirty="0" smtClean="0"/>
              <a:t>et constante</a:t>
            </a:r>
            <a:r>
              <a:rPr lang="fr-FR" sz="2300" dirty="0" smtClean="0"/>
              <a:t>, réduit considérablement la circulation lymphatique qui nettoie le corps.</a:t>
            </a:r>
            <a:endParaRPr lang="fr-FR" sz="2300" dirty="0"/>
          </a:p>
        </p:txBody>
      </p:sp>
      <p:cxnSp>
        <p:nvCxnSpPr>
          <p:cNvPr id="10" name="Connecteur droit avec flèche 9"/>
          <p:cNvCxnSpPr/>
          <p:nvPr/>
        </p:nvCxnSpPr>
        <p:spPr>
          <a:xfrm>
            <a:off x="1475656" y="3789040"/>
            <a:ext cx="3240360" cy="2016224"/>
          </a:xfrm>
          <a:prstGeom prst="straightConnector1">
            <a:avLst/>
          </a:prstGeom>
          <a:ln>
            <a:solidFill>
              <a:srgbClr val="C00000"/>
            </a:solidFill>
            <a:tailEnd type="arrow"/>
          </a:ln>
        </p:spPr>
        <p:style>
          <a:lnRef idx="3">
            <a:schemeClr val="dk1"/>
          </a:lnRef>
          <a:fillRef idx="0">
            <a:schemeClr val="dk1"/>
          </a:fillRef>
          <a:effectRef idx="2">
            <a:schemeClr val="dk1"/>
          </a:effectRef>
          <a:fontRef idx="minor">
            <a:schemeClr val="tx1"/>
          </a:fontRef>
        </p:style>
      </p:cxnSp>
      <p:sp>
        <p:nvSpPr>
          <p:cNvPr id="12" name="ZoneTexte 11"/>
          <p:cNvSpPr txBox="1"/>
          <p:nvPr/>
        </p:nvSpPr>
        <p:spPr>
          <a:xfrm>
            <a:off x="4788024" y="5301208"/>
            <a:ext cx="3672408" cy="1200329"/>
          </a:xfrm>
          <a:prstGeom prst="rect">
            <a:avLst/>
          </a:prstGeom>
          <a:noFill/>
        </p:spPr>
        <p:txBody>
          <a:bodyPr wrap="square" rtlCol="0">
            <a:spAutoFit/>
          </a:bodyPr>
          <a:lstStyle/>
          <a:p>
            <a:r>
              <a:rPr lang="fr-FR" dirty="0" smtClean="0">
                <a:effectLst>
                  <a:outerShdw blurRad="38100" dist="38100" dir="2700000" algn="tl">
                    <a:srgbClr val="000000">
                      <a:alpha val="43137"/>
                    </a:srgbClr>
                  </a:outerShdw>
                </a:effectLst>
              </a:rPr>
              <a:t>1,09 Kg pour 6,45 cm2</a:t>
            </a:r>
          </a:p>
          <a:p>
            <a:r>
              <a:rPr lang="fr-FR" dirty="0" smtClean="0">
                <a:effectLst>
                  <a:outerShdw blurRad="38100" dist="38100" dir="2700000" algn="tl">
                    <a:srgbClr val="000000">
                      <a:alpha val="43137"/>
                    </a:srgbClr>
                  </a:outerShdw>
                </a:effectLst>
              </a:rPr>
              <a:t>567 grammes pour 6,45 cm2</a:t>
            </a:r>
          </a:p>
          <a:p>
            <a:r>
              <a:rPr lang="fr-FR" dirty="0" smtClean="0">
                <a:effectLst>
                  <a:outerShdw blurRad="38100" dist="38100" dir="2700000" algn="tl">
                    <a:srgbClr val="000000">
                      <a:alpha val="43137"/>
                    </a:srgbClr>
                  </a:outerShdw>
                </a:effectLst>
              </a:rPr>
              <a:t>731,5 grammes pour 6,45 cm2</a:t>
            </a:r>
          </a:p>
          <a:p>
            <a:r>
              <a:rPr lang="fr-FR" dirty="0" smtClean="0">
                <a:effectLst>
                  <a:outerShdw blurRad="38100" dist="38100" dir="2700000" algn="tl">
                    <a:srgbClr val="000000">
                      <a:alpha val="43137"/>
                    </a:srgbClr>
                  </a:outerShdw>
                </a:effectLst>
              </a:rPr>
              <a:t>771,10 grammes pour 6,45 cm2</a:t>
            </a:r>
            <a:endParaRPr lang="fr-FR" dirty="0">
              <a:effectLst>
                <a:outerShdw blurRad="38100" dist="38100" dir="2700000" algn="tl">
                  <a:srgbClr val="000000">
                    <a:alpha val="43137"/>
                  </a:srgbClr>
                </a:outerShdw>
              </a:effectLst>
            </a:endParaRPr>
          </a:p>
        </p:txBody>
      </p:sp>
      <p:cxnSp>
        <p:nvCxnSpPr>
          <p:cNvPr id="18" name="Connecteur droit avec flèche 17"/>
          <p:cNvCxnSpPr/>
          <p:nvPr/>
        </p:nvCxnSpPr>
        <p:spPr>
          <a:xfrm>
            <a:off x="3419872" y="5229200"/>
            <a:ext cx="914400" cy="914400"/>
          </a:xfrm>
          <a:prstGeom prst="straightConnector1">
            <a:avLst/>
          </a:prstGeom>
          <a:ln>
            <a:tailEnd type="arrow"/>
          </a:ln>
        </p:spPr>
        <p:style>
          <a:lnRef idx="3">
            <a:schemeClr val="dk1"/>
          </a:lnRef>
          <a:fillRef idx="0">
            <a:schemeClr val="dk1"/>
          </a:fillRef>
          <a:effectRef idx="2">
            <a:schemeClr val="dk1"/>
          </a:effectRef>
          <a:fontRef idx="minor">
            <a:schemeClr val="tx1"/>
          </a:fontRef>
        </p:style>
      </p:cxnSp>
      <p:cxnSp>
        <p:nvCxnSpPr>
          <p:cNvPr id="19" name="Connecteur droit avec flèche 18"/>
          <p:cNvCxnSpPr/>
          <p:nvPr/>
        </p:nvCxnSpPr>
        <p:spPr>
          <a:xfrm>
            <a:off x="1475656" y="5733256"/>
            <a:ext cx="3240360" cy="288032"/>
          </a:xfrm>
          <a:prstGeom prst="straightConnector1">
            <a:avLst/>
          </a:prstGeom>
          <a:ln>
            <a:solidFill>
              <a:srgbClr val="C00000"/>
            </a:solidFill>
            <a:tailEnd type="arrow"/>
          </a:ln>
        </p:spPr>
        <p:style>
          <a:lnRef idx="3">
            <a:schemeClr val="dk1"/>
          </a:lnRef>
          <a:fillRef idx="0">
            <a:schemeClr val="dk1"/>
          </a:fillRef>
          <a:effectRef idx="2">
            <a:schemeClr val="dk1"/>
          </a:effectRef>
          <a:fontRef idx="minor">
            <a:schemeClr val="tx1"/>
          </a:fontRef>
        </p:style>
      </p:cxnSp>
      <p:cxnSp>
        <p:nvCxnSpPr>
          <p:cNvPr id="22" name="Connecteur droit avec flèche 21"/>
          <p:cNvCxnSpPr/>
          <p:nvPr/>
        </p:nvCxnSpPr>
        <p:spPr>
          <a:xfrm>
            <a:off x="2123728" y="6021288"/>
            <a:ext cx="2592288" cy="288032"/>
          </a:xfrm>
          <a:prstGeom prst="straightConnector1">
            <a:avLst/>
          </a:prstGeom>
          <a:ln>
            <a:solidFill>
              <a:srgbClr val="C00000"/>
            </a:solidFill>
            <a:tailEnd type="arrow"/>
          </a:ln>
        </p:spPr>
        <p:style>
          <a:lnRef idx="3">
            <a:schemeClr val="dk1"/>
          </a:lnRef>
          <a:fillRef idx="0">
            <a:schemeClr val="dk1"/>
          </a:fillRef>
          <a:effectRef idx="2">
            <a:schemeClr val="dk1"/>
          </a:effectRef>
          <a:fontRef idx="minor">
            <a:schemeClr val="tx1"/>
          </a:fontRef>
        </p:style>
      </p:cxnSp>
      <p:cxnSp>
        <p:nvCxnSpPr>
          <p:cNvPr id="26" name="Connecteur droit avec flèche 25"/>
          <p:cNvCxnSpPr/>
          <p:nvPr/>
        </p:nvCxnSpPr>
        <p:spPr>
          <a:xfrm>
            <a:off x="1835696" y="2060848"/>
            <a:ext cx="2880320" cy="3456384"/>
          </a:xfrm>
          <a:prstGeom prst="straightConnector1">
            <a:avLst/>
          </a:prstGeom>
          <a:ln>
            <a:solidFill>
              <a:srgbClr val="C00000"/>
            </a:solidFill>
            <a:tailEnd type="arrow"/>
          </a:ln>
        </p:spPr>
        <p:style>
          <a:lnRef idx="3">
            <a:schemeClr val="dk1"/>
          </a:lnRef>
          <a:fillRef idx="0">
            <a:schemeClr val="dk1"/>
          </a:fillRef>
          <a:effectRef idx="2">
            <a:schemeClr val="dk1"/>
          </a:effectRef>
          <a:fontRef idx="minor">
            <a:schemeClr val="tx1"/>
          </a:fontRef>
        </p:style>
      </p:cxn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Une pression lymphatique faible</a:t>
            </a:r>
            <a:endParaRPr lang="fr-FR" dirty="0"/>
          </a:p>
        </p:txBody>
      </p:sp>
      <p:sp>
        <p:nvSpPr>
          <p:cNvPr id="3" name="Espace réservé du contenu 2"/>
          <p:cNvSpPr>
            <a:spLocks noGrp="1"/>
          </p:cNvSpPr>
          <p:nvPr>
            <p:ph idx="1"/>
          </p:nvPr>
        </p:nvSpPr>
        <p:spPr>
          <a:xfrm>
            <a:off x="251520" y="1340768"/>
            <a:ext cx="4464496" cy="4639816"/>
          </a:xfrm>
        </p:spPr>
        <p:txBody>
          <a:bodyPr/>
          <a:lstStyle/>
          <a:p>
            <a:r>
              <a:rPr lang="fr-FR" sz="2200" dirty="0" smtClean="0"/>
              <a:t>Des chercheurs de l'</a:t>
            </a:r>
            <a:r>
              <a:rPr lang="fr-FR" sz="2200" dirty="0" err="1" smtClean="0"/>
              <a:t>University</a:t>
            </a:r>
            <a:r>
              <a:rPr lang="fr-FR" sz="2200" dirty="0" smtClean="0"/>
              <a:t> </a:t>
            </a:r>
            <a:r>
              <a:rPr lang="fr-FR" sz="2200" dirty="0" err="1" smtClean="0"/>
              <a:t>Hospital</a:t>
            </a:r>
            <a:r>
              <a:rPr lang="fr-FR" sz="2200" dirty="0" smtClean="0"/>
              <a:t> de Zurich travaillant sur le </a:t>
            </a:r>
            <a:r>
              <a:rPr lang="fr-FR" sz="2200" dirty="0" err="1" smtClean="0"/>
              <a:t>lymphoedème</a:t>
            </a:r>
            <a:r>
              <a:rPr lang="fr-FR" sz="2200" dirty="0" smtClean="0"/>
              <a:t> ont évalué les effets de la congestion lymphatique sur la pression capillaire lymphatique.</a:t>
            </a:r>
          </a:p>
          <a:p>
            <a:r>
              <a:rPr lang="fr-FR" sz="2200" dirty="0" smtClean="0"/>
              <a:t>Ils ont constaté que la pression lymphatique dans les vaisseaux lymphatiques est très faible, aux environs de 1 (28,35 gr) à 5 onces (141,74 gr) par pouce carré (6,45 cm2)</a:t>
            </a:r>
          </a:p>
        </p:txBody>
      </p:sp>
      <p:pic>
        <p:nvPicPr>
          <p:cNvPr id="6" name="Picture 2" descr="N:\Perso\Perso Yves\Soutien gorge Danger\Photos 2\D0F09764B4AA54DAD58B2221926AEB.jpg"/>
          <p:cNvPicPr>
            <a:picLocks noChangeAspect="1" noChangeArrowheads="1"/>
          </p:cNvPicPr>
          <p:nvPr/>
        </p:nvPicPr>
        <p:blipFill>
          <a:blip r:embed="rId2" cstate="email"/>
          <a:srcRect/>
          <a:stretch>
            <a:fillRect/>
          </a:stretch>
        </p:blipFill>
        <p:spPr bwMode="auto">
          <a:xfrm>
            <a:off x="4860032" y="1484784"/>
            <a:ext cx="3810000" cy="2857500"/>
          </a:xfrm>
          <a:prstGeom prst="rect">
            <a:avLst/>
          </a:prstGeom>
          <a:noFill/>
        </p:spPr>
      </p:pic>
      <p:sp>
        <p:nvSpPr>
          <p:cNvPr id="7" name="ZoneTexte 6"/>
          <p:cNvSpPr txBox="1"/>
          <p:nvPr/>
        </p:nvSpPr>
        <p:spPr>
          <a:xfrm>
            <a:off x="359024" y="5157192"/>
            <a:ext cx="8784976" cy="1569660"/>
          </a:xfrm>
          <a:prstGeom prst="rect">
            <a:avLst/>
          </a:prstGeom>
          <a:noFill/>
        </p:spPr>
        <p:txBody>
          <a:bodyPr wrap="square" rtlCol="0">
            <a:spAutoFit/>
          </a:bodyPr>
          <a:lstStyle/>
          <a:p>
            <a:r>
              <a:rPr lang="fr-FR" sz="2400" b="1" dirty="0" smtClean="0">
                <a:effectLst>
                  <a:outerShdw blurRad="38100" dist="38100" dir="2700000" algn="tl">
                    <a:srgbClr val="000000">
                      <a:alpha val="43137"/>
                    </a:srgbClr>
                  </a:outerShdw>
                </a:effectLst>
              </a:rPr>
              <a:t>Il apparaît donc que </a:t>
            </a:r>
            <a:r>
              <a:rPr lang="fr-FR" sz="2400" b="1" u="sng" dirty="0" smtClean="0">
                <a:effectLst>
                  <a:outerShdw blurRad="38100" dist="38100" dir="2700000" algn="tl">
                    <a:srgbClr val="000000">
                      <a:alpha val="43137"/>
                    </a:srgbClr>
                  </a:outerShdw>
                </a:effectLst>
              </a:rPr>
              <a:t>même un soutien-gorge très léger</a:t>
            </a:r>
            <a:r>
              <a:rPr lang="fr-FR" sz="2400" b="1" dirty="0" smtClean="0">
                <a:effectLst>
                  <a:outerShdw blurRad="38100" dist="38100" dir="2700000" algn="tl">
                    <a:srgbClr val="000000">
                      <a:alpha val="43137"/>
                    </a:srgbClr>
                  </a:outerShdw>
                </a:effectLst>
              </a:rPr>
              <a:t>, tel que celui utilisé dans cette enquête, est en mesure d'exercer des pressions considérablement supérieures à celles nécessaires pour compromettre le flux lymphatique. </a:t>
            </a:r>
            <a:endParaRPr lang="fr-FR" sz="2400" b="1" dirty="0">
              <a:effectLst>
                <a:outerShdw blurRad="38100" dist="38100" dir="2700000" algn="tl">
                  <a:srgbClr val="000000">
                    <a:alpha val="43137"/>
                  </a:srgbClr>
                </a:outerShdw>
              </a:effectLst>
            </a:endParaRP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395536" y="476672"/>
            <a:ext cx="3898776" cy="1143000"/>
          </a:xfrm>
        </p:spPr>
        <p:txBody>
          <a:bodyPr/>
          <a:lstStyle/>
          <a:p>
            <a:r>
              <a:rPr lang="fr-FR" dirty="0" smtClean="0"/>
              <a:t>Un blocage permanent…</a:t>
            </a:r>
            <a:endParaRPr lang="fr-FR" dirty="0"/>
          </a:p>
        </p:txBody>
      </p:sp>
      <p:sp>
        <p:nvSpPr>
          <p:cNvPr id="3" name="Espace réservé du contenu 2"/>
          <p:cNvSpPr>
            <a:spLocks noGrp="1"/>
          </p:cNvSpPr>
          <p:nvPr>
            <p:ph idx="1"/>
          </p:nvPr>
        </p:nvSpPr>
        <p:spPr>
          <a:xfrm>
            <a:off x="395536" y="2060848"/>
            <a:ext cx="8424936" cy="4392488"/>
          </a:xfrm>
        </p:spPr>
        <p:txBody>
          <a:bodyPr/>
          <a:lstStyle/>
          <a:p>
            <a:r>
              <a:rPr lang="fr-FR" sz="2300" dirty="0" smtClean="0"/>
              <a:t>Les mêmes chercheurs ont enquêté sur la vitesse d'écoulement dans les capillaires lymphatiques du corps humain dans la position couchée, et ont trouvé des vitesses d'écoulement lymphatiques de l'ordre de 10 microns par seconde. Tout excès de pression, telle que celui exercée par un soutien-gorge réduit encore ce flux lymphatique.</a:t>
            </a:r>
            <a:endParaRPr lang="fr-FR" sz="2300" dirty="0"/>
          </a:p>
        </p:txBody>
      </p:sp>
      <p:pic>
        <p:nvPicPr>
          <p:cNvPr id="5" name="Picture 3" descr="N:\Perso\Perso Yves\Soutien gorge Danger\Photos 2\189DF76D708A344F828C533D44F9.jpg"/>
          <p:cNvPicPr>
            <a:picLocks noChangeAspect="1" noChangeArrowheads="1"/>
          </p:cNvPicPr>
          <p:nvPr/>
        </p:nvPicPr>
        <p:blipFill>
          <a:blip r:embed="rId2" cstate="email"/>
          <a:srcRect/>
          <a:stretch>
            <a:fillRect/>
          </a:stretch>
        </p:blipFill>
        <p:spPr bwMode="auto">
          <a:xfrm>
            <a:off x="4644008" y="4005064"/>
            <a:ext cx="3960440" cy="2645511"/>
          </a:xfrm>
          <a:prstGeom prst="rect">
            <a:avLst/>
          </a:prstGeom>
          <a:noFill/>
        </p:spPr>
      </p:pic>
      <p:sp>
        <p:nvSpPr>
          <p:cNvPr id="7" name="Espace réservé du contenu 2"/>
          <p:cNvSpPr txBox="1">
            <a:spLocks/>
          </p:cNvSpPr>
          <p:nvPr/>
        </p:nvSpPr>
        <p:spPr bwMode="auto">
          <a:xfrm>
            <a:off x="395536" y="3933056"/>
            <a:ext cx="4104456" cy="2603376"/>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marL="342900" marR="0" lvl="0" indent="-342900" algn="l" defTabSz="914400" rtl="0" eaLnBrk="1" fontAlgn="base" latinLnBrk="0" hangingPunct="1">
              <a:lnSpc>
                <a:spcPct val="100000"/>
              </a:lnSpc>
              <a:spcBef>
                <a:spcPct val="20000"/>
              </a:spcBef>
              <a:spcAft>
                <a:spcPct val="0"/>
              </a:spcAft>
              <a:buClr>
                <a:schemeClr val="hlink"/>
              </a:buClr>
              <a:buSzTx/>
              <a:buFontTx/>
              <a:buChar char="•"/>
              <a:tabLst/>
              <a:defRPr/>
            </a:pPr>
            <a:r>
              <a:rPr kumimoji="0" lang="fr-FR" sz="2300" b="0" i="0" u="none" strike="noStrike" kern="0" cap="none" spc="0" normalizeH="0" baseline="0" noProof="0" dirty="0" smtClean="0">
                <a:ln>
                  <a:noFill/>
                </a:ln>
                <a:solidFill>
                  <a:schemeClr val="tx1"/>
                </a:solidFill>
                <a:effectLst>
                  <a:outerShdw blurRad="38100" dist="38100" dir="2700000" algn="tl">
                    <a:srgbClr val="000000"/>
                  </a:outerShdw>
                </a:effectLst>
                <a:uLnTx/>
                <a:uFillTx/>
                <a:latin typeface="+mn-lt"/>
                <a:ea typeface="+mn-ea"/>
                <a:cs typeface="+mn-cs"/>
              </a:rPr>
              <a:t>La</a:t>
            </a:r>
            <a:r>
              <a:rPr kumimoji="0" lang="fr-FR" sz="2300" b="0" i="0" u="none" strike="noStrike" kern="0" cap="none" spc="0" normalizeH="0" noProof="0" dirty="0" smtClean="0">
                <a:ln>
                  <a:noFill/>
                </a:ln>
                <a:solidFill>
                  <a:schemeClr val="tx1"/>
                </a:solidFill>
                <a:effectLst>
                  <a:outerShdw blurRad="38100" dist="38100" dir="2700000" algn="tl">
                    <a:srgbClr val="000000"/>
                  </a:outerShdw>
                </a:effectLst>
                <a:uLnTx/>
                <a:uFillTx/>
                <a:latin typeface="+mn-lt"/>
                <a:ea typeface="+mn-ea"/>
                <a:cs typeface="+mn-cs"/>
              </a:rPr>
              <a:t> circulation lymphatique ralentissant en position couchée, les femmes qui dorment avec leur soutien gorge bloquent encore davantage leur circulation lymphatique dans la durée.</a:t>
            </a:r>
            <a:endParaRPr kumimoji="0" lang="fr-FR" sz="2300" b="0" i="0" u="none" strike="noStrike" kern="0" cap="none" spc="0" normalizeH="0" baseline="0" noProof="0" dirty="0">
              <a:ln>
                <a:noFill/>
              </a:ln>
              <a:solidFill>
                <a:schemeClr val="tx1"/>
              </a:solidFill>
              <a:effectLst>
                <a:outerShdw blurRad="38100" dist="38100" dir="2700000" algn="tl">
                  <a:srgbClr val="000000"/>
                </a:outerShdw>
              </a:effectLst>
              <a:uLnTx/>
              <a:uFillTx/>
              <a:latin typeface="+mn-lt"/>
              <a:ea typeface="+mn-ea"/>
              <a:cs typeface="+mn-cs"/>
            </a:endParaRPr>
          </a:p>
        </p:txBody>
      </p:sp>
      <p:pic>
        <p:nvPicPr>
          <p:cNvPr id="134145" name="Picture 1" descr="I:\Perso\Perso Yves\Soutien gorge Danger\Photos 2\bummer copy.jpg"/>
          <p:cNvPicPr>
            <a:picLocks noChangeAspect="1" noChangeArrowheads="1"/>
          </p:cNvPicPr>
          <p:nvPr/>
        </p:nvPicPr>
        <p:blipFill>
          <a:blip r:embed="rId3" cstate="email"/>
          <a:srcRect/>
          <a:stretch>
            <a:fillRect/>
          </a:stretch>
        </p:blipFill>
        <p:spPr bwMode="auto">
          <a:xfrm>
            <a:off x="4139952" y="188640"/>
            <a:ext cx="4558394" cy="1800200"/>
          </a:xfrm>
          <a:prstGeom prst="rect">
            <a:avLst/>
          </a:prstGeom>
          <a:noFill/>
        </p:spPr>
      </p:pic>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3995936" y="274638"/>
            <a:ext cx="4690864" cy="1143000"/>
          </a:xfrm>
        </p:spPr>
        <p:txBody>
          <a:bodyPr/>
          <a:lstStyle/>
          <a:p>
            <a:r>
              <a:rPr lang="fr-FR" dirty="0" smtClean="0"/>
              <a:t>Un flux entravé</a:t>
            </a:r>
            <a:endParaRPr lang="fr-FR" dirty="0"/>
          </a:p>
        </p:txBody>
      </p:sp>
      <p:sp>
        <p:nvSpPr>
          <p:cNvPr id="3" name="Espace réservé du contenu 2"/>
          <p:cNvSpPr>
            <a:spLocks noGrp="1"/>
          </p:cNvSpPr>
          <p:nvPr>
            <p:ph idx="1"/>
          </p:nvPr>
        </p:nvSpPr>
        <p:spPr>
          <a:xfrm>
            <a:off x="3851920" y="2564904"/>
            <a:ext cx="5184576" cy="3531096"/>
          </a:xfrm>
        </p:spPr>
        <p:txBody>
          <a:bodyPr/>
          <a:lstStyle/>
          <a:p>
            <a:r>
              <a:rPr lang="fr-FR" sz="1800" dirty="0" smtClean="0"/>
              <a:t>L’indentation du soutien gorge agit comme un garrot sur le thorax, et parce que la circulation du sang et de la lymphe va vers le haut dans cette région du corps, la chair au dessus de la ligne du soutien gorge montre des signes d’un manque chronique d’oxygène et de nutriments ainsi que des signes d’accumulation de toxines métaboliques. </a:t>
            </a:r>
          </a:p>
          <a:p>
            <a:r>
              <a:rPr lang="fr-FR" sz="1800" dirty="0" smtClean="0"/>
              <a:t>Moins d'oxygène et moins d'éléments nutritifs sont livrés aux cellules, tandis que les déchets ne sont pas rincés.</a:t>
            </a:r>
          </a:p>
          <a:p>
            <a:r>
              <a:rPr lang="fr-FR" sz="1800" dirty="0" smtClean="0"/>
              <a:t>La réponse de l'organisme à ces poisons métaboliques est de diluer la zone avec de l'eau, ce qui provoque une apparence grassouillette et même une bosse épaissie à la base du cou.</a:t>
            </a:r>
            <a:endParaRPr lang="fr-FR" sz="1800" dirty="0"/>
          </a:p>
        </p:txBody>
      </p:sp>
      <p:pic>
        <p:nvPicPr>
          <p:cNvPr id="182274" name="Picture 2" descr="N:\Perso\Perso Yves\Soutien gorge Danger\Photos\BraPain (2).JPG"/>
          <p:cNvPicPr>
            <a:picLocks noChangeAspect="1" noChangeArrowheads="1"/>
          </p:cNvPicPr>
          <p:nvPr/>
        </p:nvPicPr>
        <p:blipFill>
          <a:blip r:embed="rId2" cstate="email"/>
          <a:srcRect/>
          <a:stretch>
            <a:fillRect/>
          </a:stretch>
        </p:blipFill>
        <p:spPr bwMode="auto">
          <a:xfrm>
            <a:off x="395536" y="3789040"/>
            <a:ext cx="3409234" cy="2573972"/>
          </a:xfrm>
          <a:prstGeom prst="rect">
            <a:avLst/>
          </a:prstGeom>
          <a:noFill/>
        </p:spPr>
      </p:pic>
      <p:pic>
        <p:nvPicPr>
          <p:cNvPr id="182275" name="Picture 3" descr="N:\Perso\Perso Yves\Soutien gorge Danger\Photos\BraPain.JPG"/>
          <p:cNvPicPr>
            <a:picLocks noChangeAspect="1" noChangeArrowheads="1"/>
          </p:cNvPicPr>
          <p:nvPr/>
        </p:nvPicPr>
        <p:blipFill>
          <a:blip r:embed="rId3" cstate="email"/>
          <a:srcRect/>
          <a:stretch>
            <a:fillRect/>
          </a:stretch>
        </p:blipFill>
        <p:spPr bwMode="auto">
          <a:xfrm>
            <a:off x="395536" y="764704"/>
            <a:ext cx="3390800" cy="2712640"/>
          </a:xfrm>
          <a:prstGeom prst="rect">
            <a:avLst/>
          </a:prstGeom>
          <a:noFill/>
        </p:spPr>
      </p:pic>
      <p:pic>
        <p:nvPicPr>
          <p:cNvPr id="7" name="BLOGGER_PHOTO_ID_5181964670340677138" descr="http://bp0.blogger.com/_RN-2qxgwE1Q/R-oJaZZHvhI/AAAAAAAAA9w/9HtF-8lKYtk/s400/00-03BraPain1.JPG">
            <a:hlinkClick r:id="rId4"/>
          </p:cNvPr>
          <p:cNvPicPr/>
          <p:nvPr/>
        </p:nvPicPr>
        <p:blipFill>
          <a:blip r:embed="rId5" cstate="email"/>
          <a:srcRect/>
          <a:stretch>
            <a:fillRect/>
          </a:stretch>
        </p:blipFill>
        <p:spPr bwMode="auto">
          <a:xfrm>
            <a:off x="4499992" y="1196752"/>
            <a:ext cx="1691680" cy="1270170"/>
          </a:xfrm>
          <a:prstGeom prst="rect">
            <a:avLst/>
          </a:prstGeom>
          <a:noFill/>
          <a:ln w="9525">
            <a:noFill/>
            <a:miter lim="800000"/>
            <a:headEnd/>
            <a:tailEnd/>
          </a:ln>
        </p:spPr>
      </p:pic>
      <p:pic>
        <p:nvPicPr>
          <p:cNvPr id="8" name="BLOGGER_PHOTO_ID_5181964674635644450" descr="http://bp1.blogger.com/_RN-2qxgwE1Q/R-oJapZHviI/AAAAAAAAA94/6wt05RWBonw/s400/00-04BraPain2.JPG">
            <a:hlinkClick r:id="rId6"/>
          </p:cNvPr>
          <p:cNvPicPr/>
          <p:nvPr/>
        </p:nvPicPr>
        <p:blipFill>
          <a:blip r:embed="rId7" cstate="email"/>
          <a:srcRect/>
          <a:stretch>
            <a:fillRect/>
          </a:stretch>
        </p:blipFill>
        <p:spPr bwMode="auto">
          <a:xfrm>
            <a:off x="6732240" y="1196752"/>
            <a:ext cx="1726274" cy="1296144"/>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57200" y="274638"/>
            <a:ext cx="4978896" cy="1143000"/>
          </a:xfrm>
        </p:spPr>
        <p:txBody>
          <a:bodyPr/>
          <a:lstStyle/>
          <a:p>
            <a:r>
              <a:rPr lang="fr-FR" dirty="0" smtClean="0"/>
              <a:t>Hypoxie tissulaire</a:t>
            </a:r>
            <a:endParaRPr lang="fr-FR" dirty="0"/>
          </a:p>
        </p:txBody>
      </p:sp>
      <p:sp>
        <p:nvSpPr>
          <p:cNvPr id="3" name="Espace réservé du contenu 2"/>
          <p:cNvSpPr>
            <a:spLocks noGrp="1"/>
          </p:cNvSpPr>
          <p:nvPr>
            <p:ph idx="1"/>
          </p:nvPr>
        </p:nvSpPr>
        <p:spPr>
          <a:xfrm>
            <a:off x="251520" y="1340768"/>
            <a:ext cx="5328592" cy="4755232"/>
          </a:xfrm>
        </p:spPr>
        <p:txBody>
          <a:bodyPr/>
          <a:lstStyle/>
          <a:p>
            <a:r>
              <a:rPr lang="fr-FR" sz="2300" dirty="0" smtClean="0"/>
              <a:t>On sait que les perturbations de la </a:t>
            </a:r>
            <a:r>
              <a:rPr lang="fr-FR" sz="2300" dirty="0" err="1" smtClean="0"/>
              <a:t>micro-circulation</a:t>
            </a:r>
            <a:r>
              <a:rPr lang="fr-FR" sz="2300" dirty="0" smtClean="0"/>
              <a:t> sont liées à une </a:t>
            </a:r>
            <a:r>
              <a:rPr lang="fr-FR" sz="2300" dirty="0" err="1" smtClean="0"/>
              <a:t>vaso-constriction</a:t>
            </a:r>
            <a:r>
              <a:rPr lang="fr-FR" sz="2300" dirty="0" smtClean="0"/>
              <a:t> augmentée, une hypoxie tissulaire et une acidose métabolique des tissus. </a:t>
            </a:r>
          </a:p>
          <a:p>
            <a:r>
              <a:rPr lang="fr-FR" sz="2300" dirty="0" smtClean="0"/>
              <a:t>Otto Warburg, prix Nobel de médecine en 1931 expliquait que même si le cancer à maintenant une foule de nouveaux facteurs, il débute toujours quand une cellule se remplie d'acide, </a:t>
            </a:r>
            <a:r>
              <a:rPr lang="fr-FR" sz="2300" u="sng" dirty="0" smtClean="0"/>
              <a:t>et que TOUS les cancers ont ce même point en commun.</a:t>
            </a:r>
            <a:r>
              <a:rPr lang="fr-FR" sz="2300" dirty="0" smtClean="0"/>
              <a:t> </a:t>
            </a:r>
          </a:p>
          <a:p>
            <a:r>
              <a:rPr lang="fr-FR" sz="2300" dirty="0" smtClean="0"/>
              <a:t>Une baisse d’oxygène de 35% dans la cellule pendant 48 heures la rend cancéreuse.</a:t>
            </a:r>
            <a:endParaRPr lang="fr-FR" sz="2300" dirty="0"/>
          </a:p>
        </p:txBody>
      </p:sp>
      <p:pic>
        <p:nvPicPr>
          <p:cNvPr id="173059" name="Picture 3" descr="I:\Perso\Perso Yves\Soutien gorge Danger\Photos parlantes\fbd-image.jpg"/>
          <p:cNvPicPr>
            <a:picLocks noChangeAspect="1" noChangeArrowheads="1"/>
          </p:cNvPicPr>
          <p:nvPr/>
        </p:nvPicPr>
        <p:blipFill>
          <a:blip r:embed="rId2" cstate="email"/>
          <a:srcRect/>
          <a:stretch>
            <a:fillRect/>
          </a:stretch>
        </p:blipFill>
        <p:spPr bwMode="auto">
          <a:xfrm>
            <a:off x="5580112" y="836712"/>
            <a:ext cx="3198038" cy="2468885"/>
          </a:xfrm>
          <a:prstGeom prst="rect">
            <a:avLst/>
          </a:prstGeom>
          <a:noFill/>
        </p:spPr>
      </p:pic>
      <p:pic>
        <p:nvPicPr>
          <p:cNvPr id="173060" name="Picture 4" descr="I:\Perso\Perso Yves\Soutien gorge Danger\Photos parlantes\Burning_Bra.jpg"/>
          <p:cNvPicPr>
            <a:picLocks noChangeAspect="1" noChangeArrowheads="1"/>
          </p:cNvPicPr>
          <p:nvPr/>
        </p:nvPicPr>
        <p:blipFill>
          <a:blip r:embed="rId3" cstate="email"/>
          <a:srcRect/>
          <a:stretch>
            <a:fillRect/>
          </a:stretch>
        </p:blipFill>
        <p:spPr bwMode="auto">
          <a:xfrm>
            <a:off x="5652120" y="3789040"/>
            <a:ext cx="3163962" cy="2687209"/>
          </a:xfrm>
          <a:prstGeom prst="rect">
            <a:avLst/>
          </a:prstGeom>
          <a:noFill/>
        </p:spPr>
      </p:pic>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L’</a:t>
            </a:r>
            <a:r>
              <a:rPr lang="fr-FR" dirty="0" err="1" smtClean="0"/>
              <a:t>angiogenèse</a:t>
            </a:r>
            <a:r>
              <a:rPr lang="fr-FR" dirty="0" smtClean="0"/>
              <a:t> pathologique</a:t>
            </a:r>
            <a:endParaRPr lang="fr-FR" dirty="0"/>
          </a:p>
        </p:txBody>
      </p:sp>
      <p:sp>
        <p:nvSpPr>
          <p:cNvPr id="3" name="Espace réservé du contenu 2"/>
          <p:cNvSpPr>
            <a:spLocks noGrp="1"/>
          </p:cNvSpPr>
          <p:nvPr>
            <p:ph idx="1"/>
          </p:nvPr>
        </p:nvSpPr>
        <p:spPr>
          <a:xfrm>
            <a:off x="179512" y="1600200"/>
            <a:ext cx="6912768" cy="4495800"/>
          </a:xfrm>
        </p:spPr>
        <p:txBody>
          <a:bodyPr/>
          <a:lstStyle/>
          <a:p>
            <a:r>
              <a:rPr lang="fr-FR" sz="2400" dirty="0" smtClean="0"/>
              <a:t>Lors d’une dilatation passive des veines et capillaires et d'une diminution du débit sanguin, les tissus souffrent d'hypoxie.</a:t>
            </a:r>
          </a:p>
          <a:p>
            <a:r>
              <a:rPr lang="fr-FR" sz="2400" dirty="0" smtClean="0"/>
              <a:t>On sait que l'</a:t>
            </a:r>
            <a:r>
              <a:rPr lang="fr-FR" sz="2400" dirty="0" err="1" smtClean="0"/>
              <a:t>angiogenèse</a:t>
            </a:r>
            <a:r>
              <a:rPr lang="fr-FR" sz="2400" dirty="0" smtClean="0"/>
              <a:t> est liée à l'hypoxie qui caractérise les tissus enflammés</a:t>
            </a:r>
          </a:p>
          <a:p>
            <a:r>
              <a:rPr lang="fr-FR" sz="2400" dirty="0" smtClean="0"/>
              <a:t>L'</a:t>
            </a:r>
            <a:r>
              <a:rPr lang="fr-FR" sz="2400" b="1" dirty="0" err="1" smtClean="0"/>
              <a:t>angiogenèse</a:t>
            </a:r>
            <a:r>
              <a:rPr lang="fr-FR" sz="2400" dirty="0" smtClean="0"/>
              <a:t> est le processus de croissance de nouveaux vaisseaux sanguins (</a:t>
            </a:r>
            <a:r>
              <a:rPr lang="fr-FR" sz="2400" dirty="0" err="1" smtClean="0"/>
              <a:t>néovascularisation</a:t>
            </a:r>
            <a:r>
              <a:rPr lang="fr-FR" sz="2400" dirty="0" smtClean="0"/>
              <a:t>) à partir de vaisseaux préexistants.</a:t>
            </a:r>
          </a:p>
          <a:p>
            <a:r>
              <a:rPr lang="fr-FR" sz="2400" dirty="0" smtClean="0"/>
              <a:t>C'est un processus physiologique normal, que l'on retrouve notamment lors du développement embryonnaire. Mais c'est aussi un processus pathologique, primordial dans la croissance des tumeurs malignes et le développement des métastases.</a:t>
            </a:r>
          </a:p>
          <a:p>
            <a:endParaRPr lang="fr-FR" sz="2400" dirty="0"/>
          </a:p>
        </p:txBody>
      </p:sp>
      <p:pic>
        <p:nvPicPr>
          <p:cNvPr id="4" name="Picture 2" descr="I:\Perso\Perso Yves\Soutien gorge Danger\Photos parlantes\sunburn136x170.jpg"/>
          <p:cNvPicPr>
            <a:picLocks noChangeAspect="1" noChangeArrowheads="1"/>
          </p:cNvPicPr>
          <p:nvPr/>
        </p:nvPicPr>
        <p:blipFill>
          <a:blip r:embed="rId2" cstate="email"/>
          <a:srcRect/>
          <a:stretch>
            <a:fillRect/>
          </a:stretch>
        </p:blipFill>
        <p:spPr bwMode="auto">
          <a:xfrm>
            <a:off x="7020272" y="1700807"/>
            <a:ext cx="1872208" cy="2340261"/>
          </a:xfrm>
          <a:prstGeom prst="rect">
            <a:avLst/>
          </a:prstGeom>
          <a:noFill/>
        </p:spPr>
      </p:pic>
      <p:pic>
        <p:nvPicPr>
          <p:cNvPr id="174082" name="Picture 2" descr="I:\Perso\Perso Yves\Soutien gorge Danger\Photos parlantes\SobJoy103007A2BOL.jpg"/>
          <p:cNvPicPr>
            <a:picLocks noChangeAspect="1" noChangeArrowheads="1"/>
          </p:cNvPicPr>
          <p:nvPr/>
        </p:nvPicPr>
        <p:blipFill>
          <a:blip r:embed="rId3" cstate="email"/>
          <a:srcRect/>
          <a:stretch>
            <a:fillRect/>
          </a:stretch>
        </p:blipFill>
        <p:spPr bwMode="auto">
          <a:xfrm>
            <a:off x="6804248" y="4581128"/>
            <a:ext cx="2123212" cy="1584176"/>
          </a:xfrm>
          <a:prstGeom prst="rect">
            <a:avLst/>
          </a:prstGeom>
          <a:noFill/>
        </p:spPr>
      </p:pic>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57200" y="0"/>
            <a:ext cx="6059016" cy="1417638"/>
          </a:xfrm>
        </p:spPr>
        <p:txBody>
          <a:bodyPr/>
          <a:lstStyle/>
          <a:p>
            <a:r>
              <a:rPr lang="fr-FR" sz="2800" dirty="0" smtClean="0"/>
              <a:t>Les études sur les constrictions dues aux vêtements sont nombreuses.</a:t>
            </a:r>
            <a:endParaRPr lang="fr-FR" sz="2800" dirty="0"/>
          </a:p>
        </p:txBody>
      </p:sp>
      <p:sp>
        <p:nvSpPr>
          <p:cNvPr id="3" name="Espace réservé du contenu 2"/>
          <p:cNvSpPr>
            <a:spLocks noGrp="1"/>
          </p:cNvSpPr>
          <p:nvPr>
            <p:ph idx="1"/>
          </p:nvPr>
        </p:nvSpPr>
        <p:spPr>
          <a:xfrm>
            <a:off x="107504" y="1340768"/>
            <a:ext cx="8856984" cy="4567808"/>
          </a:xfrm>
        </p:spPr>
        <p:txBody>
          <a:bodyPr/>
          <a:lstStyle/>
          <a:p>
            <a:pPr>
              <a:buNone/>
            </a:pPr>
            <a:r>
              <a:rPr lang="fr-FR" sz="1900" b="1" dirty="0" smtClean="0"/>
              <a:t>Les études sur les vêtements serrés provoquant des problèmes</a:t>
            </a:r>
          </a:p>
          <a:p>
            <a:pPr>
              <a:buNone/>
            </a:pPr>
            <a:r>
              <a:rPr lang="fr-FR" sz="1900" b="1" dirty="0" smtClean="0"/>
              <a:t>	sur la santé sont maintenant nombreuses et reconnues.</a:t>
            </a:r>
          </a:p>
          <a:p>
            <a:r>
              <a:rPr lang="fr-FR" sz="1900" dirty="0" smtClean="0"/>
              <a:t>Les chaussures sont les premières mises en cause, les ceintures,</a:t>
            </a:r>
          </a:p>
          <a:p>
            <a:pPr>
              <a:buNone/>
            </a:pPr>
            <a:r>
              <a:rPr lang="fr-FR" sz="1900" dirty="0" smtClean="0"/>
              <a:t>	ainsi que les jeans et les slips, culottes, collants ou chaussettes…</a:t>
            </a:r>
          </a:p>
          <a:p>
            <a:r>
              <a:rPr lang="fr-FR" sz="1900" u="sng" dirty="0" smtClean="0"/>
              <a:t>Le corps humain ne semble pas toujours adapté à porter ce que lui impose la mode.</a:t>
            </a:r>
          </a:p>
          <a:p>
            <a:r>
              <a:rPr lang="fr-FR" sz="1900" dirty="0" smtClean="0"/>
              <a:t>Pour les hommes, outre les infections urinaires et des troubles veineux déjà connus, toujours porter des vêtements serrés et pantalons serrés peut causer une infertilité, ainsi qu’endommager les testicules. </a:t>
            </a:r>
            <a:r>
              <a:rPr lang="fr-FR" sz="1200" dirty="0" smtClean="0"/>
              <a:t>(Les hommes portant des kilts seraient plus fertiles selon le </a:t>
            </a:r>
            <a:r>
              <a:rPr lang="fr-FR" sz="1200" b="1" dirty="0" smtClean="0"/>
              <a:t>Scottish </a:t>
            </a:r>
            <a:r>
              <a:rPr lang="fr-FR" sz="1200" b="1" dirty="0" err="1" smtClean="0"/>
              <a:t>Medical</a:t>
            </a:r>
            <a:r>
              <a:rPr lang="fr-FR" sz="1200" b="1" dirty="0" smtClean="0"/>
              <a:t> Journal</a:t>
            </a:r>
            <a:r>
              <a:rPr lang="fr-FR" sz="1200" dirty="0" smtClean="0"/>
              <a:t>)</a:t>
            </a:r>
            <a:endParaRPr lang="fr-FR" sz="1200" i="1" dirty="0" smtClean="0"/>
          </a:p>
          <a:p>
            <a:r>
              <a:rPr lang="fr-FR" sz="1900" dirty="0" smtClean="0"/>
              <a:t>Pour les femmes, une culotte, collants ou jean serrés conduit à une rétention accrue de la chaleur, mais aussi une augmentation du niveau d’humidité dans la zone du vagin, qui mène à une infection aux levures, en plus de problèmes possibles de paresthésie.</a:t>
            </a:r>
          </a:p>
          <a:p>
            <a:r>
              <a:rPr lang="fr-FR" sz="1900" dirty="0" smtClean="0"/>
              <a:t>L’étude Italienne SOPHY précise qu’il arrive jusqu'à 35 % de risque de mycoses supplémentaires chez les femmes adeptes des jeans très serrés. Les frottements créent de petites irritations propices à l’apparition de mycoses. Le sans culotte  les fait disparaître !</a:t>
            </a:r>
          </a:p>
          <a:p>
            <a:r>
              <a:rPr lang="fr-FR" sz="1900" dirty="0" smtClean="0"/>
              <a:t>Les vêtements serrés peuvent encore provoquer des troubles gastro-intestinaux et autres maux d'estomac. Les plus sensibles même rencontrent des irritations cutanées.</a:t>
            </a:r>
            <a:endParaRPr lang="fr-FR" sz="1900" dirty="0"/>
          </a:p>
        </p:txBody>
      </p:sp>
      <p:pic>
        <p:nvPicPr>
          <p:cNvPr id="163842" name="Picture 2" descr="I:\Perso\Perso Yves\Soutien gorge Danger\Photos société\muffin_top_copy.jpg"/>
          <p:cNvPicPr>
            <a:picLocks noChangeAspect="1" noChangeArrowheads="1"/>
          </p:cNvPicPr>
          <p:nvPr/>
        </p:nvPicPr>
        <p:blipFill>
          <a:blip r:embed="rId2" cstate="email"/>
          <a:srcRect/>
          <a:stretch>
            <a:fillRect/>
          </a:stretch>
        </p:blipFill>
        <p:spPr bwMode="auto">
          <a:xfrm>
            <a:off x="6732240" y="332656"/>
            <a:ext cx="2016224" cy="2251638"/>
          </a:xfrm>
          <a:prstGeom prst="rect">
            <a:avLst/>
          </a:prstGeom>
          <a:noFill/>
        </p:spPr>
      </p:pic>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Etude médicale au Venezuela</a:t>
            </a:r>
            <a:endParaRPr lang="fr-FR" dirty="0"/>
          </a:p>
        </p:txBody>
      </p:sp>
      <p:sp>
        <p:nvSpPr>
          <p:cNvPr id="3" name="Espace réservé du contenu 2"/>
          <p:cNvSpPr>
            <a:spLocks noGrp="1"/>
          </p:cNvSpPr>
          <p:nvPr>
            <p:ph idx="1"/>
          </p:nvPr>
        </p:nvSpPr>
        <p:spPr>
          <a:xfrm>
            <a:off x="251520" y="2780928"/>
            <a:ext cx="4320480" cy="1080120"/>
          </a:xfrm>
        </p:spPr>
        <p:txBody>
          <a:bodyPr/>
          <a:lstStyle/>
          <a:p>
            <a:r>
              <a:rPr lang="fr-FR" sz="2400" dirty="0" smtClean="0"/>
              <a:t>Une étude médicale réalisée par le Département de Santé Publique de l’hôpital universitaire de Carabobo de Mars à Juin 2010 arrive aux mêmes résultats.</a:t>
            </a:r>
          </a:p>
        </p:txBody>
      </p:sp>
      <p:pic>
        <p:nvPicPr>
          <p:cNvPr id="180226" name="Picture 2" descr="D:\Soutien gorge danger\Images pour diapo\Hopital vénézuela.jpg"/>
          <p:cNvPicPr>
            <a:picLocks noChangeAspect="1" noChangeArrowheads="1"/>
          </p:cNvPicPr>
          <p:nvPr/>
        </p:nvPicPr>
        <p:blipFill>
          <a:blip r:embed="rId2" cstate="email"/>
          <a:srcRect/>
          <a:stretch>
            <a:fillRect/>
          </a:stretch>
        </p:blipFill>
        <p:spPr bwMode="auto">
          <a:xfrm>
            <a:off x="4932040" y="2780928"/>
            <a:ext cx="3600400" cy="2426670"/>
          </a:xfrm>
          <a:prstGeom prst="rect">
            <a:avLst/>
          </a:prstGeom>
          <a:noFill/>
        </p:spPr>
      </p:pic>
      <p:sp>
        <p:nvSpPr>
          <p:cNvPr id="5" name="Espace réservé du contenu 2"/>
          <p:cNvSpPr txBox="1">
            <a:spLocks/>
          </p:cNvSpPr>
          <p:nvPr/>
        </p:nvSpPr>
        <p:spPr bwMode="auto">
          <a:xfrm>
            <a:off x="323528" y="5301208"/>
            <a:ext cx="8280920" cy="1556792"/>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marL="342900" marR="0" lvl="0" indent="-342900" algn="l" defTabSz="914400" rtl="0" eaLnBrk="1" fontAlgn="base" latinLnBrk="0" hangingPunct="1">
              <a:lnSpc>
                <a:spcPct val="100000"/>
              </a:lnSpc>
              <a:spcBef>
                <a:spcPct val="20000"/>
              </a:spcBef>
              <a:spcAft>
                <a:spcPct val="0"/>
              </a:spcAft>
              <a:buClr>
                <a:schemeClr val="hlink"/>
              </a:buClr>
              <a:buSzTx/>
              <a:buFontTx/>
              <a:buChar char="•"/>
              <a:tabLst/>
              <a:defRPr/>
            </a:pPr>
            <a:r>
              <a:rPr kumimoji="0" lang="fr-FR" sz="2400" b="0" i="0" u="none" strike="noStrike" kern="0" cap="none" spc="0" normalizeH="0" baseline="0" noProof="0" dirty="0" smtClean="0">
                <a:ln>
                  <a:noFill/>
                </a:ln>
                <a:solidFill>
                  <a:schemeClr val="tx1"/>
                </a:solidFill>
                <a:effectLst>
                  <a:outerShdw blurRad="38100" dist="38100" dir="2700000" algn="tl">
                    <a:srgbClr val="000000"/>
                  </a:outerShdw>
                </a:effectLst>
                <a:uLnTx/>
                <a:uFillTx/>
                <a:latin typeface="+mn-lt"/>
                <a:ea typeface="+mn-ea"/>
                <a:cs typeface="+mn-cs"/>
              </a:rPr>
              <a:t>Durant cette période,  un questionnaire sur l’usage du soutien gorge et un examen physique complet a été réalisé sur toutes les patientes en consultation</a:t>
            </a:r>
            <a:r>
              <a:rPr kumimoji="0" lang="fr-FR" sz="2400" b="0" i="0" u="none" strike="noStrike" kern="0" cap="none" spc="0" normalizeH="0" noProof="0" dirty="0" smtClean="0">
                <a:ln>
                  <a:noFill/>
                </a:ln>
                <a:solidFill>
                  <a:schemeClr val="tx1"/>
                </a:solidFill>
                <a:effectLst>
                  <a:outerShdw blurRad="38100" dist="38100" dir="2700000" algn="tl">
                    <a:srgbClr val="000000"/>
                  </a:outerShdw>
                </a:effectLst>
                <a:uLnTx/>
                <a:uFillTx/>
                <a:latin typeface="+mn-lt"/>
                <a:ea typeface="+mn-ea"/>
                <a:cs typeface="+mn-cs"/>
              </a:rPr>
              <a:t> </a:t>
            </a:r>
            <a:r>
              <a:rPr lang="fr-FR" sz="2400" kern="0" noProof="0" dirty="0" smtClean="0">
                <a:effectLst>
                  <a:outerShdw blurRad="38100" dist="38100" dir="2700000" algn="tl">
                    <a:srgbClr val="000000"/>
                  </a:outerShdw>
                </a:effectLst>
                <a:latin typeface="+mn-lt"/>
              </a:rPr>
              <a:t>dont les </a:t>
            </a:r>
            <a:r>
              <a:rPr lang="fr-FR" sz="2400" kern="0" dirty="0" smtClean="0">
                <a:effectLst>
                  <a:outerShdw blurRad="38100" dist="38100" dir="2700000" algn="tl">
                    <a:srgbClr val="000000"/>
                  </a:outerShdw>
                </a:effectLst>
                <a:latin typeface="+mn-lt"/>
              </a:rPr>
              <a:t>âges étaient </a:t>
            </a:r>
            <a:r>
              <a:rPr kumimoji="0" lang="fr-FR" sz="2400" b="0" i="0" u="none" strike="noStrike" kern="0" cap="none" spc="0" normalizeH="0" noProof="0" dirty="0" smtClean="0">
                <a:ln>
                  <a:noFill/>
                </a:ln>
                <a:solidFill>
                  <a:schemeClr val="tx1"/>
                </a:solidFill>
                <a:effectLst>
                  <a:outerShdw blurRad="38100" dist="38100" dir="2700000" algn="tl">
                    <a:srgbClr val="000000"/>
                  </a:outerShdw>
                </a:effectLst>
                <a:uLnTx/>
                <a:uFillTx/>
                <a:latin typeface="+mn-lt"/>
                <a:ea typeface="+mn-ea"/>
                <a:cs typeface="+mn-cs"/>
              </a:rPr>
              <a:t>entre 13 et 72 ans.</a:t>
            </a:r>
            <a:endParaRPr kumimoji="0" lang="fr-FR" sz="2400" b="0" i="0" u="none" strike="noStrike" kern="0" cap="none" spc="0" normalizeH="0" baseline="0" noProof="0" dirty="0">
              <a:ln>
                <a:noFill/>
              </a:ln>
              <a:solidFill>
                <a:schemeClr val="tx1"/>
              </a:solidFill>
              <a:effectLst>
                <a:outerShdw blurRad="38100" dist="38100" dir="2700000" algn="tl">
                  <a:srgbClr val="000000"/>
                </a:outerShdw>
              </a:effectLst>
              <a:uLnTx/>
              <a:uFillTx/>
              <a:latin typeface="+mn-lt"/>
              <a:ea typeface="+mn-ea"/>
              <a:cs typeface="+mn-cs"/>
            </a:endParaRPr>
          </a:p>
        </p:txBody>
      </p:sp>
      <p:sp>
        <p:nvSpPr>
          <p:cNvPr id="6" name="Espace réservé du contenu 2"/>
          <p:cNvSpPr txBox="1">
            <a:spLocks/>
          </p:cNvSpPr>
          <p:nvPr/>
        </p:nvSpPr>
        <p:spPr bwMode="auto">
          <a:xfrm>
            <a:off x="827584" y="1268760"/>
            <a:ext cx="7560840" cy="2434952"/>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marL="342900" marR="0" lvl="0" indent="-342900" algn="ctr" defTabSz="914400" rtl="0" eaLnBrk="1" fontAlgn="base" latinLnBrk="0" hangingPunct="1">
              <a:lnSpc>
                <a:spcPct val="100000"/>
              </a:lnSpc>
              <a:spcBef>
                <a:spcPct val="20000"/>
              </a:spcBef>
              <a:spcAft>
                <a:spcPct val="0"/>
              </a:spcAft>
              <a:buClr>
                <a:schemeClr val="hlink"/>
              </a:buClr>
              <a:buSzTx/>
              <a:tabLst/>
              <a:defRPr/>
            </a:pPr>
            <a:r>
              <a:rPr kumimoji="0" lang="fr-FR" sz="3600" b="0" i="0" u="none" strike="noStrike" kern="0" cap="none" spc="0" normalizeH="0" baseline="0" noProof="0" dirty="0" smtClean="0">
                <a:ln>
                  <a:noFill/>
                </a:ln>
                <a:solidFill>
                  <a:schemeClr val="tx1"/>
                </a:solidFill>
                <a:effectLst>
                  <a:outerShdw blurRad="38100" dist="38100" dir="2700000" algn="tl">
                    <a:srgbClr val="000000"/>
                  </a:outerShdw>
                </a:effectLst>
                <a:uLnTx/>
                <a:uFillTx/>
                <a:latin typeface="+mn-lt"/>
                <a:ea typeface="+mn-ea"/>
                <a:cs typeface="+mn-cs"/>
              </a:rPr>
              <a:t>« Pathologies et lésions mammaires</a:t>
            </a:r>
            <a:r>
              <a:rPr kumimoji="0" lang="fr-FR" sz="3600" b="0" i="0" u="none" strike="noStrike" kern="0" cap="none" spc="0" normalizeH="0" noProof="0" dirty="0" smtClean="0">
                <a:ln>
                  <a:noFill/>
                </a:ln>
                <a:solidFill>
                  <a:schemeClr val="tx1"/>
                </a:solidFill>
                <a:effectLst>
                  <a:outerShdw blurRad="38100" dist="38100" dir="2700000" algn="tl">
                    <a:srgbClr val="000000"/>
                  </a:outerShdw>
                </a:effectLst>
                <a:uLnTx/>
                <a:uFillTx/>
                <a:latin typeface="+mn-lt"/>
                <a:ea typeface="+mn-ea"/>
                <a:cs typeface="+mn-cs"/>
              </a:rPr>
              <a:t> générées par le soutien gorge ».</a:t>
            </a:r>
            <a:endParaRPr kumimoji="0" lang="fr-FR" sz="3600" b="0" i="0" u="none" strike="noStrike" kern="0" cap="none" spc="0" normalizeH="0" baseline="0" noProof="0" dirty="0">
              <a:ln>
                <a:noFill/>
              </a:ln>
              <a:solidFill>
                <a:schemeClr val="tx1"/>
              </a:solidFill>
              <a:effectLst>
                <a:outerShdw blurRad="38100" dist="38100" dir="2700000" algn="tl">
                  <a:srgbClr val="000000"/>
                </a:outerShdw>
              </a:effectLst>
              <a:uLnTx/>
              <a:uFillTx/>
              <a:latin typeface="+mn-lt"/>
              <a:ea typeface="+mn-ea"/>
              <a:cs typeface="+mn-cs"/>
            </a:endParaRPr>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z="4000" dirty="0" smtClean="0"/>
              <a:t>Pathologies et lésions mammaires générées par le soutien gorge</a:t>
            </a:r>
            <a:endParaRPr lang="fr-FR" sz="4000" dirty="0"/>
          </a:p>
        </p:txBody>
      </p:sp>
      <p:sp>
        <p:nvSpPr>
          <p:cNvPr id="3" name="Espace réservé du contenu 2"/>
          <p:cNvSpPr>
            <a:spLocks noGrp="1"/>
          </p:cNvSpPr>
          <p:nvPr>
            <p:ph idx="1"/>
          </p:nvPr>
        </p:nvSpPr>
        <p:spPr>
          <a:xfrm>
            <a:off x="457200" y="1700808"/>
            <a:ext cx="5266928" cy="4395192"/>
          </a:xfrm>
        </p:spPr>
        <p:txBody>
          <a:bodyPr/>
          <a:lstStyle/>
          <a:p>
            <a:r>
              <a:rPr lang="fr-FR" sz="2600" dirty="0" smtClean="0"/>
              <a:t>Cette étude publiée le 14 Octobre 2011 et encadrée par un spécialiste en gynécologie obstétrique conclu  à des lésions et pathologies mammaires générées  par la durée d’utilisation du soutien gorge ainsi que les tailles et formes particulières non adaptées aux seins empêchant ou ralentissant toute circulation des fluides corporels…</a:t>
            </a:r>
            <a:endParaRPr lang="fr-FR" sz="2600" dirty="0"/>
          </a:p>
        </p:txBody>
      </p:sp>
      <p:sp>
        <p:nvSpPr>
          <p:cNvPr id="4" name="ZoneTexte 3"/>
          <p:cNvSpPr txBox="1"/>
          <p:nvPr/>
        </p:nvSpPr>
        <p:spPr>
          <a:xfrm>
            <a:off x="683568" y="6021288"/>
            <a:ext cx="7848872" cy="523220"/>
          </a:xfrm>
          <a:prstGeom prst="rect">
            <a:avLst/>
          </a:prstGeom>
          <a:noFill/>
        </p:spPr>
        <p:txBody>
          <a:bodyPr wrap="square" rtlCol="0">
            <a:spAutoFit/>
          </a:bodyPr>
          <a:lstStyle/>
          <a:p>
            <a:r>
              <a:rPr lang="fr-FR" sz="1400" dirty="0" smtClean="0"/>
              <a:t>http://www.portalesmedicos.com/publicaciones/articles/3691/1/Patologias-mamarias-generadas-por-el-uso-sostenido-y-seleccion-incorrecta-del-brassier-en-pacientes-que-acuden-a-la-consulta-de-mastologia-</a:t>
            </a:r>
            <a:endParaRPr lang="fr-FR" sz="1400" dirty="0"/>
          </a:p>
        </p:txBody>
      </p:sp>
      <p:pic>
        <p:nvPicPr>
          <p:cNvPr id="143363" name="Picture 3" descr="F:\Perso\Perso Yves\Soutien gorge Danger\Photos parlantes\85931.jpg"/>
          <p:cNvPicPr>
            <a:picLocks noChangeAspect="1" noChangeArrowheads="1"/>
          </p:cNvPicPr>
          <p:nvPr/>
        </p:nvPicPr>
        <p:blipFill>
          <a:blip r:embed="rId2" cstate="email"/>
          <a:srcRect/>
          <a:stretch>
            <a:fillRect/>
          </a:stretch>
        </p:blipFill>
        <p:spPr bwMode="auto">
          <a:xfrm>
            <a:off x="5724128" y="1988840"/>
            <a:ext cx="3175000" cy="3562350"/>
          </a:xfrm>
          <a:prstGeom prst="rect">
            <a:avLst/>
          </a:prstGeom>
          <a:noFill/>
        </p:spPr>
      </p:pic>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251520" y="692696"/>
            <a:ext cx="8568952" cy="796950"/>
          </a:xfrm>
        </p:spPr>
        <p:txBody>
          <a:bodyPr/>
          <a:lstStyle/>
          <a:p>
            <a:r>
              <a:rPr lang="fr-FR" sz="4000" dirty="0" smtClean="0"/>
              <a:t>« Le soutien gorge est un prédicateur important de l’émergence et le développement des maladies du sein »</a:t>
            </a:r>
            <a:endParaRPr lang="fr-FR" sz="4000" dirty="0"/>
          </a:p>
        </p:txBody>
      </p:sp>
      <p:sp>
        <p:nvSpPr>
          <p:cNvPr id="3" name="Espace réservé du contenu 2"/>
          <p:cNvSpPr>
            <a:spLocks noGrp="1"/>
          </p:cNvSpPr>
          <p:nvPr>
            <p:ph idx="1"/>
          </p:nvPr>
        </p:nvSpPr>
        <p:spPr>
          <a:xfrm>
            <a:off x="179512" y="2132856"/>
            <a:ext cx="6264696" cy="3675112"/>
          </a:xfrm>
        </p:spPr>
        <p:txBody>
          <a:bodyPr/>
          <a:lstStyle/>
          <a:p>
            <a:r>
              <a:rPr lang="fr-FR" sz="2600" dirty="0" smtClean="0"/>
              <a:t>Cette étude conclu également à un risque de 70% de développer un cancer du sein après 40 ans lorsqu’il y a présence de nodules mammaires contre 1% avant 30 ans.</a:t>
            </a:r>
          </a:p>
          <a:p>
            <a:r>
              <a:rPr lang="fr-FR" sz="2600" dirty="0" smtClean="0"/>
              <a:t>72% des femmes qui dorment avec un soutien gorge présentent des lésions.</a:t>
            </a:r>
          </a:p>
          <a:p>
            <a:r>
              <a:rPr lang="fr-FR" sz="2600" dirty="0" smtClean="0"/>
              <a:t>78,57% des femmes âgées de moins de 32 ans présentent des lésions mammaires et  64,44% âgées de plus de 32 ans. (En relation avec l’âge: choix de la forme, baleines, taille, </a:t>
            </a:r>
            <a:r>
              <a:rPr lang="fr-FR" sz="2600" dirty="0" err="1" smtClean="0"/>
              <a:t>PushUp</a:t>
            </a:r>
            <a:r>
              <a:rPr lang="fr-FR" sz="2600" dirty="0" smtClean="0"/>
              <a:t>, durée d’utilisation…)</a:t>
            </a:r>
            <a:endParaRPr lang="fr-FR" sz="2600" dirty="0"/>
          </a:p>
        </p:txBody>
      </p:sp>
      <p:pic>
        <p:nvPicPr>
          <p:cNvPr id="4" name="Picture 1" descr="F:\Perso\Perso Yves\Soutien gorge Danger\Photos 3\492334.jpg"/>
          <p:cNvPicPr>
            <a:picLocks noChangeAspect="1" noChangeArrowheads="1"/>
          </p:cNvPicPr>
          <p:nvPr/>
        </p:nvPicPr>
        <p:blipFill>
          <a:blip r:embed="rId2" cstate="email"/>
          <a:srcRect/>
          <a:stretch>
            <a:fillRect/>
          </a:stretch>
        </p:blipFill>
        <p:spPr bwMode="auto">
          <a:xfrm>
            <a:off x="5868144" y="3068960"/>
            <a:ext cx="3024338" cy="1512168"/>
          </a:xfrm>
          <a:prstGeom prst="rect">
            <a:avLst/>
          </a:prstGeom>
          <a:noFill/>
        </p:spPr>
      </p:pic>
      <p:pic>
        <p:nvPicPr>
          <p:cNvPr id="5" name="Picture 2" descr="F:\Perso\Perso Yves\Soutien gorge Danger\Photos 3\actu-des-labos-en-porter-ou-pas.jpg"/>
          <p:cNvPicPr>
            <a:picLocks noChangeAspect="1" noChangeArrowheads="1"/>
          </p:cNvPicPr>
          <p:nvPr/>
        </p:nvPicPr>
        <p:blipFill>
          <a:blip r:embed="rId3" cstate="email">
            <a:clrChange>
              <a:clrFrom>
                <a:srgbClr val="FFFFFF"/>
              </a:clrFrom>
              <a:clrTo>
                <a:srgbClr val="FFFFFF">
                  <a:alpha val="0"/>
                </a:srgbClr>
              </a:clrTo>
            </a:clrChange>
          </a:blip>
          <a:srcRect/>
          <a:stretch>
            <a:fillRect/>
          </a:stretch>
        </p:blipFill>
        <p:spPr bwMode="auto">
          <a:xfrm>
            <a:off x="6147469" y="4653136"/>
            <a:ext cx="2996531" cy="2017664"/>
          </a:xfrm>
          <a:prstGeom prst="rect">
            <a:avLst/>
          </a:prstGeom>
          <a:noFill/>
        </p:spPr>
      </p:pic>
      <p:sp>
        <p:nvSpPr>
          <p:cNvPr id="6" name="ZoneTexte 5"/>
          <p:cNvSpPr txBox="1"/>
          <p:nvPr/>
        </p:nvSpPr>
        <p:spPr>
          <a:xfrm>
            <a:off x="6588224" y="1988840"/>
            <a:ext cx="2555776" cy="369332"/>
          </a:xfrm>
          <a:prstGeom prst="rect">
            <a:avLst/>
          </a:prstGeom>
          <a:noFill/>
        </p:spPr>
        <p:txBody>
          <a:bodyPr wrap="square" rtlCol="0">
            <a:spAutoFit/>
          </a:bodyPr>
          <a:lstStyle/>
          <a:p>
            <a:r>
              <a:rPr lang="fr-FR" dirty="0" smtClean="0"/>
              <a:t>(Etude Hôpital Carabobo)</a:t>
            </a:r>
            <a:endParaRPr lang="fr-FR" dirty="0"/>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251520" y="260648"/>
            <a:ext cx="6840760" cy="1143000"/>
          </a:xfrm>
        </p:spPr>
        <p:txBody>
          <a:bodyPr/>
          <a:lstStyle/>
          <a:p>
            <a:r>
              <a:rPr lang="fr-FR" sz="3600" dirty="0" smtClean="0"/>
              <a:t>Relation étroite entre durée d’utilisation et lésions mammaires</a:t>
            </a:r>
            <a:endParaRPr lang="fr-FR" sz="3600" dirty="0"/>
          </a:p>
        </p:txBody>
      </p:sp>
      <p:sp>
        <p:nvSpPr>
          <p:cNvPr id="3" name="Espace réservé du contenu 2"/>
          <p:cNvSpPr>
            <a:spLocks noGrp="1"/>
          </p:cNvSpPr>
          <p:nvPr>
            <p:ph idx="1"/>
          </p:nvPr>
        </p:nvSpPr>
        <p:spPr>
          <a:xfrm>
            <a:off x="0" y="1714488"/>
            <a:ext cx="5148064" cy="4495800"/>
          </a:xfrm>
        </p:spPr>
        <p:txBody>
          <a:bodyPr/>
          <a:lstStyle/>
          <a:p>
            <a:r>
              <a:rPr lang="fr-FR" sz="2800" dirty="0" smtClean="0"/>
              <a:t>Dans cette étude médicale récente, il a été trouvé une relation étroite entre la durée d’utilisation du soutien gorge demandée dans le questionnaire, et les lésions et pathologies trouvées dans les seins des patientes lors de l’examen physique, relation qu’avait déjà trouvé Sydney Ross Singer dans son étude « </a:t>
            </a:r>
            <a:r>
              <a:rPr lang="fr-FR" sz="2800" dirty="0" err="1" smtClean="0"/>
              <a:t>Dress</a:t>
            </a:r>
            <a:r>
              <a:rPr lang="fr-FR" sz="2800" dirty="0" smtClean="0"/>
              <a:t> to </a:t>
            </a:r>
            <a:r>
              <a:rPr lang="fr-FR" sz="2800" dirty="0" err="1" smtClean="0"/>
              <a:t>Kill</a:t>
            </a:r>
            <a:r>
              <a:rPr lang="fr-FR" sz="2800" dirty="0" smtClean="0"/>
              <a:t> »</a:t>
            </a:r>
          </a:p>
        </p:txBody>
      </p:sp>
      <p:pic>
        <p:nvPicPr>
          <p:cNvPr id="188418" name="Picture 2" descr="F:\Perso\Perso Yves\Soutien gorge Danger\Photos société\13.jpg"/>
          <p:cNvPicPr>
            <a:picLocks noChangeAspect="1" noChangeArrowheads="1"/>
          </p:cNvPicPr>
          <p:nvPr/>
        </p:nvPicPr>
        <p:blipFill>
          <a:blip r:embed="rId2" cstate="email"/>
          <a:srcRect/>
          <a:stretch>
            <a:fillRect/>
          </a:stretch>
        </p:blipFill>
        <p:spPr bwMode="auto">
          <a:xfrm>
            <a:off x="7164288" y="476672"/>
            <a:ext cx="1783618" cy="2036655"/>
          </a:xfrm>
          <a:prstGeom prst="rect">
            <a:avLst/>
          </a:prstGeom>
          <a:noFill/>
        </p:spPr>
      </p:pic>
      <p:pic>
        <p:nvPicPr>
          <p:cNvPr id="6" name="Picture 2" descr="F:\Perso\Perso Yves\Soutien gorge Danger\Photos parlantes\33917803414897174_K3tWxRoh_c.jpg"/>
          <p:cNvPicPr>
            <a:picLocks noChangeAspect="1" noChangeArrowheads="1"/>
          </p:cNvPicPr>
          <p:nvPr/>
        </p:nvPicPr>
        <p:blipFill>
          <a:blip r:embed="rId3" cstate="email"/>
          <a:srcRect/>
          <a:stretch>
            <a:fillRect/>
          </a:stretch>
        </p:blipFill>
        <p:spPr bwMode="auto">
          <a:xfrm>
            <a:off x="4932040" y="3212976"/>
            <a:ext cx="4058480" cy="3246784"/>
          </a:xfrm>
          <a:prstGeom prst="rect">
            <a:avLst/>
          </a:prstGeom>
          <a:noFill/>
        </p:spPr>
      </p:pic>
      <p:sp>
        <p:nvSpPr>
          <p:cNvPr id="7" name="ZoneTexte 6"/>
          <p:cNvSpPr txBox="1"/>
          <p:nvPr/>
        </p:nvSpPr>
        <p:spPr>
          <a:xfrm>
            <a:off x="4932040" y="2564904"/>
            <a:ext cx="4032448" cy="646331"/>
          </a:xfrm>
          <a:prstGeom prst="rect">
            <a:avLst/>
          </a:prstGeom>
          <a:noFill/>
        </p:spPr>
        <p:txBody>
          <a:bodyPr wrap="square" rtlCol="0">
            <a:spAutoFit/>
          </a:bodyPr>
          <a:lstStyle/>
          <a:p>
            <a:r>
              <a:rPr lang="fr-FR" dirty="0" smtClean="0"/>
              <a:t>Indentations visibles durablement après enlèvement du soutien gorge</a:t>
            </a:r>
            <a:endParaRPr lang="fr-FR" dirty="0"/>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z="4200" dirty="0" smtClean="0"/>
              <a:t>Méridiens et points d’acuponcture</a:t>
            </a:r>
            <a:endParaRPr lang="fr-FR" sz="4200" dirty="0"/>
          </a:p>
        </p:txBody>
      </p:sp>
      <p:sp>
        <p:nvSpPr>
          <p:cNvPr id="3" name="Espace réservé du contenu 2"/>
          <p:cNvSpPr>
            <a:spLocks noGrp="1"/>
          </p:cNvSpPr>
          <p:nvPr>
            <p:ph idx="1"/>
          </p:nvPr>
        </p:nvSpPr>
        <p:spPr>
          <a:xfrm>
            <a:off x="0" y="1268760"/>
            <a:ext cx="3888432" cy="4495800"/>
          </a:xfrm>
        </p:spPr>
        <p:txBody>
          <a:bodyPr/>
          <a:lstStyle/>
          <a:p>
            <a:r>
              <a:rPr lang="fr-FR" sz="2200" dirty="0" smtClean="0"/>
              <a:t>En plus de diminuer la circulation lymphatique au niveau des seins, le soutien gorge par les constrictions qu’il génère crée une perturbation des flux énergétiques du corps au niveau des méridiens et des points d’acuponcture (voies énergétiques du corps en bleu) reconnus par la médecine traditionnelle chinoise, mais peu reconnus par la médecine occidentale qui se préoccupe davantage de la chimie du corps.</a:t>
            </a:r>
            <a:endParaRPr lang="fr-FR" sz="2200" dirty="0"/>
          </a:p>
        </p:txBody>
      </p:sp>
      <p:pic>
        <p:nvPicPr>
          <p:cNvPr id="153602" name="Picture 2"/>
          <p:cNvPicPr>
            <a:picLocks noChangeAspect="1" noChangeArrowheads="1"/>
          </p:cNvPicPr>
          <p:nvPr/>
        </p:nvPicPr>
        <p:blipFill>
          <a:blip r:embed="rId2" cstate="email"/>
          <a:srcRect/>
          <a:stretch>
            <a:fillRect/>
          </a:stretch>
        </p:blipFill>
        <p:spPr bwMode="auto">
          <a:xfrm>
            <a:off x="3779912" y="1988840"/>
            <a:ext cx="5195676" cy="410921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57200" y="0"/>
            <a:ext cx="8229600" cy="1196752"/>
          </a:xfrm>
        </p:spPr>
        <p:txBody>
          <a:bodyPr/>
          <a:lstStyle/>
          <a:p>
            <a:r>
              <a:rPr lang="fr-FR" dirty="0" smtClean="0"/>
              <a:t>Un lien démontré…</a:t>
            </a:r>
            <a:endParaRPr lang="fr-FR" dirty="0"/>
          </a:p>
        </p:txBody>
      </p:sp>
      <p:sp>
        <p:nvSpPr>
          <p:cNvPr id="3" name="Espace réservé du contenu 2"/>
          <p:cNvSpPr>
            <a:spLocks noGrp="1"/>
          </p:cNvSpPr>
          <p:nvPr>
            <p:ph idx="1"/>
          </p:nvPr>
        </p:nvSpPr>
        <p:spPr>
          <a:xfrm>
            <a:off x="323528" y="1196752"/>
            <a:ext cx="4906888" cy="5071864"/>
          </a:xfrm>
        </p:spPr>
        <p:txBody>
          <a:bodyPr/>
          <a:lstStyle/>
          <a:p>
            <a:r>
              <a:rPr lang="fr-FR" sz="2400" dirty="0" smtClean="0"/>
              <a:t>Depuis mai 1999, il existe maintenant plus de 30 projets de recherches médicales et articles scientifiques publiés montrant un lien entre la maladie </a:t>
            </a:r>
            <a:r>
              <a:rPr lang="fr-FR" sz="2400" dirty="0" err="1" smtClean="0"/>
              <a:t>fibro</a:t>
            </a:r>
            <a:r>
              <a:rPr lang="fr-FR" sz="2400" dirty="0" smtClean="0"/>
              <a:t>-kystique du sein et l'augmentation </a:t>
            </a:r>
            <a:br>
              <a:rPr lang="fr-FR" sz="2400" dirty="0" smtClean="0"/>
            </a:br>
            <a:r>
              <a:rPr lang="fr-FR" sz="2400" dirty="0" smtClean="0"/>
              <a:t>du risque de cancer.</a:t>
            </a:r>
          </a:p>
          <a:p>
            <a:r>
              <a:rPr lang="fr-FR" sz="2400" dirty="0" smtClean="0"/>
              <a:t>De très nombreux témoignages existent de femmes ayant supprimé leur soutien gorge et qui ont vu leurs kystes et nodules diminuer ou disparaître en quelques mois.</a:t>
            </a:r>
            <a:r>
              <a:rPr lang="fr-FR" sz="2400" u="sng" dirty="0" smtClean="0">
                <a:hlinkClick r:id="rId2"/>
              </a:rPr>
              <a:t> </a:t>
            </a:r>
            <a:r>
              <a:rPr lang="fr-FR" sz="1400" u="sng" dirty="0" smtClean="0">
                <a:hlinkClick r:id="rId2"/>
              </a:rPr>
              <a:t>http://www.all-natural.com/fibrocys.html</a:t>
            </a:r>
            <a:r>
              <a:rPr lang="fr-FR" sz="1400" dirty="0" smtClean="0"/>
              <a:t> </a:t>
            </a:r>
            <a:endParaRPr lang="fr-FR" sz="2400" dirty="0" smtClean="0"/>
          </a:p>
          <a:p>
            <a:r>
              <a:rPr lang="fr-FR" sz="2400" dirty="0" smtClean="0"/>
              <a:t>95% des femmes qui ont essayé ont constaté une amélioration.</a:t>
            </a:r>
            <a:endParaRPr lang="fr-FR" sz="2400" dirty="0"/>
          </a:p>
        </p:txBody>
      </p:sp>
      <p:pic>
        <p:nvPicPr>
          <p:cNvPr id="156675" name="Picture 3" descr="N:\Perso\Perso Yves\Soutien gorge Danger\Photos 2\1a155__U5790P8DT20120607153639.gif"/>
          <p:cNvPicPr>
            <a:picLocks noChangeAspect="1" noChangeArrowheads="1"/>
          </p:cNvPicPr>
          <p:nvPr/>
        </p:nvPicPr>
        <p:blipFill>
          <a:blip r:embed="rId3" cstate="email"/>
          <a:srcRect/>
          <a:stretch>
            <a:fillRect/>
          </a:stretch>
        </p:blipFill>
        <p:spPr bwMode="auto">
          <a:xfrm>
            <a:off x="5364088" y="1412776"/>
            <a:ext cx="3312368" cy="4416491"/>
          </a:xfrm>
          <a:prstGeom prst="rect">
            <a:avLst/>
          </a:prstGeom>
          <a:noFill/>
        </p:spPr>
      </p:pic>
      <p:sp>
        <p:nvSpPr>
          <p:cNvPr id="5" name="ZoneTexte 4"/>
          <p:cNvSpPr txBox="1"/>
          <p:nvPr/>
        </p:nvSpPr>
        <p:spPr>
          <a:xfrm>
            <a:off x="3851920" y="6381328"/>
            <a:ext cx="1656184" cy="307777"/>
          </a:xfrm>
          <a:prstGeom prst="rect">
            <a:avLst/>
          </a:prstGeom>
          <a:noFill/>
        </p:spPr>
        <p:txBody>
          <a:bodyPr wrap="square" rtlCol="0">
            <a:spAutoFit/>
          </a:bodyPr>
          <a:lstStyle/>
          <a:p>
            <a:r>
              <a:rPr lang="fr-FR" sz="1400" dirty="0" smtClean="0"/>
              <a:t>(</a:t>
            </a:r>
            <a:r>
              <a:rPr lang="fr-FR" sz="1400" dirty="0" err="1" smtClean="0"/>
              <a:t>Selfstudycenter</a:t>
            </a:r>
            <a:r>
              <a:rPr lang="fr-FR" sz="1400" dirty="0" smtClean="0"/>
              <a:t>)</a:t>
            </a:r>
            <a:endParaRPr lang="fr-FR" sz="1400" dirty="0"/>
          </a:p>
        </p:txBody>
      </p:sp>
      <p:sp>
        <p:nvSpPr>
          <p:cNvPr id="6" name="ZoneTexte 5"/>
          <p:cNvSpPr txBox="1"/>
          <p:nvPr/>
        </p:nvSpPr>
        <p:spPr>
          <a:xfrm>
            <a:off x="5292080" y="5805264"/>
            <a:ext cx="3672408" cy="830997"/>
          </a:xfrm>
          <a:prstGeom prst="rect">
            <a:avLst/>
          </a:prstGeom>
          <a:noFill/>
        </p:spPr>
        <p:txBody>
          <a:bodyPr wrap="square" rtlCol="0">
            <a:spAutoFit/>
          </a:bodyPr>
          <a:lstStyle/>
          <a:p>
            <a:r>
              <a:rPr lang="en-US" sz="1200" i="1" dirty="0" smtClean="0"/>
              <a:t>(Lancet 1999 May 22;353(9166):1742-5 "Risk of breast cancer in women with palpable breast cysts: a prospective study." Edinburgh Breast Group. Dixon JM, McDonald C, Elton RA, Miller WR Edinburgh Breast Unit, Western General Hospital, UK.")</a:t>
            </a:r>
            <a:endParaRPr lang="fr-FR" sz="1200" dirty="0"/>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79512" y="274638"/>
            <a:ext cx="8784976" cy="778098"/>
          </a:xfrm>
        </p:spPr>
        <p:txBody>
          <a:bodyPr/>
          <a:lstStyle/>
          <a:p>
            <a:r>
              <a:rPr lang="fr-FR" sz="3600" dirty="0" smtClean="0"/>
              <a:t>Les seins changent de volume,</a:t>
            </a:r>
            <a:br>
              <a:rPr lang="fr-FR" sz="3600" dirty="0" smtClean="0"/>
            </a:br>
            <a:r>
              <a:rPr lang="fr-FR" sz="3600" dirty="0" smtClean="0"/>
              <a:t>				         pas le soutien gorge</a:t>
            </a:r>
            <a:endParaRPr lang="fr-FR" sz="3600" dirty="0"/>
          </a:p>
        </p:txBody>
      </p:sp>
      <p:sp>
        <p:nvSpPr>
          <p:cNvPr id="3" name="Espace réservé du contenu 2"/>
          <p:cNvSpPr>
            <a:spLocks noGrp="1"/>
          </p:cNvSpPr>
          <p:nvPr>
            <p:ph idx="1"/>
          </p:nvPr>
        </p:nvSpPr>
        <p:spPr>
          <a:xfrm>
            <a:off x="251520" y="1052736"/>
            <a:ext cx="4752528" cy="5691336"/>
          </a:xfrm>
        </p:spPr>
        <p:txBody>
          <a:bodyPr/>
          <a:lstStyle/>
          <a:p>
            <a:r>
              <a:rPr lang="fr-FR" sz="2000" dirty="0" smtClean="0"/>
              <a:t>En cherchant le lien entre le cancer du sein et le soutien gorge, les chercheurs ont également observé que, juste avant qu’une femme commence sa période menstruelle, elle inonde en œstrogène son système, ce qui provoque le gonflement des seins.</a:t>
            </a:r>
          </a:p>
          <a:p>
            <a:r>
              <a:rPr lang="fr-FR" sz="2000" dirty="0" smtClean="0"/>
              <a:t>Durant chaque mois, les seins d’une femme changent plusieurs fois de volume, mais le soutien gorge reste le même…</a:t>
            </a:r>
          </a:p>
          <a:p>
            <a:r>
              <a:rPr lang="fr-FR" sz="2000" dirty="0" smtClean="0"/>
              <a:t>Le soutien gorge ne changeant pas de taille, ses vaisseaux lymphatiques seront encore plus étroitement écrasés.</a:t>
            </a:r>
          </a:p>
          <a:p>
            <a:r>
              <a:rPr lang="fr-FR" sz="2000" dirty="0" smtClean="0"/>
              <a:t>Pourtant on sait que les facteurs hormonaux sont prédominants dans le développement d’un cancer du sein et le lien entre œstrogènes et cancer du sein a déjà été fait dans de nombreuses études…</a:t>
            </a:r>
            <a:r>
              <a:rPr lang="fr-FR" dirty="0" smtClean="0"/>
              <a:t/>
            </a:r>
            <a:br>
              <a:rPr lang="fr-FR" dirty="0" smtClean="0"/>
            </a:br>
            <a:endParaRPr lang="fr-FR" dirty="0"/>
          </a:p>
        </p:txBody>
      </p:sp>
      <p:pic>
        <p:nvPicPr>
          <p:cNvPr id="126978" name="Picture 2" descr="I:\Perso\Perso Yves\Soutien gorge Danger\Photos 2\bh-zu-klein.jpg"/>
          <p:cNvPicPr>
            <a:picLocks noChangeAspect="1" noChangeArrowheads="1"/>
          </p:cNvPicPr>
          <p:nvPr/>
        </p:nvPicPr>
        <p:blipFill>
          <a:blip r:embed="rId2" cstate="email"/>
          <a:srcRect/>
          <a:stretch>
            <a:fillRect/>
          </a:stretch>
        </p:blipFill>
        <p:spPr bwMode="auto">
          <a:xfrm>
            <a:off x="5148064" y="1484784"/>
            <a:ext cx="1569171" cy="1569171"/>
          </a:xfrm>
          <a:prstGeom prst="rect">
            <a:avLst/>
          </a:prstGeom>
          <a:noFill/>
        </p:spPr>
      </p:pic>
      <p:pic>
        <p:nvPicPr>
          <p:cNvPr id="126979" name="Picture 3" descr="I:\Perso\Perso Yves\Soutien gorge Danger\Photos 2\bh-sitzt-nicht-gut-rueckseitek.jpg"/>
          <p:cNvPicPr>
            <a:picLocks noChangeAspect="1" noChangeArrowheads="1"/>
          </p:cNvPicPr>
          <p:nvPr/>
        </p:nvPicPr>
        <p:blipFill>
          <a:blip r:embed="rId3" cstate="email"/>
          <a:srcRect/>
          <a:stretch>
            <a:fillRect/>
          </a:stretch>
        </p:blipFill>
        <p:spPr bwMode="auto">
          <a:xfrm>
            <a:off x="7308304" y="1484784"/>
            <a:ext cx="1584176" cy="1584176"/>
          </a:xfrm>
          <a:prstGeom prst="rect">
            <a:avLst/>
          </a:prstGeom>
          <a:noFill/>
        </p:spPr>
      </p:pic>
      <p:pic>
        <p:nvPicPr>
          <p:cNvPr id="126981" name="Picture 5" descr="I:\Perso\Perso Yves\Soutien gorge Danger\Photos 2\wrong-size-s.jpg"/>
          <p:cNvPicPr>
            <a:picLocks noChangeAspect="1" noChangeArrowheads="1"/>
          </p:cNvPicPr>
          <p:nvPr/>
        </p:nvPicPr>
        <p:blipFill>
          <a:blip r:embed="rId4" cstate="email"/>
          <a:srcRect/>
          <a:stretch>
            <a:fillRect/>
          </a:stretch>
        </p:blipFill>
        <p:spPr bwMode="auto">
          <a:xfrm>
            <a:off x="5508104" y="3717032"/>
            <a:ext cx="3168352" cy="2376264"/>
          </a:xfrm>
          <a:prstGeom prst="rect">
            <a:avLst/>
          </a:prstGeom>
          <a:noFill/>
        </p:spPr>
      </p:pic>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683568" y="404664"/>
            <a:ext cx="4546848" cy="1143000"/>
          </a:xfrm>
        </p:spPr>
        <p:txBody>
          <a:bodyPr/>
          <a:lstStyle/>
          <a:p>
            <a:r>
              <a:rPr lang="fr-FR" dirty="0" smtClean="0"/>
              <a:t>Les œstrogènes</a:t>
            </a:r>
            <a:endParaRPr lang="fr-FR" dirty="0"/>
          </a:p>
        </p:txBody>
      </p:sp>
      <p:sp>
        <p:nvSpPr>
          <p:cNvPr id="3" name="Espace réservé du contenu 2"/>
          <p:cNvSpPr>
            <a:spLocks noGrp="1"/>
          </p:cNvSpPr>
          <p:nvPr>
            <p:ph idx="1"/>
          </p:nvPr>
        </p:nvSpPr>
        <p:spPr>
          <a:xfrm>
            <a:off x="0" y="1628800"/>
            <a:ext cx="5652120" cy="4639816"/>
          </a:xfrm>
        </p:spPr>
        <p:txBody>
          <a:bodyPr/>
          <a:lstStyle/>
          <a:p>
            <a:r>
              <a:rPr lang="fr-FR" sz="2400" dirty="0" smtClean="0"/>
              <a:t>Normalement, l'œstrogène est extrêmement utile, en dehors de son rôle dans le cycle de reproduction, il maintient les vaisseaux sanguins élastiques, augmente le bon cholestérol et renforce les os en absorbant du calcium dans le sang.</a:t>
            </a:r>
          </a:p>
          <a:p>
            <a:r>
              <a:rPr lang="fr-FR" sz="2400" dirty="0" smtClean="0"/>
              <a:t>Mais trop d'</a:t>
            </a:r>
            <a:r>
              <a:rPr lang="fr-FR" sz="2400" dirty="0" err="1" smtClean="0"/>
              <a:t>oestrogènes</a:t>
            </a:r>
            <a:r>
              <a:rPr lang="fr-FR" sz="2400" dirty="0" smtClean="0"/>
              <a:t> peut faire des ravages parmi les cellules en accélérant leur croissance et leur multiplication, et parfois provoquer le cancer du sein. Des centaines d'études ont maintenant définitivement liée les niveaux d'</a:t>
            </a:r>
            <a:r>
              <a:rPr lang="fr-FR" sz="2400" dirty="0" err="1" smtClean="0"/>
              <a:t>oestrogènes</a:t>
            </a:r>
            <a:r>
              <a:rPr lang="fr-FR" sz="2400" dirty="0" smtClean="0"/>
              <a:t> en excès avec des risques plus élevés de cancer du sein.</a:t>
            </a:r>
          </a:p>
        </p:txBody>
      </p:sp>
      <p:pic>
        <p:nvPicPr>
          <p:cNvPr id="128001" name="Picture 1" descr="I:\Perso\Perso Yves\Soutien gorge Danger\Photos 2\stock-photo-10088517-estrogen-estriol.jpg"/>
          <p:cNvPicPr>
            <a:picLocks noChangeAspect="1" noChangeArrowheads="1"/>
          </p:cNvPicPr>
          <p:nvPr/>
        </p:nvPicPr>
        <p:blipFill>
          <a:blip r:embed="rId2" cstate="email"/>
          <a:srcRect/>
          <a:stretch>
            <a:fillRect/>
          </a:stretch>
        </p:blipFill>
        <p:spPr bwMode="auto">
          <a:xfrm>
            <a:off x="5868144" y="404664"/>
            <a:ext cx="2952328" cy="2214246"/>
          </a:xfrm>
          <a:prstGeom prst="rect">
            <a:avLst/>
          </a:prstGeom>
          <a:noFill/>
        </p:spPr>
      </p:pic>
      <p:pic>
        <p:nvPicPr>
          <p:cNvPr id="128002" name="Picture 2" descr="I:\Perso\Perso Yves\Soutien gorge Danger\Photos 2\Cellule cancéreuse du sein 2.jpg"/>
          <p:cNvPicPr>
            <a:picLocks noChangeAspect="1" noChangeArrowheads="1"/>
          </p:cNvPicPr>
          <p:nvPr/>
        </p:nvPicPr>
        <p:blipFill>
          <a:blip r:embed="rId3" cstate="email"/>
          <a:srcRect/>
          <a:stretch>
            <a:fillRect/>
          </a:stretch>
        </p:blipFill>
        <p:spPr bwMode="auto">
          <a:xfrm>
            <a:off x="5724128" y="4293096"/>
            <a:ext cx="3196417" cy="2130945"/>
          </a:xfrm>
          <a:prstGeom prst="rect">
            <a:avLst/>
          </a:prstGeom>
          <a:noFill/>
        </p:spPr>
      </p:pic>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Des œstrogènes chimiques</a:t>
            </a:r>
            <a:endParaRPr lang="fr-FR" dirty="0"/>
          </a:p>
        </p:txBody>
      </p:sp>
      <p:sp>
        <p:nvSpPr>
          <p:cNvPr id="3" name="Espace réservé du contenu 2"/>
          <p:cNvSpPr>
            <a:spLocks noGrp="1"/>
          </p:cNvSpPr>
          <p:nvPr>
            <p:ph idx="1"/>
          </p:nvPr>
        </p:nvSpPr>
        <p:spPr>
          <a:xfrm>
            <a:off x="251520" y="1412776"/>
            <a:ext cx="5256584" cy="4683224"/>
          </a:xfrm>
        </p:spPr>
        <p:txBody>
          <a:bodyPr/>
          <a:lstStyle/>
          <a:p>
            <a:r>
              <a:rPr lang="fr-FR" sz="2000" dirty="0" smtClean="0"/>
              <a:t>Certains produits chimiques et pesticides sont d’une composition similaire à l'œstrogène naturel. Quand ils se verrouillent sur les récepteurs ils stimulent aussi la croissance et la division cellulaire, ce qui augmente le potentiel de cancer. </a:t>
            </a:r>
          </a:p>
          <a:p>
            <a:r>
              <a:rPr lang="fr-FR" sz="2000" dirty="0" smtClean="0"/>
              <a:t>Il a été trouvé que les tissus adipeux du sein peuvent concentrer des traces de pesticides à des niveaux hautement toxiques, jusqu'à 700 fois supérieurs à ceux trouvés dans le sang. </a:t>
            </a:r>
            <a:r>
              <a:rPr lang="fr-FR" sz="2000" u="sng" dirty="0" smtClean="0"/>
              <a:t>Ils n’ont donc pas été éliminés par le drainage lymphatique.</a:t>
            </a:r>
          </a:p>
          <a:p>
            <a:r>
              <a:rPr lang="fr-FR" sz="2000" dirty="0" smtClean="0"/>
              <a:t>Les bons et mauvais </a:t>
            </a:r>
            <a:r>
              <a:rPr lang="fr-FR" sz="2000" dirty="0" err="1" smtClean="0"/>
              <a:t>oestrogènes</a:t>
            </a:r>
            <a:r>
              <a:rPr lang="fr-FR" sz="2000" dirty="0" smtClean="0"/>
              <a:t> en excès sont alors des déchets qui ne peuvent être éliminés par la lymphe qui ne circule pas ou très peu, bloquée par le soutien gorge.</a:t>
            </a:r>
          </a:p>
          <a:p>
            <a:endParaRPr lang="fr-FR" dirty="0"/>
          </a:p>
        </p:txBody>
      </p:sp>
      <p:pic>
        <p:nvPicPr>
          <p:cNvPr id="4" name="Picture 2" descr="I:\Perso\Perso Yves\Soutien gorge Danger\Photos 2\Soutien-gorge-grande-taille3.jpg"/>
          <p:cNvPicPr>
            <a:picLocks noChangeAspect="1" noChangeArrowheads="1"/>
          </p:cNvPicPr>
          <p:nvPr/>
        </p:nvPicPr>
        <p:blipFill>
          <a:blip r:embed="rId2" cstate="email"/>
          <a:srcRect/>
          <a:stretch>
            <a:fillRect/>
          </a:stretch>
        </p:blipFill>
        <p:spPr bwMode="auto">
          <a:xfrm>
            <a:off x="5796136" y="1700808"/>
            <a:ext cx="3072341" cy="2304256"/>
          </a:xfrm>
          <a:prstGeom prst="rect">
            <a:avLst/>
          </a:prstGeom>
          <a:noFill/>
        </p:spPr>
      </p:pic>
      <p:pic>
        <p:nvPicPr>
          <p:cNvPr id="167938" name="Picture 2" descr="I:\Perso\Perso Yves\Soutien gorge Danger\Photos 2\Cellule cancéreuse du sein.jpg"/>
          <p:cNvPicPr>
            <a:picLocks noChangeAspect="1" noChangeArrowheads="1"/>
          </p:cNvPicPr>
          <p:nvPr/>
        </p:nvPicPr>
        <p:blipFill>
          <a:blip r:embed="rId3" cstate="email"/>
          <a:srcRect/>
          <a:stretch>
            <a:fillRect/>
          </a:stretch>
        </p:blipFill>
        <p:spPr bwMode="auto">
          <a:xfrm>
            <a:off x="5652120" y="4437112"/>
            <a:ext cx="3232423" cy="2154949"/>
          </a:xfrm>
          <a:prstGeom prst="rect">
            <a:avLst/>
          </a:prstGeom>
          <a:noFill/>
        </p:spPr>
      </p:pic>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378" name="Rectangle 2"/>
          <p:cNvSpPr>
            <a:spLocks noGrp="1" noChangeArrowheads="1"/>
          </p:cNvSpPr>
          <p:nvPr>
            <p:ph type="title"/>
          </p:nvPr>
        </p:nvSpPr>
        <p:spPr>
          <a:xfrm>
            <a:off x="251520" y="692696"/>
            <a:ext cx="5471839" cy="1143000"/>
          </a:xfrm>
        </p:spPr>
        <p:txBody>
          <a:bodyPr/>
          <a:lstStyle/>
          <a:p>
            <a:pPr eaLnBrk="1" hangingPunct="1">
              <a:defRPr/>
            </a:pPr>
            <a:r>
              <a:rPr lang="fr-FR" sz="4000" dirty="0" smtClean="0"/>
              <a:t>Le réchauffement permanent des seins</a:t>
            </a:r>
            <a:br>
              <a:rPr lang="fr-FR" sz="4000" dirty="0" smtClean="0"/>
            </a:br>
            <a:endParaRPr lang="fr-FR" sz="4000" dirty="0" smtClean="0"/>
          </a:p>
        </p:txBody>
      </p:sp>
      <p:sp>
        <p:nvSpPr>
          <p:cNvPr id="101379" name="Rectangle 3"/>
          <p:cNvSpPr>
            <a:spLocks noGrp="1" noChangeArrowheads="1"/>
          </p:cNvSpPr>
          <p:nvPr>
            <p:ph type="body" idx="1"/>
          </p:nvPr>
        </p:nvSpPr>
        <p:spPr>
          <a:xfrm>
            <a:off x="323850" y="1844824"/>
            <a:ext cx="5184254" cy="4465489"/>
          </a:xfrm>
        </p:spPr>
        <p:txBody>
          <a:bodyPr/>
          <a:lstStyle/>
          <a:p>
            <a:pPr eaLnBrk="1" hangingPunct="1">
              <a:lnSpc>
                <a:spcPct val="90000"/>
              </a:lnSpc>
              <a:defRPr/>
            </a:pPr>
            <a:r>
              <a:rPr lang="fr-FR" sz="2800" dirty="0" smtClean="0"/>
              <a:t>	Les soutien-gorge par leur tissu enveloppant les seins et par la compression qui leur est exercée, augmentent sensiblement leurs températures.</a:t>
            </a:r>
            <a:endParaRPr lang="fr-FR" sz="2800" u="sng" dirty="0" smtClean="0"/>
          </a:p>
          <a:p>
            <a:pPr eaLnBrk="1" hangingPunct="1">
              <a:lnSpc>
                <a:spcPct val="90000"/>
              </a:lnSpc>
              <a:defRPr/>
            </a:pPr>
            <a:r>
              <a:rPr lang="fr-FR" sz="2800" dirty="0" smtClean="0"/>
              <a:t>	Ceci est prouvé par des études thermo graphiques ..</a:t>
            </a:r>
          </a:p>
          <a:p>
            <a:pPr eaLnBrk="1" hangingPunct="1">
              <a:lnSpc>
                <a:spcPct val="90000"/>
              </a:lnSpc>
              <a:defRPr/>
            </a:pPr>
            <a:r>
              <a:rPr lang="fr-FR" sz="2800" dirty="0" smtClean="0"/>
              <a:t>	On sait qu'un sein précancéreux ou cancéreux est plus chaud </a:t>
            </a:r>
            <a:r>
              <a:rPr lang="fr-FR" sz="2800" b="1" u="sng" dirty="0" smtClean="0"/>
              <a:t>d’un demi degré</a:t>
            </a:r>
            <a:r>
              <a:rPr lang="fr-FR" sz="2800" b="1" dirty="0" smtClean="0"/>
              <a:t> </a:t>
            </a:r>
            <a:r>
              <a:rPr lang="fr-FR" sz="2800" dirty="0" smtClean="0"/>
              <a:t>qu'un sein non cancéreux .</a:t>
            </a:r>
          </a:p>
        </p:txBody>
      </p:sp>
      <p:pic>
        <p:nvPicPr>
          <p:cNvPr id="64516" name="Picture 4" descr="261x300_1224168306soutien-gorge_adriana"/>
          <p:cNvPicPr>
            <a:picLocks noChangeAspect="1" noChangeArrowheads="1"/>
          </p:cNvPicPr>
          <p:nvPr/>
        </p:nvPicPr>
        <p:blipFill>
          <a:blip r:embed="rId2" cstate="email"/>
          <a:srcRect/>
          <a:stretch>
            <a:fillRect/>
          </a:stretch>
        </p:blipFill>
        <p:spPr bwMode="auto">
          <a:xfrm>
            <a:off x="5652120" y="3356992"/>
            <a:ext cx="2736304" cy="3144865"/>
          </a:xfrm>
          <a:prstGeom prst="rect">
            <a:avLst/>
          </a:prstGeom>
          <a:noFill/>
          <a:ln w="9525">
            <a:noFill/>
            <a:miter lim="800000"/>
            <a:headEnd/>
            <a:tailEnd/>
          </a:ln>
        </p:spPr>
      </p:pic>
      <p:pic>
        <p:nvPicPr>
          <p:cNvPr id="113665" name="Picture 1" descr="N:\Perso\Perso Yves\Soutien gorge Danger\les maladies multifactorielles.JPG"/>
          <p:cNvPicPr>
            <a:picLocks noChangeAspect="1" noChangeArrowheads="1"/>
          </p:cNvPicPr>
          <p:nvPr/>
        </p:nvPicPr>
        <p:blipFill>
          <a:blip r:embed="rId3" cstate="email"/>
          <a:srcRect/>
          <a:stretch>
            <a:fillRect/>
          </a:stretch>
        </p:blipFill>
        <p:spPr bwMode="auto">
          <a:xfrm>
            <a:off x="5580111" y="548680"/>
            <a:ext cx="2833057" cy="2592288"/>
          </a:xfrm>
          <a:prstGeom prst="rect">
            <a:avLst/>
          </a:prstGeom>
          <a:noFill/>
        </p:spPr>
      </p:pic>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Lien soutien gorge et température</a:t>
            </a:r>
            <a:endParaRPr lang="fr-FR" dirty="0"/>
          </a:p>
        </p:txBody>
      </p:sp>
      <p:sp>
        <p:nvSpPr>
          <p:cNvPr id="3" name="Espace réservé du contenu 2"/>
          <p:cNvSpPr>
            <a:spLocks noGrp="1"/>
          </p:cNvSpPr>
          <p:nvPr>
            <p:ph idx="1"/>
          </p:nvPr>
        </p:nvSpPr>
        <p:spPr>
          <a:xfrm>
            <a:off x="323528" y="1268760"/>
            <a:ext cx="5770984" cy="4495800"/>
          </a:xfrm>
        </p:spPr>
        <p:txBody>
          <a:bodyPr/>
          <a:lstStyle/>
          <a:p>
            <a:r>
              <a:rPr lang="fr-FR" sz="2400" dirty="0" smtClean="0"/>
              <a:t>En 1978, un médecin californien a publié un article dans une revue médicale établissant un lien entre la port du soutien-gorge et l’augmentation de la température des seins en suggérant que ce fait pourrait avoir un rapport avec le cancer du sein. Il avait étudié des centaines de femmes au cours de sa pratique médicale et avait observé que plus le soutien-gorge était fort, plus la température des seins était élevée et que les femmes qui ne portaient pas de soutien-gorge avaient des seins, quelle que soit leur taille, plus froids. </a:t>
            </a:r>
            <a:r>
              <a:rPr lang="en-US" sz="1800" i="1" dirty="0" smtClean="0"/>
              <a:t>(The Lancet, November 4, 1978, P. 1001 Dr. John M. Douglass, Department of Internal Medicine, S. Calif. </a:t>
            </a:r>
            <a:r>
              <a:rPr lang="fr-FR" sz="1800" i="1" dirty="0" smtClean="0"/>
              <a:t>Permanente Med. Center Los Angeles, </a:t>
            </a:r>
            <a:r>
              <a:rPr lang="fr-FR" sz="1800" i="1" dirty="0" err="1" smtClean="0"/>
              <a:t>California</a:t>
            </a:r>
            <a:r>
              <a:rPr lang="fr-FR" sz="1800" i="1" dirty="0" smtClean="0"/>
              <a:t>).</a:t>
            </a:r>
            <a:endParaRPr lang="fr-FR" sz="1800" dirty="0"/>
          </a:p>
        </p:txBody>
      </p:sp>
      <p:pic>
        <p:nvPicPr>
          <p:cNvPr id="187394" name="Picture 2" descr="F:\Perso\Perso Yves\Soutien gorge Danger\Photos parlantes\article-1244265-07EA61B9000005DC-238_468x286.jpg"/>
          <p:cNvPicPr>
            <a:picLocks noChangeAspect="1" noChangeArrowheads="1"/>
          </p:cNvPicPr>
          <p:nvPr/>
        </p:nvPicPr>
        <p:blipFill>
          <a:blip r:embed="rId2" cstate="email"/>
          <a:srcRect/>
          <a:stretch>
            <a:fillRect/>
          </a:stretch>
        </p:blipFill>
        <p:spPr bwMode="auto">
          <a:xfrm>
            <a:off x="6228184" y="2204864"/>
            <a:ext cx="2710574" cy="1656184"/>
          </a:xfrm>
          <a:prstGeom prst="rect">
            <a:avLst/>
          </a:prstGeom>
          <a:noFill/>
        </p:spPr>
      </p:pic>
      <p:pic>
        <p:nvPicPr>
          <p:cNvPr id="187395" name="Picture 3" descr="F:\Perso\Perso Yves\Soutien gorge Danger\Photos parlantes\SobJoy103007A2BOL.jpg"/>
          <p:cNvPicPr>
            <a:picLocks noChangeAspect="1" noChangeArrowheads="1"/>
          </p:cNvPicPr>
          <p:nvPr/>
        </p:nvPicPr>
        <p:blipFill>
          <a:blip r:embed="rId3" cstate="email"/>
          <a:srcRect/>
          <a:stretch>
            <a:fillRect/>
          </a:stretch>
        </p:blipFill>
        <p:spPr bwMode="auto">
          <a:xfrm>
            <a:off x="6228184" y="4365104"/>
            <a:ext cx="2677768" cy="1997943"/>
          </a:xfrm>
          <a:prstGeom prst="rect">
            <a:avLst/>
          </a:prstGeom>
          <a:noFill/>
        </p:spPr>
      </p:pic>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Une femme sur huit…</a:t>
            </a:r>
            <a:endParaRPr lang="fr-FR" dirty="0"/>
          </a:p>
        </p:txBody>
      </p:sp>
      <p:sp>
        <p:nvSpPr>
          <p:cNvPr id="3" name="Espace réservé du contenu 2"/>
          <p:cNvSpPr>
            <a:spLocks noGrp="1"/>
          </p:cNvSpPr>
          <p:nvPr>
            <p:ph idx="1"/>
          </p:nvPr>
        </p:nvSpPr>
        <p:spPr/>
        <p:txBody>
          <a:bodyPr/>
          <a:lstStyle/>
          <a:p>
            <a:r>
              <a:rPr lang="fr-FR" dirty="0" smtClean="0"/>
              <a:t>Il a été déterminé de nos jours que                     1 femme sur 8 développera un cancer du sein.</a:t>
            </a:r>
            <a:endParaRPr lang="fr-FR" dirty="0"/>
          </a:p>
        </p:txBody>
      </p:sp>
      <p:pic>
        <p:nvPicPr>
          <p:cNvPr id="4" name="Image 3" descr="Cancer of the Left Breast"/>
          <p:cNvPicPr/>
          <p:nvPr/>
        </p:nvPicPr>
        <p:blipFill>
          <a:blip r:embed="rId2" cstate="email"/>
          <a:srcRect/>
          <a:stretch>
            <a:fillRect/>
          </a:stretch>
        </p:blipFill>
        <p:spPr bwMode="auto">
          <a:xfrm>
            <a:off x="824071" y="3356992"/>
            <a:ext cx="3625878" cy="2378576"/>
          </a:xfrm>
          <a:prstGeom prst="rect">
            <a:avLst/>
          </a:prstGeom>
          <a:noFill/>
          <a:ln w="9525">
            <a:noFill/>
            <a:miter lim="800000"/>
            <a:headEnd/>
            <a:tailEnd/>
          </a:ln>
        </p:spPr>
      </p:pic>
      <p:pic>
        <p:nvPicPr>
          <p:cNvPr id="5" name="Image 4" descr="Cancer of the Left Breast"/>
          <p:cNvPicPr/>
          <p:nvPr/>
        </p:nvPicPr>
        <p:blipFill>
          <a:blip r:embed="rId3" cstate="email"/>
          <a:srcRect/>
          <a:stretch>
            <a:fillRect/>
          </a:stretch>
        </p:blipFill>
        <p:spPr bwMode="auto">
          <a:xfrm>
            <a:off x="5148064" y="3356992"/>
            <a:ext cx="3625878" cy="2378576"/>
          </a:xfrm>
          <a:prstGeom prst="rect">
            <a:avLst/>
          </a:prstGeom>
          <a:noFill/>
          <a:ln w="9525">
            <a:noFill/>
            <a:miter lim="800000"/>
            <a:headEnd/>
            <a:tailEnd/>
          </a:ln>
        </p:spPr>
      </p:pic>
      <p:sp>
        <p:nvSpPr>
          <p:cNvPr id="6" name="ZoneTexte 5"/>
          <p:cNvSpPr txBox="1"/>
          <p:nvPr/>
        </p:nvSpPr>
        <p:spPr>
          <a:xfrm>
            <a:off x="5292080" y="5877272"/>
            <a:ext cx="3024336" cy="646331"/>
          </a:xfrm>
          <a:prstGeom prst="rect">
            <a:avLst/>
          </a:prstGeom>
          <a:noFill/>
        </p:spPr>
        <p:txBody>
          <a:bodyPr wrap="square" rtlCol="0">
            <a:spAutoFit/>
          </a:bodyPr>
          <a:lstStyle/>
          <a:p>
            <a:pPr algn="ctr"/>
            <a:r>
              <a:rPr lang="fr-FR" dirty="0" smtClean="0"/>
              <a:t>Température élevée et présentation asymétrique</a:t>
            </a:r>
            <a:endParaRPr lang="fr-FR" dirty="0"/>
          </a:p>
        </p:txBody>
      </p:sp>
      <p:sp>
        <p:nvSpPr>
          <p:cNvPr id="7" name="ZoneTexte 6"/>
          <p:cNvSpPr txBox="1"/>
          <p:nvPr/>
        </p:nvSpPr>
        <p:spPr>
          <a:xfrm>
            <a:off x="899592" y="5877272"/>
            <a:ext cx="3024336" cy="646331"/>
          </a:xfrm>
          <a:prstGeom prst="rect">
            <a:avLst/>
          </a:prstGeom>
          <a:noFill/>
        </p:spPr>
        <p:txBody>
          <a:bodyPr wrap="square" rtlCol="0">
            <a:spAutoFit/>
          </a:bodyPr>
          <a:lstStyle/>
          <a:p>
            <a:pPr algn="ctr"/>
            <a:r>
              <a:rPr lang="fr-FR" dirty="0" smtClean="0"/>
              <a:t>Distribution symétrique entre les deux seins</a:t>
            </a:r>
            <a:endParaRPr lang="fr-FR" dirty="0"/>
          </a:p>
        </p:txBody>
      </p:sp>
      <p:sp>
        <p:nvSpPr>
          <p:cNvPr id="8" name="ZoneTexte 7"/>
          <p:cNvSpPr txBox="1"/>
          <p:nvPr/>
        </p:nvSpPr>
        <p:spPr>
          <a:xfrm>
            <a:off x="1403648" y="2924944"/>
            <a:ext cx="1944216" cy="369332"/>
          </a:xfrm>
          <a:prstGeom prst="rect">
            <a:avLst/>
          </a:prstGeom>
          <a:noFill/>
        </p:spPr>
        <p:txBody>
          <a:bodyPr wrap="square" rtlCol="0">
            <a:spAutoFit/>
          </a:bodyPr>
          <a:lstStyle/>
          <a:p>
            <a:pPr algn="ctr"/>
            <a:r>
              <a:rPr lang="fr-FR" dirty="0" smtClean="0"/>
              <a:t>Seins normaux</a:t>
            </a:r>
            <a:endParaRPr lang="fr-FR" dirty="0"/>
          </a:p>
        </p:txBody>
      </p:sp>
      <p:sp>
        <p:nvSpPr>
          <p:cNvPr id="9" name="ZoneTexte 8"/>
          <p:cNvSpPr txBox="1"/>
          <p:nvPr/>
        </p:nvSpPr>
        <p:spPr>
          <a:xfrm>
            <a:off x="5364088" y="2924944"/>
            <a:ext cx="2808312" cy="369332"/>
          </a:xfrm>
          <a:prstGeom prst="rect">
            <a:avLst/>
          </a:prstGeom>
          <a:noFill/>
        </p:spPr>
        <p:txBody>
          <a:bodyPr wrap="square" rtlCol="0">
            <a:spAutoFit/>
          </a:bodyPr>
          <a:lstStyle/>
          <a:p>
            <a:pPr algn="ctr"/>
            <a:r>
              <a:rPr lang="fr-FR" dirty="0" smtClean="0"/>
              <a:t>Cancer du sein gauche</a:t>
            </a:r>
            <a:endParaRPr lang="fr-FR" dirty="0"/>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à coins arrondis 5"/>
          <p:cNvSpPr/>
          <p:nvPr/>
        </p:nvSpPr>
        <p:spPr>
          <a:xfrm>
            <a:off x="467544" y="5589240"/>
            <a:ext cx="4536504" cy="100811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02402" name="Rectangle 2"/>
          <p:cNvSpPr>
            <a:spLocks noGrp="1" noChangeArrowheads="1"/>
          </p:cNvSpPr>
          <p:nvPr>
            <p:ph type="title"/>
          </p:nvPr>
        </p:nvSpPr>
        <p:spPr/>
        <p:txBody>
          <a:bodyPr/>
          <a:lstStyle/>
          <a:p>
            <a:pPr eaLnBrk="1" hangingPunct="1">
              <a:defRPr/>
            </a:pPr>
            <a:r>
              <a:rPr lang="fr-FR" smtClean="0"/>
              <a:t>Le massage naturel du sein libre</a:t>
            </a:r>
          </a:p>
        </p:txBody>
      </p:sp>
      <p:sp>
        <p:nvSpPr>
          <p:cNvPr id="102403" name="Rectangle 3"/>
          <p:cNvSpPr>
            <a:spLocks noGrp="1" noChangeArrowheads="1"/>
          </p:cNvSpPr>
          <p:nvPr>
            <p:ph type="body" idx="1"/>
          </p:nvPr>
        </p:nvSpPr>
        <p:spPr>
          <a:xfrm>
            <a:off x="539750" y="1571612"/>
            <a:ext cx="4679950" cy="4737113"/>
          </a:xfrm>
        </p:spPr>
        <p:txBody>
          <a:bodyPr/>
          <a:lstStyle/>
          <a:p>
            <a:pPr eaLnBrk="1" hangingPunct="1">
              <a:defRPr/>
            </a:pPr>
            <a:r>
              <a:rPr lang="fr-FR" sz="2800" dirty="0" smtClean="0"/>
              <a:t>Le mouvement naturel du sein libre pendant la marche crée normalement un massage qui fait circuler le lymphe. </a:t>
            </a:r>
          </a:p>
          <a:p>
            <a:pPr eaLnBrk="1" hangingPunct="1">
              <a:defRPr/>
            </a:pPr>
            <a:r>
              <a:rPr lang="fr-FR" sz="2800" dirty="0" smtClean="0"/>
              <a:t>Lorsque ce mouvement naturel est entravé, la lymphe ne circule plus, les toxines s’accumulent et kystes et tumeurs apparaissent.</a:t>
            </a:r>
          </a:p>
          <a:p>
            <a:pPr eaLnBrk="1" hangingPunct="1">
              <a:defRPr/>
            </a:pPr>
            <a:r>
              <a:rPr lang="fr-FR" sz="2800" b="1" dirty="0" smtClean="0">
                <a:solidFill>
                  <a:srgbClr val="FF0000"/>
                </a:solidFill>
              </a:rPr>
              <a:t>Le sein </a:t>
            </a:r>
            <a:r>
              <a:rPr lang="fr-FR" sz="2800" b="1" u="sng" dirty="0" smtClean="0">
                <a:solidFill>
                  <a:srgbClr val="FF0000"/>
                </a:solidFill>
              </a:rPr>
              <a:t>doit</a:t>
            </a:r>
            <a:r>
              <a:rPr lang="fr-FR" sz="2800" b="1" dirty="0" smtClean="0">
                <a:solidFill>
                  <a:srgbClr val="FF0000"/>
                </a:solidFill>
              </a:rPr>
              <a:t> bouger pour rester en bonne santé.</a:t>
            </a:r>
          </a:p>
        </p:txBody>
      </p:sp>
      <p:pic>
        <p:nvPicPr>
          <p:cNvPr id="65540" name="Picture 4" descr="280200_infini_1"/>
          <p:cNvPicPr>
            <a:picLocks noChangeAspect="1" noChangeArrowheads="1"/>
          </p:cNvPicPr>
          <p:nvPr/>
        </p:nvPicPr>
        <p:blipFill>
          <a:blip r:embed="rId2" cstate="email"/>
          <a:srcRect/>
          <a:stretch>
            <a:fillRect/>
          </a:stretch>
        </p:blipFill>
        <p:spPr bwMode="auto">
          <a:xfrm>
            <a:off x="5286380" y="1571612"/>
            <a:ext cx="3051509" cy="2179649"/>
          </a:xfrm>
          <a:prstGeom prst="rect">
            <a:avLst/>
          </a:prstGeom>
          <a:noFill/>
          <a:ln w="9525">
            <a:noFill/>
            <a:miter lim="800000"/>
            <a:headEnd/>
            <a:tailEnd/>
          </a:ln>
        </p:spPr>
      </p:pic>
      <p:pic>
        <p:nvPicPr>
          <p:cNvPr id="65541" name="Picture 5" descr="Sans titre"/>
          <p:cNvPicPr>
            <a:picLocks noChangeAspect="1" noChangeArrowheads="1"/>
          </p:cNvPicPr>
          <p:nvPr/>
        </p:nvPicPr>
        <p:blipFill>
          <a:blip r:embed="rId3" cstate="email"/>
          <a:srcRect/>
          <a:stretch>
            <a:fillRect/>
          </a:stretch>
        </p:blipFill>
        <p:spPr bwMode="auto">
          <a:xfrm>
            <a:off x="5286380" y="3929066"/>
            <a:ext cx="3047876" cy="2441207"/>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z="4000" dirty="0" smtClean="0"/>
              <a:t>Le mouvement fait circuler la lymphe</a:t>
            </a:r>
            <a:endParaRPr lang="fr-FR" sz="4000" dirty="0"/>
          </a:p>
        </p:txBody>
      </p:sp>
      <p:sp>
        <p:nvSpPr>
          <p:cNvPr id="3" name="Espace réservé du contenu 2"/>
          <p:cNvSpPr>
            <a:spLocks noGrp="1"/>
          </p:cNvSpPr>
          <p:nvPr>
            <p:ph idx="1"/>
          </p:nvPr>
        </p:nvSpPr>
        <p:spPr>
          <a:xfrm>
            <a:off x="323528" y="1412776"/>
            <a:ext cx="8496944" cy="1656184"/>
          </a:xfrm>
        </p:spPr>
        <p:txBody>
          <a:bodyPr/>
          <a:lstStyle/>
          <a:p>
            <a:r>
              <a:rPr lang="fr-FR" sz="2400" dirty="0" smtClean="0"/>
              <a:t>Dans le film « </a:t>
            </a:r>
            <a:r>
              <a:rPr lang="fr-FR" sz="2400" dirty="0" err="1" smtClean="0"/>
              <a:t>Sex</a:t>
            </a:r>
            <a:r>
              <a:rPr lang="fr-FR" sz="2400" dirty="0" smtClean="0"/>
              <a:t> and the city », Alice Eve montre avec humour le mouvement naturel du sein qui permet le drainage lymphatique.</a:t>
            </a:r>
          </a:p>
          <a:p>
            <a:r>
              <a:rPr lang="fr-FR" sz="2400" dirty="0" smtClean="0"/>
              <a:t>Ce mouvement naturel est pourtant souvent critiqué dans notre société et fait l’objet sur les femmes d’une pression sociale.</a:t>
            </a:r>
            <a:endParaRPr lang="fr-FR" sz="2400" dirty="0"/>
          </a:p>
        </p:txBody>
      </p:sp>
      <p:pic>
        <p:nvPicPr>
          <p:cNvPr id="169987" name="Picture 3" descr="I:\Perso\Perso Yves\Soutien gorge Danger\Photos 2\alice_eve_sex_and_the_city_2720hd-01.jpg"/>
          <p:cNvPicPr>
            <a:picLocks noChangeAspect="1" noChangeArrowheads="1"/>
          </p:cNvPicPr>
          <p:nvPr/>
        </p:nvPicPr>
        <p:blipFill>
          <a:blip r:embed="rId2" cstate="email"/>
          <a:srcRect/>
          <a:stretch>
            <a:fillRect/>
          </a:stretch>
        </p:blipFill>
        <p:spPr bwMode="auto">
          <a:xfrm>
            <a:off x="683568" y="3284984"/>
            <a:ext cx="7783960" cy="1440160"/>
          </a:xfrm>
          <a:prstGeom prst="rect">
            <a:avLst/>
          </a:prstGeom>
          <a:noFill/>
        </p:spPr>
      </p:pic>
      <p:pic>
        <p:nvPicPr>
          <p:cNvPr id="8" name="Picture 3" descr="I:\Perso\Perso Yves\Soutien gorge Danger\Photos 2\alice_eve_sex_and_the_city_2720hd-01.jpg"/>
          <p:cNvPicPr>
            <a:picLocks noChangeAspect="1" noChangeArrowheads="1"/>
          </p:cNvPicPr>
          <p:nvPr/>
        </p:nvPicPr>
        <p:blipFill>
          <a:blip r:embed="rId3" cstate="email"/>
          <a:srcRect/>
          <a:stretch>
            <a:fillRect/>
          </a:stretch>
        </p:blipFill>
        <p:spPr bwMode="auto">
          <a:xfrm>
            <a:off x="683568" y="4725144"/>
            <a:ext cx="2592288" cy="1512168"/>
          </a:xfrm>
          <a:prstGeom prst="rect">
            <a:avLst/>
          </a:prstGeom>
          <a:noFill/>
        </p:spPr>
      </p:pic>
      <p:pic>
        <p:nvPicPr>
          <p:cNvPr id="9" name="Picture 3" descr="I:\Perso\Perso Yves\Soutien gorge Danger\Photos 2\alice_eve_sex_and_the_city_2720hd-01.jpg"/>
          <p:cNvPicPr>
            <a:picLocks noChangeAspect="1" noChangeArrowheads="1"/>
          </p:cNvPicPr>
          <p:nvPr/>
        </p:nvPicPr>
        <p:blipFill>
          <a:blip r:embed="rId4" cstate="email"/>
          <a:srcRect/>
          <a:stretch>
            <a:fillRect/>
          </a:stretch>
        </p:blipFill>
        <p:spPr bwMode="auto">
          <a:xfrm>
            <a:off x="3275856" y="4725144"/>
            <a:ext cx="5184576" cy="1484784"/>
          </a:xfrm>
          <a:prstGeom prst="rect">
            <a:avLst/>
          </a:prstGeom>
          <a:noFill/>
        </p:spPr>
      </p:pic>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0" y="274638"/>
            <a:ext cx="7956376" cy="1143000"/>
          </a:xfrm>
        </p:spPr>
        <p:txBody>
          <a:bodyPr/>
          <a:lstStyle/>
          <a:p>
            <a:r>
              <a:rPr lang="fr-FR" dirty="0" smtClean="0"/>
              <a:t>Trampoline sans soutien gorge</a:t>
            </a:r>
            <a:endParaRPr lang="fr-FR" dirty="0"/>
          </a:p>
        </p:txBody>
      </p:sp>
      <p:sp>
        <p:nvSpPr>
          <p:cNvPr id="3" name="Espace réservé du contenu 2"/>
          <p:cNvSpPr>
            <a:spLocks noGrp="1"/>
          </p:cNvSpPr>
          <p:nvPr>
            <p:ph idx="1"/>
          </p:nvPr>
        </p:nvSpPr>
        <p:spPr>
          <a:xfrm>
            <a:off x="179512" y="1484784"/>
            <a:ext cx="5976664" cy="4783832"/>
          </a:xfrm>
        </p:spPr>
        <p:txBody>
          <a:bodyPr/>
          <a:lstStyle/>
          <a:p>
            <a:r>
              <a:rPr lang="fr-FR" sz="2400" dirty="0" smtClean="0"/>
              <a:t>La lymphe étant totalement dépendante de l’exercice physique pour se déplacer, de nombreux médecins préconisent maintenant les rebonds sur mini trampoline sans soutien gorge pour récréer la circulation lors des mouvements du sein libre pendant la marche.</a:t>
            </a:r>
          </a:p>
          <a:p>
            <a:r>
              <a:rPr lang="fr-FR" sz="2400" dirty="0" smtClean="0"/>
              <a:t>Le flux lymphatique augmente alors de 15 à 30 fois et en quelques jours on remarque une disparition des kystes dus au mauvais drainage lymphatique qu’a pu générer le port du soutien gorge.</a:t>
            </a:r>
          </a:p>
          <a:p>
            <a:r>
              <a:rPr lang="fr-FR" sz="2400" dirty="0" smtClean="0"/>
              <a:t>Cet exercice est préconisé pour la prévention du cancer du sein.</a:t>
            </a:r>
            <a:endParaRPr lang="fr-FR" sz="2400" dirty="0"/>
          </a:p>
        </p:txBody>
      </p:sp>
      <p:pic>
        <p:nvPicPr>
          <p:cNvPr id="4" name="Image 3" descr="Young woman jogging on rebounder">
            <a:hlinkClick r:id="rId2" tgtFrame="&quot;_blank&quot;"/>
          </p:cNvPr>
          <p:cNvPicPr/>
          <p:nvPr/>
        </p:nvPicPr>
        <p:blipFill>
          <a:blip r:embed="rId3" cstate="email"/>
          <a:srcRect/>
          <a:stretch>
            <a:fillRect/>
          </a:stretch>
        </p:blipFill>
        <p:spPr bwMode="auto">
          <a:xfrm>
            <a:off x="6228184" y="2420888"/>
            <a:ext cx="2705472" cy="4062383"/>
          </a:xfrm>
          <a:prstGeom prst="rect">
            <a:avLst/>
          </a:prstGeom>
          <a:noFill/>
          <a:ln w="9525">
            <a:noFill/>
            <a:miter lim="800000"/>
            <a:headEnd/>
            <a:tailEnd/>
          </a:ln>
        </p:spPr>
      </p:pic>
      <p:pic>
        <p:nvPicPr>
          <p:cNvPr id="131073" name="Picture 1" descr="I:\Perso\Perso Yves\Soutien gorge Danger\Photos parlantes\sexy_1166558a.jpg"/>
          <p:cNvPicPr>
            <a:picLocks noChangeAspect="1" noChangeArrowheads="1"/>
          </p:cNvPicPr>
          <p:nvPr/>
        </p:nvPicPr>
        <p:blipFill>
          <a:blip r:embed="rId4" cstate="email"/>
          <a:srcRect/>
          <a:stretch>
            <a:fillRect/>
          </a:stretch>
        </p:blipFill>
        <p:spPr bwMode="auto">
          <a:xfrm>
            <a:off x="7812360" y="260648"/>
            <a:ext cx="1095866" cy="1899592"/>
          </a:xfrm>
          <a:prstGeom prst="rect">
            <a:avLst/>
          </a:prstGeom>
          <a:noFill/>
        </p:spPr>
      </p:pic>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57200" y="274638"/>
            <a:ext cx="5482952" cy="1143000"/>
          </a:xfrm>
        </p:spPr>
        <p:txBody>
          <a:bodyPr/>
          <a:lstStyle/>
          <a:p>
            <a:r>
              <a:rPr lang="fr-FR" dirty="0" smtClean="0"/>
              <a:t>Habillée pour tuer</a:t>
            </a:r>
            <a:endParaRPr lang="fr-FR" dirty="0"/>
          </a:p>
        </p:txBody>
      </p:sp>
      <p:sp>
        <p:nvSpPr>
          <p:cNvPr id="3" name="Espace réservé du contenu 2"/>
          <p:cNvSpPr>
            <a:spLocks noGrp="1"/>
          </p:cNvSpPr>
          <p:nvPr>
            <p:ph idx="1"/>
          </p:nvPr>
        </p:nvSpPr>
        <p:spPr>
          <a:xfrm>
            <a:off x="457200" y="1556792"/>
            <a:ext cx="5266928" cy="4539208"/>
          </a:xfrm>
        </p:spPr>
        <p:txBody>
          <a:bodyPr/>
          <a:lstStyle/>
          <a:p>
            <a:r>
              <a:rPr lang="fr-FR" sz="2800" b="1" dirty="0" smtClean="0"/>
              <a:t>Le soutien-gorge ne cause pas le cancer par lui-même mais contribue au cancer du sein en empêchant le corps d’excréter de dangereuses substances cancérogènes.</a:t>
            </a:r>
          </a:p>
          <a:p>
            <a:r>
              <a:rPr lang="fr-FR" sz="2800" dirty="0" smtClean="0"/>
              <a:t>En d’autres termes, les soutien-gorge inhibent le processus par lequel notre corps se nettoie tout seul et se débarrasse des cellules cancéreuses et des toxines.</a:t>
            </a:r>
          </a:p>
        </p:txBody>
      </p:sp>
      <p:pic>
        <p:nvPicPr>
          <p:cNvPr id="98306" name="Picture 2" descr="N:\Perso\Perso Yves\Soutien gorge Danger\Sans titre.bmp"/>
          <p:cNvPicPr>
            <a:picLocks noChangeAspect="1" noChangeArrowheads="1"/>
          </p:cNvPicPr>
          <p:nvPr/>
        </p:nvPicPr>
        <p:blipFill>
          <a:blip r:embed="rId2" cstate="email"/>
          <a:srcRect/>
          <a:stretch>
            <a:fillRect/>
          </a:stretch>
        </p:blipFill>
        <p:spPr bwMode="auto">
          <a:xfrm>
            <a:off x="6012160" y="332656"/>
            <a:ext cx="2839591" cy="4254370"/>
          </a:xfrm>
          <a:prstGeom prst="rect">
            <a:avLst/>
          </a:prstGeom>
          <a:noFill/>
        </p:spPr>
      </p:pic>
      <p:pic>
        <p:nvPicPr>
          <p:cNvPr id="111617" name="Picture 1" descr="N:\Perso\Perso Yves\Soutien gorge Danger\1271089-1276001-943.jpg"/>
          <p:cNvPicPr>
            <a:picLocks noChangeAspect="1" noChangeArrowheads="1"/>
          </p:cNvPicPr>
          <p:nvPr/>
        </p:nvPicPr>
        <p:blipFill>
          <a:blip r:embed="rId3" cstate="email"/>
          <a:srcRect/>
          <a:stretch>
            <a:fillRect/>
          </a:stretch>
        </p:blipFill>
        <p:spPr bwMode="auto">
          <a:xfrm>
            <a:off x="6012160" y="4725144"/>
            <a:ext cx="2847916" cy="1512168"/>
          </a:xfrm>
          <a:prstGeom prst="rect">
            <a:avLst/>
          </a:prstGeom>
          <a:noFill/>
        </p:spPr>
      </p:pic>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Une femme est vivante</a:t>
            </a:r>
            <a:br>
              <a:rPr lang="fr-FR" dirty="0" smtClean="0"/>
            </a:br>
            <a:r>
              <a:rPr lang="fr-FR" sz="3200" dirty="0" smtClean="0"/>
              <a:t>(et non un objet)</a:t>
            </a:r>
            <a:endParaRPr lang="fr-FR" sz="3200" dirty="0"/>
          </a:p>
        </p:txBody>
      </p:sp>
      <p:sp>
        <p:nvSpPr>
          <p:cNvPr id="3" name="Espace réservé du contenu 2"/>
          <p:cNvSpPr>
            <a:spLocks noGrp="1"/>
          </p:cNvSpPr>
          <p:nvPr>
            <p:ph idx="1"/>
          </p:nvPr>
        </p:nvSpPr>
        <p:spPr>
          <a:xfrm>
            <a:off x="323528" y="1600200"/>
            <a:ext cx="4104456" cy="4495800"/>
          </a:xfrm>
        </p:spPr>
        <p:txBody>
          <a:bodyPr/>
          <a:lstStyle/>
          <a:p>
            <a:r>
              <a:rPr lang="fr-FR" dirty="0" smtClean="0"/>
              <a:t>Un soutien-gorge ne sera jamais parfaitement adapté, car il ne tient pas compte de la respiration, des cycles menstruels, de la température extérieure, d'une éventuelle grossesse…</a:t>
            </a:r>
            <a:endParaRPr lang="fr-FR" dirty="0"/>
          </a:p>
        </p:txBody>
      </p:sp>
      <p:pic>
        <p:nvPicPr>
          <p:cNvPr id="154628" name="Picture 4" descr="N:\Perso\Perso Yves\Soutien gorge Danger\Photos 2\Enceinte.jpg"/>
          <p:cNvPicPr>
            <a:picLocks noChangeAspect="1" noChangeArrowheads="1"/>
          </p:cNvPicPr>
          <p:nvPr/>
        </p:nvPicPr>
        <p:blipFill>
          <a:blip r:embed="rId2" cstate="email"/>
          <a:srcRect/>
          <a:stretch>
            <a:fillRect/>
          </a:stretch>
        </p:blipFill>
        <p:spPr bwMode="auto">
          <a:xfrm>
            <a:off x="4427984" y="1916832"/>
            <a:ext cx="4464496" cy="4381500"/>
          </a:xfrm>
          <a:prstGeom prst="rect">
            <a:avLst/>
          </a:prstGeom>
          <a:noFill/>
        </p:spPr>
      </p:pic>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570" name="Rectangle 2"/>
          <p:cNvSpPr>
            <a:spLocks noGrp="1" noChangeArrowheads="1"/>
          </p:cNvSpPr>
          <p:nvPr>
            <p:ph type="title"/>
          </p:nvPr>
        </p:nvSpPr>
        <p:spPr/>
        <p:txBody>
          <a:bodyPr/>
          <a:lstStyle/>
          <a:p>
            <a:pPr eaLnBrk="1" hangingPunct="1">
              <a:defRPr/>
            </a:pPr>
            <a:r>
              <a:rPr lang="fr-FR" sz="4000" smtClean="0"/>
              <a:t>Des résultats d’enquête stupéfiants</a:t>
            </a:r>
          </a:p>
        </p:txBody>
      </p:sp>
      <p:sp>
        <p:nvSpPr>
          <p:cNvPr id="109571" name="Rectangle 3"/>
          <p:cNvSpPr>
            <a:spLocks noGrp="1" noChangeArrowheads="1"/>
          </p:cNvSpPr>
          <p:nvPr>
            <p:ph type="body" idx="1"/>
          </p:nvPr>
        </p:nvSpPr>
        <p:spPr>
          <a:xfrm>
            <a:off x="457200" y="1628775"/>
            <a:ext cx="5122863" cy="4679950"/>
          </a:xfrm>
        </p:spPr>
        <p:txBody>
          <a:bodyPr/>
          <a:lstStyle/>
          <a:p>
            <a:pPr eaLnBrk="1" hangingPunct="1">
              <a:lnSpc>
                <a:spcPct val="90000"/>
              </a:lnSpc>
              <a:defRPr/>
            </a:pPr>
            <a:r>
              <a:rPr lang="fr-FR" sz="2400" b="1" dirty="0" smtClean="0"/>
              <a:t>L’étude « </a:t>
            </a:r>
            <a:r>
              <a:rPr lang="fr-FR" sz="2400" b="1" dirty="0" err="1" smtClean="0"/>
              <a:t>Dress</a:t>
            </a:r>
            <a:r>
              <a:rPr lang="fr-FR" sz="2400" b="1" dirty="0" smtClean="0"/>
              <a:t> to </a:t>
            </a:r>
            <a:r>
              <a:rPr lang="fr-FR" sz="2400" b="1" dirty="0" err="1" smtClean="0"/>
              <a:t>Kill</a:t>
            </a:r>
            <a:r>
              <a:rPr lang="fr-FR" sz="2400" b="1" dirty="0" smtClean="0"/>
              <a:t> » a révélé que 3 femmes sur 4 qui ont un cancer du sein portent régulièrement un soutien gorge contre une sur 168 qui n’en portent pas du tout. </a:t>
            </a:r>
          </a:p>
          <a:p>
            <a:pPr eaLnBrk="1" hangingPunct="1">
              <a:lnSpc>
                <a:spcPct val="90000"/>
              </a:lnSpc>
              <a:defRPr/>
            </a:pPr>
            <a:r>
              <a:rPr lang="fr-FR" sz="2400" b="1" dirty="0" smtClean="0"/>
              <a:t>Le risque d'avoir un cancer du sein est donc 125 fois supérieur  selon que l'on ne porte pas du tout un soutien gorge ou que l'on en porte un 24h/24.</a:t>
            </a:r>
          </a:p>
          <a:p>
            <a:pPr eaLnBrk="1" hangingPunct="1">
              <a:lnSpc>
                <a:spcPct val="90000"/>
              </a:lnSpc>
              <a:defRPr/>
            </a:pPr>
            <a:r>
              <a:rPr lang="fr-FR" sz="2400" b="1" u="sng" dirty="0" smtClean="0"/>
              <a:t>Porter un soutien gorge donnerait donc 12 fois plus de risque de développer un cancer que fumer.</a:t>
            </a:r>
          </a:p>
        </p:txBody>
      </p:sp>
      <p:pic>
        <p:nvPicPr>
          <p:cNvPr id="66564" name="Picture 4" descr="seinsbnw"/>
          <p:cNvPicPr>
            <a:picLocks noChangeAspect="1" noChangeArrowheads="1"/>
          </p:cNvPicPr>
          <p:nvPr/>
        </p:nvPicPr>
        <p:blipFill>
          <a:blip r:embed="rId2" cstate="email"/>
          <a:srcRect l="1250" t="4382" r="5530" b="5038"/>
          <a:stretch>
            <a:fillRect/>
          </a:stretch>
        </p:blipFill>
        <p:spPr bwMode="auto">
          <a:xfrm>
            <a:off x="6011863" y="1700213"/>
            <a:ext cx="2449512" cy="2151062"/>
          </a:xfrm>
          <a:prstGeom prst="rect">
            <a:avLst/>
          </a:prstGeom>
          <a:noFill/>
          <a:ln w="9525">
            <a:noFill/>
            <a:miter lim="800000"/>
            <a:headEnd/>
            <a:tailEnd/>
          </a:ln>
        </p:spPr>
      </p:pic>
      <p:pic>
        <p:nvPicPr>
          <p:cNvPr id="66565" name="Picture 5" descr="seins-4381f"/>
          <p:cNvPicPr>
            <a:picLocks noChangeAspect="1" noChangeArrowheads="1"/>
          </p:cNvPicPr>
          <p:nvPr/>
        </p:nvPicPr>
        <p:blipFill>
          <a:blip r:embed="rId3" cstate="email"/>
          <a:srcRect/>
          <a:stretch>
            <a:fillRect/>
          </a:stretch>
        </p:blipFill>
        <p:spPr bwMode="auto">
          <a:xfrm>
            <a:off x="6011863" y="4005263"/>
            <a:ext cx="2446337" cy="23209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57200" y="274638"/>
            <a:ext cx="3394720" cy="1143000"/>
          </a:xfrm>
        </p:spPr>
        <p:txBody>
          <a:bodyPr/>
          <a:lstStyle/>
          <a:p>
            <a:r>
              <a:rPr lang="fr-FR" dirty="0" smtClean="0"/>
              <a:t>Corrélation et causalité</a:t>
            </a:r>
            <a:endParaRPr lang="fr-FR" dirty="0"/>
          </a:p>
        </p:txBody>
      </p:sp>
      <p:sp>
        <p:nvSpPr>
          <p:cNvPr id="3" name="Espace réservé du contenu 2"/>
          <p:cNvSpPr>
            <a:spLocks noGrp="1"/>
          </p:cNvSpPr>
          <p:nvPr>
            <p:ph idx="1"/>
          </p:nvPr>
        </p:nvSpPr>
        <p:spPr>
          <a:xfrm>
            <a:off x="251520" y="1600200"/>
            <a:ext cx="5688632" cy="4495800"/>
          </a:xfrm>
        </p:spPr>
        <p:txBody>
          <a:bodyPr/>
          <a:lstStyle/>
          <a:p>
            <a:r>
              <a:rPr lang="fr-FR" sz="2100" dirty="0" smtClean="0"/>
              <a:t>Toxines environnementales                         entrent dans notre corps</a:t>
            </a:r>
          </a:p>
          <a:p>
            <a:r>
              <a:rPr lang="fr-FR" sz="2100" dirty="0" smtClean="0"/>
              <a:t>Toxines =  effets </a:t>
            </a:r>
            <a:r>
              <a:rPr lang="fr-FR" sz="2100" dirty="0" err="1" smtClean="0"/>
              <a:t>oestrogéniques</a:t>
            </a:r>
            <a:endParaRPr lang="fr-FR" sz="2100" dirty="0" smtClean="0"/>
          </a:p>
          <a:p>
            <a:r>
              <a:rPr lang="fr-FR" sz="2100" dirty="0" smtClean="0"/>
              <a:t>Stockage des toxines =&gt; graisses corporelles</a:t>
            </a:r>
          </a:p>
          <a:p>
            <a:r>
              <a:rPr lang="fr-FR" sz="2100" dirty="0" smtClean="0"/>
              <a:t>Seins = essentiellement matière grasse.</a:t>
            </a:r>
          </a:p>
          <a:p>
            <a:r>
              <a:rPr lang="fr-FR" sz="2100" dirty="0" smtClean="0"/>
              <a:t>Les toxines sont évacuées des seins par le système lymphatique.</a:t>
            </a:r>
          </a:p>
          <a:p>
            <a:r>
              <a:rPr lang="fr-FR" sz="2100" dirty="0" smtClean="0"/>
              <a:t>Le système lymphatique n’a pas de pompe comme le cœur.</a:t>
            </a:r>
          </a:p>
          <a:p>
            <a:r>
              <a:rPr lang="fr-FR" sz="2100" dirty="0" smtClean="0"/>
              <a:t>Tout ce qui ralentit le système lymphatique est sujet à développement de symptômes et de maladies.</a:t>
            </a:r>
          </a:p>
          <a:p>
            <a:r>
              <a:rPr lang="fr-FR" sz="2100" dirty="0" smtClean="0"/>
              <a:t>Le soutien gorge limite le mouvement des seins et réduit considérablement le système lymphatique.</a:t>
            </a:r>
            <a:endParaRPr lang="fr-FR" sz="2100" dirty="0"/>
          </a:p>
        </p:txBody>
      </p:sp>
      <p:pic>
        <p:nvPicPr>
          <p:cNvPr id="124929" name="Picture 1" descr="I:\Perso\Perso Yves\Soutien gorge Danger\Photos parlantes\marque.jpg"/>
          <p:cNvPicPr>
            <a:picLocks noChangeAspect="1" noChangeArrowheads="1"/>
          </p:cNvPicPr>
          <p:nvPr/>
        </p:nvPicPr>
        <p:blipFill>
          <a:blip r:embed="rId2" cstate="email"/>
          <a:srcRect/>
          <a:stretch>
            <a:fillRect/>
          </a:stretch>
        </p:blipFill>
        <p:spPr bwMode="auto">
          <a:xfrm>
            <a:off x="5940152" y="3356992"/>
            <a:ext cx="2983880" cy="3168352"/>
          </a:xfrm>
          <a:prstGeom prst="rect">
            <a:avLst/>
          </a:prstGeom>
          <a:noFill/>
        </p:spPr>
      </p:pic>
      <p:pic>
        <p:nvPicPr>
          <p:cNvPr id="124930" name="Picture 2" descr="I:\Perso\Perso Yves\Soutien gorge Danger\Photos parlantes\1-s2.0-S0960977608001483-gr3.jpg"/>
          <p:cNvPicPr>
            <a:picLocks noChangeAspect="1" noChangeArrowheads="1"/>
          </p:cNvPicPr>
          <p:nvPr/>
        </p:nvPicPr>
        <p:blipFill>
          <a:blip r:embed="rId3" cstate="email"/>
          <a:srcRect/>
          <a:stretch>
            <a:fillRect/>
          </a:stretch>
        </p:blipFill>
        <p:spPr bwMode="auto">
          <a:xfrm>
            <a:off x="6876256" y="1844824"/>
            <a:ext cx="2002160" cy="1420930"/>
          </a:xfrm>
          <a:prstGeom prst="rect">
            <a:avLst/>
          </a:prstGeom>
          <a:noFill/>
        </p:spPr>
      </p:pic>
      <p:pic>
        <p:nvPicPr>
          <p:cNvPr id="6" name="Picture 2" descr="I:\Perso\Perso Yves\Soutien gorge Danger\Photos parlantes\1-s2.0-S0960977608001483-gr3.jpg"/>
          <p:cNvPicPr>
            <a:picLocks noChangeAspect="1" noChangeArrowheads="1"/>
          </p:cNvPicPr>
          <p:nvPr/>
        </p:nvPicPr>
        <p:blipFill>
          <a:blip r:embed="rId4" cstate="email"/>
          <a:srcRect/>
          <a:stretch>
            <a:fillRect/>
          </a:stretch>
        </p:blipFill>
        <p:spPr bwMode="auto">
          <a:xfrm>
            <a:off x="6876256" y="260648"/>
            <a:ext cx="2002160" cy="1403753"/>
          </a:xfrm>
          <a:prstGeom prst="rect">
            <a:avLst/>
          </a:prstGeom>
          <a:noFill/>
        </p:spPr>
      </p:pic>
      <p:cxnSp>
        <p:nvCxnSpPr>
          <p:cNvPr id="8" name="Connecteur droit avec flèche 7"/>
          <p:cNvCxnSpPr/>
          <p:nvPr/>
        </p:nvCxnSpPr>
        <p:spPr>
          <a:xfrm>
            <a:off x="6300192" y="476672"/>
            <a:ext cx="864096" cy="360040"/>
          </a:xfrm>
          <a:prstGeom prst="straightConnector1">
            <a:avLst/>
          </a:prstGeom>
          <a:ln>
            <a:solidFill>
              <a:srgbClr val="FFFF00"/>
            </a:solidFill>
            <a:tailEnd type="arrow"/>
          </a:ln>
        </p:spPr>
        <p:style>
          <a:lnRef idx="1">
            <a:schemeClr val="accent1"/>
          </a:lnRef>
          <a:fillRef idx="0">
            <a:schemeClr val="accent1"/>
          </a:fillRef>
          <a:effectRef idx="0">
            <a:schemeClr val="accent1"/>
          </a:effectRef>
          <a:fontRef idx="minor">
            <a:schemeClr val="tx1"/>
          </a:fontRef>
        </p:style>
      </p:cxnSp>
      <p:cxnSp>
        <p:nvCxnSpPr>
          <p:cNvPr id="9" name="Connecteur droit avec flèche 8"/>
          <p:cNvCxnSpPr/>
          <p:nvPr/>
        </p:nvCxnSpPr>
        <p:spPr>
          <a:xfrm>
            <a:off x="6228184" y="1124744"/>
            <a:ext cx="864096" cy="360040"/>
          </a:xfrm>
          <a:prstGeom prst="straightConnector1">
            <a:avLst/>
          </a:prstGeom>
          <a:ln>
            <a:solidFill>
              <a:srgbClr val="FFFF00"/>
            </a:solidFill>
            <a:tailEnd type="arrow"/>
          </a:ln>
        </p:spPr>
        <p:style>
          <a:lnRef idx="1">
            <a:schemeClr val="accent1"/>
          </a:lnRef>
          <a:fillRef idx="0">
            <a:schemeClr val="accent1"/>
          </a:fillRef>
          <a:effectRef idx="0">
            <a:schemeClr val="accent1"/>
          </a:effectRef>
          <a:fontRef idx="minor">
            <a:schemeClr val="tx1"/>
          </a:fontRef>
        </p:style>
      </p:cxnSp>
      <p:cxnSp>
        <p:nvCxnSpPr>
          <p:cNvPr id="10" name="Connecteur droit avec flèche 9"/>
          <p:cNvCxnSpPr/>
          <p:nvPr/>
        </p:nvCxnSpPr>
        <p:spPr>
          <a:xfrm>
            <a:off x="6228184" y="2708920"/>
            <a:ext cx="864096" cy="360040"/>
          </a:xfrm>
          <a:prstGeom prst="straightConnector1">
            <a:avLst/>
          </a:prstGeom>
          <a:ln>
            <a:solidFill>
              <a:srgbClr val="FFFF00"/>
            </a:solidFill>
            <a:tailEnd type="arrow"/>
          </a:ln>
        </p:spPr>
        <p:style>
          <a:lnRef idx="1">
            <a:schemeClr val="accent1"/>
          </a:lnRef>
          <a:fillRef idx="0">
            <a:schemeClr val="accent1"/>
          </a:fillRef>
          <a:effectRef idx="0">
            <a:schemeClr val="accent1"/>
          </a:effectRef>
          <a:fontRef idx="minor">
            <a:schemeClr val="tx1"/>
          </a:fontRef>
        </p:style>
      </p:cxnSp>
      <p:cxnSp>
        <p:nvCxnSpPr>
          <p:cNvPr id="11" name="Connecteur droit avec flèche 10"/>
          <p:cNvCxnSpPr/>
          <p:nvPr/>
        </p:nvCxnSpPr>
        <p:spPr>
          <a:xfrm>
            <a:off x="5436096" y="4869160"/>
            <a:ext cx="864096" cy="360040"/>
          </a:xfrm>
          <a:prstGeom prst="straightConnector1">
            <a:avLst/>
          </a:prstGeom>
          <a:ln>
            <a:solidFill>
              <a:srgbClr val="FFFF00"/>
            </a:solidFill>
            <a:tailEnd type="arrow"/>
          </a:ln>
        </p:spPr>
        <p:style>
          <a:lnRef idx="1">
            <a:schemeClr val="accent1"/>
          </a:lnRef>
          <a:fillRef idx="0">
            <a:schemeClr val="accent1"/>
          </a:fillRef>
          <a:effectRef idx="0">
            <a:schemeClr val="accent1"/>
          </a:effectRef>
          <a:fontRef idx="minor">
            <a:schemeClr val="tx1"/>
          </a:fontRef>
        </p:style>
      </p:cxnSp>
      <p:cxnSp>
        <p:nvCxnSpPr>
          <p:cNvPr id="12" name="Connecteur droit avec flèche 11"/>
          <p:cNvCxnSpPr/>
          <p:nvPr/>
        </p:nvCxnSpPr>
        <p:spPr>
          <a:xfrm>
            <a:off x="6084168" y="3501008"/>
            <a:ext cx="864096" cy="360040"/>
          </a:xfrm>
          <a:prstGeom prst="straightConnector1">
            <a:avLst/>
          </a:prstGeom>
          <a:ln>
            <a:solidFill>
              <a:srgbClr val="FFFF00"/>
            </a:solidFill>
            <a:tailEnd type="arrow"/>
          </a:ln>
        </p:spPr>
        <p:style>
          <a:lnRef idx="1">
            <a:schemeClr val="accent1"/>
          </a:lnRef>
          <a:fillRef idx="0">
            <a:schemeClr val="accent1"/>
          </a:fillRef>
          <a:effectRef idx="0">
            <a:schemeClr val="accent1"/>
          </a:effectRef>
          <a:fontRef idx="minor">
            <a:schemeClr val="tx1"/>
          </a:fontRef>
        </p:style>
      </p:cxnSp>
      <p:pic>
        <p:nvPicPr>
          <p:cNvPr id="13" name="Picture 3" descr="F:\Perso\Perso Yves\Soutien gorge Danger\Photos 2\tumblr_m8kg2aguXh1rp6vjco1_500.jpg"/>
          <p:cNvPicPr>
            <a:picLocks noChangeAspect="1" noChangeArrowheads="1"/>
          </p:cNvPicPr>
          <p:nvPr/>
        </p:nvPicPr>
        <p:blipFill>
          <a:blip r:embed="rId5" cstate="email"/>
          <a:srcRect/>
          <a:stretch>
            <a:fillRect/>
          </a:stretch>
        </p:blipFill>
        <p:spPr bwMode="auto">
          <a:xfrm>
            <a:off x="3995936" y="260648"/>
            <a:ext cx="2621529" cy="1872208"/>
          </a:xfrm>
          <a:prstGeom prst="rect">
            <a:avLst/>
          </a:prstGeom>
          <a:noFill/>
        </p:spPr>
      </p:pic>
      <p:cxnSp>
        <p:nvCxnSpPr>
          <p:cNvPr id="14" name="Connecteur droit avec flèche 13"/>
          <p:cNvCxnSpPr/>
          <p:nvPr/>
        </p:nvCxnSpPr>
        <p:spPr>
          <a:xfrm>
            <a:off x="4139952" y="692696"/>
            <a:ext cx="864096" cy="360040"/>
          </a:xfrm>
          <a:prstGeom prst="straightConnector1">
            <a:avLst/>
          </a:prstGeom>
          <a:ln>
            <a:solidFill>
              <a:srgbClr val="FFFF00"/>
            </a:solidFill>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67544" y="0"/>
            <a:ext cx="8229600" cy="1097360"/>
          </a:xfrm>
        </p:spPr>
        <p:txBody>
          <a:bodyPr/>
          <a:lstStyle/>
          <a:p>
            <a:r>
              <a:rPr lang="fr-FR" dirty="0" smtClean="0"/>
              <a:t>Peut-on nier un constat ?</a:t>
            </a:r>
            <a:endParaRPr lang="fr-FR" dirty="0"/>
          </a:p>
        </p:txBody>
      </p:sp>
      <p:sp>
        <p:nvSpPr>
          <p:cNvPr id="3" name="Espace réservé du contenu 2"/>
          <p:cNvSpPr>
            <a:spLocks noGrp="1"/>
          </p:cNvSpPr>
          <p:nvPr>
            <p:ph idx="1"/>
          </p:nvPr>
        </p:nvSpPr>
        <p:spPr>
          <a:xfrm>
            <a:off x="0" y="908720"/>
            <a:ext cx="7740352" cy="5187280"/>
          </a:xfrm>
        </p:spPr>
        <p:txBody>
          <a:bodyPr/>
          <a:lstStyle/>
          <a:p>
            <a:r>
              <a:rPr lang="fr-FR" sz="2200" dirty="0" smtClean="0"/>
              <a:t>Si tous les paramètres pour l’étude « </a:t>
            </a:r>
            <a:r>
              <a:rPr lang="fr-FR" sz="2200" dirty="0" err="1" smtClean="0"/>
              <a:t>Dress</a:t>
            </a:r>
            <a:r>
              <a:rPr lang="fr-FR" sz="2200" dirty="0" smtClean="0"/>
              <a:t> to </a:t>
            </a:r>
            <a:r>
              <a:rPr lang="fr-FR" sz="2200" dirty="0" err="1" smtClean="0"/>
              <a:t>Kill</a:t>
            </a:r>
            <a:r>
              <a:rPr lang="fr-FR" sz="2200" dirty="0" smtClean="0"/>
              <a:t> » n’ont pas pu être retenus, le constat est tellement éloquent avec celui d’autres études </a:t>
            </a:r>
            <a:r>
              <a:rPr lang="fr-FR" sz="2200" b="1" dirty="0" smtClean="0"/>
              <a:t>qu’on ne peut dire qu’il s’agit d’une légende urbaine ! </a:t>
            </a:r>
          </a:p>
          <a:p>
            <a:r>
              <a:rPr lang="fr-FR" sz="2200" b="1" u="sng" dirty="0" smtClean="0"/>
              <a:t>Affirmer ceci est criminel !</a:t>
            </a:r>
          </a:p>
          <a:p>
            <a:r>
              <a:rPr lang="fr-FR" sz="2200" dirty="0" smtClean="0"/>
              <a:t>En effet, sur 4700 femmes interrogées sur leurs habitudes vestimentaires, toutes celles qui ne portent pas de soutien gorge ne sont pas forcément celles qui ne boivent pas et ne fument pas. (Facteurs de risque)</a:t>
            </a:r>
          </a:p>
          <a:p>
            <a:r>
              <a:rPr lang="fr-FR" sz="2200" dirty="0" smtClean="0"/>
              <a:t>De plus, des femmes en surpoids (sujets à risque) peu soucieuses finalement de leur image, faisaient parti des femmes interrogées qui n’en portaient pas.</a:t>
            </a:r>
          </a:p>
          <a:p>
            <a:r>
              <a:rPr lang="fr-FR" sz="2200" dirty="0" smtClean="0"/>
              <a:t>Le constat de cette étude est simple: plus une femme portera longtemps un soutien gorge au plus son risque de développer un cancer sera grand.</a:t>
            </a:r>
          </a:p>
          <a:p>
            <a:r>
              <a:rPr lang="fr-FR" sz="2200" b="1" u="sng" dirty="0" smtClean="0"/>
              <a:t>Aux Etats Unis, après avoir vérifié les informations contradictoires, les médias ne disent plus que c’est un mythe</a:t>
            </a:r>
            <a:endParaRPr lang="fr-FR" sz="2200" b="1" u="sng" dirty="0"/>
          </a:p>
        </p:txBody>
      </p:sp>
      <p:pic>
        <p:nvPicPr>
          <p:cNvPr id="144387" name="Picture 3" descr="N:\Perso\Perso Yves\Soutien gorge Danger\Photos 2\soutien_gorge.jpg"/>
          <p:cNvPicPr>
            <a:picLocks noChangeAspect="1" noChangeArrowheads="1"/>
          </p:cNvPicPr>
          <p:nvPr/>
        </p:nvPicPr>
        <p:blipFill>
          <a:blip r:embed="rId2" cstate="email"/>
          <a:srcRect/>
          <a:stretch>
            <a:fillRect/>
          </a:stretch>
        </p:blipFill>
        <p:spPr bwMode="auto">
          <a:xfrm>
            <a:off x="7812360" y="3501008"/>
            <a:ext cx="1162050" cy="3048000"/>
          </a:xfrm>
          <a:prstGeom prst="rect">
            <a:avLst/>
          </a:prstGeom>
          <a:noFill/>
        </p:spPr>
      </p:pic>
      <p:pic>
        <p:nvPicPr>
          <p:cNvPr id="144388" name="Picture 4" descr="N:\Perso\Perso Yves\Soutien gorge Danger\Photos 2\1465_1.jpg"/>
          <p:cNvPicPr>
            <a:picLocks noChangeAspect="1" noChangeArrowheads="1"/>
          </p:cNvPicPr>
          <p:nvPr/>
        </p:nvPicPr>
        <p:blipFill>
          <a:blip r:embed="rId3" cstate="email"/>
          <a:srcRect/>
          <a:stretch>
            <a:fillRect/>
          </a:stretch>
        </p:blipFill>
        <p:spPr bwMode="auto">
          <a:xfrm>
            <a:off x="7668344" y="1916832"/>
            <a:ext cx="1296144" cy="1296144"/>
          </a:xfrm>
          <a:prstGeom prst="rect">
            <a:avLst/>
          </a:prstGeom>
          <a:noFill/>
        </p:spPr>
      </p:pic>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Une approche pluridisciplinaire</a:t>
            </a:r>
            <a:endParaRPr lang="fr-FR" dirty="0"/>
          </a:p>
        </p:txBody>
      </p:sp>
      <p:sp>
        <p:nvSpPr>
          <p:cNvPr id="3" name="Espace réservé du contenu 2"/>
          <p:cNvSpPr>
            <a:spLocks noGrp="1"/>
          </p:cNvSpPr>
          <p:nvPr>
            <p:ph idx="1"/>
          </p:nvPr>
        </p:nvSpPr>
        <p:spPr>
          <a:xfrm>
            <a:off x="214282" y="1500174"/>
            <a:ext cx="5143536" cy="4686320"/>
          </a:xfrm>
        </p:spPr>
        <p:txBody>
          <a:bodyPr/>
          <a:lstStyle/>
          <a:p>
            <a:r>
              <a:rPr lang="fr-FR" sz="2200" dirty="0" smtClean="0"/>
              <a:t>Une telle étude sur le risque dû au soutien gorge relève aussi bien des sciences de la vie (biologie, médecine…) que des sciences humaines (psychanalyse, psychologie, sociologie…)</a:t>
            </a:r>
          </a:p>
          <a:p>
            <a:r>
              <a:rPr lang="fr-FR" sz="2200" dirty="0" smtClean="0"/>
              <a:t>Ceux qui ne s’occupent que d’un seul aspect passent forcément à côté de cet éloquent constat.</a:t>
            </a:r>
          </a:p>
          <a:p>
            <a:r>
              <a:rPr lang="fr-FR" sz="2200" dirty="0" smtClean="0"/>
              <a:t>La répartition du cancer du sein sur la planète diffère pourtant selon les différences de type sociologique ou culturel des différentes régions, les résultats n’étant pas toujours cohérents avec les facteurs alimentaires.</a:t>
            </a:r>
            <a:endParaRPr lang="fr-FR" sz="2200" dirty="0"/>
          </a:p>
        </p:txBody>
      </p:sp>
      <p:pic>
        <p:nvPicPr>
          <p:cNvPr id="130049" name="Picture 1" descr="F:\Perso\Perso Yves\Soutien gorge Danger\Photos société\Voile piercing net.jpg"/>
          <p:cNvPicPr>
            <a:picLocks noChangeAspect="1" noChangeArrowheads="1"/>
          </p:cNvPicPr>
          <p:nvPr/>
        </p:nvPicPr>
        <p:blipFill>
          <a:blip r:embed="rId2" cstate="email"/>
          <a:srcRect/>
          <a:stretch>
            <a:fillRect/>
          </a:stretch>
        </p:blipFill>
        <p:spPr bwMode="auto">
          <a:xfrm>
            <a:off x="5508104" y="1484784"/>
            <a:ext cx="3292201" cy="4947816"/>
          </a:xfrm>
          <a:prstGeom prst="rect">
            <a:avLst/>
          </a:prstGeom>
          <a:noFill/>
        </p:spPr>
      </p:pic>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79512" y="332656"/>
            <a:ext cx="6408712" cy="1143000"/>
          </a:xfrm>
        </p:spPr>
        <p:txBody>
          <a:bodyPr/>
          <a:lstStyle/>
          <a:p>
            <a:r>
              <a:rPr lang="fr-FR" sz="3200" dirty="0" smtClean="0"/>
              <a:t>Il faut du temps aux connaissances, pour être reconnaissances…</a:t>
            </a:r>
            <a:endParaRPr lang="fr-FR" sz="3200" dirty="0"/>
          </a:p>
        </p:txBody>
      </p:sp>
      <p:sp>
        <p:nvSpPr>
          <p:cNvPr id="3" name="Espace réservé du contenu 2"/>
          <p:cNvSpPr>
            <a:spLocks noGrp="1"/>
          </p:cNvSpPr>
          <p:nvPr>
            <p:ph idx="1"/>
          </p:nvPr>
        </p:nvSpPr>
        <p:spPr>
          <a:xfrm>
            <a:off x="323528" y="1844824"/>
            <a:ext cx="8363272" cy="4395192"/>
          </a:xfrm>
        </p:spPr>
        <p:txBody>
          <a:bodyPr/>
          <a:lstStyle/>
          <a:p>
            <a:r>
              <a:rPr lang="fr-FR" sz="2400" dirty="0" smtClean="0"/>
              <a:t>Le tabac a mis près d’un siècle avant</a:t>
            </a:r>
          </a:p>
          <a:p>
            <a:pPr>
              <a:buNone/>
            </a:pPr>
            <a:r>
              <a:rPr lang="fr-FR" sz="2400" dirty="0" smtClean="0"/>
              <a:t>	d’être reconnu cancérigène, et est toujours vendu…</a:t>
            </a:r>
          </a:p>
          <a:p>
            <a:r>
              <a:rPr lang="fr-FR" sz="2400" dirty="0" smtClean="0"/>
              <a:t>L’amiante était reconnue cancérigène également depuis 1890, et seulement interdite entre 1980 et 1990…</a:t>
            </a:r>
          </a:p>
          <a:p>
            <a:r>
              <a:rPr lang="fr-FR" sz="2400" dirty="0" smtClean="0"/>
              <a:t>La découverte de la fusion froide fait encore polémique.</a:t>
            </a:r>
          </a:p>
          <a:p>
            <a:r>
              <a:rPr lang="fr-FR" sz="2400" dirty="0" smtClean="0"/>
              <a:t>Les neutrinos vont plus vite que la lumière…</a:t>
            </a:r>
          </a:p>
          <a:p>
            <a:r>
              <a:rPr lang="fr-FR" sz="2400" dirty="0" smtClean="0"/>
              <a:t>Des médicaments dangereux sont encore en vente.</a:t>
            </a:r>
          </a:p>
          <a:p>
            <a:r>
              <a:rPr lang="fr-FR" sz="2400" dirty="0" smtClean="0"/>
              <a:t>Des rats nourris aux OGM pendant deux ans développent des tumeurs, mais on nous dit bien sûr que c’est faux !!!    etc.etc…</a:t>
            </a:r>
          </a:p>
          <a:p>
            <a:pPr>
              <a:buNone/>
            </a:pPr>
            <a:r>
              <a:rPr lang="fr-FR" sz="2800" dirty="0" smtClean="0"/>
              <a:t>						La liste est longue….</a:t>
            </a:r>
            <a:endParaRPr lang="fr-FR" sz="2800" dirty="0"/>
          </a:p>
        </p:txBody>
      </p:sp>
      <p:pic>
        <p:nvPicPr>
          <p:cNvPr id="182274" name="Picture 2" descr="I:\Perso\Perso Yves\Soutien gorge Danger\Photos société\Billets.jpg"/>
          <p:cNvPicPr>
            <a:picLocks noChangeAspect="1" noChangeArrowheads="1"/>
          </p:cNvPicPr>
          <p:nvPr/>
        </p:nvPicPr>
        <p:blipFill>
          <a:blip r:embed="rId2" cstate="email"/>
          <a:srcRect/>
          <a:stretch>
            <a:fillRect/>
          </a:stretch>
        </p:blipFill>
        <p:spPr bwMode="auto">
          <a:xfrm>
            <a:off x="6588224" y="332656"/>
            <a:ext cx="2390775" cy="1914525"/>
          </a:xfrm>
          <a:prstGeom prst="rect">
            <a:avLst/>
          </a:prstGeom>
          <a:noFill/>
        </p:spPr>
      </p:pic>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57200" y="274638"/>
            <a:ext cx="5482952" cy="1143000"/>
          </a:xfrm>
        </p:spPr>
        <p:txBody>
          <a:bodyPr/>
          <a:lstStyle/>
          <a:p>
            <a:r>
              <a:rPr lang="fr-FR" sz="3200" dirty="0" smtClean="0"/>
              <a:t>Aucun intérêt financier pour une telle étude à grande échelle</a:t>
            </a:r>
            <a:endParaRPr lang="fr-FR" sz="3200" dirty="0"/>
          </a:p>
        </p:txBody>
      </p:sp>
      <p:sp>
        <p:nvSpPr>
          <p:cNvPr id="3" name="Espace réservé du contenu 2"/>
          <p:cNvSpPr>
            <a:spLocks noGrp="1"/>
          </p:cNvSpPr>
          <p:nvPr>
            <p:ph idx="1"/>
          </p:nvPr>
        </p:nvSpPr>
        <p:spPr>
          <a:xfrm>
            <a:off x="251520" y="1600200"/>
            <a:ext cx="5904656" cy="4495800"/>
          </a:xfrm>
        </p:spPr>
        <p:txBody>
          <a:bodyPr/>
          <a:lstStyle/>
          <a:p>
            <a:r>
              <a:rPr lang="fr-FR" sz="2400" dirty="0" smtClean="0"/>
              <a:t>Personne n’a fait et certainement ne fera une étude sur ce sujet qui suivra deux groupes de 10000 femmes sur environ 60 ans, en notant toutes leurs habitudes vestimentaires, alimentaires, et modes de vie (alcool, cigarette, contraception, poids..)</a:t>
            </a:r>
          </a:p>
          <a:p>
            <a:r>
              <a:rPr lang="fr-FR" sz="2400" dirty="0" smtClean="0"/>
              <a:t>Certains protocoles comme le double aveugle ne pourra même pas être utilisé. Imaginez:</a:t>
            </a:r>
          </a:p>
          <a:p>
            <a:pPr lvl="1"/>
            <a:r>
              <a:rPr lang="fr-FR" sz="2400" dirty="0" smtClean="0"/>
              <a:t>Un groupe de femmes portent un soutien gorge mais ne le savent pas !</a:t>
            </a:r>
          </a:p>
          <a:p>
            <a:pPr lvl="1"/>
            <a:r>
              <a:rPr lang="fr-FR" sz="2400" dirty="0" smtClean="0"/>
              <a:t>Un groupe de femme ne portent pas de soutien gorge mais ne le savent pas !!!</a:t>
            </a:r>
            <a:endParaRPr lang="fr-FR" sz="2400" dirty="0"/>
          </a:p>
        </p:txBody>
      </p:sp>
      <p:pic>
        <p:nvPicPr>
          <p:cNvPr id="169986" name="Picture 2" descr="I:\Perso\Perso Yves\Soutien gorge Danger\Photos 2\113-1860-82135280_xs-1337726848.jpg"/>
          <p:cNvPicPr>
            <a:picLocks noChangeAspect="1" noChangeArrowheads="1"/>
          </p:cNvPicPr>
          <p:nvPr/>
        </p:nvPicPr>
        <p:blipFill>
          <a:blip r:embed="rId2" cstate="email"/>
          <a:srcRect/>
          <a:stretch>
            <a:fillRect/>
          </a:stretch>
        </p:blipFill>
        <p:spPr bwMode="auto">
          <a:xfrm>
            <a:off x="6300192" y="692696"/>
            <a:ext cx="2613273" cy="3138209"/>
          </a:xfrm>
          <a:prstGeom prst="rect">
            <a:avLst/>
          </a:prstGeom>
          <a:noFill/>
        </p:spPr>
      </p:pic>
      <p:pic>
        <p:nvPicPr>
          <p:cNvPr id="169987" name="Picture 3" descr="I:\Perso\Perso Yves\Soutien gorge Danger\Photos 2\421639_278930275555904_1329755978_n.jpg"/>
          <p:cNvPicPr>
            <a:picLocks noChangeAspect="1" noChangeArrowheads="1"/>
          </p:cNvPicPr>
          <p:nvPr/>
        </p:nvPicPr>
        <p:blipFill>
          <a:blip r:embed="rId3" cstate="email"/>
          <a:srcRect/>
          <a:stretch>
            <a:fillRect/>
          </a:stretch>
        </p:blipFill>
        <p:spPr bwMode="auto">
          <a:xfrm>
            <a:off x="6156176" y="4293096"/>
            <a:ext cx="2802174" cy="2141612"/>
          </a:xfrm>
          <a:prstGeom prst="rect">
            <a:avLst/>
          </a:prstGeom>
          <a:noFill/>
        </p:spPr>
      </p:pic>
    </p:spTree>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Une étude qui passe à côté ?</a:t>
            </a:r>
            <a:endParaRPr lang="fr-FR" dirty="0"/>
          </a:p>
        </p:txBody>
      </p:sp>
      <p:sp>
        <p:nvSpPr>
          <p:cNvPr id="3" name="Espace réservé du contenu 2"/>
          <p:cNvSpPr>
            <a:spLocks noGrp="1"/>
          </p:cNvSpPr>
          <p:nvPr>
            <p:ph idx="1"/>
          </p:nvPr>
        </p:nvSpPr>
        <p:spPr>
          <a:xfrm>
            <a:off x="251520" y="1340768"/>
            <a:ext cx="5544616" cy="4783832"/>
          </a:xfrm>
        </p:spPr>
        <p:txBody>
          <a:bodyPr/>
          <a:lstStyle/>
          <a:p>
            <a:r>
              <a:rPr lang="fr-FR" sz="2200" dirty="0" smtClean="0"/>
              <a:t>En 1991, des chercheurs de l'Université de Harvard publient dans une revue médicale un article sur le risque de cancer du sein relatif avec la taille du bonnet du soutien gorge.</a:t>
            </a:r>
          </a:p>
          <a:p>
            <a:r>
              <a:rPr lang="fr-FR" sz="2200" dirty="0" smtClean="0"/>
              <a:t>Ils mentionnent dans cette étude que les femmes qui ne portent pas de soutien gorge ont une baisse du taux de cancer du sein de 60% par rapport aux femmes qui portent des soutien-gorge. </a:t>
            </a:r>
          </a:p>
          <a:p>
            <a:r>
              <a:rPr lang="fr-FR" sz="2200" dirty="0" smtClean="0"/>
              <a:t>Cette mention, qui n’est pas le but de leur étude, n’est pour eux qu’une question secondaire  et ils supposent que c’est « probablement » parce qu’elles sont plus minces et que leurs seins « doivent être » plus petits…</a:t>
            </a:r>
            <a:endParaRPr lang="fr-FR" sz="2200" dirty="0"/>
          </a:p>
        </p:txBody>
      </p:sp>
      <p:pic>
        <p:nvPicPr>
          <p:cNvPr id="157698" name="Picture 2" descr="N:\Perso\Perso Yves\Soutien gorge Danger\Photos 2\Super-topless-brunette-Ebony-girl.jpg"/>
          <p:cNvPicPr>
            <a:picLocks noChangeAspect="1" noChangeArrowheads="1"/>
          </p:cNvPicPr>
          <p:nvPr/>
        </p:nvPicPr>
        <p:blipFill>
          <a:blip r:embed="rId2" cstate="email"/>
          <a:srcRect/>
          <a:stretch>
            <a:fillRect/>
          </a:stretch>
        </p:blipFill>
        <p:spPr bwMode="auto">
          <a:xfrm>
            <a:off x="5796136" y="2013466"/>
            <a:ext cx="3102992" cy="4164215"/>
          </a:xfrm>
          <a:prstGeom prst="rect">
            <a:avLst/>
          </a:prstGeom>
          <a:noFill/>
        </p:spPr>
      </p:pic>
    </p:spTree>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z="3600" dirty="0" smtClean="0"/>
              <a:t>Le soutien gorge diminue la production de mélatonine</a:t>
            </a:r>
            <a:endParaRPr lang="fr-FR" sz="3600" dirty="0"/>
          </a:p>
        </p:txBody>
      </p:sp>
      <p:sp>
        <p:nvSpPr>
          <p:cNvPr id="3" name="Espace réservé du contenu 2"/>
          <p:cNvSpPr>
            <a:spLocks noGrp="1"/>
          </p:cNvSpPr>
          <p:nvPr>
            <p:ph idx="1"/>
          </p:nvPr>
        </p:nvSpPr>
        <p:spPr>
          <a:xfrm>
            <a:off x="0" y="2708920"/>
            <a:ext cx="4464496" cy="2592288"/>
          </a:xfrm>
        </p:spPr>
        <p:txBody>
          <a:bodyPr/>
          <a:lstStyle/>
          <a:p>
            <a:r>
              <a:rPr lang="fr-FR" sz="2000" dirty="0" smtClean="0"/>
              <a:t>La mélatonine est un puissant antioxydant et une hormone qui favorise un bon sommeil, combat le vieillissement, stimule le système immunitaire et ralentit la croissance de certains types de cancer, notamment le cancer du sein.</a:t>
            </a:r>
          </a:p>
          <a:p>
            <a:pPr>
              <a:buNone/>
            </a:pPr>
            <a:r>
              <a:rPr lang="fr-FR" sz="1200" i="1" dirty="0" smtClean="0"/>
              <a:t>	(</a:t>
            </a:r>
            <a:r>
              <a:rPr lang="fr-FR" sz="1200" i="1" dirty="0" err="1" smtClean="0"/>
              <a:t>Chronobiol</a:t>
            </a:r>
            <a:r>
              <a:rPr lang="fr-FR" sz="1200" i="1" dirty="0" smtClean="0"/>
              <a:t> Int 2000 </a:t>
            </a:r>
            <a:r>
              <a:rPr lang="fr-FR" sz="1200" i="1" dirty="0" err="1" smtClean="0"/>
              <a:t>Nov</a:t>
            </a:r>
            <a:r>
              <a:rPr lang="fr-FR" sz="1200" i="1" dirty="0" smtClean="0"/>
              <a:t>;17(6):783-93 "The </a:t>
            </a:r>
            <a:r>
              <a:rPr lang="fr-FR" sz="1200" i="1" dirty="0" err="1" smtClean="0"/>
              <a:t>effects</a:t>
            </a:r>
            <a:r>
              <a:rPr lang="fr-FR" sz="1200" i="1" dirty="0" smtClean="0"/>
              <a:t> of skin pressure by </a:t>
            </a:r>
            <a:r>
              <a:rPr lang="fr-FR" sz="1200" i="1" dirty="0" err="1" smtClean="0"/>
              <a:t>clothing</a:t>
            </a:r>
            <a:r>
              <a:rPr lang="fr-FR" sz="1200" i="1" dirty="0" smtClean="0"/>
              <a:t> on </a:t>
            </a:r>
            <a:r>
              <a:rPr lang="fr-FR" sz="1200" i="1" dirty="0" err="1" smtClean="0"/>
              <a:t>circadian</a:t>
            </a:r>
            <a:r>
              <a:rPr lang="fr-FR" sz="1200" i="1" dirty="0" smtClean="0"/>
              <a:t> </a:t>
            </a:r>
            <a:r>
              <a:rPr lang="fr-FR" sz="1200" i="1" dirty="0" err="1" smtClean="0"/>
              <a:t>rhythms</a:t>
            </a:r>
            <a:r>
              <a:rPr lang="fr-FR" sz="1200" i="1" dirty="0" smtClean="0"/>
              <a:t> of </a:t>
            </a:r>
            <a:r>
              <a:rPr lang="fr-FR" sz="1200" i="1" dirty="0" err="1" smtClean="0"/>
              <a:t>core</a:t>
            </a:r>
            <a:r>
              <a:rPr lang="fr-FR" sz="1200" i="1" dirty="0" smtClean="0"/>
              <a:t> </a:t>
            </a:r>
            <a:r>
              <a:rPr lang="fr-FR" sz="1200" i="1" dirty="0" err="1" smtClean="0"/>
              <a:t>temperature</a:t>
            </a:r>
            <a:r>
              <a:rPr lang="fr-FR" sz="1200" i="1" dirty="0" smtClean="0"/>
              <a:t> and </a:t>
            </a:r>
            <a:r>
              <a:rPr lang="fr-FR" sz="1200" i="1" dirty="0" err="1" smtClean="0"/>
              <a:t>salivary</a:t>
            </a:r>
            <a:r>
              <a:rPr lang="fr-FR" sz="1200" i="1" dirty="0" smtClean="0"/>
              <a:t> </a:t>
            </a:r>
            <a:r>
              <a:rPr lang="fr-FR" sz="1200" i="1" dirty="0" err="1" smtClean="0"/>
              <a:t>melatonin</a:t>
            </a:r>
            <a:r>
              <a:rPr lang="fr-FR" sz="1200" i="1" dirty="0" smtClean="0"/>
              <a:t>." Lee YA, </a:t>
            </a:r>
            <a:r>
              <a:rPr lang="fr-FR" sz="1200" i="1" dirty="0" err="1" smtClean="0"/>
              <a:t>Hyun</a:t>
            </a:r>
            <a:r>
              <a:rPr lang="fr-FR" sz="1200" i="1" dirty="0" smtClean="0"/>
              <a:t> KJ, </a:t>
            </a:r>
            <a:r>
              <a:rPr lang="fr-FR" sz="1200" i="1" dirty="0" err="1" smtClean="0"/>
              <a:t>Tokura</a:t>
            </a:r>
            <a:r>
              <a:rPr lang="fr-FR" sz="1200" i="1" dirty="0" smtClean="0"/>
              <a:t> H, </a:t>
            </a:r>
            <a:r>
              <a:rPr lang="fr-FR" sz="1200" i="1" dirty="0" err="1" smtClean="0"/>
              <a:t>Department</a:t>
            </a:r>
            <a:r>
              <a:rPr lang="fr-FR" sz="1200" i="1" dirty="0" smtClean="0"/>
              <a:t> of </a:t>
            </a:r>
            <a:r>
              <a:rPr lang="fr-FR" sz="1200" i="1" dirty="0" err="1" smtClean="0"/>
              <a:t>Environmental</a:t>
            </a:r>
            <a:r>
              <a:rPr lang="fr-FR" sz="1200" i="1" dirty="0" smtClean="0"/>
              <a:t> </a:t>
            </a:r>
            <a:r>
              <a:rPr lang="fr-FR" sz="1200" i="1" dirty="0" err="1" smtClean="0"/>
              <a:t>Health</a:t>
            </a:r>
            <a:r>
              <a:rPr lang="fr-FR" sz="1200" i="1" dirty="0" smtClean="0"/>
              <a:t>, Nara </a:t>
            </a:r>
            <a:r>
              <a:rPr lang="fr-FR" sz="1200" i="1" dirty="0" err="1" smtClean="0"/>
              <a:t>Women's</a:t>
            </a:r>
            <a:r>
              <a:rPr lang="fr-FR" sz="1200" i="1" dirty="0" smtClean="0"/>
              <a:t> </a:t>
            </a:r>
            <a:r>
              <a:rPr lang="fr-FR" sz="1200" i="1" dirty="0" err="1" smtClean="0"/>
              <a:t>University</a:t>
            </a:r>
            <a:r>
              <a:rPr lang="fr-FR" sz="1200" i="1" dirty="0" smtClean="0"/>
              <a:t>, </a:t>
            </a:r>
            <a:r>
              <a:rPr lang="fr-FR" sz="1200" i="1" dirty="0" err="1" smtClean="0"/>
              <a:t>Japan</a:t>
            </a:r>
            <a:r>
              <a:rPr lang="fr-FR" sz="1200" i="1" dirty="0" smtClean="0"/>
              <a:t>.)</a:t>
            </a:r>
            <a:endParaRPr lang="fr-FR" sz="1200" dirty="0" smtClean="0"/>
          </a:p>
          <a:p>
            <a:endParaRPr lang="fr-FR" sz="2000" dirty="0"/>
          </a:p>
        </p:txBody>
      </p:sp>
      <p:sp>
        <p:nvSpPr>
          <p:cNvPr id="6" name="Espace réservé du contenu 2"/>
          <p:cNvSpPr txBox="1">
            <a:spLocks/>
          </p:cNvSpPr>
          <p:nvPr/>
        </p:nvSpPr>
        <p:spPr bwMode="auto">
          <a:xfrm>
            <a:off x="0" y="5805264"/>
            <a:ext cx="8748464" cy="1052736"/>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marL="342900" indent="-342900">
              <a:spcBef>
                <a:spcPct val="20000"/>
              </a:spcBef>
              <a:buClr>
                <a:schemeClr val="hlink"/>
              </a:buClr>
              <a:buFontTx/>
              <a:buChar char="•"/>
            </a:pPr>
            <a:r>
              <a:rPr lang="fr-FR" sz="2000" kern="0" dirty="0" smtClean="0">
                <a:effectLst>
                  <a:outerShdw blurRad="38100" dist="38100" dir="2700000" algn="tl">
                    <a:srgbClr val="000000"/>
                  </a:outerShdw>
                </a:effectLst>
                <a:latin typeface="+mn-lt"/>
              </a:rPr>
              <a:t>D</a:t>
            </a:r>
            <a:r>
              <a:rPr kumimoji="0" lang="fr-FR" sz="2000" b="0" i="0" u="none" strike="noStrike" kern="0" cap="none" spc="0" normalizeH="0" baseline="0" noProof="0" dirty="0" smtClean="0">
                <a:ln>
                  <a:noFill/>
                </a:ln>
                <a:solidFill>
                  <a:schemeClr val="tx1"/>
                </a:solidFill>
                <a:effectLst>
                  <a:outerShdw blurRad="38100" dist="38100" dir="2700000" algn="tl">
                    <a:srgbClr val="000000"/>
                  </a:outerShdw>
                </a:effectLst>
                <a:uLnTx/>
                <a:uFillTx/>
                <a:latin typeface="+mn-lt"/>
                <a:ea typeface="+mn-ea"/>
                <a:cs typeface="+mn-cs"/>
              </a:rPr>
              <a:t>es</a:t>
            </a:r>
            <a:r>
              <a:rPr kumimoji="0" lang="fr-FR" sz="2000" b="0" i="0" u="none" strike="noStrike" kern="0" cap="none" spc="0" normalizeH="0" noProof="0" dirty="0" smtClean="0">
                <a:ln>
                  <a:noFill/>
                </a:ln>
                <a:solidFill>
                  <a:schemeClr val="tx1"/>
                </a:solidFill>
                <a:effectLst>
                  <a:outerShdw blurRad="38100" dist="38100" dir="2700000" algn="tl">
                    <a:srgbClr val="000000"/>
                  </a:outerShdw>
                </a:effectLst>
                <a:uLnTx/>
                <a:uFillTx/>
                <a:latin typeface="+mn-lt"/>
                <a:ea typeface="+mn-ea"/>
                <a:cs typeface="+mn-cs"/>
              </a:rPr>
              <a:t> chercheurs espagnols ont publié un article décrivant une utilisation possible de la mélatonine pour la prévention et le traitement du cancer du sein.</a:t>
            </a:r>
            <a:r>
              <a:rPr lang="fr-FR" sz="2000" dirty="0" smtClean="0">
                <a:latin typeface="+mn-lt"/>
              </a:rPr>
              <a:t>                    </a:t>
            </a:r>
            <a:r>
              <a:rPr lang="fr-FR" sz="1200" i="1" dirty="0" smtClean="0">
                <a:latin typeface="+mn-lt"/>
              </a:rPr>
              <a:t>(</a:t>
            </a:r>
            <a:r>
              <a:rPr lang="fr-FR" sz="1200" i="1" dirty="0" err="1" smtClean="0">
                <a:latin typeface="+mn-lt"/>
              </a:rPr>
              <a:t>Histol</a:t>
            </a:r>
            <a:r>
              <a:rPr lang="fr-FR" sz="1200" i="1" dirty="0" smtClean="0">
                <a:latin typeface="+mn-lt"/>
              </a:rPr>
              <a:t> </a:t>
            </a:r>
            <a:r>
              <a:rPr lang="fr-FR" sz="1200" i="1" dirty="0" err="1" smtClean="0">
                <a:latin typeface="+mn-lt"/>
              </a:rPr>
              <a:t>Histopathol</a:t>
            </a:r>
            <a:r>
              <a:rPr lang="fr-FR" sz="1200" i="1" dirty="0" smtClean="0">
                <a:latin typeface="+mn-lt"/>
              </a:rPr>
              <a:t> 2000 </a:t>
            </a:r>
            <a:r>
              <a:rPr lang="fr-FR" sz="1200" i="1" dirty="0" err="1" smtClean="0">
                <a:latin typeface="+mn-lt"/>
              </a:rPr>
              <a:t>Apr</a:t>
            </a:r>
            <a:r>
              <a:rPr lang="fr-FR" sz="1200" i="1" dirty="0" smtClean="0">
                <a:latin typeface="+mn-lt"/>
              </a:rPr>
              <a:t>;15(2):637-47)</a:t>
            </a:r>
            <a:endParaRPr kumimoji="0" lang="fr-FR" sz="1200" b="0" i="0" u="none" strike="noStrike" kern="0" cap="none" spc="0" normalizeH="0" baseline="0" noProof="0" dirty="0">
              <a:ln>
                <a:noFill/>
              </a:ln>
              <a:solidFill>
                <a:schemeClr val="tx1"/>
              </a:solidFill>
              <a:effectLst>
                <a:outerShdw blurRad="38100" dist="38100" dir="2700000" algn="tl">
                  <a:srgbClr val="000000"/>
                </a:outerShdw>
              </a:effectLst>
              <a:uLnTx/>
              <a:uFillTx/>
              <a:latin typeface="+mn-lt"/>
              <a:ea typeface="+mn-ea"/>
              <a:cs typeface="+mn-cs"/>
            </a:endParaRPr>
          </a:p>
        </p:txBody>
      </p:sp>
      <p:sp>
        <p:nvSpPr>
          <p:cNvPr id="8" name="Espace réservé du contenu 2"/>
          <p:cNvSpPr txBox="1">
            <a:spLocks/>
          </p:cNvSpPr>
          <p:nvPr/>
        </p:nvSpPr>
        <p:spPr bwMode="auto">
          <a:xfrm>
            <a:off x="0" y="1484784"/>
            <a:ext cx="8964488" cy="151216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marL="342900" marR="0" lvl="0" indent="-342900" algn="l" defTabSz="914400" rtl="0" eaLnBrk="1" fontAlgn="base" latinLnBrk="0" hangingPunct="1">
              <a:lnSpc>
                <a:spcPct val="100000"/>
              </a:lnSpc>
              <a:spcBef>
                <a:spcPct val="20000"/>
              </a:spcBef>
              <a:spcAft>
                <a:spcPct val="0"/>
              </a:spcAft>
              <a:buClr>
                <a:schemeClr val="hlink"/>
              </a:buClr>
              <a:buSzTx/>
              <a:buFontTx/>
              <a:buChar char="•"/>
              <a:tabLst/>
              <a:defRPr/>
            </a:pPr>
            <a:r>
              <a:rPr kumimoji="0" lang="fr-FR" sz="2000" b="0" i="0" u="none" strike="noStrike" kern="0" cap="none" spc="0" normalizeH="0" baseline="0" noProof="0" dirty="0" smtClean="0">
                <a:ln>
                  <a:noFill/>
                </a:ln>
                <a:solidFill>
                  <a:schemeClr val="tx1"/>
                </a:solidFill>
                <a:effectLst>
                  <a:outerShdw blurRad="38100" dist="38100" dir="2700000" algn="tl">
                    <a:srgbClr val="000000"/>
                  </a:outerShdw>
                </a:effectLst>
                <a:uLnTx/>
                <a:uFillTx/>
                <a:latin typeface="+mn-lt"/>
                <a:ea typeface="+mn-ea"/>
                <a:cs typeface="+mn-cs"/>
              </a:rPr>
              <a:t>Une autre étude plus récente (2000), publié en chronobiologie internationale (la revue de la recherche du rythme biologique et médical), a trouvé que le port d'un soutien-gorge diminue la production de mélatonine de 60% et modifie la température centrale du corps. </a:t>
            </a:r>
            <a:endParaRPr kumimoji="0" lang="fr-FR" sz="2000" b="0" i="0" u="none" strike="noStrike" kern="0" cap="none" spc="0" normalizeH="0" baseline="0" noProof="0" dirty="0">
              <a:ln>
                <a:noFill/>
              </a:ln>
              <a:solidFill>
                <a:schemeClr val="tx1"/>
              </a:solidFill>
              <a:effectLst>
                <a:outerShdw blurRad="38100" dist="38100" dir="2700000" algn="tl">
                  <a:srgbClr val="000000"/>
                </a:outerShdw>
              </a:effectLst>
              <a:uLnTx/>
              <a:uFillTx/>
              <a:latin typeface="+mn-lt"/>
              <a:ea typeface="+mn-ea"/>
              <a:cs typeface="+mn-cs"/>
            </a:endParaRPr>
          </a:p>
        </p:txBody>
      </p:sp>
      <p:pic>
        <p:nvPicPr>
          <p:cNvPr id="125953" name="Picture 1" descr="F:\Perso\Perso Yves\Soutien gorge Danger\Photos parlantes\dsc000321-300x225.jpg"/>
          <p:cNvPicPr>
            <a:picLocks noChangeAspect="1" noChangeArrowheads="1"/>
          </p:cNvPicPr>
          <p:nvPr/>
        </p:nvPicPr>
        <p:blipFill>
          <a:blip r:embed="rId2" cstate="email"/>
          <a:srcRect/>
          <a:stretch>
            <a:fillRect/>
          </a:stretch>
        </p:blipFill>
        <p:spPr bwMode="auto">
          <a:xfrm>
            <a:off x="4644008" y="2636912"/>
            <a:ext cx="4032448" cy="3024336"/>
          </a:xfrm>
          <a:prstGeom prst="rect">
            <a:avLst/>
          </a:prstGeom>
          <a:noFill/>
        </p:spPr>
      </p:pic>
    </p:spTree>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Des résultats spectaculaires</a:t>
            </a:r>
            <a:endParaRPr lang="fr-FR" dirty="0"/>
          </a:p>
        </p:txBody>
      </p:sp>
      <p:sp>
        <p:nvSpPr>
          <p:cNvPr id="3" name="Espace réservé du contenu 2"/>
          <p:cNvSpPr>
            <a:spLocks noGrp="1"/>
          </p:cNvSpPr>
          <p:nvPr>
            <p:ph idx="1"/>
          </p:nvPr>
        </p:nvSpPr>
        <p:spPr>
          <a:xfrm>
            <a:off x="251520" y="1268760"/>
            <a:ext cx="5760640" cy="4495800"/>
          </a:xfrm>
        </p:spPr>
        <p:txBody>
          <a:bodyPr/>
          <a:lstStyle/>
          <a:p>
            <a:r>
              <a:rPr lang="fr-FR" sz="2200" dirty="0" smtClean="0"/>
              <a:t>D’après une étude lancée sur internet sur le site </a:t>
            </a:r>
            <a:r>
              <a:rPr lang="fr-FR" sz="2200" dirty="0" smtClean="0">
                <a:hlinkClick r:id="rId2"/>
              </a:rPr>
              <a:t>www.selfstudycenter.org/breast_study.htm</a:t>
            </a:r>
            <a:r>
              <a:rPr lang="fr-FR" sz="2200" dirty="0" smtClean="0"/>
              <a:t> pour des milliers de femmes qui ont essayé de supprimer définitivement leur soutien gorge, les résultats sont spectaculaires.</a:t>
            </a:r>
          </a:p>
          <a:p>
            <a:r>
              <a:rPr lang="fr-FR" sz="2200" dirty="0" smtClean="0"/>
              <a:t>Ayant emprisonné leur poitrine depuis la puberté, le sentiment de liberté du sein peut parfois sembler étrange au premier abord. Mais en quelques jours, les seins ont leur chance de drainer de la congestion et l'excès de liquide lymphatique.</a:t>
            </a:r>
          </a:p>
          <a:p>
            <a:r>
              <a:rPr lang="fr-FR" sz="2200" dirty="0" smtClean="0"/>
              <a:t>Les douleurs mammaires menstruelles ainsi que les kystes disparaissent complètement.</a:t>
            </a:r>
          </a:p>
          <a:p>
            <a:r>
              <a:rPr lang="fr-FR" sz="2200" dirty="0" smtClean="0"/>
              <a:t>Les seins reprennent de la fermeté. C'est comme un miracle.</a:t>
            </a:r>
            <a:endParaRPr lang="fr-FR" sz="2200" dirty="0"/>
          </a:p>
        </p:txBody>
      </p:sp>
      <p:pic>
        <p:nvPicPr>
          <p:cNvPr id="179203" name="Picture 3" descr="I:\Perso\Perso Yves\Soutien gorge Danger\Photos parlantes\burning bra.jpg"/>
          <p:cNvPicPr>
            <a:picLocks noChangeAspect="1" noChangeArrowheads="1"/>
          </p:cNvPicPr>
          <p:nvPr/>
        </p:nvPicPr>
        <p:blipFill>
          <a:blip r:embed="rId3" cstate="email"/>
          <a:srcRect/>
          <a:stretch>
            <a:fillRect/>
          </a:stretch>
        </p:blipFill>
        <p:spPr bwMode="auto">
          <a:xfrm>
            <a:off x="6012160" y="2204864"/>
            <a:ext cx="2803226" cy="4032448"/>
          </a:xfrm>
          <a:prstGeom prst="rect">
            <a:avLst/>
          </a:prstGeom>
          <a:noFill/>
        </p:spPr>
      </p:pic>
    </p:spTree>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Après, c’est déjà trop tard…</a:t>
            </a:r>
            <a:endParaRPr lang="fr-FR" dirty="0"/>
          </a:p>
        </p:txBody>
      </p:sp>
      <p:sp>
        <p:nvSpPr>
          <p:cNvPr id="3" name="Espace réservé du contenu 2"/>
          <p:cNvSpPr>
            <a:spLocks noGrp="1"/>
          </p:cNvSpPr>
          <p:nvPr>
            <p:ph idx="1"/>
          </p:nvPr>
        </p:nvSpPr>
        <p:spPr>
          <a:xfrm>
            <a:off x="467544" y="1484784"/>
            <a:ext cx="4402832" cy="4495800"/>
          </a:xfrm>
        </p:spPr>
        <p:txBody>
          <a:bodyPr/>
          <a:lstStyle/>
          <a:p>
            <a:r>
              <a:rPr lang="fr-FR" sz="2800" dirty="0" smtClean="0"/>
              <a:t>L'American Cancer Society nous révèle qu’il est déconseillé aux femmes en état de post-mastectomie de « porter un soutien gorge serré » car il cause un </a:t>
            </a:r>
            <a:r>
              <a:rPr lang="fr-FR" sz="2800" dirty="0" err="1" smtClean="0"/>
              <a:t>lymphœdème</a:t>
            </a:r>
            <a:r>
              <a:rPr lang="fr-FR" sz="2800" dirty="0" smtClean="0"/>
              <a:t>.</a:t>
            </a:r>
          </a:p>
          <a:p>
            <a:r>
              <a:rPr lang="fr-FR" sz="2800" dirty="0" smtClean="0"/>
              <a:t>Après cet aveu, pourquoi donc notre société oblige-t-elle les femmes à porter cet accessoire destructeur ???</a:t>
            </a:r>
            <a:endParaRPr lang="fr-FR" sz="2800" dirty="0"/>
          </a:p>
        </p:txBody>
      </p:sp>
      <p:pic>
        <p:nvPicPr>
          <p:cNvPr id="99330" name="Picture 2" descr="N:\Perso\Perso Yves\Soutien gorge Danger\matuschka-beauty-out-of-damage-1993.jpg"/>
          <p:cNvPicPr>
            <a:picLocks noChangeAspect="1" noChangeArrowheads="1"/>
          </p:cNvPicPr>
          <p:nvPr/>
        </p:nvPicPr>
        <p:blipFill>
          <a:blip r:embed="rId2" cstate="email"/>
          <a:srcRect/>
          <a:stretch>
            <a:fillRect/>
          </a:stretch>
        </p:blipFill>
        <p:spPr bwMode="auto">
          <a:xfrm>
            <a:off x="5076056" y="1628800"/>
            <a:ext cx="3619500" cy="4762500"/>
          </a:xfrm>
          <a:prstGeom prst="rect">
            <a:avLst/>
          </a:prstGeom>
          <a:noFill/>
        </p:spPr>
      </p:pic>
    </p:spTree>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z="3600" dirty="0" err="1" smtClean="0"/>
              <a:t>Lymphoedème</a:t>
            </a:r>
            <a:r>
              <a:rPr lang="fr-FR" sz="3600" dirty="0" smtClean="0"/>
              <a:t>: Conseils </a:t>
            </a:r>
            <a:r>
              <a:rPr lang="fr-FR" sz="3600" u="sng" dirty="0" smtClean="0"/>
              <a:t>après</a:t>
            </a:r>
            <a:r>
              <a:rPr lang="fr-FR" sz="3600" dirty="0" smtClean="0"/>
              <a:t> opération</a:t>
            </a:r>
            <a:r>
              <a:rPr lang="fr-FR" dirty="0" smtClean="0"/>
              <a:t/>
            </a:r>
            <a:br>
              <a:rPr lang="fr-FR" dirty="0" smtClean="0"/>
            </a:br>
            <a:r>
              <a:rPr lang="fr-FR" sz="2400" dirty="0" smtClean="0"/>
              <a:t>Eviter la constriction du soutien gorge </a:t>
            </a:r>
            <a:r>
              <a:rPr lang="fr-FR" sz="2400" u="sng" dirty="0" smtClean="0"/>
              <a:t>avant</a:t>
            </a:r>
            <a:r>
              <a:rPr lang="fr-FR" sz="2400" dirty="0" smtClean="0"/>
              <a:t> aurait été mieux.</a:t>
            </a:r>
            <a:endParaRPr lang="fr-FR" sz="2400" dirty="0"/>
          </a:p>
        </p:txBody>
      </p:sp>
      <p:sp>
        <p:nvSpPr>
          <p:cNvPr id="3" name="Espace réservé du contenu 2"/>
          <p:cNvSpPr>
            <a:spLocks noGrp="1"/>
          </p:cNvSpPr>
          <p:nvPr>
            <p:ph idx="1"/>
          </p:nvPr>
        </p:nvSpPr>
        <p:spPr>
          <a:xfrm>
            <a:off x="0" y="1412776"/>
            <a:ext cx="6300192" cy="4495800"/>
          </a:xfrm>
        </p:spPr>
        <p:txBody>
          <a:bodyPr/>
          <a:lstStyle/>
          <a:p>
            <a:pPr>
              <a:buNone/>
            </a:pPr>
            <a:r>
              <a:rPr lang="fr-FR" sz="2000" dirty="0" smtClean="0"/>
              <a:t>	Parmi la liste de recommandations destinées aux patientes susceptibles de développer un </a:t>
            </a:r>
            <a:r>
              <a:rPr lang="fr-FR" sz="2000" dirty="0" err="1" smtClean="0"/>
              <a:t>lymphoedème</a:t>
            </a:r>
            <a:r>
              <a:rPr lang="fr-FR" sz="2000" dirty="0" smtClean="0"/>
              <a:t>, on retrouve </a:t>
            </a:r>
            <a:r>
              <a:rPr lang="fr-FR" sz="2000" i="1" dirty="0" smtClean="0"/>
              <a:t>(*similaire à la pression du soutien gorge sur la lymphe):</a:t>
            </a:r>
          </a:p>
          <a:p>
            <a:r>
              <a:rPr lang="fr-FR" sz="1800" dirty="0" smtClean="0"/>
              <a:t>Ne pas porter de sacs en bandoulière du côté atteint </a:t>
            </a:r>
            <a:r>
              <a:rPr lang="fr-FR" sz="1800" i="1" dirty="0" smtClean="0"/>
              <a:t>(*Poids)</a:t>
            </a:r>
          </a:p>
          <a:p>
            <a:r>
              <a:rPr lang="fr-FR" sz="1800" dirty="0" smtClean="0"/>
              <a:t>Ne pas porter de bijoux serrés autour du bras ou des doigts : changez votre alliance de main ou enlevez-la si votre bras gauche est touché. </a:t>
            </a:r>
            <a:r>
              <a:rPr lang="fr-FR" sz="1800" i="1" dirty="0" smtClean="0"/>
              <a:t>(*Pression)</a:t>
            </a:r>
          </a:p>
          <a:p>
            <a:r>
              <a:rPr lang="fr-FR" sz="1800" dirty="0" smtClean="0"/>
              <a:t>Ne pas retrousser sa manche pour serrer le bras. </a:t>
            </a:r>
            <a:r>
              <a:rPr lang="fr-FR" sz="1800" i="1" dirty="0" smtClean="0"/>
              <a:t>(*Pression)</a:t>
            </a:r>
          </a:p>
          <a:p>
            <a:r>
              <a:rPr lang="fr-FR" sz="1800" dirty="0" smtClean="0"/>
              <a:t>Ne pas dormir sur le bras menacé. </a:t>
            </a:r>
            <a:r>
              <a:rPr lang="fr-FR" sz="1800" i="1" dirty="0" smtClean="0"/>
              <a:t>(*Pression)</a:t>
            </a:r>
          </a:p>
          <a:p>
            <a:r>
              <a:rPr lang="fr-FR" sz="1800" dirty="0" smtClean="0"/>
              <a:t>Eviter tout ce qui peut vous ankyloser.. (Longues heures sans bouger) </a:t>
            </a:r>
            <a:r>
              <a:rPr lang="fr-FR" sz="1800" i="1" dirty="0" smtClean="0"/>
              <a:t>(*Immobilisation)</a:t>
            </a:r>
          </a:p>
          <a:p>
            <a:r>
              <a:rPr lang="fr-FR" sz="1800" dirty="0" smtClean="0"/>
              <a:t>Porter des prothèses mammaires légères </a:t>
            </a:r>
            <a:r>
              <a:rPr lang="fr-FR" sz="1800" i="1" dirty="0" smtClean="0"/>
              <a:t>(*les prothèses augmentent la pression sur les ganglions lymphatiques du cou).</a:t>
            </a:r>
          </a:p>
          <a:p>
            <a:r>
              <a:rPr lang="fr-FR" sz="1800" dirty="0" smtClean="0"/>
              <a:t>Utiliser un soutien-gorge pas trop serré et idéalement sans armatures métalliques. </a:t>
            </a:r>
            <a:r>
              <a:rPr lang="fr-FR" sz="1800" i="1" dirty="0" smtClean="0"/>
              <a:t>(*Pression, indentations)</a:t>
            </a:r>
          </a:p>
          <a:p>
            <a:r>
              <a:rPr lang="fr-FR" sz="1800" dirty="0" smtClean="0"/>
              <a:t>Exercices recommandés : la marche, la natation, les mouvements aérobics légers </a:t>
            </a:r>
            <a:r>
              <a:rPr lang="fr-FR" sz="1800" i="1" dirty="0" smtClean="0"/>
              <a:t>(*Mouvement des seins créant un drainage naturel)</a:t>
            </a:r>
          </a:p>
        </p:txBody>
      </p:sp>
      <p:sp>
        <p:nvSpPr>
          <p:cNvPr id="4" name="ZoneTexte 3"/>
          <p:cNvSpPr txBox="1"/>
          <p:nvPr/>
        </p:nvSpPr>
        <p:spPr>
          <a:xfrm>
            <a:off x="6228184" y="6309320"/>
            <a:ext cx="2736304" cy="307777"/>
          </a:xfrm>
          <a:prstGeom prst="rect">
            <a:avLst/>
          </a:prstGeom>
          <a:noFill/>
        </p:spPr>
        <p:txBody>
          <a:bodyPr wrap="square" rtlCol="0">
            <a:spAutoFit/>
          </a:bodyPr>
          <a:lstStyle/>
          <a:p>
            <a:r>
              <a:rPr lang="fr-FR" sz="1400" dirty="0" smtClean="0"/>
              <a:t>(National </a:t>
            </a:r>
            <a:r>
              <a:rPr lang="fr-FR" sz="1400" dirty="0" err="1" smtClean="0"/>
              <a:t>Lymphedema</a:t>
            </a:r>
            <a:r>
              <a:rPr lang="fr-FR" sz="1400" dirty="0" smtClean="0"/>
              <a:t> Network)</a:t>
            </a:r>
            <a:endParaRPr lang="fr-FR" sz="1400" dirty="0"/>
          </a:p>
        </p:txBody>
      </p:sp>
      <p:pic>
        <p:nvPicPr>
          <p:cNvPr id="168962" name="Picture 2" descr="I:\Perso\Perso Yves\Soutien gorge Danger\M1220092-Woman_breast_after_mastectomy_and_reconstruction-SPL.jpg"/>
          <p:cNvPicPr>
            <a:picLocks noChangeAspect="1" noChangeArrowheads="1"/>
          </p:cNvPicPr>
          <p:nvPr/>
        </p:nvPicPr>
        <p:blipFill>
          <a:blip r:embed="rId2" cstate="email"/>
          <a:srcRect/>
          <a:stretch>
            <a:fillRect/>
          </a:stretch>
        </p:blipFill>
        <p:spPr bwMode="auto">
          <a:xfrm>
            <a:off x="6300192" y="1844824"/>
            <a:ext cx="2650294" cy="4176464"/>
          </a:xfrm>
          <a:prstGeom prst="rect">
            <a:avLst/>
          </a:prstGeom>
          <a:noFill/>
        </p:spPr>
      </p:pic>
    </p:spTree>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z="3600" dirty="0" smtClean="0"/>
              <a:t>Inconfort du soutien gorge pour les femmes vivant avec un cancer du sein</a:t>
            </a:r>
            <a:endParaRPr lang="fr-FR" sz="3600" dirty="0"/>
          </a:p>
        </p:txBody>
      </p:sp>
      <p:sp>
        <p:nvSpPr>
          <p:cNvPr id="3" name="Espace réservé du contenu 2"/>
          <p:cNvSpPr>
            <a:spLocks noGrp="1"/>
          </p:cNvSpPr>
          <p:nvPr>
            <p:ph idx="1"/>
          </p:nvPr>
        </p:nvSpPr>
        <p:spPr>
          <a:xfrm>
            <a:off x="251520" y="1556792"/>
            <a:ext cx="5410944" cy="4711824"/>
          </a:xfrm>
        </p:spPr>
        <p:txBody>
          <a:bodyPr/>
          <a:lstStyle/>
          <a:p>
            <a:r>
              <a:rPr lang="fr-FR" sz="2400" dirty="0" smtClean="0"/>
              <a:t>Une étude australienne a clairement établi que l'inconfort du soutien-gorge, en particulier la bande élastique du soutien-gorge, est un obstacle à la participation à l'activité physique pour les femmes vivant avec un diagnostic de cancer du sein. </a:t>
            </a:r>
          </a:p>
          <a:p>
            <a:r>
              <a:rPr lang="fr-FR" sz="2400" dirty="0" smtClean="0"/>
              <a:t>70,3% des femmes participantes à l’étude ont déclaré avoir subi un inconfort au niveau du soutien-gorge pendant un exercice physique. </a:t>
            </a:r>
          </a:p>
          <a:p>
            <a:pPr>
              <a:buNone/>
            </a:pPr>
            <a:r>
              <a:rPr lang="en-US" sz="1400" dirty="0" smtClean="0"/>
              <a:t>	Is bra discomfort a barrier to exercise for breast cancer patients? </a:t>
            </a:r>
            <a:r>
              <a:rPr lang="fr-FR" sz="1400" dirty="0" smtClean="0"/>
              <a:t>(PMID:19669168) </a:t>
            </a:r>
            <a:r>
              <a:rPr lang="en-US" sz="1400" dirty="0" smtClean="0"/>
              <a:t>Biomechanics Research Laboratory, School of Health Sciences, University of Wollongong, Wollongong, New South Wales 2522, Australia. sg490@uow.edu.au</a:t>
            </a:r>
            <a:endParaRPr lang="fr-FR" sz="1400" dirty="0" smtClean="0"/>
          </a:p>
          <a:p>
            <a:endParaRPr lang="fr-FR" sz="2400" dirty="0" smtClean="0"/>
          </a:p>
          <a:p>
            <a:endParaRPr lang="fr-FR" sz="2400" dirty="0" smtClean="0"/>
          </a:p>
        </p:txBody>
      </p:sp>
      <p:pic>
        <p:nvPicPr>
          <p:cNvPr id="185346" name="Picture 2" descr="F:\Perso\Perso Yves\Soutien gorge Danger\Photos parlantes\images.jpg"/>
          <p:cNvPicPr>
            <a:picLocks noChangeAspect="1" noChangeArrowheads="1"/>
          </p:cNvPicPr>
          <p:nvPr/>
        </p:nvPicPr>
        <p:blipFill>
          <a:blip r:embed="rId2" cstate="email"/>
          <a:srcRect/>
          <a:stretch>
            <a:fillRect/>
          </a:stretch>
        </p:blipFill>
        <p:spPr bwMode="auto">
          <a:xfrm rot="16200000">
            <a:off x="5119012" y="2377934"/>
            <a:ext cx="4248473" cy="3182254"/>
          </a:xfrm>
          <a:prstGeom prst="rect">
            <a:avLst/>
          </a:prstGeom>
          <a:noFill/>
        </p:spPr>
      </p:pic>
    </p:spTree>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2699792" y="274638"/>
            <a:ext cx="5987008" cy="1143000"/>
          </a:xfrm>
        </p:spPr>
        <p:txBody>
          <a:bodyPr/>
          <a:lstStyle/>
          <a:p>
            <a:r>
              <a:rPr lang="fr-FR" dirty="0" smtClean="0"/>
              <a:t>Pressions et douleurs</a:t>
            </a:r>
            <a:endParaRPr lang="fr-FR" dirty="0"/>
          </a:p>
        </p:txBody>
      </p:sp>
      <p:sp>
        <p:nvSpPr>
          <p:cNvPr id="3" name="Espace réservé du contenu 2"/>
          <p:cNvSpPr>
            <a:spLocks noGrp="1"/>
          </p:cNvSpPr>
          <p:nvPr>
            <p:ph idx="1"/>
          </p:nvPr>
        </p:nvSpPr>
        <p:spPr>
          <a:xfrm>
            <a:off x="2627784" y="1600200"/>
            <a:ext cx="6059016" cy="2404864"/>
          </a:xfrm>
        </p:spPr>
        <p:txBody>
          <a:bodyPr/>
          <a:lstStyle/>
          <a:p>
            <a:r>
              <a:rPr lang="fr-FR" sz="2400" dirty="0" smtClean="0"/>
              <a:t>Des chercheurs français à l'Université de Paris l'Hôpital Necker ont constaté que les femmes souffrant de douleurs mensuelles des seins ont deux fois plus de risques de développer un cancer du sein.</a:t>
            </a:r>
          </a:p>
        </p:txBody>
      </p:sp>
      <p:pic>
        <p:nvPicPr>
          <p:cNvPr id="180226" name="Picture 2" descr="N:\Perso\Perso Yves\Soutien gorge Danger\Photos 2\12148543580jQqWR.jpg"/>
          <p:cNvPicPr>
            <a:picLocks noChangeAspect="1" noChangeArrowheads="1"/>
          </p:cNvPicPr>
          <p:nvPr/>
        </p:nvPicPr>
        <p:blipFill>
          <a:blip r:embed="rId2" cstate="email"/>
          <a:srcRect/>
          <a:stretch>
            <a:fillRect/>
          </a:stretch>
        </p:blipFill>
        <p:spPr bwMode="auto">
          <a:xfrm>
            <a:off x="683568" y="620688"/>
            <a:ext cx="1800200" cy="2388020"/>
          </a:xfrm>
          <a:prstGeom prst="rect">
            <a:avLst/>
          </a:prstGeom>
          <a:noFill/>
        </p:spPr>
      </p:pic>
      <p:pic>
        <p:nvPicPr>
          <p:cNvPr id="180228" name="Picture 4" descr="N:\Perso\Perso Yves\Soutien gorge Danger\Photos 2\Nerf cervical.jpg"/>
          <p:cNvPicPr>
            <a:picLocks noChangeAspect="1" noChangeArrowheads="1"/>
          </p:cNvPicPr>
          <p:nvPr/>
        </p:nvPicPr>
        <p:blipFill>
          <a:blip r:embed="rId3" cstate="email"/>
          <a:srcRect/>
          <a:stretch>
            <a:fillRect/>
          </a:stretch>
        </p:blipFill>
        <p:spPr bwMode="auto">
          <a:xfrm>
            <a:off x="6804248" y="3717032"/>
            <a:ext cx="1800200" cy="2692942"/>
          </a:xfrm>
          <a:prstGeom prst="rect">
            <a:avLst/>
          </a:prstGeom>
          <a:noFill/>
        </p:spPr>
      </p:pic>
      <p:sp>
        <p:nvSpPr>
          <p:cNvPr id="7" name="Espace réservé du contenu 2"/>
          <p:cNvSpPr txBox="1">
            <a:spLocks/>
          </p:cNvSpPr>
          <p:nvPr/>
        </p:nvSpPr>
        <p:spPr bwMode="auto">
          <a:xfrm>
            <a:off x="2699792" y="3645024"/>
            <a:ext cx="3898776" cy="2808312"/>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marL="342900" marR="0" lvl="0" indent="-342900" algn="l" defTabSz="914400" rtl="0" eaLnBrk="1" fontAlgn="base" latinLnBrk="0" hangingPunct="1">
              <a:lnSpc>
                <a:spcPct val="100000"/>
              </a:lnSpc>
              <a:spcBef>
                <a:spcPct val="20000"/>
              </a:spcBef>
              <a:spcAft>
                <a:spcPct val="0"/>
              </a:spcAft>
              <a:buClr>
                <a:schemeClr val="hlink"/>
              </a:buClr>
              <a:buSzTx/>
              <a:buFontTx/>
              <a:buChar char="•"/>
              <a:tabLst/>
              <a:defRPr/>
            </a:pPr>
            <a:r>
              <a:rPr kumimoji="0" lang="fr-FR" sz="2400" b="0" i="0" u="none" strike="noStrike" kern="0" cap="none" spc="0" normalizeH="0" baseline="0" noProof="0" dirty="0" smtClean="0">
                <a:ln>
                  <a:noFill/>
                </a:ln>
                <a:solidFill>
                  <a:schemeClr val="tx1"/>
                </a:solidFill>
                <a:effectLst>
                  <a:outerShdw blurRad="38100" dist="38100" dir="2700000" algn="tl">
                    <a:srgbClr val="000000"/>
                  </a:outerShdw>
                </a:effectLst>
                <a:uLnTx/>
                <a:uFillTx/>
                <a:latin typeface="+mn-lt"/>
                <a:ea typeface="+mn-ea"/>
                <a:cs typeface="+mn-cs"/>
              </a:rPr>
              <a:t>Une autre recherche médicale a constaté que les bretelles arrivent à creuser l'épaule et mettent une pression sur le nerf cervical, provoquant des maux de tête, des douleurs de cou et un engourdissement.</a:t>
            </a:r>
            <a:r>
              <a:rPr kumimoji="0" lang="fr-FR" sz="3200" b="0" i="0" u="none" strike="noStrike" kern="0" cap="none" spc="0" normalizeH="0" baseline="0" noProof="0" dirty="0" smtClean="0">
                <a:ln>
                  <a:noFill/>
                </a:ln>
                <a:solidFill>
                  <a:schemeClr val="tx1"/>
                </a:solidFill>
                <a:effectLst>
                  <a:outerShdw blurRad="38100" dist="38100" dir="2700000" algn="tl">
                    <a:srgbClr val="000000"/>
                  </a:outerShdw>
                </a:effectLst>
                <a:uLnTx/>
                <a:uFillTx/>
                <a:latin typeface="+mn-lt"/>
                <a:ea typeface="+mn-ea"/>
                <a:cs typeface="+mn-cs"/>
              </a:rPr>
              <a:t/>
            </a:r>
            <a:br>
              <a:rPr kumimoji="0" lang="fr-FR" sz="3200" b="0" i="0" u="none" strike="noStrike" kern="0" cap="none" spc="0" normalizeH="0" baseline="0" noProof="0" dirty="0" smtClean="0">
                <a:ln>
                  <a:noFill/>
                </a:ln>
                <a:solidFill>
                  <a:schemeClr val="tx1"/>
                </a:solidFill>
                <a:effectLst>
                  <a:outerShdw blurRad="38100" dist="38100" dir="2700000" algn="tl">
                    <a:srgbClr val="000000"/>
                  </a:outerShdw>
                </a:effectLst>
                <a:uLnTx/>
                <a:uFillTx/>
                <a:latin typeface="+mn-lt"/>
                <a:ea typeface="+mn-ea"/>
                <a:cs typeface="+mn-cs"/>
              </a:rPr>
            </a:br>
            <a:endParaRPr kumimoji="0" lang="fr-FR" sz="3200" b="0" i="0" u="none" strike="noStrike" kern="0" cap="none" spc="0" normalizeH="0" baseline="0" noProof="0" dirty="0">
              <a:ln>
                <a:noFill/>
              </a:ln>
              <a:solidFill>
                <a:schemeClr val="tx1"/>
              </a:solidFill>
              <a:effectLst>
                <a:outerShdw blurRad="38100" dist="38100" dir="2700000" algn="tl">
                  <a:srgbClr val="000000"/>
                </a:outerShdw>
              </a:effectLst>
              <a:uLnTx/>
              <a:uFillTx/>
              <a:latin typeface="+mn-lt"/>
              <a:ea typeface="+mn-ea"/>
              <a:cs typeface="+mn-cs"/>
            </a:endParaRPr>
          </a:p>
        </p:txBody>
      </p:sp>
      <p:pic>
        <p:nvPicPr>
          <p:cNvPr id="117761" name="Picture 1" descr="I:\Perso\Perso Yves\Soutien gorge Danger\Photos 2\378-1019-thickbox.jpg"/>
          <p:cNvPicPr>
            <a:picLocks noChangeAspect="1" noChangeArrowheads="1"/>
          </p:cNvPicPr>
          <p:nvPr/>
        </p:nvPicPr>
        <p:blipFill>
          <a:blip r:embed="rId4" cstate="email"/>
          <a:srcRect/>
          <a:stretch>
            <a:fillRect/>
          </a:stretch>
        </p:blipFill>
        <p:spPr bwMode="auto">
          <a:xfrm>
            <a:off x="683568" y="3429000"/>
            <a:ext cx="1776406" cy="3096344"/>
          </a:xfrm>
          <a:prstGeom prst="rect">
            <a:avLst/>
          </a:prstGeom>
          <a:noFill/>
        </p:spPr>
      </p:pic>
    </p:spTree>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0594" name="Rectangle 2"/>
          <p:cNvSpPr>
            <a:spLocks noGrp="1" noChangeArrowheads="1"/>
          </p:cNvSpPr>
          <p:nvPr>
            <p:ph type="title"/>
          </p:nvPr>
        </p:nvSpPr>
        <p:spPr/>
        <p:txBody>
          <a:bodyPr/>
          <a:lstStyle/>
          <a:p>
            <a:pPr eaLnBrk="1" hangingPunct="1">
              <a:defRPr/>
            </a:pPr>
            <a:r>
              <a:rPr lang="fr-FR" sz="4000" smtClean="0"/>
              <a:t>Un accessoire de mode destructeur ? </a:t>
            </a:r>
          </a:p>
        </p:txBody>
      </p:sp>
      <p:sp>
        <p:nvSpPr>
          <p:cNvPr id="110595" name="Rectangle 3"/>
          <p:cNvSpPr>
            <a:spLocks noGrp="1" noChangeArrowheads="1"/>
          </p:cNvSpPr>
          <p:nvPr>
            <p:ph type="body" idx="1"/>
          </p:nvPr>
        </p:nvSpPr>
        <p:spPr>
          <a:xfrm>
            <a:off x="468313" y="3500438"/>
            <a:ext cx="8280400" cy="3025775"/>
          </a:xfrm>
        </p:spPr>
        <p:txBody>
          <a:bodyPr/>
          <a:lstStyle/>
          <a:p>
            <a:pPr eaLnBrk="1" hangingPunct="1">
              <a:lnSpc>
                <a:spcPct val="90000"/>
              </a:lnSpc>
              <a:buFontTx/>
              <a:buNone/>
              <a:defRPr/>
            </a:pPr>
            <a:r>
              <a:rPr lang="fr-FR" sz="2400" dirty="0" smtClean="0"/>
              <a:t>	Certains pays (Japon, provinces de l’Inde, Fidji, Maoris…) n’hésitent pas à faire des campagnes pour un retour au vêtement traditionnel seins libres, depuis l’apparition du cancer du sein avec l’adoption de la mode occidentale.</a:t>
            </a:r>
          </a:p>
          <a:p>
            <a:pPr eaLnBrk="1" hangingPunct="1">
              <a:lnSpc>
                <a:spcPct val="90000"/>
              </a:lnSpc>
              <a:buFontTx/>
              <a:buNone/>
              <a:defRPr/>
            </a:pPr>
            <a:r>
              <a:rPr lang="fr-FR" sz="2400" dirty="0" smtClean="0"/>
              <a:t>	</a:t>
            </a:r>
            <a:r>
              <a:rPr lang="fr-FR" sz="2800" b="1" dirty="0" smtClean="0"/>
              <a:t>En effet, les femmes vivant à la mode occidentale développent des cancers dans ces mêmes pays ou les autres vivent seins libres de façon traditionnelle et n’en développent pas.</a:t>
            </a:r>
          </a:p>
        </p:txBody>
      </p:sp>
      <p:pic>
        <p:nvPicPr>
          <p:cNvPr id="67588" name="Picture 4" descr="cout"/>
          <p:cNvPicPr>
            <a:picLocks noChangeAspect="1" noChangeArrowheads="1"/>
          </p:cNvPicPr>
          <p:nvPr/>
        </p:nvPicPr>
        <p:blipFill>
          <a:blip r:embed="rId2" cstate="email"/>
          <a:srcRect/>
          <a:stretch>
            <a:fillRect/>
          </a:stretch>
        </p:blipFill>
        <p:spPr bwMode="auto">
          <a:xfrm>
            <a:off x="1403350" y="1412875"/>
            <a:ext cx="1084263" cy="2016125"/>
          </a:xfrm>
          <a:prstGeom prst="rect">
            <a:avLst/>
          </a:prstGeom>
          <a:noFill/>
          <a:ln w="9525">
            <a:noFill/>
            <a:miter lim="800000"/>
            <a:headEnd/>
            <a:tailEnd/>
          </a:ln>
        </p:spPr>
      </p:pic>
      <p:pic>
        <p:nvPicPr>
          <p:cNvPr id="67589" name="Picture 5" descr="bra_free_proud_of_it_keychain-p146454835816110846qjfk_400"/>
          <p:cNvPicPr>
            <a:picLocks noChangeAspect="1" noChangeArrowheads="1"/>
          </p:cNvPicPr>
          <p:nvPr/>
        </p:nvPicPr>
        <p:blipFill>
          <a:blip r:embed="rId3" cstate="email"/>
          <a:srcRect/>
          <a:stretch>
            <a:fillRect/>
          </a:stretch>
        </p:blipFill>
        <p:spPr bwMode="auto">
          <a:xfrm>
            <a:off x="6443663" y="1484313"/>
            <a:ext cx="1871662" cy="1873250"/>
          </a:xfrm>
          <a:prstGeom prst="rect">
            <a:avLst/>
          </a:prstGeom>
          <a:noFill/>
          <a:ln w="9525" algn="in">
            <a:noFill/>
            <a:miter lim="800000"/>
            <a:headEnd/>
            <a:tailEnd/>
          </a:ln>
        </p:spPr>
      </p:pic>
      <p:pic>
        <p:nvPicPr>
          <p:cNvPr id="67590" name="Picture 6" descr="braless_m"/>
          <p:cNvPicPr>
            <a:picLocks noChangeAspect="1" noChangeArrowheads="1"/>
          </p:cNvPicPr>
          <p:nvPr/>
        </p:nvPicPr>
        <p:blipFill>
          <a:blip r:embed="rId4" cstate="email"/>
          <a:srcRect/>
          <a:stretch>
            <a:fillRect/>
          </a:stretch>
        </p:blipFill>
        <p:spPr bwMode="auto">
          <a:xfrm>
            <a:off x="3348038" y="1484313"/>
            <a:ext cx="2486025" cy="1905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427984" y="836712"/>
            <a:ext cx="4402832" cy="1143000"/>
          </a:xfrm>
        </p:spPr>
        <p:txBody>
          <a:bodyPr/>
          <a:lstStyle/>
          <a:p>
            <a:r>
              <a:rPr lang="fr-FR" dirty="0" smtClean="0"/>
              <a:t>Aux îles Fidji…</a:t>
            </a:r>
            <a:endParaRPr lang="fr-FR" dirty="0"/>
          </a:p>
        </p:txBody>
      </p:sp>
      <p:sp>
        <p:nvSpPr>
          <p:cNvPr id="3" name="Espace réservé du contenu 2"/>
          <p:cNvSpPr>
            <a:spLocks noGrp="1"/>
          </p:cNvSpPr>
          <p:nvPr>
            <p:ph idx="1"/>
          </p:nvPr>
        </p:nvSpPr>
        <p:spPr>
          <a:xfrm>
            <a:off x="179512" y="3140968"/>
            <a:ext cx="6336704" cy="2955032"/>
          </a:xfrm>
        </p:spPr>
        <p:txBody>
          <a:bodyPr/>
          <a:lstStyle/>
          <a:p>
            <a:r>
              <a:rPr lang="fr-FR" sz="2400" dirty="0" smtClean="0"/>
              <a:t>Durant leur étude, les deux anthropologues médicaux ont constaté aux îles Fidji où les soutiens gorges sont très peu utilisés, que les 24 cas de cancer dont ils avaient eu connaissance étaient 24 femmes qui avaient l’habitude de porter des soutien gorges, vivant à la mode occidentale, issues pourtant de mêmes villages, avec le même code génétique et le même régime alimentaire que celles qui n’en portaient pas.</a:t>
            </a:r>
          </a:p>
        </p:txBody>
      </p:sp>
      <p:pic>
        <p:nvPicPr>
          <p:cNvPr id="145410" name="Picture 2" descr="N:\Perso\Perso Yves\Soutien gorge Danger\Photos 2\fiji-woman-199x300.jpg"/>
          <p:cNvPicPr>
            <a:picLocks noChangeAspect="1" noChangeArrowheads="1"/>
          </p:cNvPicPr>
          <p:nvPr/>
        </p:nvPicPr>
        <p:blipFill>
          <a:blip r:embed="rId2" cstate="email"/>
          <a:srcRect/>
          <a:stretch>
            <a:fillRect/>
          </a:stretch>
        </p:blipFill>
        <p:spPr bwMode="auto">
          <a:xfrm>
            <a:off x="6588224" y="3068960"/>
            <a:ext cx="2255515" cy="3400274"/>
          </a:xfrm>
          <a:prstGeom prst="rect">
            <a:avLst/>
          </a:prstGeom>
          <a:noFill/>
        </p:spPr>
      </p:pic>
      <p:pic>
        <p:nvPicPr>
          <p:cNvPr id="145411" name="Picture 3" descr="N:\Perso\Perso Yves\Soutien gorge Danger\Photos 2\Miss-Fiji-2011.jpg"/>
          <p:cNvPicPr>
            <a:picLocks noChangeAspect="1" noChangeArrowheads="1"/>
          </p:cNvPicPr>
          <p:nvPr/>
        </p:nvPicPr>
        <p:blipFill>
          <a:blip r:embed="rId3" cstate="email"/>
          <a:srcRect/>
          <a:stretch>
            <a:fillRect/>
          </a:stretch>
        </p:blipFill>
        <p:spPr bwMode="auto">
          <a:xfrm>
            <a:off x="683568" y="260648"/>
            <a:ext cx="1669685" cy="2520280"/>
          </a:xfrm>
          <a:prstGeom prst="rect">
            <a:avLst/>
          </a:prstGeom>
          <a:noFill/>
        </p:spPr>
      </p:pic>
      <p:pic>
        <p:nvPicPr>
          <p:cNvPr id="145412" name="Picture 4" descr="N:\Perso\Perso Yves\Soutien gorge Danger\Photos 2\93568136_3764b6cc59.jpg"/>
          <p:cNvPicPr>
            <a:picLocks noChangeAspect="1" noChangeArrowheads="1"/>
          </p:cNvPicPr>
          <p:nvPr/>
        </p:nvPicPr>
        <p:blipFill>
          <a:blip r:embed="rId4" cstate="email"/>
          <a:srcRect/>
          <a:stretch>
            <a:fillRect/>
          </a:stretch>
        </p:blipFill>
        <p:spPr bwMode="auto">
          <a:xfrm>
            <a:off x="2483768" y="260648"/>
            <a:ext cx="1693313" cy="2520280"/>
          </a:xfrm>
          <a:prstGeom prst="rect">
            <a:avLst/>
          </a:prstGeom>
          <a:noFill/>
        </p:spPr>
      </p:pic>
    </p:spTree>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Les mêmes résultats en Chine</a:t>
            </a:r>
            <a:endParaRPr lang="fr-FR" dirty="0"/>
          </a:p>
        </p:txBody>
      </p:sp>
      <p:sp>
        <p:nvSpPr>
          <p:cNvPr id="3" name="Espace réservé du contenu 2"/>
          <p:cNvSpPr>
            <a:spLocks noGrp="1"/>
          </p:cNvSpPr>
          <p:nvPr>
            <p:ph idx="1"/>
          </p:nvPr>
        </p:nvSpPr>
        <p:spPr>
          <a:xfrm>
            <a:off x="251520" y="1600200"/>
            <a:ext cx="4824536" cy="4495800"/>
          </a:xfrm>
        </p:spPr>
        <p:txBody>
          <a:bodyPr/>
          <a:lstStyle/>
          <a:p>
            <a:r>
              <a:rPr lang="fr-FR" sz="2200" dirty="0" smtClean="0"/>
              <a:t>Une étude récente de l’université de médecine de la province du </a:t>
            </a:r>
            <a:r>
              <a:rPr lang="fr-FR" sz="2200" dirty="0" err="1" smtClean="0"/>
              <a:t>Zhéjiang</a:t>
            </a:r>
            <a:r>
              <a:rPr lang="fr-FR" sz="2200" dirty="0" smtClean="0"/>
              <a:t> en Chine en juillet 2009, a étudié les facteurs de risques du cancer du sein chez la femme et </a:t>
            </a:r>
            <a:r>
              <a:rPr lang="fr-FR" sz="2200" u="sng" dirty="0" smtClean="0"/>
              <a:t>a montré que le soutien gorge pour dormir augmente l’incidence du cancer du sein.</a:t>
            </a:r>
          </a:p>
          <a:p>
            <a:r>
              <a:rPr lang="fr-FR" sz="2200" dirty="0" smtClean="0"/>
              <a:t>Outre le fait que le soutien gorge soit également un grand criminel de l’ hyperplasie mammaire, les experts en cancérologie de l’hôpital moderne de Guangzhou rappellent au sujet du soutien gorge que la santé est primordiale sur l’apparence.</a:t>
            </a:r>
          </a:p>
          <a:p>
            <a:endParaRPr lang="fr-FR" sz="1600" dirty="0"/>
          </a:p>
        </p:txBody>
      </p:sp>
      <p:pic>
        <p:nvPicPr>
          <p:cNvPr id="178178" name="Picture 2" descr="I:\Perso\Perso Yves\Soutien gorge Danger\Photos parlantes\Zrzut-ekranu-2012-07-11-o-9.03.48-PM.png"/>
          <p:cNvPicPr>
            <a:picLocks noChangeAspect="1" noChangeArrowheads="1"/>
          </p:cNvPicPr>
          <p:nvPr/>
        </p:nvPicPr>
        <p:blipFill>
          <a:blip r:embed="rId2" cstate="email"/>
          <a:srcRect/>
          <a:stretch>
            <a:fillRect/>
          </a:stretch>
        </p:blipFill>
        <p:spPr bwMode="auto">
          <a:xfrm>
            <a:off x="5220072" y="1772816"/>
            <a:ext cx="3741321" cy="2232248"/>
          </a:xfrm>
          <a:prstGeom prst="rect">
            <a:avLst/>
          </a:prstGeom>
          <a:noFill/>
        </p:spPr>
      </p:pic>
      <p:pic>
        <p:nvPicPr>
          <p:cNvPr id="178179" name="Picture 3" descr="I:\Perso\Perso Yves\Soutien gorge Danger\Photos parlantes\huge braless.jpg"/>
          <p:cNvPicPr>
            <a:picLocks noChangeAspect="1" noChangeArrowheads="1"/>
          </p:cNvPicPr>
          <p:nvPr/>
        </p:nvPicPr>
        <p:blipFill>
          <a:blip r:embed="rId3" cstate="email"/>
          <a:srcRect/>
          <a:stretch>
            <a:fillRect/>
          </a:stretch>
        </p:blipFill>
        <p:spPr bwMode="auto">
          <a:xfrm>
            <a:off x="5724128" y="4221088"/>
            <a:ext cx="2952328" cy="2376264"/>
          </a:xfrm>
          <a:prstGeom prst="rect">
            <a:avLst/>
          </a:prstGeom>
          <a:noFill/>
        </p:spPr>
      </p:pic>
    </p:spTree>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z="3600" dirty="0" smtClean="0"/>
              <a:t>Immigration japonaise aux Etats Unis</a:t>
            </a:r>
            <a:endParaRPr lang="fr-FR" sz="3600" dirty="0"/>
          </a:p>
        </p:txBody>
      </p:sp>
      <p:sp>
        <p:nvSpPr>
          <p:cNvPr id="3" name="Espace réservé du contenu 2"/>
          <p:cNvSpPr>
            <a:spLocks noGrp="1"/>
          </p:cNvSpPr>
          <p:nvPr>
            <p:ph idx="1"/>
          </p:nvPr>
        </p:nvSpPr>
        <p:spPr>
          <a:xfrm>
            <a:off x="395536" y="1484784"/>
            <a:ext cx="8291264" cy="1368152"/>
          </a:xfrm>
        </p:spPr>
        <p:txBody>
          <a:bodyPr/>
          <a:lstStyle/>
          <a:p>
            <a:r>
              <a:rPr lang="fr-FR" sz="2000" dirty="0" smtClean="0"/>
              <a:t>Les japonaises vivant au Japon ont un taux plus faible de cancers du sein que les Japonaises de 1</a:t>
            </a:r>
            <a:r>
              <a:rPr lang="fr-FR" sz="2000" baseline="30000" dirty="0" smtClean="0"/>
              <a:t>ère</a:t>
            </a:r>
            <a:r>
              <a:rPr lang="fr-FR" sz="2000" dirty="0" smtClean="0"/>
              <a:t> génération vivant aux Etats-Unis ( 3 fois moins).</a:t>
            </a:r>
          </a:p>
          <a:p>
            <a:r>
              <a:rPr lang="fr-FR" sz="2000" dirty="0" smtClean="0"/>
              <a:t>L’augmentation du taux du cancer du sein entre</a:t>
            </a:r>
          </a:p>
        </p:txBody>
      </p:sp>
      <p:pic>
        <p:nvPicPr>
          <p:cNvPr id="165890" name="Picture 2" descr="I:\Perso\Perso Yves\Soutien gorge Danger\Photos 2\Asiatique_sans_soutien-gorge.jpg"/>
          <p:cNvPicPr>
            <a:picLocks noChangeAspect="1" noChangeArrowheads="1"/>
          </p:cNvPicPr>
          <p:nvPr/>
        </p:nvPicPr>
        <p:blipFill>
          <a:blip r:embed="rId2" cstate="email"/>
          <a:srcRect/>
          <a:stretch>
            <a:fillRect/>
          </a:stretch>
        </p:blipFill>
        <p:spPr bwMode="auto">
          <a:xfrm>
            <a:off x="6084168" y="2564904"/>
            <a:ext cx="2780556" cy="3949949"/>
          </a:xfrm>
          <a:prstGeom prst="rect">
            <a:avLst/>
          </a:prstGeom>
          <a:noFill/>
        </p:spPr>
      </p:pic>
      <p:sp>
        <p:nvSpPr>
          <p:cNvPr id="5" name="Espace réservé du contenu 2"/>
          <p:cNvSpPr txBox="1">
            <a:spLocks/>
          </p:cNvSpPr>
          <p:nvPr/>
        </p:nvSpPr>
        <p:spPr bwMode="auto">
          <a:xfrm>
            <a:off x="395536" y="2492896"/>
            <a:ext cx="5256584" cy="4176464"/>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marL="342900" marR="0" lvl="0" indent="-342900" algn="l" defTabSz="914400" rtl="0" eaLnBrk="1" fontAlgn="base" latinLnBrk="0" hangingPunct="1">
              <a:lnSpc>
                <a:spcPct val="100000"/>
              </a:lnSpc>
              <a:spcBef>
                <a:spcPct val="20000"/>
              </a:spcBef>
              <a:spcAft>
                <a:spcPct val="0"/>
              </a:spcAft>
              <a:buClr>
                <a:schemeClr val="hlink"/>
              </a:buClr>
              <a:buSzTx/>
              <a:tabLst/>
              <a:defRPr/>
            </a:pPr>
            <a:r>
              <a:rPr kumimoji="0" lang="fr-FR" sz="2000" b="0" i="0" u="none" strike="noStrike" kern="0" cap="none" spc="0" normalizeH="0" baseline="0" noProof="0" dirty="0" smtClean="0">
                <a:ln>
                  <a:noFill/>
                </a:ln>
                <a:solidFill>
                  <a:schemeClr val="tx1"/>
                </a:solidFill>
                <a:effectLst>
                  <a:outerShdw blurRad="38100" dist="38100" dir="2700000" algn="tl">
                    <a:srgbClr val="000000"/>
                  </a:outerShdw>
                </a:effectLst>
                <a:uLnTx/>
                <a:uFillTx/>
                <a:latin typeface="+mn-lt"/>
                <a:ea typeface="+mn-ea"/>
                <a:cs typeface="+mn-cs"/>
              </a:rPr>
              <a:t>	la 1</a:t>
            </a:r>
            <a:r>
              <a:rPr kumimoji="0" lang="fr-FR" sz="2000" b="0" i="0" u="none" strike="noStrike" kern="0" cap="none" spc="0" normalizeH="0" baseline="30000" noProof="0" dirty="0" smtClean="0">
                <a:ln>
                  <a:noFill/>
                </a:ln>
                <a:solidFill>
                  <a:schemeClr val="tx1"/>
                </a:solidFill>
                <a:effectLst>
                  <a:outerShdw blurRad="38100" dist="38100" dir="2700000" algn="tl">
                    <a:srgbClr val="000000"/>
                  </a:outerShdw>
                </a:effectLst>
                <a:uLnTx/>
                <a:uFillTx/>
                <a:latin typeface="+mn-lt"/>
                <a:ea typeface="+mn-ea"/>
                <a:cs typeface="+mn-cs"/>
              </a:rPr>
              <a:t>ere</a:t>
            </a:r>
            <a:r>
              <a:rPr kumimoji="0" lang="fr-FR" sz="2000" b="0" i="0" u="none" strike="noStrike" kern="0" cap="none" spc="0" normalizeH="0" baseline="0" noProof="0" dirty="0" smtClean="0">
                <a:ln>
                  <a:noFill/>
                </a:ln>
                <a:solidFill>
                  <a:schemeClr val="tx1"/>
                </a:solidFill>
                <a:effectLst>
                  <a:outerShdw blurRad="38100" dist="38100" dir="2700000" algn="tl">
                    <a:srgbClr val="000000"/>
                  </a:outerShdw>
                </a:effectLst>
                <a:uLnTx/>
                <a:uFillTx/>
                <a:latin typeface="+mn-lt"/>
                <a:ea typeface="+mn-ea"/>
                <a:cs typeface="+mn-cs"/>
              </a:rPr>
              <a:t> et la 2</a:t>
            </a:r>
            <a:r>
              <a:rPr kumimoji="0" lang="fr-FR" sz="2000" b="0" i="0" u="none" strike="noStrike" kern="0" cap="none" spc="0" normalizeH="0" baseline="30000" noProof="0" dirty="0" smtClean="0">
                <a:ln>
                  <a:noFill/>
                </a:ln>
                <a:solidFill>
                  <a:schemeClr val="tx1"/>
                </a:solidFill>
                <a:effectLst>
                  <a:outerShdw blurRad="38100" dist="38100" dir="2700000" algn="tl">
                    <a:srgbClr val="000000"/>
                  </a:outerShdw>
                </a:effectLst>
                <a:uLnTx/>
                <a:uFillTx/>
                <a:latin typeface="+mn-lt"/>
                <a:ea typeface="+mn-ea"/>
                <a:cs typeface="+mn-cs"/>
              </a:rPr>
              <a:t>ème</a:t>
            </a:r>
            <a:r>
              <a:rPr kumimoji="0" lang="fr-FR" sz="2000" b="0" i="0" u="none" strike="noStrike" kern="0" cap="none" spc="0" normalizeH="0" baseline="0" noProof="0" dirty="0" smtClean="0">
                <a:ln>
                  <a:noFill/>
                </a:ln>
                <a:solidFill>
                  <a:schemeClr val="tx1"/>
                </a:solidFill>
                <a:effectLst>
                  <a:outerShdw blurRad="38100" dist="38100" dir="2700000" algn="tl">
                    <a:srgbClr val="000000"/>
                  </a:outerShdw>
                </a:effectLst>
                <a:uLnTx/>
                <a:uFillTx/>
                <a:latin typeface="+mn-lt"/>
                <a:ea typeface="+mn-ea"/>
                <a:cs typeface="+mn-cs"/>
              </a:rPr>
              <a:t> génération est de + 24%.</a:t>
            </a:r>
          </a:p>
          <a:p>
            <a:pPr marL="342900" marR="0" lvl="0" indent="-342900" algn="l" defTabSz="914400" rtl="0" eaLnBrk="1" fontAlgn="base" latinLnBrk="0" hangingPunct="1">
              <a:lnSpc>
                <a:spcPct val="100000"/>
              </a:lnSpc>
              <a:spcBef>
                <a:spcPct val="20000"/>
              </a:spcBef>
              <a:spcAft>
                <a:spcPct val="0"/>
              </a:spcAft>
              <a:buClr>
                <a:schemeClr val="hlink"/>
              </a:buClr>
              <a:buSzTx/>
              <a:buFont typeface="Arial" pitchFamily="34" charset="0"/>
              <a:buChar char="•"/>
              <a:tabLst/>
              <a:defRPr/>
            </a:pPr>
            <a:r>
              <a:rPr lang="fr-FR" sz="2000" kern="0" dirty="0" smtClean="0">
                <a:effectLst>
                  <a:outerShdw blurRad="38100" dist="38100" dir="2700000" algn="tl">
                    <a:srgbClr val="000000"/>
                  </a:outerShdw>
                </a:effectLst>
                <a:latin typeface="+mn-lt"/>
              </a:rPr>
              <a:t>Si la consommation de graisses, les excès de calories et de prise de protéines animales sont incriminés, les études réalisés sont multiples et discordantes.</a:t>
            </a:r>
          </a:p>
          <a:p>
            <a:pPr marL="342900" marR="0" lvl="0" indent="-342900" algn="l" defTabSz="914400" rtl="0" eaLnBrk="1" fontAlgn="base" latinLnBrk="0" hangingPunct="1">
              <a:lnSpc>
                <a:spcPct val="100000"/>
              </a:lnSpc>
              <a:spcBef>
                <a:spcPct val="20000"/>
              </a:spcBef>
              <a:spcAft>
                <a:spcPct val="0"/>
              </a:spcAft>
              <a:buClr>
                <a:schemeClr val="hlink"/>
              </a:buClr>
              <a:buSzTx/>
              <a:buFont typeface="Arial" pitchFamily="34" charset="0"/>
              <a:buChar char="•"/>
              <a:tabLst/>
              <a:defRPr/>
            </a:pPr>
            <a:r>
              <a:rPr kumimoji="0" lang="fr-FR" sz="2000" b="0" i="0" u="none" strike="noStrike" kern="0" cap="none" spc="0" normalizeH="0" baseline="0" noProof="0" dirty="0" smtClean="0">
                <a:ln>
                  <a:noFill/>
                </a:ln>
                <a:solidFill>
                  <a:schemeClr val="tx1"/>
                </a:solidFill>
                <a:effectLst>
                  <a:outerShdw blurRad="38100" dist="38100" dir="2700000" algn="tl">
                    <a:srgbClr val="000000"/>
                  </a:outerShdw>
                </a:effectLst>
                <a:uLnTx/>
                <a:uFillTx/>
                <a:latin typeface="+mn-lt"/>
                <a:ea typeface="+mn-ea"/>
                <a:cs typeface="+mn-cs"/>
              </a:rPr>
              <a:t>Le</a:t>
            </a:r>
            <a:r>
              <a:rPr kumimoji="0" lang="fr-FR" sz="2000" b="0" i="0" u="none" strike="noStrike" kern="0" cap="none" spc="0" normalizeH="0" noProof="0" dirty="0" smtClean="0">
                <a:ln>
                  <a:noFill/>
                </a:ln>
                <a:solidFill>
                  <a:schemeClr val="tx1"/>
                </a:solidFill>
                <a:effectLst>
                  <a:outerShdw blurRad="38100" dist="38100" dir="2700000" algn="tl">
                    <a:srgbClr val="000000"/>
                  </a:outerShdw>
                </a:effectLst>
                <a:uLnTx/>
                <a:uFillTx/>
                <a:latin typeface="+mn-lt"/>
                <a:ea typeface="+mn-ea"/>
                <a:cs typeface="+mn-cs"/>
              </a:rPr>
              <a:t> changement de mode de vie avec l’adoption du soutien gorge dans la culture américaine pourrait certainement en être une explication.</a:t>
            </a:r>
          </a:p>
          <a:p>
            <a:pPr marL="342900" marR="0" lvl="0" indent="-342900" algn="l" defTabSz="914400" rtl="0" eaLnBrk="1" fontAlgn="base" latinLnBrk="0" hangingPunct="1">
              <a:lnSpc>
                <a:spcPct val="100000"/>
              </a:lnSpc>
              <a:spcBef>
                <a:spcPct val="20000"/>
              </a:spcBef>
              <a:spcAft>
                <a:spcPct val="0"/>
              </a:spcAft>
              <a:buClr>
                <a:schemeClr val="hlink"/>
              </a:buClr>
              <a:buSzTx/>
              <a:buFont typeface="Arial" pitchFamily="34" charset="0"/>
              <a:buChar char="•"/>
              <a:tabLst/>
              <a:defRPr/>
            </a:pPr>
            <a:r>
              <a:rPr lang="fr-FR" sz="2000" kern="0" baseline="0" dirty="0" smtClean="0">
                <a:effectLst>
                  <a:outerShdw blurRad="38100" dist="38100" dir="2700000" algn="tl">
                    <a:srgbClr val="000000"/>
                  </a:outerShdw>
                </a:effectLst>
                <a:latin typeface="+mn-lt"/>
              </a:rPr>
              <a:t>Culturellement seins libres, il semblerait que toutes les japonaises</a:t>
            </a:r>
            <a:r>
              <a:rPr lang="fr-FR" sz="2000" kern="0" dirty="0" smtClean="0">
                <a:effectLst>
                  <a:outerShdw blurRad="38100" dist="38100" dir="2700000" algn="tl">
                    <a:srgbClr val="000000"/>
                  </a:outerShdw>
                </a:effectLst>
                <a:latin typeface="+mn-lt"/>
              </a:rPr>
              <a:t> </a:t>
            </a:r>
            <a:r>
              <a:rPr lang="fr-FR" sz="2000" kern="0" baseline="0" dirty="0" smtClean="0">
                <a:effectLst>
                  <a:outerShdw blurRad="38100" dist="38100" dir="2700000" algn="tl">
                    <a:srgbClr val="000000"/>
                  </a:outerShdw>
                </a:effectLst>
                <a:latin typeface="+mn-lt"/>
              </a:rPr>
              <a:t>ne l’aient pas adopté car le taux du cancer du sein pour les américaines est supérieur</a:t>
            </a:r>
            <a:r>
              <a:rPr lang="fr-FR" sz="2000" kern="0" dirty="0" smtClean="0">
                <a:effectLst>
                  <a:outerShdw blurRad="38100" dist="38100" dir="2700000" algn="tl">
                    <a:srgbClr val="000000"/>
                  </a:outerShdw>
                </a:effectLst>
                <a:latin typeface="+mn-lt"/>
              </a:rPr>
              <a:t> à </a:t>
            </a:r>
            <a:r>
              <a:rPr lang="fr-FR" sz="2000" kern="0" baseline="0" dirty="0" smtClean="0">
                <a:effectLst>
                  <a:outerShdw blurRad="38100" dist="38100" dir="2700000" algn="tl">
                    <a:srgbClr val="000000"/>
                  </a:outerShdw>
                </a:effectLst>
                <a:latin typeface="+mn-lt"/>
              </a:rPr>
              <a:t>51%.</a:t>
            </a:r>
            <a:endParaRPr kumimoji="0" lang="fr-FR" sz="2000" b="0" i="0" u="none" strike="noStrike" kern="0" cap="none" spc="0" normalizeH="0" baseline="0" noProof="0" dirty="0" smtClean="0">
              <a:ln>
                <a:noFill/>
              </a:ln>
              <a:solidFill>
                <a:schemeClr val="tx1"/>
              </a:solidFill>
              <a:effectLst>
                <a:outerShdw blurRad="38100" dist="38100" dir="2700000" algn="tl">
                  <a:srgbClr val="000000"/>
                </a:outerShdw>
              </a:effectLst>
              <a:uLnTx/>
              <a:uFillTx/>
              <a:latin typeface="+mn-lt"/>
              <a:ea typeface="+mn-ea"/>
              <a:cs typeface="+mn-cs"/>
            </a:endParaRPr>
          </a:p>
        </p:txBody>
      </p:sp>
    </p:spTree>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67544" y="404664"/>
            <a:ext cx="4968552" cy="1143000"/>
          </a:xfrm>
        </p:spPr>
        <p:txBody>
          <a:bodyPr/>
          <a:lstStyle/>
          <a:p>
            <a:r>
              <a:rPr lang="fr-FR" dirty="0" smtClean="0"/>
              <a:t>Le cancer du sein chez l’homme</a:t>
            </a:r>
            <a:endParaRPr lang="fr-FR" dirty="0"/>
          </a:p>
        </p:txBody>
      </p:sp>
      <p:sp>
        <p:nvSpPr>
          <p:cNvPr id="3" name="Espace réservé du contenu 2"/>
          <p:cNvSpPr>
            <a:spLocks noGrp="1"/>
          </p:cNvSpPr>
          <p:nvPr>
            <p:ph idx="1"/>
          </p:nvPr>
        </p:nvSpPr>
        <p:spPr>
          <a:xfrm>
            <a:off x="5652120" y="620688"/>
            <a:ext cx="3250704" cy="5619328"/>
          </a:xfrm>
        </p:spPr>
        <p:txBody>
          <a:bodyPr/>
          <a:lstStyle/>
          <a:p>
            <a:r>
              <a:rPr lang="fr-FR" dirty="0" smtClean="0"/>
              <a:t>Statistiquement, le pourcentage de risques pour un homme de développer un cancer du sein est le même que celui d’une femme qui ne porte jamais de soutien gorge.</a:t>
            </a:r>
            <a:endParaRPr lang="fr-FR" dirty="0"/>
          </a:p>
        </p:txBody>
      </p:sp>
      <p:pic>
        <p:nvPicPr>
          <p:cNvPr id="190466" name="Picture 2" descr="N:\Perso\Perso Yves\Soutien gorge Danger\Photos société\Sans titre255.bmp"/>
          <p:cNvPicPr>
            <a:picLocks noChangeAspect="1" noChangeArrowheads="1"/>
          </p:cNvPicPr>
          <p:nvPr/>
        </p:nvPicPr>
        <p:blipFill>
          <a:blip r:embed="rId2" cstate="email"/>
          <a:srcRect/>
          <a:stretch>
            <a:fillRect/>
          </a:stretch>
        </p:blipFill>
        <p:spPr bwMode="auto">
          <a:xfrm>
            <a:off x="323528" y="1916832"/>
            <a:ext cx="2694214" cy="4041321"/>
          </a:xfrm>
          <a:prstGeom prst="rect">
            <a:avLst/>
          </a:prstGeom>
          <a:noFill/>
        </p:spPr>
      </p:pic>
      <p:pic>
        <p:nvPicPr>
          <p:cNvPr id="190468" name="Picture 4" descr="M:\0-Stock 2 Récup\Bétises internet 2\Ssg\elsa-pataky-nue-3.jpg"/>
          <p:cNvPicPr>
            <a:picLocks noChangeAspect="1" noChangeArrowheads="1"/>
          </p:cNvPicPr>
          <p:nvPr/>
        </p:nvPicPr>
        <p:blipFill>
          <a:blip r:embed="rId3" cstate="email"/>
          <a:srcRect/>
          <a:stretch>
            <a:fillRect/>
          </a:stretch>
        </p:blipFill>
        <p:spPr bwMode="auto">
          <a:xfrm>
            <a:off x="3059832" y="1916832"/>
            <a:ext cx="2376264" cy="4009944"/>
          </a:xfrm>
          <a:prstGeom prst="rect">
            <a:avLst/>
          </a:prstGeom>
          <a:noFill/>
        </p:spPr>
      </p:pic>
    </p:spTree>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Le premier monokini</a:t>
            </a:r>
            <a:endParaRPr lang="fr-FR" dirty="0"/>
          </a:p>
        </p:txBody>
      </p:sp>
      <p:sp>
        <p:nvSpPr>
          <p:cNvPr id="3" name="Espace réservé du contenu 2"/>
          <p:cNvSpPr>
            <a:spLocks noGrp="1"/>
          </p:cNvSpPr>
          <p:nvPr>
            <p:ph idx="1"/>
          </p:nvPr>
        </p:nvSpPr>
        <p:spPr>
          <a:xfrm>
            <a:off x="4355976" y="1628800"/>
            <a:ext cx="4330824" cy="4711824"/>
          </a:xfrm>
        </p:spPr>
        <p:txBody>
          <a:bodyPr/>
          <a:lstStyle/>
          <a:p>
            <a:r>
              <a:rPr lang="fr-FR" sz="2400" dirty="0" smtClean="0"/>
              <a:t>C’est en 1964 que l'Autrichien Rudi </a:t>
            </a:r>
            <a:r>
              <a:rPr lang="fr-FR" sz="2400" dirty="0" err="1" smtClean="0"/>
              <a:t>Gernreich</a:t>
            </a:r>
            <a:r>
              <a:rPr lang="fr-FR" sz="2400" dirty="0" smtClean="0"/>
              <a:t> présente le premier monokini.</a:t>
            </a:r>
          </a:p>
          <a:p>
            <a:r>
              <a:rPr lang="fr-FR" sz="2400" dirty="0" smtClean="0"/>
              <a:t>C’est un short rayé de style typiquement marin avec des bretelles croisées.</a:t>
            </a:r>
          </a:p>
          <a:p>
            <a:r>
              <a:rPr lang="fr-FR" sz="2400" dirty="0" smtClean="0"/>
              <a:t>Les bretelles seront ensuite abandonnées durant toutes les années 70 et 80 pour faire place à un look topless systématique dont le string de nos jours incarne le nec du minimalisme.</a:t>
            </a:r>
          </a:p>
          <a:p>
            <a:endParaRPr lang="fr-FR" dirty="0"/>
          </a:p>
        </p:txBody>
      </p:sp>
      <p:pic>
        <p:nvPicPr>
          <p:cNvPr id="200706" name="Picture 2" descr="N:\Perso\Perso Yves\Soutien gorge Danger\monokini-300x390.jpg"/>
          <p:cNvPicPr>
            <a:picLocks noChangeAspect="1" noChangeArrowheads="1"/>
          </p:cNvPicPr>
          <p:nvPr/>
        </p:nvPicPr>
        <p:blipFill>
          <a:blip r:embed="rId2" cstate="email"/>
          <a:srcRect/>
          <a:stretch>
            <a:fillRect/>
          </a:stretch>
        </p:blipFill>
        <p:spPr bwMode="auto">
          <a:xfrm>
            <a:off x="467543" y="1772816"/>
            <a:ext cx="3545009" cy="4608512"/>
          </a:xfrm>
          <a:prstGeom prst="rect">
            <a:avLst/>
          </a:prstGeom>
          <a:noFill/>
        </p:spPr>
      </p:pic>
    </p:spTree>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à coins arrondis 7"/>
          <p:cNvSpPr/>
          <p:nvPr/>
        </p:nvSpPr>
        <p:spPr>
          <a:xfrm>
            <a:off x="3923928" y="1484784"/>
            <a:ext cx="4320480" cy="504056"/>
          </a:xfrm>
          <a:prstGeom prst="roundRect">
            <a:avLst/>
          </a:prstGeom>
        </p:spPr>
        <p:style>
          <a:lnRef idx="3">
            <a:schemeClr val="lt1"/>
          </a:lnRef>
          <a:fillRef idx="1">
            <a:schemeClr val="dk1"/>
          </a:fillRef>
          <a:effectRef idx="1">
            <a:schemeClr val="dk1"/>
          </a:effectRef>
          <a:fontRef idx="minor">
            <a:schemeClr val="lt1"/>
          </a:fontRef>
        </p:style>
        <p:txBody>
          <a:bodyPr rtlCol="0" anchor="ctr"/>
          <a:lstStyle/>
          <a:p>
            <a:pPr algn="ctr"/>
            <a:endParaRPr lang="fr-FR"/>
          </a:p>
        </p:txBody>
      </p:sp>
      <p:sp>
        <p:nvSpPr>
          <p:cNvPr id="2" name="Titre 1"/>
          <p:cNvSpPr>
            <a:spLocks noGrp="1"/>
          </p:cNvSpPr>
          <p:nvPr>
            <p:ph type="title"/>
          </p:nvPr>
        </p:nvSpPr>
        <p:spPr>
          <a:xfrm>
            <a:off x="3071813" y="274638"/>
            <a:ext cx="5929312" cy="1066130"/>
          </a:xfrm>
        </p:spPr>
        <p:txBody>
          <a:bodyPr/>
          <a:lstStyle/>
          <a:p>
            <a:pPr eaLnBrk="1" hangingPunct="1">
              <a:defRPr/>
            </a:pPr>
            <a:r>
              <a:rPr lang="fr-FR" dirty="0" smtClean="0"/>
              <a:t>Le soleil excellent contre le cancer du sein</a:t>
            </a:r>
          </a:p>
        </p:txBody>
      </p:sp>
      <p:sp>
        <p:nvSpPr>
          <p:cNvPr id="3" name="Espace réservé du contenu 2"/>
          <p:cNvSpPr>
            <a:spLocks noGrp="1"/>
          </p:cNvSpPr>
          <p:nvPr>
            <p:ph idx="1"/>
          </p:nvPr>
        </p:nvSpPr>
        <p:spPr>
          <a:xfrm>
            <a:off x="3131840" y="2060848"/>
            <a:ext cx="5686425" cy="2155825"/>
          </a:xfrm>
        </p:spPr>
        <p:txBody>
          <a:bodyPr/>
          <a:lstStyle/>
          <a:p>
            <a:pPr eaLnBrk="1" hangingPunct="1">
              <a:defRPr/>
            </a:pPr>
            <a:r>
              <a:rPr lang="fr-FR" sz="2200" dirty="0" smtClean="0"/>
              <a:t>Alors que le bronzage forcené peut conduire au cancer de la peau, plusieurs études médicales démontrent que l’exposition de la peau au soleil est excellent contre le cancer du sein, ce qui détruit une légende propagée par les ennemis des seins nus sur les plages.</a:t>
            </a:r>
          </a:p>
          <a:p>
            <a:pPr eaLnBrk="1" hangingPunct="1">
              <a:defRPr/>
            </a:pPr>
            <a:endParaRPr lang="fr-FR" dirty="0" smtClean="0"/>
          </a:p>
        </p:txBody>
      </p:sp>
      <p:pic>
        <p:nvPicPr>
          <p:cNvPr id="68612" name="Picture 2" descr="L:\0-Stock 2 Récup\Bétises internet 2\Ssg\asiatique-topless-a-la-mer.jpg"/>
          <p:cNvPicPr>
            <a:picLocks noChangeAspect="1" noChangeArrowheads="1"/>
          </p:cNvPicPr>
          <p:nvPr/>
        </p:nvPicPr>
        <p:blipFill>
          <a:blip r:embed="rId3" cstate="email"/>
          <a:srcRect/>
          <a:stretch>
            <a:fillRect/>
          </a:stretch>
        </p:blipFill>
        <p:spPr bwMode="auto">
          <a:xfrm>
            <a:off x="285750" y="430213"/>
            <a:ext cx="2874963" cy="3570287"/>
          </a:xfrm>
          <a:prstGeom prst="rect">
            <a:avLst/>
          </a:prstGeom>
          <a:noFill/>
          <a:ln w="9525">
            <a:noFill/>
            <a:miter lim="800000"/>
            <a:headEnd/>
            <a:tailEnd/>
          </a:ln>
        </p:spPr>
      </p:pic>
      <p:sp>
        <p:nvSpPr>
          <p:cNvPr id="7" name="Espace réservé du contenu 2"/>
          <p:cNvSpPr txBox="1">
            <a:spLocks/>
          </p:cNvSpPr>
          <p:nvPr/>
        </p:nvSpPr>
        <p:spPr bwMode="auto">
          <a:xfrm>
            <a:off x="214313" y="4143375"/>
            <a:ext cx="8572500" cy="2428875"/>
          </a:xfrm>
          <a:prstGeom prst="rect">
            <a:avLst/>
          </a:prstGeom>
          <a:noFill/>
          <a:ln w="9525">
            <a:noFill/>
            <a:miter lim="800000"/>
            <a:headEnd/>
            <a:tailEnd/>
          </a:ln>
          <a:effectLst/>
        </p:spPr>
        <p:txBody>
          <a:bodyPr/>
          <a:lstStyle/>
          <a:p>
            <a:pPr marL="342900" indent="-342900">
              <a:spcBef>
                <a:spcPct val="20000"/>
              </a:spcBef>
              <a:buClr>
                <a:schemeClr val="hlink"/>
              </a:buClr>
              <a:buFontTx/>
              <a:buChar char="•"/>
              <a:defRPr/>
            </a:pPr>
            <a:endParaRPr lang="fr-FR" sz="3200" kern="0" dirty="0">
              <a:effectLst>
                <a:outerShdw blurRad="38100" dist="38100" dir="2700000" algn="tl">
                  <a:srgbClr val="000000"/>
                </a:outerShdw>
              </a:effectLst>
              <a:latin typeface="+mn-lt"/>
            </a:endParaRPr>
          </a:p>
        </p:txBody>
      </p:sp>
      <p:sp>
        <p:nvSpPr>
          <p:cNvPr id="6" name="ZoneTexte 5"/>
          <p:cNvSpPr txBox="1"/>
          <p:nvPr/>
        </p:nvSpPr>
        <p:spPr>
          <a:xfrm>
            <a:off x="3779838" y="1484313"/>
            <a:ext cx="4679950" cy="461962"/>
          </a:xfrm>
          <a:prstGeom prst="rect">
            <a:avLst/>
          </a:prstGeom>
          <a:noFill/>
        </p:spPr>
        <p:txBody>
          <a:bodyPr>
            <a:spAutoFit/>
          </a:bodyPr>
          <a:lstStyle/>
          <a:p>
            <a:pPr algn="ctr">
              <a:defRPr/>
            </a:pPr>
            <a:r>
              <a:rPr lang="fr-FR" sz="2400" dirty="0">
                <a:solidFill>
                  <a:schemeClr val="bg1">
                    <a:lumMod val="40000"/>
                    <a:lumOff val="60000"/>
                  </a:schemeClr>
                </a:solidFill>
                <a:effectLst>
                  <a:outerShdw blurRad="38100" dist="38100" dir="2700000" algn="tl">
                    <a:srgbClr val="000000">
                      <a:alpha val="43137"/>
                    </a:srgbClr>
                  </a:outerShdw>
                </a:effectLst>
              </a:rPr>
              <a:t>Contrairement aux idées reçues…</a:t>
            </a:r>
          </a:p>
        </p:txBody>
      </p:sp>
      <p:sp>
        <p:nvSpPr>
          <p:cNvPr id="9" name="Espace réservé du contenu 2"/>
          <p:cNvSpPr txBox="1">
            <a:spLocks/>
          </p:cNvSpPr>
          <p:nvPr/>
        </p:nvSpPr>
        <p:spPr bwMode="auto">
          <a:xfrm>
            <a:off x="179512" y="4221088"/>
            <a:ext cx="8964488" cy="2371849"/>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marL="342900" marR="0" lvl="0" indent="-342900" algn="l" defTabSz="914400" rtl="0" eaLnBrk="1" fontAlgn="base" latinLnBrk="0" hangingPunct="1">
              <a:lnSpc>
                <a:spcPct val="100000"/>
              </a:lnSpc>
              <a:spcBef>
                <a:spcPct val="20000"/>
              </a:spcBef>
              <a:spcAft>
                <a:spcPct val="0"/>
              </a:spcAft>
              <a:buClr>
                <a:schemeClr val="hlink"/>
              </a:buClr>
              <a:buSzTx/>
              <a:buFontTx/>
              <a:buChar char="•"/>
              <a:tabLst/>
              <a:defRPr/>
            </a:pPr>
            <a:r>
              <a:rPr kumimoji="0" lang="fr-FR" sz="2200" b="0" i="0" u="none" strike="noStrike" kern="0" cap="none" spc="0" normalizeH="0" baseline="0" noProof="0" dirty="0" smtClean="0">
                <a:ln>
                  <a:noFill/>
                </a:ln>
                <a:solidFill>
                  <a:schemeClr val="tx1"/>
                </a:solidFill>
                <a:effectLst>
                  <a:outerShdw blurRad="38100" dist="38100" dir="2700000" algn="tl">
                    <a:srgbClr val="000000"/>
                  </a:outerShdw>
                </a:effectLst>
                <a:uLnTx/>
                <a:uFillTx/>
                <a:latin typeface="+mn-lt"/>
                <a:ea typeface="+mn-ea"/>
                <a:cs typeface="+mn-cs"/>
              </a:rPr>
              <a:t>Une confusion a</a:t>
            </a:r>
            <a:r>
              <a:rPr kumimoji="0" lang="fr-FR" sz="2200" b="0" i="0" u="none" strike="noStrike" kern="0" cap="none" spc="0" normalizeH="0" noProof="0" dirty="0" smtClean="0">
                <a:ln>
                  <a:noFill/>
                </a:ln>
                <a:solidFill>
                  <a:schemeClr val="tx1"/>
                </a:solidFill>
                <a:effectLst>
                  <a:outerShdw blurRad="38100" dist="38100" dir="2700000" algn="tl">
                    <a:srgbClr val="000000"/>
                  </a:outerShdw>
                </a:effectLst>
                <a:uLnTx/>
                <a:uFillTx/>
                <a:latin typeface="+mn-lt"/>
                <a:ea typeface="+mn-ea"/>
                <a:cs typeface="+mn-cs"/>
              </a:rPr>
              <a:t> été alimentée entre le cancer du sein et le cancer de la peau.</a:t>
            </a:r>
          </a:p>
          <a:p>
            <a:pPr marL="342900" marR="0" lvl="0" indent="-342900" algn="l" defTabSz="914400" rtl="0" eaLnBrk="1" fontAlgn="base" latinLnBrk="0" hangingPunct="1">
              <a:lnSpc>
                <a:spcPct val="100000"/>
              </a:lnSpc>
              <a:spcBef>
                <a:spcPct val="20000"/>
              </a:spcBef>
              <a:spcAft>
                <a:spcPct val="0"/>
              </a:spcAft>
              <a:buClr>
                <a:schemeClr val="hlink"/>
              </a:buClr>
              <a:buSzTx/>
              <a:buFontTx/>
              <a:buChar char="•"/>
              <a:tabLst/>
              <a:defRPr/>
            </a:pPr>
            <a:r>
              <a:rPr lang="fr-FR" sz="2200" kern="0" baseline="0" dirty="0" smtClean="0">
                <a:effectLst>
                  <a:outerShdw blurRad="38100" dist="38100" dir="2700000" algn="tl">
                    <a:srgbClr val="000000"/>
                  </a:outerShdw>
                </a:effectLst>
                <a:latin typeface="+mn-lt"/>
              </a:rPr>
              <a:t>Le corps médical dit</a:t>
            </a:r>
            <a:r>
              <a:rPr lang="fr-FR" sz="2200" kern="0" dirty="0" smtClean="0">
                <a:effectLst>
                  <a:outerShdw blurRad="38100" dist="38100" dir="2700000" algn="tl">
                    <a:srgbClr val="000000"/>
                  </a:outerShdw>
                </a:effectLst>
                <a:latin typeface="+mn-lt"/>
              </a:rPr>
              <a:t> soleil, la rumeur entend plage.</a:t>
            </a:r>
          </a:p>
          <a:p>
            <a:pPr marL="342900" marR="0" lvl="0" indent="-342900" algn="l" defTabSz="914400" rtl="0" eaLnBrk="1" fontAlgn="base" latinLnBrk="0" hangingPunct="1">
              <a:lnSpc>
                <a:spcPct val="100000"/>
              </a:lnSpc>
              <a:spcBef>
                <a:spcPct val="20000"/>
              </a:spcBef>
              <a:spcAft>
                <a:spcPct val="0"/>
              </a:spcAft>
              <a:buClr>
                <a:schemeClr val="hlink"/>
              </a:buClr>
              <a:buSzTx/>
              <a:buFontTx/>
              <a:buChar char="•"/>
              <a:tabLst/>
              <a:defRPr/>
            </a:pPr>
            <a:r>
              <a:rPr kumimoji="0" lang="fr-FR" sz="2200" b="0" i="0" u="none" strike="noStrike" kern="0" cap="none" spc="0" normalizeH="0" baseline="0" noProof="0" dirty="0" smtClean="0">
                <a:ln>
                  <a:noFill/>
                </a:ln>
                <a:solidFill>
                  <a:schemeClr val="tx1"/>
                </a:solidFill>
                <a:effectLst>
                  <a:outerShdw blurRad="38100" dist="38100" dir="2700000" algn="tl">
                    <a:srgbClr val="000000"/>
                  </a:outerShdw>
                </a:effectLst>
                <a:uLnTx/>
                <a:uFillTx/>
                <a:latin typeface="+mn-lt"/>
                <a:ea typeface="+mn-ea"/>
                <a:cs typeface="+mn-cs"/>
              </a:rPr>
              <a:t>Le</a:t>
            </a:r>
            <a:r>
              <a:rPr kumimoji="0" lang="fr-FR" sz="2200" b="0" i="0" u="none" strike="noStrike" kern="0" cap="none" spc="0" normalizeH="0" noProof="0" dirty="0" smtClean="0">
                <a:ln>
                  <a:noFill/>
                </a:ln>
                <a:solidFill>
                  <a:schemeClr val="tx1"/>
                </a:solidFill>
                <a:effectLst>
                  <a:outerShdw blurRad="38100" dist="38100" dir="2700000" algn="tl">
                    <a:srgbClr val="000000"/>
                  </a:outerShdw>
                </a:effectLst>
                <a:uLnTx/>
                <a:uFillTx/>
                <a:latin typeface="+mn-lt"/>
                <a:ea typeface="+mn-ea"/>
                <a:cs typeface="+mn-cs"/>
              </a:rPr>
              <a:t> corps médical dit cancer de la peau, la rumeur entend cancer du sein.</a:t>
            </a:r>
          </a:p>
          <a:p>
            <a:pPr marL="342900" marR="0" lvl="0" indent="-342900" algn="l" defTabSz="914400" rtl="0" eaLnBrk="1" fontAlgn="base" latinLnBrk="0" hangingPunct="1">
              <a:lnSpc>
                <a:spcPct val="100000"/>
              </a:lnSpc>
              <a:spcBef>
                <a:spcPct val="20000"/>
              </a:spcBef>
              <a:spcAft>
                <a:spcPct val="0"/>
              </a:spcAft>
              <a:buClr>
                <a:schemeClr val="hlink"/>
              </a:buClr>
              <a:buSzTx/>
              <a:buFontTx/>
              <a:buChar char="•"/>
              <a:tabLst/>
              <a:defRPr/>
            </a:pPr>
            <a:r>
              <a:rPr lang="fr-FR" sz="2200" kern="0" baseline="0" dirty="0" smtClean="0">
                <a:effectLst>
                  <a:outerShdw blurRad="38100" dist="38100" dir="2700000" algn="tl">
                    <a:srgbClr val="000000"/>
                  </a:outerShdw>
                </a:effectLst>
                <a:latin typeface="+mn-lt"/>
              </a:rPr>
              <a:t>Le</a:t>
            </a:r>
            <a:r>
              <a:rPr lang="fr-FR" sz="2200" kern="0" dirty="0" smtClean="0">
                <a:effectLst>
                  <a:outerShdw blurRad="38100" dist="38100" dir="2700000" algn="tl">
                    <a:srgbClr val="000000"/>
                  </a:outerShdw>
                </a:effectLst>
                <a:latin typeface="+mn-lt"/>
              </a:rPr>
              <a:t> topless devenu rapidement un phénomène de masse, ringardisant même le bikini après les années 70, propose tout à coup de gérer un risque pourtant erroné.</a:t>
            </a:r>
            <a:endParaRPr kumimoji="0" lang="fr-FR" sz="2200" b="0" i="0" u="none" strike="noStrike" kern="0" cap="none" spc="0" normalizeH="0" baseline="0" noProof="0" dirty="0" smtClean="0">
              <a:ln>
                <a:noFill/>
              </a:ln>
              <a:solidFill>
                <a:schemeClr val="tx1"/>
              </a:solidFill>
              <a:effectLst>
                <a:outerShdw blurRad="38100" dist="38100" dir="2700000" algn="tl">
                  <a:srgbClr val="000000"/>
                </a:outerShdw>
              </a:effectLst>
              <a:uLnTx/>
              <a:uFillTx/>
              <a:latin typeface="+mn-lt"/>
              <a:ea typeface="+mn-ea"/>
              <a:cs typeface="+mn-cs"/>
            </a:endParaRPr>
          </a:p>
          <a:p>
            <a:pPr marL="342900" marR="0" lvl="0" indent="-342900" algn="l" defTabSz="914400" rtl="0" eaLnBrk="1" fontAlgn="base" latinLnBrk="0" hangingPunct="1">
              <a:lnSpc>
                <a:spcPct val="100000"/>
              </a:lnSpc>
              <a:spcBef>
                <a:spcPct val="20000"/>
              </a:spcBef>
              <a:spcAft>
                <a:spcPct val="0"/>
              </a:spcAft>
              <a:buClr>
                <a:schemeClr val="hlink"/>
              </a:buClr>
              <a:buSzTx/>
              <a:buFontTx/>
              <a:buChar char="•"/>
              <a:tabLst/>
              <a:defRPr/>
            </a:pPr>
            <a:endParaRPr kumimoji="0" lang="fr-FR" sz="3200" b="0" i="0" u="none" strike="noStrike" kern="0" cap="none" spc="0" normalizeH="0" baseline="0" noProof="0" dirty="0" smtClean="0">
              <a:ln>
                <a:noFill/>
              </a:ln>
              <a:solidFill>
                <a:schemeClr val="tx1"/>
              </a:solidFill>
              <a:effectLst>
                <a:outerShdw blurRad="38100" dist="38100" dir="2700000" algn="tl">
                  <a:srgbClr val="000000"/>
                </a:outerShdw>
              </a:effectLst>
              <a:uLnTx/>
              <a:uFillTx/>
              <a:latin typeface="+mn-lt"/>
              <a:ea typeface="+mn-ea"/>
              <a:cs typeface="+mn-cs"/>
            </a:endParaRPr>
          </a:p>
        </p:txBody>
      </p:sp>
    </p:spTree>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Le soleil :</a:t>
            </a:r>
            <a:br>
              <a:rPr lang="fr-FR" dirty="0" smtClean="0"/>
            </a:br>
            <a:r>
              <a:rPr lang="fr-FR" dirty="0" smtClean="0"/>
              <a:t>Meilleure source de vitamine D</a:t>
            </a:r>
            <a:endParaRPr lang="fr-FR" dirty="0"/>
          </a:p>
        </p:txBody>
      </p:sp>
      <p:sp>
        <p:nvSpPr>
          <p:cNvPr id="3" name="Espace réservé du contenu 2"/>
          <p:cNvSpPr>
            <a:spLocks noGrp="1"/>
          </p:cNvSpPr>
          <p:nvPr>
            <p:ph idx="1"/>
          </p:nvPr>
        </p:nvSpPr>
        <p:spPr>
          <a:xfrm>
            <a:off x="3923928" y="1700808"/>
            <a:ext cx="5040560" cy="4680520"/>
          </a:xfrm>
        </p:spPr>
        <p:txBody>
          <a:bodyPr/>
          <a:lstStyle/>
          <a:p>
            <a:pPr>
              <a:defRPr/>
            </a:pPr>
            <a:r>
              <a:rPr lang="fr-FR" sz="2200" dirty="0" smtClean="0"/>
              <a:t>La meilleure source de vitamine D qui joue un rôle important dans la prévention du cancer du sein se trouve dans les rayons ultraviolets solaires. Sous leur influence, un précurseur vitaminique présent dans la peau est transformé en provitamine D3 puis en vitamine D3.</a:t>
            </a:r>
          </a:p>
          <a:p>
            <a:r>
              <a:rPr lang="fr-FR" sz="2200" dirty="0" smtClean="0"/>
              <a:t>On attribue l'excès de mortalité par cancer (incluant le cancer du sein) chez les Afro-Américains à leur pigmentation cutanée, qui bloque plus de rayons ultraviolets que nécessaire à ces latitudes et entrave la production de vitamine D de façon marquée.</a:t>
            </a:r>
          </a:p>
          <a:p>
            <a:endParaRPr lang="fr-FR" dirty="0"/>
          </a:p>
        </p:txBody>
      </p:sp>
      <p:pic>
        <p:nvPicPr>
          <p:cNvPr id="201730" name="Picture 2" descr="N:\Perso\Perso Yves\Soutien gorge Danger\Photos société\belle-black-seins-nus-plage.jpg"/>
          <p:cNvPicPr>
            <a:picLocks noChangeAspect="1" noChangeArrowheads="1"/>
          </p:cNvPicPr>
          <p:nvPr/>
        </p:nvPicPr>
        <p:blipFill>
          <a:blip r:embed="rId2" cstate="email"/>
          <a:srcRect/>
          <a:stretch>
            <a:fillRect/>
          </a:stretch>
        </p:blipFill>
        <p:spPr bwMode="auto">
          <a:xfrm>
            <a:off x="467544" y="1916832"/>
            <a:ext cx="3443312" cy="4300314"/>
          </a:xfrm>
          <a:prstGeom prst="rect">
            <a:avLst/>
          </a:prstGeom>
          <a:noFill/>
        </p:spPr>
      </p:pic>
      <p:sp>
        <p:nvSpPr>
          <p:cNvPr id="5" name="Rectangle 4"/>
          <p:cNvSpPr/>
          <p:nvPr/>
        </p:nvSpPr>
        <p:spPr>
          <a:xfrm>
            <a:off x="2987824" y="6093296"/>
            <a:ext cx="936104" cy="144016"/>
          </a:xfrm>
          <a:prstGeom prst="rect">
            <a:avLst/>
          </a:prstGeom>
          <a:ln>
            <a:solidFill>
              <a:schemeClr val="bg2"/>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fr-FR"/>
          </a:p>
        </p:txBody>
      </p:sp>
    </p:spTree>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2483768" y="404664"/>
            <a:ext cx="6192688" cy="1143000"/>
          </a:xfrm>
        </p:spPr>
        <p:txBody>
          <a:bodyPr/>
          <a:lstStyle/>
          <a:p>
            <a:pPr eaLnBrk="1" hangingPunct="1">
              <a:defRPr/>
            </a:pPr>
            <a:r>
              <a:rPr lang="fr-FR" sz="3200" dirty="0" smtClean="0"/>
              <a:t>Le soleil excellent</a:t>
            </a:r>
            <a:br>
              <a:rPr lang="fr-FR" sz="3200" dirty="0" smtClean="0"/>
            </a:br>
            <a:r>
              <a:rPr lang="fr-FR" sz="3200" dirty="0" smtClean="0"/>
              <a:t>contre le cancer du sein</a:t>
            </a:r>
            <a:br>
              <a:rPr lang="fr-FR" sz="3200" dirty="0" smtClean="0"/>
            </a:br>
            <a:r>
              <a:rPr lang="fr-FR" sz="3200" dirty="0" smtClean="0"/>
              <a:t>mais sans abus</a:t>
            </a:r>
          </a:p>
        </p:txBody>
      </p:sp>
      <p:sp>
        <p:nvSpPr>
          <p:cNvPr id="3" name="Espace réservé du contenu 2"/>
          <p:cNvSpPr>
            <a:spLocks noGrp="1"/>
          </p:cNvSpPr>
          <p:nvPr>
            <p:ph idx="1"/>
          </p:nvPr>
        </p:nvSpPr>
        <p:spPr>
          <a:xfrm>
            <a:off x="285750" y="6357938"/>
            <a:ext cx="4572000" cy="357187"/>
          </a:xfrm>
        </p:spPr>
        <p:txBody>
          <a:bodyPr/>
          <a:lstStyle/>
          <a:p>
            <a:pPr algn="ctr" eaLnBrk="1" hangingPunct="1">
              <a:buFontTx/>
              <a:buNone/>
              <a:defRPr/>
            </a:pPr>
            <a:r>
              <a:rPr lang="fr-FR" sz="1400" dirty="0" smtClean="0"/>
              <a:t>Relations entre l'exposition aux UV et la charge de morbidité</a:t>
            </a:r>
          </a:p>
          <a:p>
            <a:pPr eaLnBrk="1" hangingPunct="1">
              <a:defRPr/>
            </a:pPr>
            <a:endParaRPr lang="fr-FR" dirty="0" smtClean="0"/>
          </a:p>
        </p:txBody>
      </p:sp>
      <p:sp>
        <p:nvSpPr>
          <p:cNvPr id="7" name="Espace réservé du contenu 2"/>
          <p:cNvSpPr txBox="1">
            <a:spLocks/>
          </p:cNvSpPr>
          <p:nvPr/>
        </p:nvSpPr>
        <p:spPr bwMode="auto">
          <a:xfrm>
            <a:off x="5076825" y="1916832"/>
            <a:ext cx="3959225" cy="4668118"/>
          </a:xfrm>
          <a:prstGeom prst="rect">
            <a:avLst/>
          </a:prstGeom>
          <a:noFill/>
          <a:ln w="9525">
            <a:noFill/>
            <a:miter lim="800000"/>
            <a:headEnd/>
            <a:tailEnd/>
          </a:ln>
          <a:effectLst/>
        </p:spPr>
        <p:txBody>
          <a:bodyPr/>
          <a:lstStyle/>
          <a:p>
            <a:pPr>
              <a:buFont typeface="Arial" pitchFamily="34" charset="0"/>
              <a:buChar char="•"/>
              <a:defRPr/>
            </a:pPr>
            <a:r>
              <a:rPr lang="fr-FR" sz="2200" dirty="0">
                <a:effectLst>
                  <a:outerShdw blurRad="38100" dist="38100" dir="2700000" algn="tl">
                    <a:srgbClr val="000000">
                      <a:alpha val="43137"/>
                    </a:srgbClr>
                  </a:outerShdw>
                </a:effectLst>
                <a:latin typeface="+mn-lt"/>
              </a:rPr>
              <a:t>La peau est la plus grande source de vitamine D, qu'elle produit en réaction aux rayons ultraviolets mais l’abus de ceux-ci est par ailleurs néfaste.</a:t>
            </a:r>
          </a:p>
          <a:p>
            <a:pPr>
              <a:buFont typeface="Arial" pitchFamily="34" charset="0"/>
              <a:buChar char="•"/>
              <a:defRPr/>
            </a:pPr>
            <a:r>
              <a:rPr lang="fr-FR" sz="2200" dirty="0">
                <a:effectLst>
                  <a:outerShdw blurRad="38100" dist="38100" dir="2700000" algn="tl">
                    <a:srgbClr val="000000">
                      <a:alpha val="43137"/>
                    </a:srgbClr>
                  </a:outerShdw>
                </a:effectLst>
                <a:latin typeface="+mn-lt"/>
              </a:rPr>
              <a:t>Utilisons donc le soleil en quantité raisonnable pour aller dans le sens des récentes découvertes concernant la vitamine D et son effet sur le système immunitaire en aidant à prévenir des cancers</a:t>
            </a:r>
            <a:r>
              <a:rPr lang="fr-FR" sz="2200" dirty="0" smtClean="0">
                <a:effectLst>
                  <a:outerShdw blurRad="38100" dist="38100" dir="2700000" algn="tl">
                    <a:srgbClr val="000000">
                      <a:alpha val="43137"/>
                    </a:srgbClr>
                  </a:outerShdw>
                </a:effectLst>
                <a:latin typeface="+mn-lt"/>
              </a:rPr>
              <a:t>.</a:t>
            </a:r>
          </a:p>
          <a:p>
            <a:pPr>
              <a:buFont typeface="Arial" pitchFamily="34" charset="0"/>
              <a:buChar char="•"/>
              <a:defRPr/>
            </a:pPr>
            <a:r>
              <a:rPr lang="fr-FR" sz="2200" dirty="0" smtClean="0">
                <a:effectLst>
                  <a:outerShdw blurRad="38100" dist="38100" dir="2700000" algn="tl">
                    <a:srgbClr val="000000">
                      <a:alpha val="43137"/>
                    </a:srgbClr>
                  </a:outerShdw>
                </a:effectLst>
                <a:latin typeface="+mn-lt"/>
              </a:rPr>
              <a:t>C’est le résultat de 10 ans d’études sur 68000 femmes.</a:t>
            </a:r>
            <a:endParaRPr lang="fr-FR" sz="2200" dirty="0">
              <a:effectLst>
                <a:outerShdw blurRad="38100" dist="38100" dir="2700000" algn="tl">
                  <a:srgbClr val="000000">
                    <a:alpha val="43137"/>
                  </a:srgbClr>
                </a:outerShdw>
              </a:effectLst>
              <a:latin typeface="+mn-lt"/>
            </a:endParaRPr>
          </a:p>
          <a:p>
            <a:pPr marL="342900" indent="-342900">
              <a:spcBef>
                <a:spcPct val="20000"/>
              </a:spcBef>
              <a:buClr>
                <a:schemeClr val="hlink"/>
              </a:buClr>
              <a:buFontTx/>
              <a:buChar char="•"/>
              <a:defRPr/>
            </a:pPr>
            <a:endParaRPr lang="fr-FR" sz="2000" kern="0" dirty="0">
              <a:effectLst>
                <a:outerShdw blurRad="38100" dist="38100" dir="2700000" algn="tl">
                  <a:srgbClr val="000000"/>
                </a:outerShdw>
              </a:effectLst>
              <a:latin typeface="+mn-lt"/>
            </a:endParaRPr>
          </a:p>
        </p:txBody>
      </p:sp>
      <p:pic>
        <p:nvPicPr>
          <p:cNvPr id="69637" name="Picture 2" descr="L:\0-Stock 2 Récup\Bétises internet 2\Ssg\20101227-159506-5.jpg"/>
          <p:cNvPicPr>
            <a:picLocks noChangeAspect="1" noChangeArrowheads="1"/>
          </p:cNvPicPr>
          <p:nvPr/>
        </p:nvPicPr>
        <p:blipFill>
          <a:blip r:embed="rId2" cstate="email"/>
          <a:srcRect/>
          <a:stretch>
            <a:fillRect/>
          </a:stretch>
        </p:blipFill>
        <p:spPr bwMode="auto">
          <a:xfrm>
            <a:off x="827584" y="332656"/>
            <a:ext cx="1982787" cy="1485900"/>
          </a:xfrm>
          <a:prstGeom prst="rect">
            <a:avLst/>
          </a:prstGeom>
          <a:noFill/>
          <a:ln w="9525">
            <a:noFill/>
            <a:miter lim="800000"/>
            <a:headEnd/>
            <a:tailEnd/>
          </a:ln>
        </p:spPr>
      </p:pic>
      <p:pic>
        <p:nvPicPr>
          <p:cNvPr id="69638" name="Image 5" descr="Relations entre lexposition aux UV et la charge de morbidité">
            <a:hlinkClick r:id="rId3"/>
          </p:cNvPr>
          <p:cNvPicPr>
            <a:picLocks noChangeAspect="1" noChangeArrowheads="1"/>
          </p:cNvPicPr>
          <p:nvPr/>
        </p:nvPicPr>
        <p:blipFill>
          <a:blip r:embed="rId4" cstate="email"/>
          <a:srcRect/>
          <a:stretch>
            <a:fillRect/>
          </a:stretch>
        </p:blipFill>
        <p:spPr bwMode="auto">
          <a:xfrm>
            <a:off x="285750" y="3143250"/>
            <a:ext cx="4630738" cy="3135313"/>
          </a:xfrm>
          <a:prstGeom prst="rect">
            <a:avLst/>
          </a:prstGeom>
          <a:noFill/>
          <a:ln w="9525">
            <a:noFill/>
            <a:miter lim="800000"/>
            <a:headEnd/>
            <a:tailEnd/>
          </a:ln>
        </p:spPr>
      </p:pic>
      <p:sp>
        <p:nvSpPr>
          <p:cNvPr id="9" name="Forme libre 8"/>
          <p:cNvSpPr/>
          <p:nvPr/>
        </p:nvSpPr>
        <p:spPr>
          <a:xfrm>
            <a:off x="2928938" y="4000500"/>
            <a:ext cx="428625" cy="214313"/>
          </a:xfrm>
          <a:custGeom>
            <a:avLst/>
            <a:gdLst>
              <a:gd name="connsiteX0" fmla="*/ 15461 w 363969"/>
              <a:gd name="connsiteY0" fmla="*/ 53008 h 149800"/>
              <a:gd name="connsiteX1" fmla="*/ 200992 w 363969"/>
              <a:gd name="connsiteY1" fmla="*/ 132521 h 149800"/>
              <a:gd name="connsiteX2" fmla="*/ 280505 w 363969"/>
              <a:gd name="connsiteY2" fmla="*/ 145773 h 149800"/>
              <a:gd name="connsiteX3" fmla="*/ 333514 w 363969"/>
              <a:gd name="connsiteY3" fmla="*/ 132521 h 149800"/>
              <a:gd name="connsiteX4" fmla="*/ 280505 w 363969"/>
              <a:gd name="connsiteY4" fmla="*/ 0 h 149800"/>
              <a:gd name="connsiteX5" fmla="*/ 200992 w 363969"/>
              <a:gd name="connsiteY5" fmla="*/ 13252 h 149800"/>
              <a:gd name="connsiteX6" fmla="*/ 108227 w 363969"/>
              <a:gd name="connsiteY6" fmla="*/ 39756 h 149800"/>
              <a:gd name="connsiteX7" fmla="*/ 15461 w 363969"/>
              <a:gd name="connsiteY7" fmla="*/ 53008 h 149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63969" h="149800">
                <a:moveTo>
                  <a:pt x="15461" y="53008"/>
                </a:moveTo>
                <a:cubicBezTo>
                  <a:pt x="30922" y="68469"/>
                  <a:pt x="116889" y="115701"/>
                  <a:pt x="200992" y="132521"/>
                </a:cubicBezTo>
                <a:cubicBezTo>
                  <a:pt x="227340" y="137791"/>
                  <a:pt x="254001" y="141356"/>
                  <a:pt x="280505" y="145773"/>
                </a:cubicBezTo>
                <a:cubicBezTo>
                  <a:pt x="298175" y="141356"/>
                  <a:pt x="327754" y="149800"/>
                  <a:pt x="333514" y="132521"/>
                </a:cubicBezTo>
                <a:cubicBezTo>
                  <a:pt x="363969" y="41156"/>
                  <a:pt x="329464" y="32639"/>
                  <a:pt x="280505" y="0"/>
                </a:cubicBezTo>
                <a:cubicBezTo>
                  <a:pt x="254001" y="4417"/>
                  <a:pt x="227340" y="7982"/>
                  <a:pt x="200992" y="13252"/>
                </a:cubicBezTo>
                <a:cubicBezTo>
                  <a:pt x="159390" y="21572"/>
                  <a:pt x="146120" y="27125"/>
                  <a:pt x="108227" y="39756"/>
                </a:cubicBezTo>
                <a:cubicBezTo>
                  <a:pt x="89386" y="96276"/>
                  <a:pt x="0" y="37547"/>
                  <a:pt x="15461" y="53008"/>
                </a:cubicBezTo>
                <a:close/>
              </a:path>
            </a:pathLst>
          </a:cu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FR"/>
          </a:p>
        </p:txBody>
      </p:sp>
      <p:sp>
        <p:nvSpPr>
          <p:cNvPr id="10" name="Forme libre 9"/>
          <p:cNvSpPr/>
          <p:nvPr/>
        </p:nvSpPr>
        <p:spPr>
          <a:xfrm>
            <a:off x="1692275" y="1628775"/>
            <a:ext cx="142875" cy="71438"/>
          </a:xfrm>
          <a:custGeom>
            <a:avLst/>
            <a:gdLst>
              <a:gd name="connsiteX0" fmla="*/ 97155 w 289435"/>
              <a:gd name="connsiteY0" fmla="*/ 0 h 247794"/>
              <a:gd name="connsiteX1" fmla="*/ 33655 w 289435"/>
              <a:gd name="connsiteY1" fmla="*/ 63500 h 247794"/>
              <a:gd name="connsiteX2" fmla="*/ 8255 w 289435"/>
              <a:gd name="connsiteY2" fmla="*/ 139700 h 247794"/>
              <a:gd name="connsiteX3" fmla="*/ 59055 w 289435"/>
              <a:gd name="connsiteY3" fmla="*/ 228600 h 247794"/>
              <a:gd name="connsiteX4" fmla="*/ 97155 w 289435"/>
              <a:gd name="connsiteY4" fmla="*/ 215900 h 247794"/>
              <a:gd name="connsiteX5" fmla="*/ 224155 w 289435"/>
              <a:gd name="connsiteY5" fmla="*/ 228600 h 247794"/>
              <a:gd name="connsiteX6" fmla="*/ 211455 w 289435"/>
              <a:gd name="connsiteY6" fmla="*/ 190500 h 247794"/>
              <a:gd name="connsiteX7" fmla="*/ 236855 w 289435"/>
              <a:gd name="connsiteY7" fmla="*/ 152400 h 247794"/>
              <a:gd name="connsiteX8" fmla="*/ 274955 w 289435"/>
              <a:gd name="connsiteY8" fmla="*/ 76200 h 247794"/>
              <a:gd name="connsiteX9" fmla="*/ 249555 w 289435"/>
              <a:gd name="connsiteY9" fmla="*/ 38100 h 247794"/>
              <a:gd name="connsiteX10" fmla="*/ 211455 w 289435"/>
              <a:gd name="connsiteY10" fmla="*/ 25400 h 247794"/>
              <a:gd name="connsiteX11" fmla="*/ 109855 w 289435"/>
              <a:gd name="connsiteY11" fmla="*/ 12700 h 247794"/>
              <a:gd name="connsiteX12" fmla="*/ 97155 w 289435"/>
              <a:gd name="connsiteY12" fmla="*/ 0 h 2477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89435" h="247794">
                <a:moveTo>
                  <a:pt x="97155" y="0"/>
                </a:moveTo>
                <a:cubicBezTo>
                  <a:pt x="62397" y="23172"/>
                  <a:pt x="51480" y="23395"/>
                  <a:pt x="33655" y="63500"/>
                </a:cubicBezTo>
                <a:cubicBezTo>
                  <a:pt x="22781" y="87966"/>
                  <a:pt x="8255" y="139700"/>
                  <a:pt x="8255" y="139700"/>
                </a:cubicBezTo>
                <a:cubicBezTo>
                  <a:pt x="16474" y="189013"/>
                  <a:pt x="0" y="228600"/>
                  <a:pt x="59055" y="228600"/>
                </a:cubicBezTo>
                <a:cubicBezTo>
                  <a:pt x="72442" y="228600"/>
                  <a:pt x="84455" y="220133"/>
                  <a:pt x="97155" y="215900"/>
                </a:cubicBezTo>
                <a:cubicBezTo>
                  <a:pt x="189914" y="246820"/>
                  <a:pt x="147380" y="247794"/>
                  <a:pt x="224155" y="228600"/>
                </a:cubicBezTo>
                <a:cubicBezTo>
                  <a:pt x="219922" y="215900"/>
                  <a:pt x="209254" y="203705"/>
                  <a:pt x="211455" y="190500"/>
                </a:cubicBezTo>
                <a:cubicBezTo>
                  <a:pt x="213964" y="175444"/>
                  <a:pt x="230029" y="166052"/>
                  <a:pt x="236855" y="152400"/>
                </a:cubicBezTo>
                <a:cubicBezTo>
                  <a:pt x="289435" y="47240"/>
                  <a:pt x="202162" y="185389"/>
                  <a:pt x="274955" y="76200"/>
                </a:cubicBezTo>
                <a:cubicBezTo>
                  <a:pt x="266488" y="63500"/>
                  <a:pt x="261474" y="47635"/>
                  <a:pt x="249555" y="38100"/>
                </a:cubicBezTo>
                <a:cubicBezTo>
                  <a:pt x="239102" y="29737"/>
                  <a:pt x="224626" y="27795"/>
                  <a:pt x="211455" y="25400"/>
                </a:cubicBezTo>
                <a:cubicBezTo>
                  <a:pt x="177875" y="19295"/>
                  <a:pt x="143722" y="16933"/>
                  <a:pt x="109855" y="12700"/>
                </a:cubicBezTo>
                <a:lnTo>
                  <a:pt x="97155" y="0"/>
                </a:lnTo>
                <a:close/>
              </a:path>
            </a:pathLst>
          </a:custGeom>
          <a:solidFill>
            <a:schemeClr val="tx1">
              <a:lumMod val="95000"/>
            </a:schemeClr>
          </a:solidFill>
          <a:ln>
            <a:solidFill>
              <a:schemeClr val="tx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FR"/>
          </a:p>
        </p:txBody>
      </p:sp>
      <p:sp>
        <p:nvSpPr>
          <p:cNvPr id="11" name="Espace réservé du contenu 2"/>
          <p:cNvSpPr txBox="1">
            <a:spLocks/>
          </p:cNvSpPr>
          <p:nvPr/>
        </p:nvSpPr>
        <p:spPr bwMode="auto">
          <a:xfrm>
            <a:off x="251520" y="1844824"/>
            <a:ext cx="4824214" cy="1427163"/>
          </a:xfrm>
          <a:prstGeom prst="rect">
            <a:avLst/>
          </a:prstGeom>
          <a:noFill/>
          <a:ln w="9525">
            <a:noFill/>
            <a:miter lim="800000"/>
            <a:headEnd/>
            <a:tailEnd/>
          </a:ln>
          <a:effectLst/>
        </p:spPr>
        <p:txBody>
          <a:bodyPr/>
          <a:lstStyle/>
          <a:p>
            <a:pPr>
              <a:buFont typeface="Arial" pitchFamily="34" charset="0"/>
              <a:buChar char="•"/>
              <a:defRPr/>
            </a:pPr>
            <a:r>
              <a:rPr lang="fr-FR" dirty="0">
                <a:effectLst>
                  <a:outerShdw blurRad="38100" dist="38100" dir="2700000" algn="tl">
                    <a:srgbClr val="000000">
                      <a:alpha val="43137"/>
                    </a:srgbClr>
                  </a:outerShdw>
                </a:effectLst>
              </a:rPr>
              <a:t> </a:t>
            </a:r>
            <a:r>
              <a:rPr lang="fr-FR" dirty="0">
                <a:effectLst>
                  <a:outerShdw blurRad="38100" dist="38100" dir="2700000" algn="tl">
                    <a:srgbClr val="000000">
                      <a:alpha val="43137"/>
                    </a:srgbClr>
                  </a:outerShdw>
                </a:effectLst>
                <a:latin typeface="+mn-lt"/>
              </a:rPr>
              <a:t>Dans ce graphique, on voit très bien que la sous-exposition solaire est aussi néfaste que la surexposition</a:t>
            </a:r>
            <a:r>
              <a:rPr lang="fr-FR" dirty="0" smtClean="0">
                <a:effectLst>
                  <a:outerShdw blurRad="38100" dist="38100" dir="2700000" algn="tl">
                    <a:srgbClr val="000000">
                      <a:alpha val="43137"/>
                    </a:srgbClr>
                  </a:outerShdw>
                </a:effectLst>
                <a:latin typeface="+mn-lt"/>
              </a:rPr>
              <a:t>.</a:t>
            </a:r>
            <a:r>
              <a:rPr lang="fr-FR" dirty="0" smtClean="0"/>
              <a:t> 78% des femmes atteintes du cancer du sein sont en état de carence ou d’insuffisance.</a:t>
            </a:r>
          </a:p>
          <a:p>
            <a:pPr>
              <a:buFont typeface="Arial" pitchFamily="34" charset="0"/>
              <a:buChar char="•"/>
              <a:defRPr/>
            </a:pPr>
            <a:endParaRPr lang="fr-FR" dirty="0">
              <a:effectLst>
                <a:outerShdw blurRad="38100" dist="38100" dir="2700000" algn="tl">
                  <a:srgbClr val="000000">
                    <a:alpha val="43137"/>
                  </a:srgbClr>
                </a:outerShdw>
              </a:effectLst>
              <a:latin typeface="+mn-lt"/>
            </a:endParaRPr>
          </a:p>
          <a:p>
            <a:pPr marL="342900" indent="-342900">
              <a:spcBef>
                <a:spcPct val="20000"/>
              </a:spcBef>
              <a:buClr>
                <a:schemeClr val="hlink"/>
              </a:buClr>
              <a:defRPr/>
            </a:pPr>
            <a:endParaRPr lang="fr-FR" sz="2000" kern="0" dirty="0">
              <a:effectLst>
                <a:outerShdw blurRad="38100" dist="38100" dir="2700000" algn="tl">
                  <a:srgbClr val="000000"/>
                </a:outerShdw>
              </a:effectLst>
              <a:latin typeface="+mn-lt"/>
            </a:endParaRPr>
          </a:p>
        </p:txBody>
      </p:sp>
    </p:spTree>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57200" y="0"/>
            <a:ext cx="8229600" cy="1417638"/>
          </a:xfrm>
        </p:spPr>
        <p:txBody>
          <a:bodyPr/>
          <a:lstStyle/>
          <a:p>
            <a:r>
              <a:rPr lang="fr-FR" dirty="0" smtClean="0"/>
              <a:t>Le soleil, un anti cancer…</a:t>
            </a:r>
            <a:endParaRPr lang="fr-FR" dirty="0"/>
          </a:p>
        </p:txBody>
      </p:sp>
      <p:sp>
        <p:nvSpPr>
          <p:cNvPr id="3" name="Espace réservé du contenu 2"/>
          <p:cNvSpPr>
            <a:spLocks noGrp="1"/>
          </p:cNvSpPr>
          <p:nvPr>
            <p:ph idx="1"/>
          </p:nvPr>
        </p:nvSpPr>
        <p:spPr>
          <a:xfrm>
            <a:off x="323528" y="1052736"/>
            <a:ext cx="8568952" cy="2304256"/>
          </a:xfrm>
        </p:spPr>
        <p:txBody>
          <a:bodyPr/>
          <a:lstStyle/>
          <a:p>
            <a:pPr>
              <a:defRPr/>
            </a:pPr>
            <a:r>
              <a:rPr lang="fr-FR" sz="2800" dirty="0" smtClean="0"/>
              <a:t>Sans abus et par une exposition régulière, le soleil rend plus solide et embellit la peau des seins nus.</a:t>
            </a:r>
          </a:p>
          <a:p>
            <a:pPr>
              <a:defRPr/>
            </a:pPr>
            <a:r>
              <a:rPr lang="fr-FR" sz="2800" dirty="0" smtClean="0"/>
              <a:t>Nager seins nus équivaut à une thalasso gratuite: le massage de l’eau de mer donnera à la peau tout son profit en sels minéraux et oligo-éléments.</a:t>
            </a:r>
            <a:endParaRPr lang="fr-FR" sz="2800" dirty="0" smtClean="0">
              <a:effectLst>
                <a:outerShdw blurRad="38100" dist="38100" dir="2700000" algn="tl">
                  <a:srgbClr val="000000">
                    <a:alpha val="43137"/>
                  </a:srgbClr>
                </a:outerShdw>
              </a:effectLst>
            </a:endParaRPr>
          </a:p>
          <a:p>
            <a:endParaRPr lang="fr-FR" dirty="0"/>
          </a:p>
        </p:txBody>
      </p:sp>
      <p:pic>
        <p:nvPicPr>
          <p:cNvPr id="202754" name="Picture 2" descr="N:\Perso\Perso Yves\Soutien gorge Danger\natacha-2.1189133396.jpg"/>
          <p:cNvPicPr>
            <a:picLocks noChangeAspect="1" noChangeArrowheads="1"/>
          </p:cNvPicPr>
          <p:nvPr/>
        </p:nvPicPr>
        <p:blipFill>
          <a:blip r:embed="rId2" cstate="email"/>
          <a:srcRect/>
          <a:stretch>
            <a:fillRect/>
          </a:stretch>
        </p:blipFill>
        <p:spPr bwMode="auto">
          <a:xfrm>
            <a:off x="492022" y="3501008"/>
            <a:ext cx="4079978" cy="3067576"/>
          </a:xfrm>
          <a:prstGeom prst="rect">
            <a:avLst/>
          </a:prstGeom>
          <a:noFill/>
        </p:spPr>
      </p:pic>
      <p:sp>
        <p:nvSpPr>
          <p:cNvPr id="6" name="Espace réservé du contenu 2"/>
          <p:cNvSpPr txBox="1">
            <a:spLocks/>
          </p:cNvSpPr>
          <p:nvPr/>
        </p:nvSpPr>
        <p:spPr bwMode="auto">
          <a:xfrm>
            <a:off x="4678488" y="3401616"/>
            <a:ext cx="4465512" cy="3456384"/>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marL="342900" indent="-342900" eaLnBrk="0" hangingPunct="0">
              <a:spcBef>
                <a:spcPct val="20000"/>
              </a:spcBef>
              <a:buClr>
                <a:schemeClr val="hlink"/>
              </a:buClr>
              <a:buFontTx/>
              <a:buChar char="•"/>
              <a:defRPr/>
            </a:pPr>
            <a:r>
              <a:rPr kumimoji="0" lang="fr-FR" sz="2800" b="0" i="0" u="none" strike="noStrike" kern="0" cap="none" spc="0" normalizeH="0" baseline="0" noProof="0" dirty="0" smtClean="0">
                <a:ln>
                  <a:noFill/>
                </a:ln>
                <a:solidFill>
                  <a:schemeClr val="tx1"/>
                </a:solidFill>
                <a:effectLst>
                  <a:outerShdw blurRad="38100" dist="38100" dir="2700000" algn="tl">
                    <a:srgbClr val="000000"/>
                  </a:outerShdw>
                </a:effectLst>
                <a:uLnTx/>
                <a:uFillTx/>
                <a:latin typeface="+mn-lt"/>
                <a:ea typeface="+mn-ea"/>
                <a:cs typeface="+mn-cs"/>
              </a:rPr>
              <a:t>De plus, on sait maintenant que le manque</a:t>
            </a:r>
            <a:r>
              <a:rPr kumimoji="0" lang="fr-FR" sz="2800" b="0" i="0" u="none" strike="noStrike" kern="0" cap="none" spc="0" normalizeH="0" noProof="0" dirty="0" smtClean="0">
                <a:ln>
                  <a:noFill/>
                </a:ln>
                <a:solidFill>
                  <a:schemeClr val="tx1"/>
                </a:solidFill>
                <a:effectLst>
                  <a:outerShdw blurRad="38100" dist="38100" dir="2700000" algn="tl">
                    <a:srgbClr val="000000"/>
                  </a:outerShdw>
                </a:effectLst>
                <a:uLnTx/>
                <a:uFillTx/>
                <a:latin typeface="+mn-lt"/>
                <a:ea typeface="+mn-ea"/>
                <a:cs typeface="+mn-cs"/>
              </a:rPr>
              <a:t> d’exposition au soleil réduit le taux de mélatonine que l’on considère dans de récentes études comme un anticancéreux.</a:t>
            </a:r>
            <a:endParaRPr kumimoji="0" lang="fr-FR" sz="3200" b="0" i="0" u="none" strike="noStrike" kern="0" cap="none" spc="0" normalizeH="0" baseline="0" noProof="0" dirty="0">
              <a:ln>
                <a:noFill/>
              </a:ln>
              <a:solidFill>
                <a:schemeClr val="tx1"/>
              </a:solidFill>
              <a:effectLst>
                <a:outerShdw blurRad="38100" dist="38100" dir="2700000" algn="tl">
                  <a:srgbClr val="000000"/>
                </a:outerShdw>
              </a:effectLst>
              <a:uLnTx/>
              <a:uFillTx/>
              <a:latin typeface="+mn-lt"/>
              <a:ea typeface="+mn-ea"/>
              <a:cs typeface="+mn-cs"/>
            </a:endParaRPr>
          </a:p>
        </p:txBody>
      </p:sp>
    </p:spTree>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57200" y="274638"/>
            <a:ext cx="6203032" cy="1143000"/>
          </a:xfrm>
        </p:spPr>
        <p:txBody>
          <a:bodyPr/>
          <a:lstStyle/>
          <a:p>
            <a:r>
              <a:rPr lang="fr-FR" dirty="0" smtClean="0"/>
              <a:t>Sociologie</a:t>
            </a:r>
            <a:br>
              <a:rPr lang="fr-FR" dirty="0" smtClean="0"/>
            </a:br>
            <a:r>
              <a:rPr lang="fr-FR" dirty="0" smtClean="0"/>
              <a:t>Jean Claude Kaufmann</a:t>
            </a:r>
            <a:endParaRPr lang="fr-FR" dirty="0"/>
          </a:p>
        </p:txBody>
      </p:sp>
      <p:sp>
        <p:nvSpPr>
          <p:cNvPr id="3" name="Espace réservé du contenu 2"/>
          <p:cNvSpPr>
            <a:spLocks noGrp="1"/>
          </p:cNvSpPr>
          <p:nvPr>
            <p:ph idx="1"/>
          </p:nvPr>
        </p:nvSpPr>
        <p:spPr>
          <a:xfrm>
            <a:off x="179512" y="1600200"/>
            <a:ext cx="6480720" cy="4495800"/>
          </a:xfrm>
        </p:spPr>
        <p:txBody>
          <a:bodyPr/>
          <a:lstStyle/>
          <a:p>
            <a:pPr algn="ctr">
              <a:buNone/>
            </a:pPr>
            <a:r>
              <a:rPr lang="fr-FR" sz="2800" b="1" dirty="0" smtClean="0"/>
              <a:t>Corps de femmes, regards d’hommes.</a:t>
            </a:r>
          </a:p>
          <a:p>
            <a:pPr algn="ctr">
              <a:buNone/>
            </a:pPr>
            <a:endParaRPr lang="fr-FR" sz="2800" b="1" dirty="0" smtClean="0"/>
          </a:p>
          <a:p>
            <a:r>
              <a:rPr lang="fr-FR" sz="2400" dirty="0" smtClean="0"/>
              <a:t>Dans son livre J-C Kaufmann dit que le sein nu sur la plage est bien vu lorsqu’il fait parti de la norme ! (Encore la pression sociale)</a:t>
            </a:r>
          </a:p>
          <a:p>
            <a:r>
              <a:rPr lang="fr-FR" sz="2400" dirty="0" smtClean="0"/>
              <a:t>Ce qui se passe sur la plage est le reflet de notre société sans les murs.</a:t>
            </a:r>
          </a:p>
          <a:p>
            <a:r>
              <a:rPr lang="fr-FR" sz="2400" dirty="0" smtClean="0"/>
              <a:t>Il faut qu’il soit haut et ferme, mais aussi relativement discret… (Dictat du soutien gorge)</a:t>
            </a:r>
          </a:p>
          <a:p>
            <a:r>
              <a:rPr lang="fr-FR" sz="2400" dirty="0" smtClean="0"/>
              <a:t>Pour ne pas accrocher le regard, la femme doit aussi faire preuve d’une capacité d’aisance</a:t>
            </a:r>
            <a:endParaRPr lang="fr-FR" sz="2400" dirty="0"/>
          </a:p>
        </p:txBody>
      </p:sp>
      <p:pic>
        <p:nvPicPr>
          <p:cNvPr id="175106" name="Picture 2" descr="I:\Perso\Perso Yves\Soutien gorge Danger\Photos 2\Corps de femmes.gif"/>
          <p:cNvPicPr>
            <a:picLocks noChangeAspect="1" noChangeArrowheads="1"/>
          </p:cNvPicPr>
          <p:nvPr/>
        </p:nvPicPr>
        <p:blipFill>
          <a:blip r:embed="rId2" cstate="email"/>
          <a:srcRect/>
          <a:stretch>
            <a:fillRect/>
          </a:stretch>
        </p:blipFill>
        <p:spPr bwMode="auto">
          <a:xfrm>
            <a:off x="6948264" y="332656"/>
            <a:ext cx="1905000" cy="2762250"/>
          </a:xfrm>
          <a:prstGeom prst="rect">
            <a:avLst/>
          </a:prstGeom>
          <a:noFill/>
        </p:spPr>
      </p:pic>
      <p:pic>
        <p:nvPicPr>
          <p:cNvPr id="175107" name="Picture 3" descr="I:\Perso\Perso Yves\Soutien gorge Danger\Photos 2\95d82672.jpg"/>
          <p:cNvPicPr>
            <a:picLocks noChangeAspect="1" noChangeArrowheads="1"/>
          </p:cNvPicPr>
          <p:nvPr/>
        </p:nvPicPr>
        <p:blipFill>
          <a:blip r:embed="rId3" cstate="email"/>
          <a:srcRect/>
          <a:stretch>
            <a:fillRect/>
          </a:stretch>
        </p:blipFill>
        <p:spPr bwMode="auto">
          <a:xfrm>
            <a:off x="6516216" y="3356992"/>
            <a:ext cx="2377246" cy="3168221"/>
          </a:xfrm>
          <a:prstGeom prst="rect">
            <a:avLst/>
          </a:prstGeom>
          <a:noFill/>
        </p:spPr>
      </p:pic>
    </p:spTree>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2591272" y="260648"/>
            <a:ext cx="6552728" cy="1143000"/>
          </a:xfrm>
        </p:spPr>
        <p:txBody>
          <a:bodyPr>
            <a:noAutofit/>
          </a:bodyPr>
          <a:lstStyle/>
          <a:p>
            <a:r>
              <a:rPr lang="fr-FR" sz="2400" dirty="0" smtClean="0"/>
              <a:t>L’aisance: l’affirmation la plus visible de la liberté par rapport aux contraintes</a:t>
            </a:r>
            <a:br>
              <a:rPr lang="fr-FR" sz="2400" dirty="0" smtClean="0"/>
            </a:br>
            <a:r>
              <a:rPr lang="fr-FR" sz="2400" dirty="0" smtClean="0"/>
              <a:t>qui dominent les gens ordinaires </a:t>
            </a:r>
            <a:r>
              <a:rPr lang="fr-FR" sz="2000" dirty="0" smtClean="0"/>
              <a:t>(Pierre Bourdieu)</a:t>
            </a:r>
            <a:endParaRPr lang="fr-FR" sz="2000" dirty="0"/>
          </a:p>
        </p:txBody>
      </p:sp>
      <p:sp>
        <p:nvSpPr>
          <p:cNvPr id="3" name="Espace réservé du contenu 2"/>
          <p:cNvSpPr>
            <a:spLocks noGrp="1"/>
          </p:cNvSpPr>
          <p:nvPr>
            <p:ph idx="1"/>
          </p:nvPr>
        </p:nvSpPr>
        <p:spPr>
          <a:xfrm>
            <a:off x="3923928" y="1600200"/>
            <a:ext cx="4968552" cy="4061048"/>
          </a:xfrm>
        </p:spPr>
        <p:txBody>
          <a:bodyPr/>
          <a:lstStyle/>
          <a:p>
            <a:r>
              <a:rPr lang="fr-FR" sz="2000" dirty="0" smtClean="0"/>
              <a:t>La pression sociale empêche encore souvent les seins nus dans les piscines publiques alors que la légalité ne l’interdit pas.</a:t>
            </a:r>
          </a:p>
          <a:p>
            <a:r>
              <a:rPr lang="fr-FR" sz="2000" dirty="0" smtClean="0"/>
              <a:t>Selon Jean Claude Kaufmann sociologue, cette pratique aurait sur les femmes par la satisfaction d’avoir osé et un dépassement de l’estime de soi, un effet psychologique bénéfique leur donnant de l’assurance et une meilleure aisance.</a:t>
            </a:r>
          </a:p>
        </p:txBody>
      </p:sp>
      <p:pic>
        <p:nvPicPr>
          <p:cNvPr id="141314" name="Picture 2" descr="N:\Perso\Perso Yves\Soutien gorge Danger\200908140764_w350.jpg"/>
          <p:cNvPicPr>
            <a:picLocks noChangeAspect="1" noChangeArrowheads="1"/>
          </p:cNvPicPr>
          <p:nvPr/>
        </p:nvPicPr>
        <p:blipFill>
          <a:blip r:embed="rId2" cstate="email"/>
          <a:srcRect/>
          <a:stretch>
            <a:fillRect/>
          </a:stretch>
        </p:blipFill>
        <p:spPr bwMode="auto">
          <a:xfrm>
            <a:off x="467544" y="1772816"/>
            <a:ext cx="3467326" cy="4824536"/>
          </a:xfrm>
          <a:prstGeom prst="rect">
            <a:avLst/>
          </a:prstGeom>
          <a:noFill/>
        </p:spPr>
      </p:pic>
      <p:pic>
        <p:nvPicPr>
          <p:cNvPr id="141315" name="Picture 3" descr="N:\Perso\Perso Yves\Soutien gorge Danger\dyn007_original_480_240_pjpeg_2548069_5dbc9e43490c4cfd4df6efecbe5a4841.jpg"/>
          <p:cNvPicPr>
            <a:picLocks noChangeAspect="1" noChangeArrowheads="1"/>
          </p:cNvPicPr>
          <p:nvPr/>
        </p:nvPicPr>
        <p:blipFill>
          <a:blip r:embed="rId3" cstate="email"/>
          <a:srcRect/>
          <a:stretch>
            <a:fillRect/>
          </a:stretch>
        </p:blipFill>
        <p:spPr bwMode="auto">
          <a:xfrm>
            <a:off x="4427984" y="4581128"/>
            <a:ext cx="4032448" cy="2016224"/>
          </a:xfrm>
          <a:prstGeom prst="rect">
            <a:avLst/>
          </a:prstGeom>
          <a:noFill/>
        </p:spPr>
      </p:pic>
      <p:pic>
        <p:nvPicPr>
          <p:cNvPr id="6" name="Picture 2" descr="N:\Perso\Perso Yves\Soutien gorge Danger\Photos\dyn008_original_433_288_pjpeg_2548069_31ab313c481a833f8e342da9034c4967.jpg"/>
          <p:cNvPicPr>
            <a:picLocks noChangeAspect="1" noChangeArrowheads="1"/>
          </p:cNvPicPr>
          <p:nvPr/>
        </p:nvPicPr>
        <p:blipFill>
          <a:blip r:embed="rId4" cstate="email"/>
          <a:srcRect/>
          <a:stretch>
            <a:fillRect/>
          </a:stretch>
        </p:blipFill>
        <p:spPr bwMode="auto">
          <a:xfrm>
            <a:off x="467544" y="188640"/>
            <a:ext cx="2165240" cy="1440160"/>
          </a:xfrm>
          <a:prstGeom prst="rect">
            <a:avLst/>
          </a:prstGeom>
          <a:noFill/>
        </p:spPr>
      </p:pic>
    </p:spTree>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Même sans seins,</a:t>
            </a:r>
            <a:br>
              <a:rPr lang="fr-FR" dirty="0" smtClean="0"/>
            </a:br>
            <a:r>
              <a:rPr lang="fr-FR" dirty="0" smtClean="0"/>
              <a:t>un soutien gorge obligatoire !</a:t>
            </a:r>
            <a:endParaRPr lang="fr-FR" dirty="0"/>
          </a:p>
        </p:txBody>
      </p:sp>
      <p:sp>
        <p:nvSpPr>
          <p:cNvPr id="3" name="Espace réservé du contenu 2"/>
          <p:cNvSpPr>
            <a:spLocks noGrp="1"/>
          </p:cNvSpPr>
          <p:nvPr>
            <p:ph idx="1"/>
          </p:nvPr>
        </p:nvSpPr>
        <p:spPr>
          <a:xfrm>
            <a:off x="467544" y="1916832"/>
            <a:ext cx="3754760" cy="4495800"/>
          </a:xfrm>
        </p:spPr>
        <p:txBody>
          <a:bodyPr/>
          <a:lstStyle/>
          <a:p>
            <a:r>
              <a:rPr lang="fr-FR" sz="2400" b="1" dirty="0" smtClean="0"/>
              <a:t>Jodi </a:t>
            </a:r>
            <a:r>
              <a:rPr lang="fr-FR" sz="2400" b="1" dirty="0" err="1" smtClean="0"/>
              <a:t>Jaecks</a:t>
            </a:r>
            <a:r>
              <a:rPr lang="fr-FR" sz="2400" b="1" dirty="0" smtClean="0"/>
              <a:t> a eu de sérieux problèmes pour pouvoir nager en piscine sans le haut du maillot qui lui faisait mal sur ses doubles cicatrices.</a:t>
            </a:r>
          </a:p>
          <a:p>
            <a:r>
              <a:rPr lang="fr-FR" sz="2400" b="1" dirty="0" smtClean="0"/>
              <a:t>Le soutien gorge n’est donc pas une contrainte sociale liée à la taille des seins… Surtout quand il n’y en a plus !</a:t>
            </a:r>
            <a:endParaRPr lang="fr-FR" sz="2400" dirty="0"/>
          </a:p>
        </p:txBody>
      </p:sp>
      <p:pic>
        <p:nvPicPr>
          <p:cNvPr id="4" name="Image 3" descr="http://catherinecerisey.files.wordpress.com/2012/07/jodi-jaecks.jpg?w=300&amp;h=221">
            <a:hlinkClick r:id="rId2"/>
          </p:cNvPr>
          <p:cNvPicPr/>
          <p:nvPr/>
        </p:nvPicPr>
        <p:blipFill>
          <a:blip r:embed="rId3" cstate="email"/>
          <a:srcRect/>
          <a:stretch>
            <a:fillRect/>
          </a:stretch>
        </p:blipFill>
        <p:spPr bwMode="auto">
          <a:xfrm>
            <a:off x="4499992" y="2564904"/>
            <a:ext cx="4308287" cy="3170899"/>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En piscine seins nus autorisés</a:t>
            </a:r>
            <a:endParaRPr lang="fr-FR" dirty="0"/>
          </a:p>
        </p:txBody>
      </p:sp>
      <p:sp>
        <p:nvSpPr>
          <p:cNvPr id="3" name="Espace réservé du contenu 2"/>
          <p:cNvSpPr>
            <a:spLocks noGrp="1"/>
          </p:cNvSpPr>
          <p:nvPr>
            <p:ph idx="1"/>
          </p:nvPr>
        </p:nvSpPr>
        <p:spPr>
          <a:xfrm>
            <a:off x="467544" y="1412776"/>
            <a:ext cx="8229600" cy="4853136"/>
          </a:xfrm>
        </p:spPr>
        <p:txBody>
          <a:bodyPr/>
          <a:lstStyle/>
          <a:p>
            <a:r>
              <a:rPr lang="fr-FR" dirty="0" smtClean="0"/>
              <a:t>Depuis mars 2008 au Danemark, et juin 2009 en Suède les femmes sont autorisées à se baigner seins nus dans les piscines municipales.</a:t>
            </a:r>
          </a:p>
          <a:p>
            <a:r>
              <a:rPr lang="fr-FR" dirty="0" smtClean="0"/>
              <a:t>A cette même date,                                Toulouse  l’autorise                                      aussi !</a:t>
            </a:r>
            <a:endParaRPr lang="fr-FR" dirty="0"/>
          </a:p>
        </p:txBody>
      </p:sp>
      <p:pic>
        <p:nvPicPr>
          <p:cNvPr id="185346" name="Picture 2" descr="F:\Perso\Perso Yves\Soutien gorge Danger\Photos société\topless-02.jpg"/>
          <p:cNvPicPr>
            <a:picLocks noChangeAspect="1" noChangeArrowheads="1"/>
          </p:cNvPicPr>
          <p:nvPr/>
        </p:nvPicPr>
        <p:blipFill>
          <a:blip r:embed="rId2" cstate="email"/>
          <a:srcRect/>
          <a:stretch>
            <a:fillRect/>
          </a:stretch>
        </p:blipFill>
        <p:spPr bwMode="auto">
          <a:xfrm>
            <a:off x="4644008" y="3501008"/>
            <a:ext cx="4286250" cy="2857500"/>
          </a:xfrm>
          <a:prstGeom prst="rect">
            <a:avLst/>
          </a:prstGeom>
          <a:noFill/>
        </p:spPr>
      </p:pic>
      <p:pic>
        <p:nvPicPr>
          <p:cNvPr id="185347" name="Picture 3" descr="F:\Perso\Perso Yves\Soutien gorge Danger\Photos 3\leilani-dowding-16.jpg"/>
          <p:cNvPicPr>
            <a:picLocks noChangeAspect="1" noChangeArrowheads="1"/>
          </p:cNvPicPr>
          <p:nvPr/>
        </p:nvPicPr>
        <p:blipFill>
          <a:blip r:embed="rId3" cstate="email"/>
          <a:srcRect/>
          <a:stretch>
            <a:fillRect/>
          </a:stretch>
        </p:blipFill>
        <p:spPr bwMode="auto">
          <a:xfrm>
            <a:off x="2483768" y="4365104"/>
            <a:ext cx="1910333" cy="2027460"/>
          </a:xfrm>
          <a:prstGeom prst="rect">
            <a:avLst/>
          </a:prstGeom>
          <a:noFill/>
        </p:spPr>
      </p:pic>
      <p:sp>
        <p:nvSpPr>
          <p:cNvPr id="7" name="Rectangle à coins arrondis 6"/>
          <p:cNvSpPr/>
          <p:nvPr/>
        </p:nvSpPr>
        <p:spPr>
          <a:xfrm>
            <a:off x="323528" y="4653136"/>
            <a:ext cx="1944216" cy="187220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u contenu 2"/>
          <p:cNvSpPr txBox="1">
            <a:spLocks/>
          </p:cNvSpPr>
          <p:nvPr/>
        </p:nvSpPr>
        <p:spPr bwMode="auto">
          <a:xfrm>
            <a:off x="179512" y="4725144"/>
            <a:ext cx="2088232" cy="187220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marL="342900" marR="0" lvl="0" indent="-342900" algn="l" defTabSz="914400" rtl="0" eaLnBrk="1" fontAlgn="base" latinLnBrk="0" hangingPunct="1">
              <a:lnSpc>
                <a:spcPct val="100000"/>
              </a:lnSpc>
              <a:spcBef>
                <a:spcPct val="20000"/>
              </a:spcBef>
              <a:spcAft>
                <a:spcPct val="0"/>
              </a:spcAft>
              <a:buClr>
                <a:schemeClr val="hlink"/>
              </a:buClr>
              <a:buSzTx/>
              <a:tabLst/>
              <a:defRPr/>
            </a:pPr>
            <a:r>
              <a:rPr kumimoji="0" lang="fr-FR" b="0" i="0" u="none" strike="noStrike" kern="0" cap="none" spc="0" normalizeH="0" baseline="0" noProof="0" dirty="0" smtClean="0">
                <a:ln>
                  <a:noFill/>
                </a:ln>
                <a:solidFill>
                  <a:srgbClr val="C00000"/>
                </a:solidFill>
                <a:effectLst>
                  <a:outerShdw blurRad="38100" dist="38100" dir="2700000" algn="tl">
                    <a:srgbClr val="000000"/>
                  </a:outerShdw>
                </a:effectLst>
                <a:uLnTx/>
                <a:uFillTx/>
                <a:latin typeface="+mn-lt"/>
                <a:ea typeface="+mn-ea"/>
                <a:cs typeface="+mn-cs"/>
              </a:rPr>
              <a:t>      Cette pratique est pourtant théoriquement</a:t>
            </a:r>
            <a:r>
              <a:rPr kumimoji="0" lang="fr-FR" b="0" i="0" u="none" strike="noStrike" kern="0" cap="none" spc="0" normalizeH="0" noProof="0" dirty="0" smtClean="0">
                <a:ln>
                  <a:noFill/>
                </a:ln>
                <a:solidFill>
                  <a:srgbClr val="C00000"/>
                </a:solidFill>
                <a:effectLst>
                  <a:outerShdw blurRad="38100" dist="38100" dir="2700000" algn="tl">
                    <a:srgbClr val="000000"/>
                  </a:outerShdw>
                </a:effectLst>
                <a:uLnTx/>
                <a:uFillTx/>
                <a:latin typeface="+mn-lt"/>
                <a:ea typeface="+mn-ea"/>
                <a:cs typeface="+mn-cs"/>
              </a:rPr>
              <a:t> </a:t>
            </a:r>
            <a:r>
              <a:rPr kumimoji="0" lang="fr-FR" b="0" i="0" u="none" strike="noStrike" kern="0" cap="none" spc="0" normalizeH="0" baseline="0" noProof="0" dirty="0" smtClean="0">
                <a:ln>
                  <a:noFill/>
                </a:ln>
                <a:solidFill>
                  <a:srgbClr val="C00000"/>
                </a:solidFill>
                <a:effectLst>
                  <a:outerShdw blurRad="38100" dist="38100" dir="2700000" algn="tl">
                    <a:srgbClr val="000000"/>
                  </a:outerShdw>
                </a:effectLst>
                <a:uLnTx/>
                <a:uFillTx/>
                <a:latin typeface="+mn-lt"/>
                <a:ea typeface="+mn-ea"/>
                <a:cs typeface="+mn-cs"/>
              </a:rPr>
              <a:t>légale en France en</a:t>
            </a:r>
            <a:r>
              <a:rPr kumimoji="0" lang="fr-FR" b="0" i="0" u="none" strike="noStrike" kern="0" cap="none" spc="0" normalizeH="0" noProof="0" dirty="0" smtClean="0">
                <a:ln>
                  <a:noFill/>
                </a:ln>
                <a:solidFill>
                  <a:srgbClr val="C00000"/>
                </a:solidFill>
                <a:effectLst>
                  <a:outerShdw blurRad="38100" dist="38100" dir="2700000" algn="tl">
                    <a:srgbClr val="000000"/>
                  </a:outerShdw>
                </a:effectLst>
                <a:uLnTx/>
                <a:uFillTx/>
                <a:latin typeface="+mn-lt"/>
                <a:ea typeface="+mn-ea"/>
                <a:cs typeface="+mn-cs"/>
              </a:rPr>
              <a:t> tous lieux depuis 1975</a:t>
            </a:r>
            <a:endParaRPr kumimoji="0" lang="fr-FR" b="0" i="0" u="none" strike="noStrike" kern="0" cap="none" spc="0" normalizeH="0" baseline="0" noProof="0" dirty="0">
              <a:ln>
                <a:noFill/>
              </a:ln>
              <a:solidFill>
                <a:srgbClr val="C00000"/>
              </a:solidFill>
              <a:effectLst>
                <a:outerShdw blurRad="38100" dist="38100" dir="2700000" algn="tl">
                  <a:srgbClr val="000000"/>
                </a:outerShdw>
              </a:effectLst>
              <a:uLnTx/>
              <a:uFillTx/>
              <a:latin typeface="+mn-lt"/>
              <a:ea typeface="+mn-ea"/>
              <a:cs typeface="+mn-cs"/>
            </a:endParaRPr>
          </a:p>
        </p:txBody>
      </p:sp>
    </p:spTree>
  </p:cSld>
  <p:clrMapOvr>
    <a:masterClrMapping/>
  </p:clrMapOvr>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Rectangle 2"/>
          <p:cNvSpPr>
            <a:spLocks noGrp="1" noChangeArrowheads="1"/>
          </p:cNvSpPr>
          <p:nvPr>
            <p:ph type="title"/>
          </p:nvPr>
        </p:nvSpPr>
        <p:spPr/>
        <p:txBody>
          <a:bodyPr/>
          <a:lstStyle/>
          <a:p>
            <a:pPr eaLnBrk="1" hangingPunct="1">
              <a:defRPr/>
            </a:pPr>
            <a:r>
              <a:rPr lang="fr-FR" smtClean="0"/>
              <a:t>Un faux besoin</a:t>
            </a:r>
          </a:p>
        </p:txBody>
      </p:sp>
      <p:sp>
        <p:nvSpPr>
          <p:cNvPr id="115715" name="Rectangle 3"/>
          <p:cNvSpPr>
            <a:spLocks noGrp="1" noChangeArrowheads="1"/>
          </p:cNvSpPr>
          <p:nvPr>
            <p:ph type="body" idx="1"/>
          </p:nvPr>
        </p:nvSpPr>
        <p:spPr>
          <a:xfrm>
            <a:off x="457200" y="1600200"/>
            <a:ext cx="4978400" cy="4997450"/>
          </a:xfrm>
        </p:spPr>
        <p:txBody>
          <a:bodyPr/>
          <a:lstStyle/>
          <a:p>
            <a:pPr eaLnBrk="1" hangingPunct="1">
              <a:lnSpc>
                <a:spcPct val="90000"/>
              </a:lnSpc>
              <a:defRPr/>
            </a:pPr>
            <a:r>
              <a:rPr lang="fr-FR" sz="2400" dirty="0" smtClean="0"/>
              <a:t>Depuis 1978, plusieurs études médicales en France, aux Etats-Unis, au Japon et en Grande-Bretagne ont mis en avant que, contrairement aux idées reçues, </a:t>
            </a:r>
            <a:r>
              <a:rPr lang="fr-FR" sz="2400" b="1" u="sng" dirty="0" smtClean="0"/>
              <a:t>le soutien-gorge peut augmenter la chute des seins.</a:t>
            </a:r>
          </a:p>
          <a:p>
            <a:pPr eaLnBrk="1" hangingPunct="1">
              <a:lnSpc>
                <a:spcPct val="90000"/>
              </a:lnSpc>
              <a:defRPr/>
            </a:pPr>
            <a:r>
              <a:rPr lang="fr-FR" sz="2400" dirty="0" smtClean="0"/>
              <a:t>Pourtant les lobbies de l’industrie textile n’ont cesse de clamer ce qu’aucune étude médicale ne dit !</a:t>
            </a:r>
          </a:p>
          <a:p>
            <a:pPr eaLnBrk="1" hangingPunct="1">
              <a:lnSpc>
                <a:spcPct val="90000"/>
              </a:lnSpc>
              <a:defRPr/>
            </a:pPr>
            <a:r>
              <a:rPr lang="fr-FR" sz="2400" dirty="0" smtClean="0"/>
              <a:t>Les femmes sont devenues dépendantes de cet accessoire au point de ne pouvoir s’en passer qu’au prix d’un effort temporaire.</a:t>
            </a:r>
          </a:p>
        </p:txBody>
      </p:sp>
      <p:pic>
        <p:nvPicPr>
          <p:cNvPr id="70660" name="Picture 4" descr="s1mini"/>
          <p:cNvPicPr>
            <a:picLocks noChangeAspect="1" noChangeArrowheads="1"/>
          </p:cNvPicPr>
          <p:nvPr/>
        </p:nvPicPr>
        <p:blipFill>
          <a:blip r:embed="rId2" cstate="email"/>
          <a:srcRect/>
          <a:stretch>
            <a:fillRect/>
          </a:stretch>
        </p:blipFill>
        <p:spPr bwMode="auto">
          <a:xfrm>
            <a:off x="5651500" y="1628775"/>
            <a:ext cx="3086100" cy="4321175"/>
          </a:xfrm>
          <a:prstGeom prst="rect">
            <a:avLst/>
          </a:prstGeom>
          <a:noFill/>
          <a:ln w="9525">
            <a:noFill/>
            <a:miter lim="800000"/>
            <a:headEnd/>
            <a:tailEnd/>
          </a:ln>
        </p:spPr>
      </p:pic>
      <p:sp>
        <p:nvSpPr>
          <p:cNvPr id="5" name="ZoneTexte 4"/>
          <p:cNvSpPr txBox="1"/>
          <p:nvPr/>
        </p:nvSpPr>
        <p:spPr>
          <a:xfrm>
            <a:off x="5580112" y="5949280"/>
            <a:ext cx="3168352" cy="369332"/>
          </a:xfrm>
          <a:prstGeom prst="rect">
            <a:avLst/>
          </a:prstGeom>
          <a:noFill/>
        </p:spPr>
        <p:txBody>
          <a:bodyPr wrap="square" rtlCol="0">
            <a:spAutoFit/>
          </a:bodyPr>
          <a:lstStyle/>
          <a:p>
            <a:pPr algn="ctr"/>
            <a:r>
              <a:rPr lang="fr-FR" dirty="0" smtClean="0"/>
              <a:t>Soutien gorge après mastectomie</a:t>
            </a:r>
            <a:endParaRPr lang="fr-FR" dirty="0"/>
          </a:p>
        </p:txBody>
      </p:sp>
    </p:spTree>
  </p:cSld>
  <p:clrMapOvr>
    <a:masterClrMapping/>
  </p:clrMapOvr>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683568" y="4365104"/>
            <a:ext cx="4536504" cy="1728192"/>
          </a:xfrm>
          <a:prstGeom prst="rect">
            <a:avLst/>
          </a:prstGeom>
        </p:spPr>
        <p:style>
          <a:lnRef idx="3">
            <a:schemeClr val="lt1"/>
          </a:lnRef>
          <a:fillRef idx="1">
            <a:schemeClr val="dk1"/>
          </a:fillRef>
          <a:effectRef idx="1">
            <a:schemeClr val="dk1"/>
          </a:effectRef>
          <a:fontRef idx="minor">
            <a:schemeClr val="lt1"/>
          </a:fontRef>
        </p:style>
        <p:txBody>
          <a:bodyPr rtlCol="0" anchor="ctr"/>
          <a:lstStyle/>
          <a:p>
            <a:pPr algn="ctr"/>
            <a:endParaRPr lang="fr-FR"/>
          </a:p>
        </p:txBody>
      </p:sp>
      <p:sp>
        <p:nvSpPr>
          <p:cNvPr id="103426" name="Rectangle 2"/>
          <p:cNvSpPr>
            <a:spLocks noGrp="1" noChangeArrowheads="1"/>
          </p:cNvSpPr>
          <p:nvPr>
            <p:ph type="title"/>
          </p:nvPr>
        </p:nvSpPr>
        <p:spPr>
          <a:xfrm>
            <a:off x="467544" y="476672"/>
            <a:ext cx="8229600" cy="1143000"/>
          </a:xfrm>
        </p:spPr>
        <p:txBody>
          <a:bodyPr/>
          <a:lstStyle/>
          <a:p>
            <a:pPr eaLnBrk="1" hangingPunct="1">
              <a:defRPr/>
            </a:pPr>
            <a:r>
              <a:rPr lang="fr-FR" sz="4000" dirty="0" smtClean="0"/>
              <a:t>Le soutien gorge est inutile et favorise la chute des seins</a:t>
            </a:r>
          </a:p>
        </p:txBody>
      </p:sp>
      <p:sp>
        <p:nvSpPr>
          <p:cNvPr id="103427" name="Rectangle 3"/>
          <p:cNvSpPr>
            <a:spLocks noGrp="1" noChangeArrowheads="1"/>
          </p:cNvSpPr>
          <p:nvPr>
            <p:ph type="body" idx="1"/>
          </p:nvPr>
        </p:nvSpPr>
        <p:spPr>
          <a:xfrm>
            <a:off x="467544" y="1988840"/>
            <a:ext cx="4680520" cy="4032448"/>
          </a:xfrm>
        </p:spPr>
        <p:txBody>
          <a:bodyPr/>
          <a:lstStyle/>
          <a:p>
            <a:pPr eaLnBrk="1" hangingPunct="1">
              <a:lnSpc>
                <a:spcPct val="90000"/>
              </a:lnSpc>
              <a:defRPr/>
            </a:pPr>
            <a:r>
              <a:rPr lang="fr-FR" sz="2800" dirty="0" smtClean="0"/>
              <a:t>Lors de nombreuses études, le professeur Jean-Denis </a:t>
            </a:r>
            <a:r>
              <a:rPr lang="fr-FR" sz="2800" dirty="0" err="1" smtClean="0"/>
              <a:t>Rouillon</a:t>
            </a:r>
            <a:r>
              <a:rPr lang="fr-FR" sz="2800" dirty="0" smtClean="0"/>
              <a:t>, médecin du sport au CHU de Besançon a démontré que:</a:t>
            </a:r>
          </a:p>
          <a:p>
            <a:pPr eaLnBrk="1" hangingPunct="1">
              <a:lnSpc>
                <a:spcPct val="90000"/>
              </a:lnSpc>
              <a:defRPr/>
            </a:pPr>
            <a:endParaRPr lang="fr-FR" sz="2800" dirty="0" smtClean="0"/>
          </a:p>
          <a:p>
            <a:pPr algn="ctr" eaLnBrk="1" hangingPunct="1">
              <a:lnSpc>
                <a:spcPct val="90000"/>
              </a:lnSpc>
              <a:buNone/>
              <a:defRPr/>
            </a:pPr>
            <a:r>
              <a:rPr lang="fr-FR" sz="2800" dirty="0" smtClean="0"/>
              <a:t>	</a:t>
            </a:r>
            <a:r>
              <a:rPr lang="fr-FR" dirty="0" smtClean="0">
                <a:solidFill>
                  <a:srgbClr val="FFFF00"/>
                </a:solidFill>
              </a:rPr>
              <a:t>Le port du soutien gorge favorise l’affaissement de la poitrine.</a:t>
            </a:r>
          </a:p>
        </p:txBody>
      </p:sp>
      <p:sp>
        <p:nvSpPr>
          <p:cNvPr id="71684" name="Rectangle 6"/>
          <p:cNvSpPr>
            <a:spLocks noChangeArrowheads="1"/>
          </p:cNvSpPr>
          <p:nvPr/>
        </p:nvSpPr>
        <p:spPr bwMode="auto">
          <a:xfrm>
            <a:off x="0" y="2219325"/>
            <a:ext cx="9144000" cy="0"/>
          </a:xfrm>
          <a:prstGeom prst="rect">
            <a:avLst/>
          </a:prstGeom>
          <a:noFill/>
          <a:ln w="9525">
            <a:noFill/>
            <a:miter lim="800000"/>
            <a:headEnd/>
            <a:tailEnd/>
          </a:ln>
        </p:spPr>
        <p:txBody>
          <a:bodyPr wrap="none" anchor="ctr">
            <a:spAutoFit/>
          </a:bodyPr>
          <a:lstStyle/>
          <a:p>
            <a:endParaRPr lang="fr-FR"/>
          </a:p>
        </p:txBody>
      </p:sp>
      <p:pic>
        <p:nvPicPr>
          <p:cNvPr id="71685" name="Picture 5" descr="http://arphotos.estrepublicain.fr/2006/2006.0624/besr1322.jpg"/>
          <p:cNvPicPr>
            <a:picLocks noChangeAspect="1" noChangeArrowheads="1"/>
          </p:cNvPicPr>
          <p:nvPr/>
        </p:nvPicPr>
        <p:blipFill>
          <a:blip r:embed="rId2" r:link="rId3" cstate="email"/>
          <a:srcRect/>
          <a:stretch>
            <a:fillRect/>
          </a:stretch>
        </p:blipFill>
        <p:spPr bwMode="auto">
          <a:xfrm>
            <a:off x="5508625" y="1989138"/>
            <a:ext cx="2828925" cy="4176712"/>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Contrairement aux idées reçues</a:t>
            </a:r>
            <a:endParaRPr lang="fr-FR" dirty="0"/>
          </a:p>
        </p:txBody>
      </p:sp>
      <p:sp>
        <p:nvSpPr>
          <p:cNvPr id="3" name="Espace réservé du contenu 2"/>
          <p:cNvSpPr>
            <a:spLocks noGrp="1"/>
          </p:cNvSpPr>
          <p:nvPr>
            <p:ph idx="1"/>
          </p:nvPr>
        </p:nvSpPr>
        <p:spPr>
          <a:xfrm>
            <a:off x="3923928" y="1628800"/>
            <a:ext cx="4896544" cy="4711824"/>
          </a:xfrm>
        </p:spPr>
        <p:txBody>
          <a:bodyPr/>
          <a:lstStyle/>
          <a:p>
            <a:r>
              <a:rPr lang="fr-FR" sz="2400" dirty="0" smtClean="0"/>
              <a:t>A partir de l'instant où la femme commence à utiliser le soutien-gorge, commence un processus de relâchement complet des deux seins, tant au niveau physiologique que musculaire. </a:t>
            </a:r>
          </a:p>
          <a:p>
            <a:r>
              <a:rPr lang="fr-FR" sz="2400" dirty="0" smtClean="0"/>
              <a:t>Le résultat, au fil des années, peut être l'apparition de nodules et de kystes, parfois davantage…</a:t>
            </a:r>
          </a:p>
          <a:p>
            <a:r>
              <a:rPr lang="fr-FR" sz="2400" dirty="0" smtClean="0"/>
              <a:t>D'un point de vue musculaire, ne s’étant jamais exercés, les seins deviennent flasques et, dit plus vulgairement, "ils tombent". </a:t>
            </a:r>
          </a:p>
          <a:p>
            <a:endParaRPr lang="fr-FR" dirty="0"/>
          </a:p>
        </p:txBody>
      </p:sp>
      <p:pic>
        <p:nvPicPr>
          <p:cNvPr id="155652" name="Picture 4" descr="N:\Perso\Perso Yves\Soutien gorge Danger\Photos 2\rdxn1-lat.jpg"/>
          <p:cNvPicPr>
            <a:picLocks noChangeAspect="1" noChangeArrowheads="1"/>
          </p:cNvPicPr>
          <p:nvPr/>
        </p:nvPicPr>
        <p:blipFill>
          <a:blip r:embed="rId2" cstate="email"/>
          <a:srcRect/>
          <a:stretch>
            <a:fillRect/>
          </a:stretch>
        </p:blipFill>
        <p:spPr bwMode="auto">
          <a:xfrm>
            <a:off x="395536" y="3284984"/>
            <a:ext cx="3501215" cy="3024336"/>
          </a:xfrm>
          <a:prstGeom prst="rect">
            <a:avLst/>
          </a:prstGeom>
          <a:noFill/>
        </p:spPr>
      </p:pic>
      <p:sp>
        <p:nvSpPr>
          <p:cNvPr id="7" name="ZoneTexte 6"/>
          <p:cNvSpPr txBox="1"/>
          <p:nvPr/>
        </p:nvSpPr>
        <p:spPr>
          <a:xfrm>
            <a:off x="395536" y="1844824"/>
            <a:ext cx="3456384" cy="1015663"/>
          </a:xfrm>
          <a:prstGeom prst="rect">
            <a:avLst/>
          </a:prstGeom>
          <a:noFill/>
        </p:spPr>
        <p:txBody>
          <a:bodyPr wrap="square" rtlCol="0">
            <a:spAutoFit/>
          </a:bodyPr>
          <a:lstStyle/>
          <a:p>
            <a:r>
              <a:rPr lang="fr-FR" sz="2000" b="1" dirty="0" smtClean="0">
                <a:effectLst>
                  <a:outerShdw blurRad="38100" dist="38100" dir="2700000" algn="tl">
                    <a:srgbClr val="000000">
                      <a:alpha val="43137"/>
                    </a:srgbClr>
                  </a:outerShdw>
                </a:effectLst>
              </a:rPr>
              <a:t>Un manque de stimulation et d’élasticité est responsable d’une ptose précoce.</a:t>
            </a:r>
            <a:endParaRPr lang="fr-FR" sz="2000" b="1" dirty="0">
              <a:effectLst>
                <a:outerShdw blurRad="38100" dist="38100" dir="2700000" algn="tl">
                  <a:srgbClr val="000000">
                    <a:alpha val="43137"/>
                  </a:srgbClr>
                </a:outerShdw>
              </a:effectLst>
            </a:endParaRPr>
          </a:p>
        </p:txBody>
      </p:sp>
      <p:sp>
        <p:nvSpPr>
          <p:cNvPr id="6" name="Rectangle à coins arrondis 5"/>
          <p:cNvSpPr/>
          <p:nvPr/>
        </p:nvSpPr>
        <p:spPr>
          <a:xfrm>
            <a:off x="323528" y="1844824"/>
            <a:ext cx="3456384" cy="1080120"/>
          </a:xfrm>
          <a:prstGeom prst="roundRect">
            <a:avLst/>
          </a:prstGeom>
          <a:no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cSld>
  <p:clrMapOvr>
    <a:masterClrMapping/>
  </p:clrMapOvr>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5410" name="Rectangle 2"/>
          <p:cNvSpPr>
            <a:spLocks noGrp="1" noChangeArrowheads="1"/>
          </p:cNvSpPr>
          <p:nvPr>
            <p:ph type="title"/>
          </p:nvPr>
        </p:nvSpPr>
        <p:spPr/>
        <p:txBody>
          <a:bodyPr/>
          <a:lstStyle/>
          <a:p>
            <a:pPr eaLnBrk="1" hangingPunct="1">
              <a:defRPr/>
            </a:pPr>
            <a:r>
              <a:rPr lang="fr-FR" sz="4000" smtClean="0"/>
              <a:t>Le soutien gorge est inutile et favorise la chute des seins</a:t>
            </a:r>
          </a:p>
        </p:txBody>
      </p:sp>
      <p:sp>
        <p:nvSpPr>
          <p:cNvPr id="145411" name="Rectangle 3"/>
          <p:cNvSpPr>
            <a:spLocks noGrp="1" noChangeArrowheads="1"/>
          </p:cNvSpPr>
          <p:nvPr>
            <p:ph type="body" idx="1"/>
          </p:nvPr>
        </p:nvSpPr>
        <p:spPr>
          <a:xfrm>
            <a:off x="323850" y="1700213"/>
            <a:ext cx="4319588" cy="5616575"/>
          </a:xfrm>
        </p:spPr>
        <p:txBody>
          <a:bodyPr/>
          <a:lstStyle/>
          <a:p>
            <a:pPr eaLnBrk="1" hangingPunct="1">
              <a:lnSpc>
                <a:spcPct val="80000"/>
              </a:lnSpc>
              <a:defRPr/>
            </a:pPr>
            <a:r>
              <a:rPr lang="fr-FR" sz="2100" smtClean="0"/>
              <a:t>En effet, les ligaments de Cooper et les muscles peauciers qui sont les soutiens naturels de la poitrine ne travaillant plus, ceux-ci s’atrophient et la poitrine perdant sa fermeté s’affaisse encore plus rapidement avec le temps.</a:t>
            </a:r>
          </a:p>
          <a:p>
            <a:pPr eaLnBrk="1" hangingPunct="1">
              <a:lnSpc>
                <a:spcPct val="80000"/>
              </a:lnSpc>
              <a:defRPr/>
            </a:pPr>
            <a:r>
              <a:rPr lang="fr-FR" sz="2100" smtClean="0"/>
              <a:t>Le sein est donc enveloppé dans « une membrane mince et très solide, d'autant plus costaud qu'elle travaille ». Il est également « suspendu comme un filet à provision » par ces ligaments reliés à la peau. D'où parfois, lors de l'arrêt du port du sous-vêtement, une désagréable sensation de tiraillement pouvant durer quelques semaines avant qu’ils ne reprennent de la vigueur.</a:t>
            </a:r>
            <a:r>
              <a:rPr lang="fr-FR" sz="2000" smtClean="0"/>
              <a:t> </a:t>
            </a:r>
          </a:p>
        </p:txBody>
      </p:sp>
      <p:pic>
        <p:nvPicPr>
          <p:cNvPr id="72708" name="Picture 4" descr="sein2"/>
          <p:cNvPicPr>
            <a:picLocks noChangeAspect="1" noChangeArrowheads="1"/>
          </p:cNvPicPr>
          <p:nvPr/>
        </p:nvPicPr>
        <p:blipFill>
          <a:blip r:embed="rId2" cstate="email"/>
          <a:srcRect/>
          <a:stretch>
            <a:fillRect/>
          </a:stretch>
        </p:blipFill>
        <p:spPr bwMode="auto">
          <a:xfrm>
            <a:off x="4859338" y="1700213"/>
            <a:ext cx="3873500" cy="4681537"/>
          </a:xfrm>
          <a:prstGeom prst="rect">
            <a:avLst/>
          </a:prstGeom>
          <a:noFill/>
          <a:ln w="9525" algn="in">
            <a:noFill/>
            <a:miter lim="800000"/>
            <a:headEnd/>
            <a:tailEnd/>
          </a:ln>
        </p:spPr>
      </p:pic>
    </p:spTree>
  </p:cSld>
  <p:clrMapOvr>
    <a:masterClrMapping/>
  </p:clrMapOvr>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67544" y="188640"/>
            <a:ext cx="8147248" cy="1143000"/>
          </a:xfrm>
        </p:spPr>
        <p:txBody>
          <a:bodyPr/>
          <a:lstStyle/>
          <a:p>
            <a:r>
              <a:rPr lang="fr-FR" dirty="0" smtClean="0"/>
              <a:t>Le sein remonte sans soutien !</a:t>
            </a:r>
            <a:endParaRPr lang="fr-FR" dirty="0"/>
          </a:p>
        </p:txBody>
      </p:sp>
      <p:sp>
        <p:nvSpPr>
          <p:cNvPr id="3" name="Espace réservé du contenu 2"/>
          <p:cNvSpPr>
            <a:spLocks noGrp="1"/>
          </p:cNvSpPr>
          <p:nvPr>
            <p:ph idx="1"/>
          </p:nvPr>
        </p:nvSpPr>
        <p:spPr>
          <a:xfrm>
            <a:off x="467544" y="3442320"/>
            <a:ext cx="4330824" cy="3415680"/>
          </a:xfrm>
        </p:spPr>
        <p:txBody>
          <a:bodyPr/>
          <a:lstStyle/>
          <a:p>
            <a:r>
              <a:rPr lang="fr-FR" sz="2400" dirty="0" smtClean="0"/>
              <a:t> « L'arrêt du port du soutien-gorge est bien supporté par les femmes en terme de confort et d'esthétique. Contrairement aux idées reçues, le sein ne tombe pas mais il se raffermit, remonte et la qualité de la peau s'améliore ».  </a:t>
            </a:r>
            <a:r>
              <a:rPr lang="fr-FR" sz="2000" dirty="0" smtClean="0"/>
              <a:t>(Jean Denis </a:t>
            </a:r>
            <a:r>
              <a:rPr lang="fr-FR" sz="2000" dirty="0" err="1" smtClean="0"/>
              <a:t>Rouillon</a:t>
            </a:r>
            <a:r>
              <a:rPr lang="fr-FR" sz="2000" dirty="0" smtClean="0"/>
              <a:t>)</a:t>
            </a:r>
          </a:p>
          <a:p>
            <a:endParaRPr lang="fr-FR" dirty="0"/>
          </a:p>
        </p:txBody>
      </p:sp>
      <p:pic>
        <p:nvPicPr>
          <p:cNvPr id="100354" name="Picture 2"/>
          <p:cNvPicPr>
            <a:picLocks noChangeAspect="1" noChangeArrowheads="1"/>
          </p:cNvPicPr>
          <p:nvPr/>
        </p:nvPicPr>
        <p:blipFill>
          <a:blip r:embed="rId3" cstate="email"/>
          <a:srcRect/>
          <a:stretch>
            <a:fillRect/>
          </a:stretch>
        </p:blipFill>
        <p:spPr bwMode="auto">
          <a:xfrm>
            <a:off x="5148064" y="3212976"/>
            <a:ext cx="3310062" cy="3310062"/>
          </a:xfrm>
          <a:prstGeom prst="rect">
            <a:avLst/>
          </a:prstGeom>
          <a:noFill/>
          <a:ln w="9525">
            <a:noFill/>
            <a:miter lim="800000"/>
            <a:headEnd/>
            <a:tailEnd/>
          </a:ln>
        </p:spPr>
      </p:pic>
      <p:sp>
        <p:nvSpPr>
          <p:cNvPr id="100356" name="Rectangle 4"/>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fr-FR"/>
          </a:p>
        </p:txBody>
      </p:sp>
      <p:graphicFrame>
        <p:nvGraphicFramePr>
          <p:cNvPr id="100355" name="Object 3"/>
          <p:cNvGraphicFramePr>
            <a:graphicFrameLocks noChangeAspect="1"/>
          </p:cNvGraphicFramePr>
          <p:nvPr/>
        </p:nvGraphicFramePr>
        <p:xfrm>
          <a:off x="6660232" y="1196752"/>
          <a:ext cx="1802506" cy="1802506"/>
        </p:xfrm>
        <a:graphic>
          <a:graphicData uri="http://schemas.openxmlformats.org/presentationml/2006/ole">
            <p:oleObj spid="_x0000_s100355" r:id="rId4" imgW="3657600" imgH="3657600" progId="">
              <p:embed/>
            </p:oleObj>
          </a:graphicData>
        </a:graphic>
      </p:graphicFrame>
      <p:sp>
        <p:nvSpPr>
          <p:cNvPr id="100358" name="Rectangle 6"/>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fr-FR"/>
          </a:p>
        </p:txBody>
      </p:sp>
      <p:graphicFrame>
        <p:nvGraphicFramePr>
          <p:cNvPr id="100357" name="Object 5"/>
          <p:cNvGraphicFramePr>
            <a:graphicFrameLocks noChangeAspect="1"/>
          </p:cNvGraphicFramePr>
          <p:nvPr/>
        </p:nvGraphicFramePr>
        <p:xfrm>
          <a:off x="827584" y="1412776"/>
          <a:ext cx="2324100" cy="1546225"/>
        </p:xfrm>
        <a:graphic>
          <a:graphicData uri="http://schemas.openxmlformats.org/presentationml/2006/ole">
            <p:oleObj spid="_x0000_s100357" r:id="rId5" imgW="2743200" imgH="1828800" progId="">
              <p:embed/>
            </p:oleObj>
          </a:graphicData>
        </a:graphic>
      </p:graphicFrame>
      <p:sp>
        <p:nvSpPr>
          <p:cNvPr id="100360" name="Rectangle 8"/>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fr-FR"/>
          </a:p>
        </p:txBody>
      </p:sp>
      <p:graphicFrame>
        <p:nvGraphicFramePr>
          <p:cNvPr id="100359" name="Object 7"/>
          <p:cNvGraphicFramePr>
            <a:graphicFrameLocks noChangeAspect="1"/>
          </p:cNvGraphicFramePr>
          <p:nvPr/>
        </p:nvGraphicFramePr>
        <p:xfrm>
          <a:off x="3419872" y="1412776"/>
          <a:ext cx="2324100" cy="1546225"/>
        </p:xfrm>
        <a:graphic>
          <a:graphicData uri="http://schemas.openxmlformats.org/presentationml/2006/ole">
            <p:oleObj spid="_x0000_s100359" r:id="rId6" imgW="2743200" imgH="1828800" progId="">
              <p:embed/>
            </p:oleObj>
          </a:graphicData>
        </a:graphic>
      </p:graphicFrame>
    </p:spTree>
  </p:cSld>
  <p:clrMapOvr>
    <a:masterClrMapping/>
  </p:clrMapOvr>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Des résultats surprenants</a:t>
            </a:r>
            <a:endParaRPr lang="fr-FR" dirty="0"/>
          </a:p>
        </p:txBody>
      </p:sp>
      <p:sp>
        <p:nvSpPr>
          <p:cNvPr id="3" name="Espace réservé du contenu 2"/>
          <p:cNvSpPr>
            <a:spLocks noGrp="1"/>
          </p:cNvSpPr>
          <p:nvPr>
            <p:ph idx="1"/>
          </p:nvPr>
        </p:nvSpPr>
        <p:spPr>
          <a:xfrm>
            <a:off x="539552" y="1340768"/>
            <a:ext cx="3816424" cy="2448272"/>
          </a:xfrm>
        </p:spPr>
        <p:txBody>
          <a:bodyPr/>
          <a:lstStyle/>
          <a:p>
            <a:pPr>
              <a:buNone/>
            </a:pPr>
            <a:r>
              <a:rPr lang="fr-FR" dirty="0" smtClean="0"/>
              <a:t>Une année sans 	soutien gorge:</a:t>
            </a:r>
          </a:p>
          <a:p>
            <a:r>
              <a:rPr lang="fr-FR" dirty="0" smtClean="0"/>
              <a:t>Plus hauts</a:t>
            </a:r>
          </a:p>
          <a:p>
            <a:r>
              <a:rPr lang="fr-FR" dirty="0" smtClean="0"/>
              <a:t>Plus fermes</a:t>
            </a:r>
          </a:p>
          <a:p>
            <a:r>
              <a:rPr lang="fr-FR" dirty="0" smtClean="0"/>
              <a:t>Moins de vergetures</a:t>
            </a:r>
            <a:endParaRPr lang="fr-FR" dirty="0"/>
          </a:p>
        </p:txBody>
      </p:sp>
      <p:pic>
        <p:nvPicPr>
          <p:cNvPr id="101381" name="Picture 5"/>
          <p:cNvPicPr>
            <a:picLocks noChangeAspect="1" noChangeArrowheads="1"/>
          </p:cNvPicPr>
          <p:nvPr/>
        </p:nvPicPr>
        <p:blipFill>
          <a:blip r:embed="rId2" cstate="email"/>
          <a:srcRect/>
          <a:stretch>
            <a:fillRect/>
          </a:stretch>
        </p:blipFill>
        <p:spPr bwMode="auto">
          <a:xfrm>
            <a:off x="4499992" y="1700808"/>
            <a:ext cx="3960440" cy="2304256"/>
          </a:xfrm>
          <a:prstGeom prst="rect">
            <a:avLst/>
          </a:prstGeom>
          <a:noFill/>
          <a:ln w="9525">
            <a:noFill/>
            <a:miter lim="800000"/>
            <a:headEnd/>
            <a:tailEnd/>
          </a:ln>
        </p:spPr>
      </p:pic>
      <p:pic>
        <p:nvPicPr>
          <p:cNvPr id="101382" name="Picture 6"/>
          <p:cNvPicPr>
            <a:picLocks noChangeAspect="1" noChangeArrowheads="1"/>
          </p:cNvPicPr>
          <p:nvPr/>
        </p:nvPicPr>
        <p:blipFill>
          <a:blip r:embed="rId3" cstate="email"/>
          <a:srcRect/>
          <a:stretch>
            <a:fillRect/>
          </a:stretch>
        </p:blipFill>
        <p:spPr bwMode="auto">
          <a:xfrm>
            <a:off x="4644008" y="4149080"/>
            <a:ext cx="3816424" cy="1872208"/>
          </a:xfrm>
          <a:prstGeom prst="rect">
            <a:avLst/>
          </a:prstGeom>
          <a:noFill/>
          <a:ln w="9525">
            <a:noFill/>
            <a:miter lim="800000"/>
            <a:headEnd/>
            <a:tailEnd/>
          </a:ln>
        </p:spPr>
      </p:pic>
      <p:pic>
        <p:nvPicPr>
          <p:cNvPr id="101383" name="Picture 7"/>
          <p:cNvPicPr>
            <a:picLocks noChangeAspect="1" noChangeArrowheads="1"/>
          </p:cNvPicPr>
          <p:nvPr/>
        </p:nvPicPr>
        <p:blipFill>
          <a:blip r:embed="rId4" cstate="email"/>
          <a:srcRect/>
          <a:stretch>
            <a:fillRect/>
          </a:stretch>
        </p:blipFill>
        <p:spPr bwMode="auto">
          <a:xfrm>
            <a:off x="683568" y="4149080"/>
            <a:ext cx="3816424" cy="1872208"/>
          </a:xfrm>
          <a:prstGeom prst="rect">
            <a:avLst/>
          </a:prstGeom>
          <a:noFill/>
          <a:ln w="9525">
            <a:noFill/>
            <a:miter lim="800000"/>
            <a:headEnd/>
            <a:tailEnd/>
          </a:ln>
        </p:spPr>
      </p:pic>
      <p:sp>
        <p:nvSpPr>
          <p:cNvPr id="10" name="ZoneTexte 9"/>
          <p:cNvSpPr txBox="1"/>
          <p:nvPr/>
        </p:nvSpPr>
        <p:spPr>
          <a:xfrm>
            <a:off x="2771800" y="6093296"/>
            <a:ext cx="5688632" cy="369332"/>
          </a:xfrm>
          <a:prstGeom prst="rect">
            <a:avLst/>
          </a:prstGeom>
          <a:noFill/>
        </p:spPr>
        <p:txBody>
          <a:bodyPr wrap="square" rtlCol="0">
            <a:spAutoFit/>
          </a:bodyPr>
          <a:lstStyle/>
          <a:p>
            <a:r>
              <a:rPr lang="fr-FR" dirty="0" smtClean="0"/>
              <a:t>Etude médicale sur un an de Laetitia Pierrot, décembre 2003.</a:t>
            </a:r>
            <a:endParaRPr lang="fr-FR" dirty="0"/>
          </a:p>
        </p:txBody>
      </p:sp>
    </p:spTree>
  </p:cSld>
  <p:clrMapOvr>
    <a:masterClrMapping/>
  </p:clrMapOvr>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4146" name="Rectangle 2"/>
          <p:cNvSpPr>
            <a:spLocks noGrp="1" noChangeArrowheads="1"/>
          </p:cNvSpPr>
          <p:nvPr>
            <p:ph type="title"/>
          </p:nvPr>
        </p:nvSpPr>
        <p:spPr>
          <a:xfrm>
            <a:off x="1042988" y="333375"/>
            <a:ext cx="4392612" cy="1655763"/>
          </a:xfrm>
        </p:spPr>
        <p:txBody>
          <a:bodyPr/>
          <a:lstStyle/>
          <a:p>
            <a:pPr eaLnBrk="1" hangingPunct="1">
              <a:defRPr/>
            </a:pPr>
            <a:r>
              <a:rPr lang="fr-FR" sz="4000" smtClean="0"/>
              <a:t>La croissance chez la jeune fille</a:t>
            </a:r>
          </a:p>
        </p:txBody>
      </p:sp>
      <p:sp>
        <p:nvSpPr>
          <p:cNvPr id="134147" name="Rectangle 3"/>
          <p:cNvSpPr>
            <a:spLocks noGrp="1" noChangeArrowheads="1"/>
          </p:cNvSpPr>
          <p:nvPr>
            <p:ph type="body" idx="1"/>
          </p:nvPr>
        </p:nvSpPr>
        <p:spPr>
          <a:xfrm>
            <a:off x="468313" y="2492375"/>
            <a:ext cx="8229600" cy="3743325"/>
          </a:xfrm>
        </p:spPr>
        <p:txBody>
          <a:bodyPr/>
          <a:lstStyle/>
          <a:p>
            <a:pPr eaLnBrk="1" hangingPunct="1">
              <a:lnSpc>
                <a:spcPct val="90000"/>
              </a:lnSpc>
              <a:defRPr/>
            </a:pPr>
            <a:r>
              <a:rPr lang="fr-FR" sz="2400" dirty="0" smtClean="0"/>
              <a:t>Chaque mère conditionnée par notre société affuble sa fille de cet accessoire lorsque sa poitrine devient naissante. (Seulement 3 à 5% des filles françaises n’en portent pas. Dans les pays scandinaves 9% de filles en portent.)</a:t>
            </a:r>
          </a:p>
          <a:p>
            <a:pPr eaLnBrk="1" hangingPunct="1">
              <a:lnSpc>
                <a:spcPct val="90000"/>
              </a:lnSpc>
              <a:defRPr/>
            </a:pPr>
            <a:r>
              <a:rPr lang="fr-FR" sz="2400" dirty="0" smtClean="0"/>
              <a:t>Ceci contribue déjà à la chute de la poitrine parce que les éléments anatomiques de suspension du sein, à la fois musculaire (le </a:t>
            </a:r>
            <a:r>
              <a:rPr lang="fr-FR" sz="2400" dirty="0" err="1" smtClean="0"/>
              <a:t>platysma</a:t>
            </a:r>
            <a:r>
              <a:rPr lang="fr-FR" sz="2400" dirty="0" smtClean="0"/>
              <a:t>) et conjonctif (l’ensemble des fascias), se renforcent lors de la croissance car la pesanteur ou les contraintes mécaniques appliquées au sein libre s’exercent.</a:t>
            </a:r>
          </a:p>
          <a:p>
            <a:pPr eaLnBrk="1" hangingPunct="1">
              <a:lnSpc>
                <a:spcPct val="90000"/>
              </a:lnSpc>
              <a:defRPr/>
            </a:pPr>
            <a:r>
              <a:rPr lang="fr-FR" sz="2400" dirty="0" smtClean="0"/>
              <a:t>Les tissus composant le sein ne se distendent donc pas sans soutien gorge malgré une augmentation du volume mammaire. Le sein n’évolue pas vers la ptose et s’avère plus ferme. </a:t>
            </a:r>
          </a:p>
        </p:txBody>
      </p:sp>
      <p:pic>
        <p:nvPicPr>
          <p:cNvPr id="73732" name="Picture 4" descr="C765162"/>
          <p:cNvPicPr>
            <a:picLocks noChangeAspect="1" noChangeArrowheads="1"/>
          </p:cNvPicPr>
          <p:nvPr/>
        </p:nvPicPr>
        <p:blipFill>
          <a:blip r:embed="rId2" cstate="email"/>
          <a:srcRect/>
          <a:stretch>
            <a:fillRect/>
          </a:stretch>
        </p:blipFill>
        <p:spPr bwMode="auto">
          <a:xfrm>
            <a:off x="6156325" y="260350"/>
            <a:ext cx="2016125" cy="20161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450" name="Rectangle 2"/>
          <p:cNvSpPr>
            <a:spLocks noGrp="1" noChangeArrowheads="1"/>
          </p:cNvSpPr>
          <p:nvPr>
            <p:ph type="title"/>
          </p:nvPr>
        </p:nvSpPr>
        <p:spPr/>
        <p:txBody>
          <a:bodyPr/>
          <a:lstStyle/>
          <a:p>
            <a:pPr eaLnBrk="1" hangingPunct="1">
              <a:defRPr/>
            </a:pPr>
            <a:r>
              <a:rPr lang="fr-FR" sz="4000" smtClean="0"/>
              <a:t>Étude médicale sur l’évolution du confort sans soutien gorge (2009)</a:t>
            </a:r>
          </a:p>
        </p:txBody>
      </p:sp>
      <p:sp>
        <p:nvSpPr>
          <p:cNvPr id="104451" name="Rectangle 3"/>
          <p:cNvSpPr>
            <a:spLocks noGrp="1" noChangeArrowheads="1"/>
          </p:cNvSpPr>
          <p:nvPr>
            <p:ph type="body" idx="1"/>
          </p:nvPr>
        </p:nvSpPr>
        <p:spPr>
          <a:xfrm>
            <a:off x="323850" y="1484313"/>
            <a:ext cx="8208963" cy="1655762"/>
          </a:xfrm>
        </p:spPr>
        <p:txBody>
          <a:bodyPr/>
          <a:lstStyle/>
          <a:p>
            <a:pPr eaLnBrk="1" hangingPunct="1">
              <a:lnSpc>
                <a:spcPct val="80000"/>
              </a:lnSpc>
              <a:defRPr/>
            </a:pPr>
            <a:r>
              <a:rPr lang="fr-FR" sz="2400" dirty="0" smtClean="0"/>
              <a:t>Au début de l’étude 42% des sujets ressentaient un inconfort sans soutien gorge. Trois mois après plus aucune gène.</a:t>
            </a:r>
          </a:p>
          <a:p>
            <a:pPr eaLnBrk="1" hangingPunct="1">
              <a:lnSpc>
                <a:spcPct val="80000"/>
              </a:lnSpc>
              <a:defRPr/>
            </a:pPr>
            <a:r>
              <a:rPr lang="fr-FR" sz="2400" dirty="0" smtClean="0"/>
              <a:t>Trois ans après, aucun sujet ne ressentait de douleur, aucun sujet n’était gêné par l’arrêt du port du soutien gorge dans les activités courantes y compris les activités sportives.</a:t>
            </a:r>
          </a:p>
        </p:txBody>
      </p:sp>
      <p:pic>
        <p:nvPicPr>
          <p:cNvPr id="74756" name="Picture 4"/>
          <p:cNvPicPr>
            <a:picLocks noChangeAspect="1" noChangeArrowheads="1"/>
          </p:cNvPicPr>
          <p:nvPr/>
        </p:nvPicPr>
        <p:blipFill>
          <a:blip r:embed="rId2" cstate="email"/>
          <a:srcRect/>
          <a:stretch>
            <a:fillRect/>
          </a:stretch>
        </p:blipFill>
        <p:spPr bwMode="auto">
          <a:xfrm>
            <a:off x="827088" y="3141663"/>
            <a:ext cx="5618162" cy="3482975"/>
          </a:xfrm>
          <a:prstGeom prst="rect">
            <a:avLst/>
          </a:prstGeom>
          <a:noFill/>
          <a:ln w="9525">
            <a:noFill/>
            <a:miter lim="800000"/>
            <a:headEnd/>
            <a:tailEnd/>
          </a:ln>
        </p:spPr>
      </p:pic>
      <p:sp>
        <p:nvSpPr>
          <p:cNvPr id="104453" name="Text Box 5"/>
          <p:cNvSpPr txBox="1">
            <a:spLocks noChangeArrowheads="1"/>
          </p:cNvSpPr>
          <p:nvPr/>
        </p:nvSpPr>
        <p:spPr bwMode="auto">
          <a:xfrm>
            <a:off x="6659563" y="5373688"/>
            <a:ext cx="2087562" cy="1190625"/>
          </a:xfrm>
          <a:prstGeom prst="rect">
            <a:avLst/>
          </a:prstGeom>
          <a:noFill/>
          <a:ln w="9525">
            <a:noFill/>
            <a:miter lim="800000"/>
            <a:headEnd/>
            <a:tailEnd/>
          </a:ln>
          <a:effectLst/>
        </p:spPr>
        <p:txBody>
          <a:bodyPr>
            <a:spAutoFit/>
          </a:bodyPr>
          <a:lstStyle/>
          <a:p>
            <a:pPr>
              <a:spcBef>
                <a:spcPct val="50000"/>
              </a:spcBef>
              <a:defRPr/>
            </a:pPr>
            <a:r>
              <a:rPr lang="fr-FR">
                <a:effectLst>
                  <a:outerShdw blurRad="38100" dist="38100" dir="2700000" algn="tl">
                    <a:srgbClr val="000000"/>
                  </a:outerShdw>
                </a:effectLst>
              </a:rPr>
              <a:t>Extrait de la thèse de Olivier Roussel sous la direction de Jean Denis Rouillon</a:t>
            </a:r>
          </a:p>
        </p:txBody>
      </p:sp>
      <p:sp>
        <p:nvSpPr>
          <p:cNvPr id="6" name="Rectangle 3"/>
          <p:cNvSpPr txBox="1">
            <a:spLocks noChangeArrowheads="1"/>
          </p:cNvSpPr>
          <p:nvPr/>
        </p:nvSpPr>
        <p:spPr bwMode="auto">
          <a:xfrm>
            <a:off x="6429388" y="3214686"/>
            <a:ext cx="2714612" cy="1941514"/>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marL="342900" marR="0" lvl="0" indent="-342900" algn="l" defTabSz="914400" rtl="0" eaLnBrk="1" fontAlgn="base" latinLnBrk="0" hangingPunct="1">
              <a:lnSpc>
                <a:spcPct val="80000"/>
              </a:lnSpc>
              <a:spcBef>
                <a:spcPct val="20000"/>
              </a:spcBef>
              <a:spcAft>
                <a:spcPct val="0"/>
              </a:spcAft>
              <a:buClr>
                <a:schemeClr val="hlink"/>
              </a:buClr>
              <a:buSzTx/>
              <a:buFontTx/>
              <a:buChar char="•"/>
              <a:tabLst/>
              <a:defRPr/>
            </a:pPr>
            <a:r>
              <a:rPr kumimoji="0" lang="fr-FR" sz="2400" b="0" i="0" u="none" strike="noStrike" kern="0" cap="none" spc="0" normalizeH="0" baseline="0" noProof="0" dirty="0" smtClean="0">
                <a:ln>
                  <a:noFill/>
                </a:ln>
                <a:solidFill>
                  <a:schemeClr val="tx1"/>
                </a:solidFill>
                <a:effectLst>
                  <a:outerShdw blurRad="38100" dist="38100" dir="2700000" algn="tl">
                    <a:srgbClr val="000000"/>
                  </a:outerShdw>
                </a:effectLst>
                <a:uLnTx/>
                <a:uFillTx/>
                <a:latin typeface="+mn-lt"/>
                <a:ea typeface="+mn-ea"/>
                <a:cs typeface="+mn-cs"/>
              </a:rPr>
              <a:t>Les femmes qui n’ont jamais porté de soutien gorge n’ont jamais connu cette</a:t>
            </a:r>
            <a:r>
              <a:rPr lang="fr-FR" sz="2400" kern="0" dirty="0" smtClean="0">
                <a:effectLst>
                  <a:outerShdw blurRad="38100" dist="38100" dir="2700000" algn="tl">
                    <a:srgbClr val="000000"/>
                  </a:outerShdw>
                </a:effectLst>
                <a:latin typeface="+mn-lt"/>
              </a:rPr>
              <a:t> gène ni </a:t>
            </a:r>
            <a:r>
              <a:rPr kumimoji="0" lang="fr-FR" sz="2400" b="0" i="0" u="none" strike="noStrike" kern="0" cap="none" spc="0" normalizeH="0" baseline="0" noProof="0" dirty="0" smtClean="0">
                <a:ln>
                  <a:noFill/>
                </a:ln>
                <a:solidFill>
                  <a:schemeClr val="tx1"/>
                </a:solidFill>
                <a:effectLst>
                  <a:outerShdw blurRad="38100" dist="38100" dir="2700000" algn="tl">
                    <a:srgbClr val="000000"/>
                  </a:outerShdw>
                </a:effectLst>
                <a:uLnTx/>
                <a:uFillTx/>
                <a:latin typeface="+mn-lt"/>
                <a:ea typeface="+mn-ea"/>
                <a:cs typeface="+mn-cs"/>
              </a:rPr>
              <a:t>cet inconfort.</a:t>
            </a:r>
          </a:p>
        </p:txBody>
      </p:sp>
      <p:sp>
        <p:nvSpPr>
          <p:cNvPr id="7" name="Rectangle à coins arrondis 6"/>
          <p:cNvSpPr/>
          <p:nvPr/>
        </p:nvSpPr>
        <p:spPr>
          <a:xfrm>
            <a:off x="6660232" y="3140968"/>
            <a:ext cx="2483768" cy="2088232"/>
          </a:xfrm>
          <a:prstGeom prst="roundRect">
            <a:avLst/>
          </a:prstGeom>
          <a:no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cSld>
  <p:clrMapOvr>
    <a:masterClrMapping/>
  </p:clrMapOvr>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à coins arrondis 5"/>
          <p:cNvSpPr/>
          <p:nvPr/>
        </p:nvSpPr>
        <p:spPr>
          <a:xfrm>
            <a:off x="357158" y="2571744"/>
            <a:ext cx="8572560" cy="64294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05474" name="Rectangle 2"/>
          <p:cNvSpPr>
            <a:spLocks noGrp="1" noChangeArrowheads="1"/>
          </p:cNvSpPr>
          <p:nvPr>
            <p:ph type="title"/>
          </p:nvPr>
        </p:nvSpPr>
        <p:spPr/>
        <p:txBody>
          <a:bodyPr/>
          <a:lstStyle/>
          <a:p>
            <a:pPr eaLnBrk="1" hangingPunct="1">
              <a:defRPr/>
            </a:pPr>
            <a:r>
              <a:rPr lang="fr-FR" sz="4000" smtClean="0"/>
              <a:t>Prévention de la ptose (chute des seins) sans soutien gorge.</a:t>
            </a:r>
          </a:p>
        </p:txBody>
      </p:sp>
      <p:sp>
        <p:nvSpPr>
          <p:cNvPr id="105475" name="Rectangle 3"/>
          <p:cNvSpPr>
            <a:spLocks noGrp="1" noChangeArrowheads="1"/>
          </p:cNvSpPr>
          <p:nvPr>
            <p:ph type="body" idx="1"/>
          </p:nvPr>
        </p:nvSpPr>
        <p:spPr>
          <a:xfrm>
            <a:off x="457200" y="1484313"/>
            <a:ext cx="8229600" cy="1800225"/>
          </a:xfrm>
        </p:spPr>
        <p:txBody>
          <a:bodyPr/>
          <a:lstStyle/>
          <a:p>
            <a:pPr eaLnBrk="1" hangingPunct="1">
              <a:lnSpc>
                <a:spcPct val="80000"/>
              </a:lnSpc>
              <a:defRPr/>
            </a:pPr>
            <a:r>
              <a:rPr lang="fr-FR" sz="2000" dirty="0" smtClean="0"/>
              <a:t>L’angle de l’axe du mamelon par rapport à l’horizontale augmente en moyenne de 180% !</a:t>
            </a:r>
          </a:p>
          <a:p>
            <a:pPr eaLnBrk="1" hangingPunct="1">
              <a:lnSpc>
                <a:spcPct val="80000"/>
              </a:lnSpc>
              <a:defRPr/>
            </a:pPr>
            <a:r>
              <a:rPr lang="fr-FR" sz="2000" dirty="0" smtClean="0"/>
              <a:t>Il s’agit d’une évolution esthétiquement favorable puisque inverse de la ptose. Le sein libre se fortifie.</a:t>
            </a:r>
          </a:p>
          <a:p>
            <a:pPr eaLnBrk="1" hangingPunct="1">
              <a:lnSpc>
                <a:spcPct val="80000"/>
              </a:lnSpc>
              <a:defRPr/>
            </a:pPr>
            <a:r>
              <a:rPr lang="fr-FR" sz="2000" b="1" dirty="0" smtClean="0">
                <a:solidFill>
                  <a:srgbClr val="FFFF00"/>
                </a:solidFill>
              </a:rPr>
              <a:t>Ne jamais porter de soutien gorge donne donc une poitrine naturellement plus ferme et plus haute contrairement aux idées reçues.</a:t>
            </a:r>
          </a:p>
        </p:txBody>
      </p:sp>
      <p:pic>
        <p:nvPicPr>
          <p:cNvPr id="75780" name="Picture 4"/>
          <p:cNvPicPr>
            <a:picLocks noChangeAspect="1" noChangeArrowheads="1"/>
          </p:cNvPicPr>
          <p:nvPr/>
        </p:nvPicPr>
        <p:blipFill>
          <a:blip r:embed="rId2" cstate="email"/>
          <a:srcRect/>
          <a:stretch>
            <a:fillRect/>
          </a:stretch>
        </p:blipFill>
        <p:spPr bwMode="auto">
          <a:xfrm>
            <a:off x="900113" y="3284538"/>
            <a:ext cx="5616575" cy="3363912"/>
          </a:xfrm>
          <a:prstGeom prst="rect">
            <a:avLst/>
          </a:prstGeom>
          <a:noFill/>
          <a:ln w="9525">
            <a:noFill/>
            <a:miter lim="800000"/>
            <a:headEnd/>
            <a:tailEnd/>
          </a:ln>
        </p:spPr>
      </p:pic>
      <p:sp>
        <p:nvSpPr>
          <p:cNvPr id="105477" name="Text Box 5"/>
          <p:cNvSpPr txBox="1">
            <a:spLocks noChangeArrowheads="1"/>
          </p:cNvSpPr>
          <p:nvPr/>
        </p:nvSpPr>
        <p:spPr bwMode="auto">
          <a:xfrm>
            <a:off x="6804248" y="5301208"/>
            <a:ext cx="2087562" cy="1190625"/>
          </a:xfrm>
          <a:prstGeom prst="rect">
            <a:avLst/>
          </a:prstGeom>
          <a:noFill/>
          <a:ln w="9525">
            <a:noFill/>
            <a:miter lim="800000"/>
            <a:headEnd/>
            <a:tailEnd/>
          </a:ln>
          <a:effectLst/>
        </p:spPr>
        <p:txBody>
          <a:bodyPr>
            <a:spAutoFit/>
          </a:bodyPr>
          <a:lstStyle/>
          <a:p>
            <a:pPr>
              <a:spcBef>
                <a:spcPct val="50000"/>
              </a:spcBef>
              <a:defRPr/>
            </a:pPr>
            <a:r>
              <a:rPr lang="fr-FR" dirty="0">
                <a:effectLst>
                  <a:outerShdw blurRad="38100" dist="38100" dir="2700000" algn="tl">
                    <a:srgbClr val="000000"/>
                  </a:outerShdw>
                </a:effectLst>
              </a:rPr>
              <a:t>Extrait de la thèse de Olivier Roussel sous la direction de Jean Denis </a:t>
            </a:r>
            <a:r>
              <a:rPr lang="fr-FR" dirty="0" err="1">
                <a:effectLst>
                  <a:outerShdw blurRad="38100" dist="38100" dir="2700000" algn="tl">
                    <a:srgbClr val="000000"/>
                  </a:outerShdw>
                </a:effectLst>
              </a:rPr>
              <a:t>Rouillon</a:t>
            </a:r>
            <a:endParaRPr lang="fr-FR" dirty="0">
              <a:effectLst>
                <a:outerShdw blurRad="38100" dist="38100" dir="2700000" algn="tl">
                  <a:srgbClr val="000000"/>
                </a:outerShdw>
              </a:effectLst>
            </a:endParaRPr>
          </a:p>
        </p:txBody>
      </p:sp>
    </p:spTree>
  </p:cSld>
  <p:clrMapOvr>
    <a:masterClrMapping/>
  </p:clrMapOvr>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à coins arrondis 5"/>
          <p:cNvSpPr/>
          <p:nvPr/>
        </p:nvSpPr>
        <p:spPr>
          <a:xfrm>
            <a:off x="214282" y="5143512"/>
            <a:ext cx="8715436" cy="1285884"/>
          </a:xfrm>
          <a:prstGeom prst="roundRect">
            <a:avLst/>
          </a:prstGeom>
        </p:spPr>
        <p:style>
          <a:lnRef idx="3">
            <a:schemeClr val="lt1"/>
          </a:lnRef>
          <a:fillRef idx="1">
            <a:schemeClr val="dk1"/>
          </a:fillRef>
          <a:effectRef idx="1">
            <a:schemeClr val="dk1"/>
          </a:effectRef>
          <a:fontRef idx="minor">
            <a:schemeClr val="lt1"/>
          </a:fontRef>
        </p:style>
        <p:txBody>
          <a:bodyPr rtlCol="0" anchor="ctr"/>
          <a:lstStyle/>
          <a:p>
            <a:pPr algn="ctr"/>
            <a:endParaRPr lang="fr-FR"/>
          </a:p>
        </p:txBody>
      </p:sp>
      <p:sp>
        <p:nvSpPr>
          <p:cNvPr id="136194" name="Rectangle 2"/>
          <p:cNvSpPr>
            <a:spLocks noGrp="1" noChangeArrowheads="1"/>
          </p:cNvSpPr>
          <p:nvPr>
            <p:ph type="title"/>
          </p:nvPr>
        </p:nvSpPr>
        <p:spPr>
          <a:xfrm>
            <a:off x="457200" y="274638"/>
            <a:ext cx="8291513" cy="1143000"/>
          </a:xfrm>
        </p:spPr>
        <p:txBody>
          <a:bodyPr/>
          <a:lstStyle/>
          <a:p>
            <a:pPr eaLnBrk="1" hangingPunct="1">
              <a:defRPr/>
            </a:pPr>
            <a:r>
              <a:rPr lang="fr-FR" sz="4000" dirty="0" smtClean="0"/>
              <a:t>Un maintien mécanique naturel </a:t>
            </a:r>
          </a:p>
        </p:txBody>
      </p:sp>
      <p:sp>
        <p:nvSpPr>
          <p:cNvPr id="136195" name="Rectangle 3"/>
          <p:cNvSpPr>
            <a:spLocks noGrp="1" noChangeArrowheads="1"/>
          </p:cNvSpPr>
          <p:nvPr>
            <p:ph type="body" idx="1"/>
          </p:nvPr>
        </p:nvSpPr>
        <p:spPr>
          <a:xfrm>
            <a:off x="250825" y="1600200"/>
            <a:ext cx="5689600" cy="3484563"/>
          </a:xfrm>
        </p:spPr>
        <p:txBody>
          <a:bodyPr/>
          <a:lstStyle/>
          <a:p>
            <a:pPr eaLnBrk="1" hangingPunct="1">
              <a:lnSpc>
                <a:spcPct val="90000"/>
              </a:lnSpc>
              <a:defRPr/>
            </a:pPr>
            <a:r>
              <a:rPr lang="fr-FR" sz="2400" dirty="0" smtClean="0"/>
              <a:t>En posant des capteurs sur des athlètes, des chercheurs sportifs ont pu découvrir que, leur poitrine parcourt ainsi </a:t>
            </a:r>
            <a:r>
              <a:rPr lang="fr-FR" sz="2400" b="1" dirty="0" smtClean="0"/>
              <a:t>6 cm de haut en bas et 9 cm de la gauche vers la droite</a:t>
            </a:r>
            <a:r>
              <a:rPr lang="fr-FR" sz="2400" dirty="0" smtClean="0"/>
              <a:t> au cours des diverses pratiques sportives. Ce sont ces mouvements (réduits de </a:t>
            </a:r>
            <a:r>
              <a:rPr lang="fr-FR" sz="2400" b="1" dirty="0" smtClean="0"/>
              <a:t>70%</a:t>
            </a:r>
            <a:r>
              <a:rPr lang="fr-FR" sz="2400" dirty="0" smtClean="0"/>
              <a:t> avec un soutien-gorge) qui permettent au sein de </a:t>
            </a:r>
            <a:r>
              <a:rPr lang="fr-FR" sz="2400" b="1" dirty="0" smtClean="0"/>
              <a:t>s’adapter et de multiplier naturellement les formes de maintien</a:t>
            </a:r>
            <a:r>
              <a:rPr lang="fr-FR" sz="2400" dirty="0" smtClean="0"/>
              <a:t>.</a:t>
            </a:r>
          </a:p>
        </p:txBody>
      </p:sp>
      <p:pic>
        <p:nvPicPr>
          <p:cNvPr id="76804" name="Picture 7" descr="ana_ivanovic_wimbledon_decollete2"/>
          <p:cNvPicPr>
            <a:picLocks noChangeAspect="1" noChangeArrowheads="1"/>
          </p:cNvPicPr>
          <p:nvPr/>
        </p:nvPicPr>
        <p:blipFill>
          <a:blip r:embed="rId2" cstate="email"/>
          <a:srcRect/>
          <a:stretch>
            <a:fillRect/>
          </a:stretch>
        </p:blipFill>
        <p:spPr bwMode="auto">
          <a:xfrm>
            <a:off x="6011863" y="1628775"/>
            <a:ext cx="2768600" cy="3384550"/>
          </a:xfrm>
          <a:prstGeom prst="rect">
            <a:avLst/>
          </a:prstGeom>
          <a:noFill/>
          <a:ln w="9525">
            <a:noFill/>
            <a:miter lim="800000"/>
            <a:headEnd/>
            <a:tailEnd/>
          </a:ln>
        </p:spPr>
      </p:pic>
      <p:sp>
        <p:nvSpPr>
          <p:cNvPr id="136200" name="Rectangle 8"/>
          <p:cNvSpPr>
            <a:spLocks noChangeArrowheads="1"/>
          </p:cNvSpPr>
          <p:nvPr/>
        </p:nvSpPr>
        <p:spPr bwMode="auto">
          <a:xfrm>
            <a:off x="395288" y="5157788"/>
            <a:ext cx="8497887" cy="1187450"/>
          </a:xfrm>
          <a:prstGeom prst="rect">
            <a:avLst/>
          </a:prstGeom>
          <a:noFill/>
          <a:ln w="9525">
            <a:noFill/>
            <a:miter lim="800000"/>
            <a:headEnd/>
            <a:tailEnd/>
          </a:ln>
          <a:effectLst/>
        </p:spPr>
        <p:txBody>
          <a:bodyPr>
            <a:spAutoFit/>
          </a:bodyPr>
          <a:lstStyle/>
          <a:p>
            <a:pPr>
              <a:defRPr/>
            </a:pPr>
            <a:r>
              <a:rPr lang="fr-FR" sz="2400" dirty="0">
                <a:effectLst>
                  <a:outerShdw blurRad="38100" dist="38100" dir="2700000" algn="tl">
                    <a:srgbClr val="000000"/>
                  </a:outerShdw>
                </a:effectLst>
              </a:rPr>
              <a:t>Constatation à la fois déconcertante et ahurissante, malgré toutes nos idées reçues, </a:t>
            </a:r>
            <a:r>
              <a:rPr lang="fr-FR" sz="2400" b="1" dirty="0">
                <a:effectLst>
                  <a:outerShdw blurRad="38100" dist="38100" dir="2700000" algn="tl">
                    <a:srgbClr val="000000"/>
                  </a:outerShdw>
                </a:effectLst>
              </a:rPr>
              <a:t>leur poitrine après trois ans d’étude n’a pas molli, s’est encore moins affaissée et s’est même carrément rehaussée</a:t>
            </a:r>
            <a:r>
              <a:rPr lang="fr-FR" sz="2400" dirty="0">
                <a:effectLst>
                  <a:outerShdw blurRad="38100" dist="38100" dir="2700000" algn="tl">
                    <a:srgbClr val="000000"/>
                  </a:outerShdw>
                </a:effectLst>
              </a:rPr>
              <a:t>!</a:t>
            </a:r>
            <a:r>
              <a:rPr lang="fr-FR" sz="2400" dirty="0"/>
              <a:t> </a:t>
            </a:r>
          </a:p>
        </p:txBody>
      </p:sp>
    </p:spTree>
  </p:cSld>
  <p:clrMapOvr>
    <a:masterClrMapping/>
  </p:clrMapOvr>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Des mouvements </a:t>
            </a:r>
            <a:br>
              <a:rPr lang="fr-FR" dirty="0" smtClean="0"/>
            </a:br>
            <a:r>
              <a:rPr lang="fr-FR" dirty="0" smtClean="0"/>
              <a:t>qu’il ne faut pas entraver…</a:t>
            </a:r>
            <a:endParaRPr lang="fr-FR" dirty="0"/>
          </a:p>
        </p:txBody>
      </p:sp>
      <p:sp>
        <p:nvSpPr>
          <p:cNvPr id="3" name="Espace réservé du contenu 2"/>
          <p:cNvSpPr>
            <a:spLocks noGrp="1"/>
          </p:cNvSpPr>
          <p:nvPr>
            <p:ph idx="1"/>
          </p:nvPr>
        </p:nvSpPr>
        <p:spPr>
          <a:xfrm>
            <a:off x="179512" y="1628800"/>
            <a:ext cx="5472608" cy="4611216"/>
          </a:xfrm>
        </p:spPr>
        <p:txBody>
          <a:bodyPr/>
          <a:lstStyle/>
          <a:p>
            <a:r>
              <a:rPr lang="fr-FR" sz="2400" dirty="0" smtClean="0"/>
              <a:t>Christine </a:t>
            </a:r>
            <a:r>
              <a:rPr lang="fr-FR" sz="2400" dirty="0" err="1" smtClean="0"/>
              <a:t>Haycock</a:t>
            </a:r>
            <a:r>
              <a:rPr lang="fr-FR" sz="2400" dirty="0" smtClean="0"/>
              <a:t>, chirurgienne dans le New Jersey, au Médical </a:t>
            </a:r>
            <a:r>
              <a:rPr lang="fr-FR" sz="2400" dirty="0" err="1" smtClean="0"/>
              <a:t>School</a:t>
            </a:r>
            <a:r>
              <a:rPr lang="fr-FR" sz="2400" dirty="0" smtClean="0"/>
              <a:t> à Newark a soumis des athlètes à plusieurs séries de tests, avec et sans soutien-gorge, durant des années.</a:t>
            </a:r>
          </a:p>
          <a:p>
            <a:r>
              <a:rPr lang="fr-FR" sz="2400" dirty="0" smtClean="0"/>
              <a:t>Conclusion : oui, les seins bougent mais « </a:t>
            </a:r>
            <a:r>
              <a:rPr lang="fr-FR" sz="2400" b="1" u="sng" dirty="0" smtClean="0"/>
              <a:t>ces mouvements sans effets négatifs pratiquent un automassage qu’il vaut mieux ne pas entraver ».</a:t>
            </a:r>
          </a:p>
          <a:p>
            <a:r>
              <a:rPr lang="fr-FR" sz="2400" dirty="0" smtClean="0"/>
              <a:t>« Il peuvent être inconfortables pour les femmes à gros seins mais ne font aucun dommage pour les muscles ou les tissus. »</a:t>
            </a:r>
            <a:endParaRPr lang="fr-FR" sz="2400" dirty="0"/>
          </a:p>
        </p:txBody>
      </p:sp>
      <p:pic>
        <p:nvPicPr>
          <p:cNvPr id="188418" name="Picture 2" descr="F:\Perso\Perso Yves\Soutien gorge Danger\Photos 2\bra2.jpg"/>
          <p:cNvPicPr>
            <a:picLocks noChangeAspect="1" noChangeArrowheads="1"/>
          </p:cNvPicPr>
          <p:nvPr/>
        </p:nvPicPr>
        <p:blipFill>
          <a:blip r:embed="rId2" cstate="email"/>
          <a:srcRect/>
          <a:stretch>
            <a:fillRect/>
          </a:stretch>
        </p:blipFill>
        <p:spPr bwMode="auto">
          <a:xfrm>
            <a:off x="5940152" y="1700808"/>
            <a:ext cx="2592287" cy="2229451"/>
          </a:xfrm>
          <a:prstGeom prst="rect">
            <a:avLst/>
          </a:prstGeom>
          <a:noFill/>
        </p:spPr>
      </p:pic>
      <p:pic>
        <p:nvPicPr>
          <p:cNvPr id="188419" name="Picture 3" descr="F:\Perso\Perso Yves\Soutien gorge Danger\Photos société\Jogging.jpg"/>
          <p:cNvPicPr>
            <a:picLocks noChangeAspect="1" noChangeArrowheads="1"/>
          </p:cNvPicPr>
          <p:nvPr/>
        </p:nvPicPr>
        <p:blipFill>
          <a:blip r:embed="rId3" cstate="email"/>
          <a:srcRect/>
          <a:stretch>
            <a:fillRect/>
          </a:stretch>
        </p:blipFill>
        <p:spPr bwMode="auto">
          <a:xfrm>
            <a:off x="9684568" y="1268760"/>
            <a:ext cx="2879972" cy="2033210"/>
          </a:xfrm>
          <a:prstGeom prst="rect">
            <a:avLst/>
          </a:prstGeom>
          <a:noFill/>
        </p:spPr>
      </p:pic>
      <p:sp>
        <p:nvSpPr>
          <p:cNvPr id="6" name="Espace réservé du contenu 2"/>
          <p:cNvSpPr txBox="1">
            <a:spLocks/>
          </p:cNvSpPr>
          <p:nvPr/>
        </p:nvSpPr>
        <p:spPr bwMode="auto">
          <a:xfrm>
            <a:off x="251520" y="6237312"/>
            <a:ext cx="8496944" cy="6206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marL="342900" indent="-342900">
              <a:spcBef>
                <a:spcPct val="20000"/>
              </a:spcBef>
              <a:buClr>
                <a:schemeClr val="hlink"/>
              </a:buClr>
              <a:buFontTx/>
              <a:buChar char="•"/>
            </a:pPr>
            <a:r>
              <a:rPr lang="fr-FR" sz="1600" dirty="0" smtClean="0">
                <a:effectLst>
                  <a:outerShdw blurRad="38100" dist="38100" dir="2700000" algn="tl">
                    <a:srgbClr val="000000">
                      <a:alpha val="43137"/>
                    </a:srgbClr>
                  </a:outerShdw>
                </a:effectLst>
              </a:rPr>
              <a:t>Dr Claire </a:t>
            </a:r>
            <a:r>
              <a:rPr lang="fr-FR" sz="1600" dirty="0" err="1" smtClean="0">
                <a:effectLst>
                  <a:outerShdw blurRad="38100" dist="38100" dir="2700000" algn="tl">
                    <a:srgbClr val="000000">
                      <a:alpha val="43137"/>
                    </a:srgbClr>
                  </a:outerShdw>
                </a:effectLst>
              </a:rPr>
              <a:t>Heigh</a:t>
            </a:r>
            <a:r>
              <a:rPr lang="fr-FR" sz="1600" dirty="0" smtClean="0">
                <a:effectLst>
                  <a:outerShdw blurRad="38100" dist="38100" dir="2700000" algn="tl">
                    <a:srgbClr val="000000">
                      <a:alpha val="43137"/>
                    </a:srgbClr>
                  </a:outerShdw>
                </a:effectLst>
              </a:rPr>
              <a:t>, médecin du sport, Dr Niels H. </a:t>
            </a:r>
            <a:r>
              <a:rPr lang="fr-FR" sz="1600" dirty="0" err="1" smtClean="0">
                <a:effectLst>
                  <a:outerShdw blurRad="38100" dist="38100" dir="2700000" algn="tl">
                    <a:srgbClr val="000000">
                      <a:alpha val="43137"/>
                    </a:srgbClr>
                  </a:outerShdw>
                </a:effectLst>
              </a:rPr>
              <a:t>Lauersen</a:t>
            </a:r>
            <a:r>
              <a:rPr lang="fr-FR" sz="1600" dirty="0" smtClean="0">
                <a:effectLst>
                  <a:outerShdw blurRad="38100" dist="38100" dir="2700000" algn="tl">
                    <a:srgbClr val="000000">
                      <a:alpha val="43137"/>
                    </a:srgbClr>
                  </a:outerShdw>
                </a:effectLst>
              </a:rPr>
              <a:t>, MD, Ph. D., &amp; Eileen </a:t>
            </a:r>
            <a:r>
              <a:rPr lang="fr-FR" sz="1600" dirty="0" err="1" smtClean="0">
                <a:effectLst>
                  <a:outerShdw blurRad="38100" dist="38100" dir="2700000" algn="tl">
                    <a:srgbClr val="000000">
                      <a:alpha val="43137"/>
                    </a:srgbClr>
                  </a:outerShdw>
                </a:effectLst>
              </a:rPr>
              <a:t>Stukane</a:t>
            </a:r>
            <a:r>
              <a:rPr lang="fr-FR" sz="1600" dirty="0" smtClean="0">
                <a:effectLst>
                  <a:outerShdw blurRad="38100" dist="38100" dir="2700000" algn="tl">
                    <a:srgbClr val="000000">
                      <a:alpha val="43137"/>
                    </a:srgbClr>
                  </a:outerShdw>
                </a:effectLst>
              </a:rPr>
              <a:t> (The Complete Book of </a:t>
            </a:r>
            <a:r>
              <a:rPr lang="fr-FR" sz="1600" dirty="0" err="1" smtClean="0">
                <a:effectLst>
                  <a:outerShdw blurRad="38100" dist="38100" dir="2700000" algn="tl">
                    <a:srgbClr val="000000">
                      <a:alpha val="43137"/>
                    </a:srgbClr>
                  </a:outerShdw>
                </a:effectLst>
              </a:rPr>
              <a:t>Breast</a:t>
            </a:r>
            <a:r>
              <a:rPr lang="fr-FR" sz="1600" dirty="0" smtClean="0">
                <a:effectLst>
                  <a:outerShdw blurRad="38100" dist="38100" dir="2700000" algn="tl">
                    <a:srgbClr val="000000">
                      <a:alpha val="43137"/>
                    </a:srgbClr>
                  </a:outerShdw>
                </a:effectLst>
              </a:rPr>
              <a:t> Care) ont le même discours…</a:t>
            </a:r>
          </a:p>
          <a:p>
            <a:pPr marL="342900" lvl="0" indent="-342900">
              <a:spcBef>
                <a:spcPct val="20000"/>
              </a:spcBef>
              <a:buClr>
                <a:schemeClr val="hlink"/>
              </a:buClr>
              <a:buFontTx/>
              <a:buChar char="•"/>
            </a:pPr>
            <a:r>
              <a:rPr kumimoji="0" lang="fr-FR" sz="2400" b="0" i="0" u="none" strike="noStrike" kern="0" cap="none" spc="0" normalizeH="0" noProof="0" dirty="0" smtClean="0">
                <a:ln>
                  <a:noFill/>
                </a:ln>
                <a:solidFill>
                  <a:schemeClr val="tx1"/>
                </a:solidFill>
                <a:effectLst>
                  <a:outerShdw blurRad="38100" dist="38100" dir="2700000" algn="tl">
                    <a:srgbClr val="000000"/>
                  </a:outerShdw>
                </a:effectLst>
                <a:uLnTx/>
                <a:uFillTx/>
                <a:latin typeface="+mn-lt"/>
                <a:ea typeface="+mn-ea"/>
                <a:cs typeface="+mn-cs"/>
              </a:rPr>
              <a:t>   </a:t>
            </a:r>
            <a:endParaRPr kumimoji="0" lang="fr-FR" sz="2400" b="0" i="0" u="none" strike="noStrike" kern="0" cap="none" spc="0" normalizeH="0" baseline="0" noProof="0" dirty="0">
              <a:ln>
                <a:noFill/>
              </a:ln>
              <a:solidFill>
                <a:schemeClr val="tx1"/>
              </a:solidFill>
              <a:effectLst>
                <a:outerShdw blurRad="38100" dist="38100" dir="2700000" algn="tl">
                  <a:srgbClr val="000000"/>
                </a:outerShdw>
              </a:effectLst>
              <a:uLnTx/>
              <a:uFillTx/>
              <a:latin typeface="+mn-lt"/>
              <a:ea typeface="+mn-ea"/>
              <a:cs typeface="+mn-cs"/>
            </a:endParaRPr>
          </a:p>
        </p:txBody>
      </p:sp>
      <p:pic>
        <p:nvPicPr>
          <p:cNvPr id="194562" name="Picture 2" descr="F:\Perso\Perso Yves\Soutien gorge Danger\Photos 2\062110-bouncing-boob-race.gif"/>
          <p:cNvPicPr>
            <a:picLocks noChangeAspect="1" noChangeArrowheads="1"/>
          </p:cNvPicPr>
          <p:nvPr/>
        </p:nvPicPr>
        <p:blipFill>
          <a:blip r:embed="rId4" cstate="email"/>
          <a:srcRect/>
          <a:stretch>
            <a:fillRect/>
          </a:stretch>
        </p:blipFill>
        <p:spPr bwMode="auto">
          <a:xfrm>
            <a:off x="5796136" y="4149080"/>
            <a:ext cx="3051187" cy="1800200"/>
          </a:xfrm>
          <a:prstGeom prst="rect">
            <a:avLst/>
          </a:prstGeom>
          <a:noFill/>
        </p:spPr>
      </p:pic>
      <p:sp>
        <p:nvSpPr>
          <p:cNvPr id="8" name="Rectangle 7"/>
          <p:cNvSpPr/>
          <p:nvPr/>
        </p:nvSpPr>
        <p:spPr>
          <a:xfrm>
            <a:off x="5796136" y="5805264"/>
            <a:ext cx="3096344" cy="144016"/>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cSld>
  <p:clrMapOvr>
    <a:masterClrMapping/>
  </p:clrMapOvr>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z="4000" dirty="0" smtClean="0"/>
              <a:t>Le problème de </a:t>
            </a:r>
            <a:br>
              <a:rPr lang="fr-FR" sz="4000" dirty="0" smtClean="0"/>
            </a:br>
            <a:r>
              <a:rPr lang="fr-FR" sz="4000" dirty="0" smtClean="0"/>
              <a:t>la statique mammaire</a:t>
            </a:r>
            <a:endParaRPr lang="fr-FR" sz="4000" dirty="0"/>
          </a:p>
        </p:txBody>
      </p:sp>
      <p:sp>
        <p:nvSpPr>
          <p:cNvPr id="3" name="Espace réservé du contenu 2"/>
          <p:cNvSpPr>
            <a:spLocks noGrp="1"/>
          </p:cNvSpPr>
          <p:nvPr>
            <p:ph idx="1"/>
          </p:nvPr>
        </p:nvSpPr>
        <p:spPr>
          <a:xfrm>
            <a:off x="179512" y="1628800"/>
            <a:ext cx="5508104" cy="4495800"/>
          </a:xfrm>
        </p:spPr>
        <p:txBody>
          <a:bodyPr/>
          <a:lstStyle/>
          <a:p>
            <a:r>
              <a:rPr lang="fr-FR" sz="2200" dirty="0" smtClean="0"/>
              <a:t>Dans son livre </a:t>
            </a:r>
            <a:r>
              <a:rPr lang="fr-FR" sz="2200" i="1" dirty="0" smtClean="0"/>
              <a:t>“Gynécologie du sport. Risque et bénéfices de l’activité physique chez la femme”  </a:t>
            </a:r>
            <a:r>
              <a:rPr lang="fr-FR" sz="2200" dirty="0" smtClean="0"/>
              <a:t>Thierry Adam, gynécologue et obstétricien du sport le précise:</a:t>
            </a:r>
          </a:p>
          <a:p>
            <a:r>
              <a:rPr lang="fr-FR" sz="2200" dirty="0" smtClean="0"/>
              <a:t>« </a:t>
            </a:r>
            <a:r>
              <a:rPr lang="fr-FR" sz="2200" b="1" dirty="0" smtClean="0"/>
              <a:t>Le discours de l’industrie comporte certaines contrevérités</a:t>
            </a:r>
            <a:r>
              <a:rPr lang="fr-FR" sz="2200" dirty="0" smtClean="0"/>
              <a:t>, </a:t>
            </a:r>
            <a:r>
              <a:rPr lang="fr-FR" sz="2200" i="1" dirty="0" smtClean="0"/>
              <a:t>notamment</a:t>
            </a:r>
            <a:r>
              <a:rPr lang="fr-FR" sz="2200" dirty="0" smtClean="0"/>
              <a:t> le risque de voir évoluer progressivement les seins en battants de cloches </a:t>
            </a:r>
            <a:r>
              <a:rPr lang="fr-FR" sz="2200" i="1" dirty="0" smtClean="0"/>
              <a:t>(appelés aussi en gants de toilettes) </a:t>
            </a:r>
            <a:r>
              <a:rPr lang="fr-FR" sz="2200" dirty="0" smtClean="0"/>
              <a:t>sans soutien gorge »  C’est faux !</a:t>
            </a:r>
          </a:p>
          <a:p>
            <a:r>
              <a:rPr lang="fr-FR" sz="2200" dirty="0" smtClean="0"/>
              <a:t>Il existe un déplacement du sein plus important sans soutien gorge, il faut laisser le temps au tissu mammaire de renforcer son tissu conjonctif et à la femme de s’adapter à l’activité physique sans soutien.</a:t>
            </a:r>
          </a:p>
        </p:txBody>
      </p:sp>
      <p:pic>
        <p:nvPicPr>
          <p:cNvPr id="192515" name="Picture 3" descr="F:\Perso\Perso Yves\Soutien gorge Danger\Photos 2\13621.jpg"/>
          <p:cNvPicPr>
            <a:picLocks noChangeAspect="1" noChangeArrowheads="1"/>
          </p:cNvPicPr>
          <p:nvPr/>
        </p:nvPicPr>
        <p:blipFill>
          <a:blip r:embed="rId2" cstate="email"/>
          <a:srcRect/>
          <a:stretch>
            <a:fillRect/>
          </a:stretch>
        </p:blipFill>
        <p:spPr bwMode="auto">
          <a:xfrm>
            <a:off x="6084168" y="4221088"/>
            <a:ext cx="2857500" cy="2095500"/>
          </a:xfrm>
          <a:prstGeom prst="rect">
            <a:avLst/>
          </a:prstGeom>
          <a:noFill/>
        </p:spPr>
      </p:pic>
      <p:pic>
        <p:nvPicPr>
          <p:cNvPr id="7" name="Picture 3" descr="F:\Perso\Perso Yves\Soutien gorge Danger\Photos société\Jogging.jpg"/>
          <p:cNvPicPr>
            <a:picLocks noChangeAspect="1" noChangeArrowheads="1"/>
          </p:cNvPicPr>
          <p:nvPr/>
        </p:nvPicPr>
        <p:blipFill>
          <a:blip r:embed="rId3" cstate="email"/>
          <a:srcRect/>
          <a:stretch>
            <a:fillRect/>
          </a:stretch>
        </p:blipFill>
        <p:spPr bwMode="auto">
          <a:xfrm>
            <a:off x="6084168" y="1772816"/>
            <a:ext cx="2879972" cy="2033210"/>
          </a:xfrm>
          <a:prstGeom prst="rect">
            <a:avLst/>
          </a:prstGeom>
          <a:noFill/>
        </p:spPr>
      </p:pic>
    </p:spTree>
  </p:cSld>
  <p:clrMapOvr>
    <a:masterClrMapping/>
  </p:clrMapOvr>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Le sein,</a:t>
            </a:r>
            <a:br>
              <a:rPr lang="fr-FR" dirty="0" smtClean="0"/>
            </a:br>
            <a:r>
              <a:rPr lang="fr-FR" dirty="0" smtClean="0"/>
              <a:t>juste un organe nourricier</a:t>
            </a:r>
            <a:endParaRPr lang="fr-FR" dirty="0"/>
          </a:p>
        </p:txBody>
      </p:sp>
      <p:sp>
        <p:nvSpPr>
          <p:cNvPr id="3" name="Espace réservé du contenu 2"/>
          <p:cNvSpPr>
            <a:spLocks noGrp="1"/>
          </p:cNvSpPr>
          <p:nvPr>
            <p:ph idx="1"/>
          </p:nvPr>
        </p:nvSpPr>
        <p:spPr>
          <a:xfrm>
            <a:off x="467544" y="1772816"/>
            <a:ext cx="4834880" cy="4495800"/>
          </a:xfrm>
        </p:spPr>
        <p:txBody>
          <a:bodyPr/>
          <a:lstStyle/>
          <a:p>
            <a:r>
              <a:rPr lang="fr-FR" sz="2400" dirty="0" smtClean="0"/>
              <a:t>Chez les femmes africaines souvent citées en contrexemple, les seins en battant de cloches résultent souvent d’une coutume tribale où la croissance des seins, dés l’émergence des bourgeons, est dirigée vers le bas par bandage continue de la région </a:t>
            </a:r>
            <a:r>
              <a:rPr lang="fr-FR" sz="2400" dirty="0" err="1" smtClean="0"/>
              <a:t>supramammaire</a:t>
            </a:r>
            <a:r>
              <a:rPr lang="fr-FR" sz="2400" dirty="0" smtClean="0"/>
              <a:t>.</a:t>
            </a:r>
          </a:p>
          <a:p>
            <a:r>
              <a:rPr lang="fr-FR" sz="2400" dirty="0" smtClean="0"/>
              <a:t>Cette coutume a pour but de nourrir plus facilement leur enfant positionné sur le dos pendant les travaux domestiques</a:t>
            </a:r>
            <a:r>
              <a:rPr lang="fr-FR" sz="2400" dirty="0" smtClean="0"/>
              <a:t>. </a:t>
            </a:r>
            <a:r>
              <a:rPr lang="fr-FR" sz="900" dirty="0" smtClean="0"/>
              <a:t>(Thierry Adam, gynécologie du sport)</a:t>
            </a:r>
            <a:endParaRPr lang="fr-FR" sz="900" dirty="0" smtClean="0"/>
          </a:p>
          <a:p>
            <a:endParaRPr lang="fr-FR" dirty="0"/>
          </a:p>
        </p:txBody>
      </p:sp>
      <p:pic>
        <p:nvPicPr>
          <p:cNvPr id="191490" name="Picture 2" descr="F:\Perso\Perso Yves\Soutien gorge Danger\Photos société\breast-comparisons.jpg"/>
          <p:cNvPicPr>
            <a:picLocks noChangeAspect="1" noChangeArrowheads="1"/>
          </p:cNvPicPr>
          <p:nvPr/>
        </p:nvPicPr>
        <p:blipFill>
          <a:blip r:embed="rId2" cstate="email"/>
          <a:srcRect/>
          <a:stretch>
            <a:fillRect/>
          </a:stretch>
        </p:blipFill>
        <p:spPr bwMode="auto">
          <a:xfrm>
            <a:off x="5436096" y="1916832"/>
            <a:ext cx="3346526" cy="2088232"/>
          </a:xfrm>
          <a:prstGeom prst="rect">
            <a:avLst/>
          </a:prstGeom>
          <a:noFill/>
        </p:spPr>
      </p:pic>
      <p:pic>
        <p:nvPicPr>
          <p:cNvPr id="191493" name="Picture 5" descr="F:\Perso\Perso Yves\Soutien gorge Danger\Photos société\Soutien pays voie développement\Afrique+05.jpg"/>
          <p:cNvPicPr>
            <a:picLocks noChangeAspect="1" noChangeArrowheads="1"/>
          </p:cNvPicPr>
          <p:nvPr/>
        </p:nvPicPr>
        <p:blipFill>
          <a:blip r:embed="rId3" cstate="email"/>
          <a:srcRect/>
          <a:stretch>
            <a:fillRect/>
          </a:stretch>
        </p:blipFill>
        <p:spPr bwMode="auto">
          <a:xfrm>
            <a:off x="6372200" y="4149080"/>
            <a:ext cx="2405934" cy="2374375"/>
          </a:xfrm>
          <a:prstGeom prst="rect">
            <a:avLst/>
          </a:prstGeom>
          <a:noFill/>
        </p:spPr>
      </p:pic>
    </p:spTree>
  </p:cSld>
  <p:clrMapOvr>
    <a:masterClrMapping/>
  </p:clrMapOvr>
  <p:timing>
    <p:tnLst>
      <p:par>
        <p:cTn id="1" dur="indefinite" restart="never" nodeType="tmRoot"/>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z="3600" dirty="0" smtClean="0"/>
              <a:t>Amélioration du sein sans soutien gorge: </a:t>
            </a:r>
            <a:br>
              <a:rPr lang="fr-FR" sz="3600" dirty="0" smtClean="0"/>
            </a:br>
            <a:r>
              <a:rPr lang="fr-FR" sz="3600" dirty="0" smtClean="0"/>
              <a:t>une flambée médiatique</a:t>
            </a:r>
            <a:endParaRPr lang="fr-FR" sz="3600" dirty="0"/>
          </a:p>
        </p:txBody>
      </p:sp>
      <p:sp>
        <p:nvSpPr>
          <p:cNvPr id="3" name="Espace réservé du contenu 2"/>
          <p:cNvSpPr>
            <a:spLocks noGrp="1"/>
          </p:cNvSpPr>
          <p:nvPr>
            <p:ph idx="1"/>
          </p:nvPr>
        </p:nvSpPr>
        <p:spPr>
          <a:xfrm>
            <a:off x="251520" y="5170512"/>
            <a:ext cx="8640960" cy="1687488"/>
          </a:xfrm>
        </p:spPr>
        <p:txBody>
          <a:bodyPr/>
          <a:lstStyle/>
          <a:p>
            <a:r>
              <a:rPr lang="fr-FR" sz="2400" dirty="0" smtClean="0"/>
              <a:t>En Avril 2013 une flambée médiatique partie de Radio Bleue Besançon et relayée par France info l’AFP ainsi que tous les médias nationaux et internationaux jusqu’au New-York Post mettent au grand jour les quinze années de travaux de Jean Denis </a:t>
            </a:r>
            <a:r>
              <a:rPr lang="fr-FR" sz="2400" dirty="0" err="1" smtClean="0"/>
              <a:t>Rouillon</a:t>
            </a:r>
            <a:r>
              <a:rPr lang="fr-FR" sz="2400" dirty="0" smtClean="0"/>
              <a:t>.</a:t>
            </a:r>
            <a:endParaRPr lang="fr-FR" sz="2400" dirty="0"/>
          </a:p>
        </p:txBody>
      </p:sp>
      <p:sp>
        <p:nvSpPr>
          <p:cNvPr id="5" name="Rectangle 4"/>
          <p:cNvSpPr/>
          <p:nvPr/>
        </p:nvSpPr>
        <p:spPr>
          <a:xfrm>
            <a:off x="6156176" y="3573016"/>
            <a:ext cx="2808312" cy="1200329"/>
          </a:xfrm>
          <a:prstGeom prst="rect">
            <a:avLst/>
          </a:prstGeom>
        </p:spPr>
        <p:txBody>
          <a:bodyPr wrap="square">
            <a:spAutoFit/>
          </a:bodyPr>
          <a:lstStyle/>
          <a:p>
            <a:r>
              <a:rPr lang="fr-FR" kern="0" dirty="0" smtClean="0">
                <a:effectLst>
                  <a:outerShdw blurRad="38100" dist="38100" dir="2700000" algn="tl">
                    <a:srgbClr val="000000"/>
                  </a:outerShdw>
                </a:effectLst>
                <a:hlinkClick r:id="rId2" tooltip="Interview de Jean Denis Rouillon connexion internet nécessaire"/>
              </a:rPr>
              <a:t>http://www.m6.fr/emission-100_mag/videos/11277270-le_soutien_gorge_est_il_encore_obligatoire.html</a:t>
            </a:r>
            <a:endParaRPr lang="fr-FR" dirty="0"/>
          </a:p>
        </p:txBody>
      </p:sp>
      <p:pic>
        <p:nvPicPr>
          <p:cNvPr id="191490" name="Picture 2" descr="F:\Perso\Perso Yves\Soutien gorge Danger\Photo TV\017E00D705563475-c1-photo-da-100-mag-244630-pgm-vg.jpg"/>
          <p:cNvPicPr>
            <a:picLocks noChangeAspect="1" noChangeArrowheads="1"/>
          </p:cNvPicPr>
          <p:nvPr/>
        </p:nvPicPr>
        <p:blipFill>
          <a:blip r:embed="rId3" cstate="email"/>
          <a:srcRect/>
          <a:stretch>
            <a:fillRect/>
          </a:stretch>
        </p:blipFill>
        <p:spPr bwMode="auto">
          <a:xfrm>
            <a:off x="6156176" y="1700809"/>
            <a:ext cx="2814675" cy="1584176"/>
          </a:xfrm>
          <a:prstGeom prst="rect">
            <a:avLst/>
          </a:prstGeom>
          <a:noFill/>
        </p:spPr>
      </p:pic>
      <p:pic>
        <p:nvPicPr>
          <p:cNvPr id="191491" name="Picture 3" descr="F:\Perso\Perso Yves\Soutien gorge Danger\Photo TV\article_soutien-gorge.jpg"/>
          <p:cNvPicPr>
            <a:picLocks noChangeAspect="1" noChangeArrowheads="1"/>
          </p:cNvPicPr>
          <p:nvPr/>
        </p:nvPicPr>
        <p:blipFill>
          <a:blip r:embed="rId4" cstate="email"/>
          <a:srcRect/>
          <a:stretch>
            <a:fillRect/>
          </a:stretch>
        </p:blipFill>
        <p:spPr bwMode="auto">
          <a:xfrm>
            <a:off x="323528" y="1484784"/>
            <a:ext cx="5508198" cy="3576752"/>
          </a:xfrm>
          <a:prstGeom prst="rect">
            <a:avLst/>
          </a:prstGeom>
          <a:noFill/>
        </p:spPr>
      </p:pic>
    </p:spTree>
  </p:cSld>
  <p:clrMapOvr>
    <a:masterClrMapping/>
  </p:clrMapOvr>
  <p:timing>
    <p:tnLst>
      <p:par>
        <p:cTn id="1" dur="indefinite" restart="never" nodeType="tmRoot"/>
      </p:par>
    </p:tn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Une étude japonaise…</a:t>
            </a:r>
            <a:endParaRPr lang="fr-FR" dirty="0"/>
          </a:p>
        </p:txBody>
      </p:sp>
      <p:sp>
        <p:nvSpPr>
          <p:cNvPr id="3" name="Espace réservé du contenu 2"/>
          <p:cNvSpPr>
            <a:spLocks noGrp="1"/>
          </p:cNvSpPr>
          <p:nvPr>
            <p:ph idx="1"/>
          </p:nvPr>
        </p:nvSpPr>
        <p:spPr>
          <a:xfrm>
            <a:off x="179512" y="1412776"/>
            <a:ext cx="6120680" cy="4639816"/>
          </a:xfrm>
        </p:spPr>
        <p:txBody>
          <a:bodyPr/>
          <a:lstStyle/>
          <a:p>
            <a:r>
              <a:rPr lang="fr-FR" sz="2200" dirty="0" smtClean="0"/>
              <a:t>En 1991, des chercheurs japonais (</a:t>
            </a:r>
            <a:r>
              <a:rPr lang="fr-FR" sz="2400" dirty="0" smtClean="0"/>
              <a:t>Université </a:t>
            </a:r>
            <a:r>
              <a:rPr lang="fr-FR" sz="2400" dirty="0" err="1" smtClean="0"/>
              <a:t>Otsuma</a:t>
            </a:r>
            <a:r>
              <a:rPr lang="fr-FR" sz="2400" dirty="0" smtClean="0"/>
              <a:t>) </a:t>
            </a:r>
            <a:r>
              <a:rPr lang="fr-FR" sz="2200" dirty="0" smtClean="0"/>
              <a:t>ont fait une étude sur le soutien-gorge et le relâchement de la poitrine.</a:t>
            </a:r>
          </a:p>
          <a:p>
            <a:r>
              <a:rPr lang="fr-FR" sz="2200" b="1" i="1" dirty="0" smtClean="0"/>
              <a:t>Au lieu d’enlever les soutien gorges aux femmes, ils leur ont demandé au contraire d’en mettre un ! </a:t>
            </a:r>
            <a:r>
              <a:rPr lang="fr-FR" sz="1600" b="1" i="1" dirty="0" smtClean="0"/>
              <a:t>(Ce n’est pas un usage répandu au Japon)</a:t>
            </a:r>
          </a:p>
          <a:p>
            <a:r>
              <a:rPr lang="fr-FR" sz="2200" dirty="0" smtClean="0"/>
              <a:t>Ils ont prouvé qu’un soutien-gorge peut en fait augmenter l’affaissement du sein, plutôt </a:t>
            </a:r>
            <a:br>
              <a:rPr lang="fr-FR" sz="2200" dirty="0" smtClean="0"/>
            </a:br>
            <a:r>
              <a:rPr lang="fr-FR" sz="2200" dirty="0" smtClean="0"/>
              <a:t>que l'inverse, car celui-ci se rempli de lymphe et devient plus lourd.</a:t>
            </a:r>
          </a:p>
          <a:p>
            <a:r>
              <a:rPr lang="fr-FR" sz="2200" dirty="0" smtClean="0"/>
              <a:t>Cet effet était plus marqué sur les grosses poitrines.</a:t>
            </a:r>
          </a:p>
          <a:p>
            <a:r>
              <a:rPr lang="fr-FR" sz="2200" dirty="0" smtClean="0"/>
              <a:t>L’accumulation de la lymphe citée n’est pas sans rappeler la théorie sur le lien entre le soutien gorge et le cancer du sein.</a:t>
            </a:r>
            <a:endParaRPr lang="fr-FR" sz="2200" b="1" dirty="0"/>
          </a:p>
        </p:txBody>
      </p:sp>
      <p:pic>
        <p:nvPicPr>
          <p:cNvPr id="4" name="Image 3" descr="http://adala-news.fr/wp-content/uploads/2011/04/tammy-chen-wacoal.jpg"/>
          <p:cNvPicPr/>
          <p:nvPr/>
        </p:nvPicPr>
        <p:blipFill>
          <a:blip r:embed="rId2" cstate="email"/>
          <a:srcRect/>
          <a:stretch>
            <a:fillRect/>
          </a:stretch>
        </p:blipFill>
        <p:spPr bwMode="auto">
          <a:xfrm>
            <a:off x="6372200" y="1916832"/>
            <a:ext cx="2614786" cy="4033217"/>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z="4000" dirty="0" smtClean="0"/>
              <a:t>Les dégâts du soutien gorge</a:t>
            </a:r>
            <a:endParaRPr lang="fr-FR" sz="4000" dirty="0"/>
          </a:p>
        </p:txBody>
      </p:sp>
      <p:sp>
        <p:nvSpPr>
          <p:cNvPr id="3" name="Espace réservé du contenu 2"/>
          <p:cNvSpPr>
            <a:spLocks noGrp="1"/>
          </p:cNvSpPr>
          <p:nvPr>
            <p:ph idx="1"/>
          </p:nvPr>
        </p:nvSpPr>
        <p:spPr>
          <a:xfrm>
            <a:off x="251520" y="1600200"/>
            <a:ext cx="6264696" cy="4495800"/>
          </a:xfrm>
        </p:spPr>
        <p:txBody>
          <a:bodyPr/>
          <a:lstStyle/>
          <a:p>
            <a:r>
              <a:rPr lang="fr-FR" sz="2800" dirty="0" smtClean="0"/>
              <a:t>Le port du soutien gorge diminue donc la pesanteur, augmente la température et diminue la circulation lymphatique et du sang. </a:t>
            </a:r>
          </a:p>
          <a:p>
            <a:r>
              <a:rPr lang="fr-FR" sz="2800" dirty="0" smtClean="0"/>
              <a:t>Ce qui a pour conséquence une diminution du volume de la glande, une augmentation du tissu adipeux et une hypoxie tissulaire </a:t>
            </a:r>
            <a:r>
              <a:rPr lang="fr-FR" sz="2400" dirty="0" smtClean="0"/>
              <a:t>(Avec ses effets néfastes).</a:t>
            </a:r>
          </a:p>
          <a:p>
            <a:r>
              <a:rPr lang="fr-FR" sz="2800" dirty="0" smtClean="0"/>
              <a:t>Toutes ces conséquences entrainent également une ptose soit une diminution de la fermeté du sein.</a:t>
            </a:r>
          </a:p>
          <a:p>
            <a:endParaRPr lang="fr-FR" dirty="0"/>
          </a:p>
        </p:txBody>
      </p:sp>
      <p:pic>
        <p:nvPicPr>
          <p:cNvPr id="191490" name="Picture 2" descr="M:\0-Stock 2 Récup\Bétises internet 2\Ssg\free_1581375.jpg"/>
          <p:cNvPicPr>
            <a:picLocks noChangeAspect="1" noChangeArrowheads="1"/>
          </p:cNvPicPr>
          <p:nvPr/>
        </p:nvPicPr>
        <p:blipFill>
          <a:blip r:embed="rId2" cstate="email"/>
          <a:srcRect/>
          <a:stretch>
            <a:fillRect/>
          </a:stretch>
        </p:blipFill>
        <p:spPr bwMode="auto">
          <a:xfrm>
            <a:off x="6588224" y="1700808"/>
            <a:ext cx="2376264" cy="4765882"/>
          </a:xfrm>
          <a:prstGeom prst="rect">
            <a:avLst/>
          </a:prstGeom>
          <a:noFill/>
        </p:spPr>
      </p:pic>
    </p:spTree>
  </p:cSld>
  <p:clrMapOvr>
    <a:masterClrMapping/>
  </p:clrMapOvr>
  <p:timing>
    <p:tnLst>
      <p:par>
        <p:cTn id="1" dur="indefinite" restart="never" nodeType="tmRoot"/>
      </p:par>
    </p:tn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2" name="Rectangle 2"/>
          <p:cNvSpPr>
            <a:spLocks noGrp="1" noChangeArrowheads="1"/>
          </p:cNvSpPr>
          <p:nvPr>
            <p:ph type="title"/>
          </p:nvPr>
        </p:nvSpPr>
        <p:spPr/>
        <p:txBody>
          <a:bodyPr/>
          <a:lstStyle/>
          <a:p>
            <a:pPr eaLnBrk="1" hangingPunct="1">
              <a:defRPr/>
            </a:pPr>
            <a:r>
              <a:rPr lang="fr-FR" sz="4000" smtClean="0"/>
              <a:t>Disparition des douleurs</a:t>
            </a:r>
            <a:br>
              <a:rPr lang="fr-FR" sz="4000" smtClean="0"/>
            </a:br>
            <a:r>
              <a:rPr lang="fr-FR" sz="4000" smtClean="0"/>
              <a:t>sans soutien gorge</a:t>
            </a:r>
          </a:p>
        </p:txBody>
      </p:sp>
      <p:sp>
        <p:nvSpPr>
          <p:cNvPr id="107523" name="Rectangle 3"/>
          <p:cNvSpPr>
            <a:spLocks noGrp="1" noChangeArrowheads="1"/>
          </p:cNvSpPr>
          <p:nvPr>
            <p:ph type="body" idx="1"/>
          </p:nvPr>
        </p:nvSpPr>
        <p:spPr>
          <a:xfrm>
            <a:off x="0" y="1600200"/>
            <a:ext cx="6084888" cy="5645150"/>
          </a:xfrm>
        </p:spPr>
        <p:txBody>
          <a:bodyPr/>
          <a:lstStyle/>
          <a:p>
            <a:pPr marL="812800" indent="-812800" eaLnBrk="1" hangingPunct="1">
              <a:lnSpc>
                <a:spcPct val="80000"/>
              </a:lnSpc>
              <a:defRPr/>
            </a:pPr>
            <a:r>
              <a:rPr lang="fr-FR" sz="2200" dirty="0" smtClean="0"/>
              <a:t>Deux chirurgiens des seins britanniques ont conduit des essais dans deux cliniques en Angleterre et Galles. Ils ont étudié sur des femmes pour voir si le fait de ne pas utiliser de soutien-gorge pouvait diminuer les douleurs de poitrine. Leur étude a conclu que pour la majorité des femmes </a:t>
            </a:r>
            <a:r>
              <a:rPr lang="fr-FR" sz="2200" b="1" dirty="0" smtClean="0"/>
              <a:t>il y avait une diminution de la douleur pendant une période de 3 mois sans soutien-gorge.</a:t>
            </a:r>
          </a:p>
          <a:p>
            <a:pPr marL="812800" indent="-812800" eaLnBrk="1" hangingPunct="1">
              <a:lnSpc>
                <a:spcPct val="80000"/>
              </a:lnSpc>
              <a:defRPr/>
            </a:pPr>
            <a:r>
              <a:rPr lang="fr-FR" sz="2200" dirty="0" smtClean="0"/>
              <a:t>Pour l'étude, ils ont demandé aux femmes de ne pas utiliser de soutien-gorge pendant 3 mois, et à la place d'utiliser une sorte de T-shirt souple (ou un débardeur), pour celles qui souhaitaient un sous-vêtement alternatif, ou rien du tout. </a:t>
            </a:r>
          </a:p>
          <a:p>
            <a:pPr marL="812800" indent="-812800" eaLnBrk="1" hangingPunct="1">
              <a:lnSpc>
                <a:spcPct val="80000"/>
              </a:lnSpc>
              <a:defRPr/>
            </a:pPr>
            <a:r>
              <a:rPr lang="fr-FR" sz="2200" u="sng" dirty="0" smtClean="0"/>
              <a:t>A la suite de l’étude, aucune femme n’a souhaité retrouver l’usage du soutien gorge, car elles avaient gagné aisance et confort.</a:t>
            </a:r>
          </a:p>
        </p:txBody>
      </p:sp>
      <p:pic>
        <p:nvPicPr>
          <p:cNvPr id="78852" name="Picture 4" descr="soutien-gorge"/>
          <p:cNvPicPr>
            <a:picLocks noChangeAspect="1" noChangeArrowheads="1"/>
          </p:cNvPicPr>
          <p:nvPr/>
        </p:nvPicPr>
        <p:blipFill>
          <a:blip r:embed="rId2" cstate="email"/>
          <a:srcRect/>
          <a:stretch>
            <a:fillRect/>
          </a:stretch>
        </p:blipFill>
        <p:spPr bwMode="auto">
          <a:xfrm>
            <a:off x="6300788" y="3357563"/>
            <a:ext cx="2403475" cy="3024187"/>
          </a:xfrm>
          <a:prstGeom prst="rect">
            <a:avLst/>
          </a:prstGeom>
          <a:noFill/>
          <a:ln w="9525">
            <a:noFill/>
            <a:miter lim="800000"/>
            <a:headEnd/>
            <a:tailEnd/>
          </a:ln>
        </p:spPr>
      </p:pic>
      <p:sp>
        <p:nvSpPr>
          <p:cNvPr id="78853" name="Rectangle 5"/>
          <p:cNvSpPr>
            <a:spLocks noChangeArrowheads="1"/>
          </p:cNvSpPr>
          <p:nvPr/>
        </p:nvSpPr>
        <p:spPr bwMode="auto">
          <a:xfrm>
            <a:off x="6300788" y="1700213"/>
            <a:ext cx="2374900" cy="1441450"/>
          </a:xfrm>
          <a:prstGeom prst="rect">
            <a:avLst/>
          </a:prstGeom>
          <a:solidFill>
            <a:schemeClr val="accent1"/>
          </a:solidFill>
          <a:ln w="9525">
            <a:solidFill>
              <a:schemeClr val="tx1"/>
            </a:solidFill>
            <a:miter lim="800000"/>
            <a:headEnd/>
            <a:tailEnd/>
          </a:ln>
        </p:spPr>
        <p:txBody>
          <a:bodyPr wrap="none" anchor="ctr"/>
          <a:lstStyle/>
          <a:p>
            <a:endParaRPr lang="fr-FR"/>
          </a:p>
        </p:txBody>
      </p:sp>
      <p:sp>
        <p:nvSpPr>
          <p:cNvPr id="78854" name="Text Box 6"/>
          <p:cNvSpPr txBox="1">
            <a:spLocks noChangeArrowheads="1"/>
          </p:cNvSpPr>
          <p:nvPr/>
        </p:nvSpPr>
        <p:spPr bwMode="auto">
          <a:xfrm>
            <a:off x="6300788" y="1700213"/>
            <a:ext cx="2374900" cy="1465262"/>
          </a:xfrm>
          <a:prstGeom prst="rect">
            <a:avLst/>
          </a:prstGeom>
          <a:noFill/>
          <a:ln w="38100">
            <a:solidFill>
              <a:srgbClr val="FFFF00"/>
            </a:solidFill>
            <a:miter lim="800000"/>
            <a:headEnd/>
            <a:tailEnd/>
          </a:ln>
        </p:spPr>
        <p:txBody>
          <a:bodyPr>
            <a:spAutoFit/>
          </a:bodyPr>
          <a:lstStyle/>
          <a:p>
            <a:pPr>
              <a:spcBef>
                <a:spcPct val="50000"/>
              </a:spcBef>
            </a:pPr>
            <a:r>
              <a:rPr lang="fr-FR" dirty="0">
                <a:solidFill>
                  <a:srgbClr val="000000"/>
                </a:solidFill>
              </a:rPr>
              <a:t>En trois mois sans soutien gorge les douleurs disparaissent et les ligaments de Cooper reprennent de la vigueur</a:t>
            </a:r>
            <a:r>
              <a:rPr lang="fr-FR" dirty="0"/>
              <a:t> </a:t>
            </a:r>
          </a:p>
        </p:txBody>
      </p:sp>
    </p:spTree>
  </p:cSld>
  <p:clrMapOvr>
    <a:masterClrMapping/>
  </p:clrMapOvr>
  <p:timing>
    <p:tnLst>
      <p:par>
        <p:cTn id="1" dur="indefinite" restart="never" nodeType="tmRoot"/>
      </p:par>
    </p:tn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546" name="Rectangle 2"/>
          <p:cNvSpPr>
            <a:spLocks noGrp="1" noChangeArrowheads="1"/>
          </p:cNvSpPr>
          <p:nvPr>
            <p:ph type="title"/>
          </p:nvPr>
        </p:nvSpPr>
        <p:spPr/>
        <p:txBody>
          <a:bodyPr/>
          <a:lstStyle/>
          <a:p>
            <a:pPr eaLnBrk="1" hangingPunct="1">
              <a:defRPr/>
            </a:pPr>
            <a:r>
              <a:rPr lang="fr-FR" smtClean="0"/>
              <a:t>Aisance et liberté</a:t>
            </a:r>
          </a:p>
        </p:txBody>
      </p:sp>
      <p:sp>
        <p:nvSpPr>
          <p:cNvPr id="108547" name="Rectangle 3"/>
          <p:cNvSpPr>
            <a:spLocks noGrp="1" noChangeArrowheads="1"/>
          </p:cNvSpPr>
          <p:nvPr>
            <p:ph type="body" idx="1"/>
          </p:nvPr>
        </p:nvSpPr>
        <p:spPr>
          <a:xfrm>
            <a:off x="457200" y="1600200"/>
            <a:ext cx="5843588" cy="5257800"/>
          </a:xfrm>
        </p:spPr>
        <p:txBody>
          <a:bodyPr/>
          <a:lstStyle/>
          <a:p>
            <a:pPr eaLnBrk="1" hangingPunct="1">
              <a:lnSpc>
                <a:spcPct val="80000"/>
              </a:lnSpc>
              <a:defRPr/>
            </a:pPr>
            <a:r>
              <a:rPr lang="fr-FR" sz="2400" smtClean="0"/>
              <a:t>Un docteur en médecine a publié ses résultats dans le traitement de la douleur des épaules chez les femmes à fortes poitrines. Dans cette étude de 5 ans, il a été suggéré que les patientes soulagent le poids de leurs épaules pour une durée de 2 semaines en allant sans soutien-gorge. </a:t>
            </a:r>
          </a:p>
          <a:p>
            <a:pPr eaLnBrk="1" hangingPunct="1">
              <a:lnSpc>
                <a:spcPct val="80000"/>
              </a:lnSpc>
              <a:defRPr/>
            </a:pPr>
            <a:r>
              <a:rPr lang="fr-FR" sz="2400" smtClean="0"/>
              <a:t>L'étude a indiqué que "le résultat à long terme était la présence ou l'absence de la douleur dans les épaules, si on utilisait ou non un soutien-gorge.</a:t>
            </a:r>
          </a:p>
          <a:p>
            <a:pPr eaLnBrk="1" hangingPunct="1">
              <a:lnSpc>
                <a:spcPct val="80000"/>
              </a:lnSpc>
              <a:defRPr/>
            </a:pPr>
            <a:r>
              <a:rPr lang="fr-FR" sz="2400" smtClean="0"/>
              <a:t>79% des patientes ont décidé de décharger le poids de leur poitrine de leurs épaules de façon permanente </a:t>
            </a:r>
            <a:r>
              <a:rPr lang="fr-FR" sz="2400" u="sng" smtClean="0"/>
              <a:t>en éliminant définitivement l'utilisation de soutien-gorge</a:t>
            </a:r>
            <a:r>
              <a:rPr lang="fr-FR" sz="2400" smtClean="0"/>
              <a:t> parce qu'il les a faits se sentir libérées."</a:t>
            </a:r>
          </a:p>
        </p:txBody>
      </p:sp>
      <p:pic>
        <p:nvPicPr>
          <p:cNvPr id="79876" name="Picture 4" descr="sg_inadapte"/>
          <p:cNvPicPr>
            <a:picLocks noChangeAspect="1" noChangeArrowheads="1"/>
          </p:cNvPicPr>
          <p:nvPr/>
        </p:nvPicPr>
        <p:blipFill>
          <a:blip r:embed="rId2" cstate="email"/>
          <a:srcRect/>
          <a:stretch>
            <a:fillRect/>
          </a:stretch>
        </p:blipFill>
        <p:spPr bwMode="auto">
          <a:xfrm>
            <a:off x="6443663" y="2205038"/>
            <a:ext cx="2232025" cy="1684337"/>
          </a:xfrm>
          <a:prstGeom prst="rect">
            <a:avLst/>
          </a:prstGeom>
          <a:noFill/>
          <a:ln w="9525">
            <a:noFill/>
            <a:miter lim="800000"/>
            <a:headEnd/>
            <a:tailEnd/>
          </a:ln>
        </p:spPr>
      </p:pic>
      <p:pic>
        <p:nvPicPr>
          <p:cNvPr id="79877" name="Picture 5" descr="sg_inadapte_2"/>
          <p:cNvPicPr>
            <a:picLocks noChangeAspect="1" noChangeArrowheads="1"/>
          </p:cNvPicPr>
          <p:nvPr/>
        </p:nvPicPr>
        <p:blipFill>
          <a:blip r:embed="rId3" cstate="email"/>
          <a:srcRect/>
          <a:stretch>
            <a:fillRect/>
          </a:stretch>
        </p:blipFill>
        <p:spPr bwMode="auto">
          <a:xfrm>
            <a:off x="6443663" y="4221163"/>
            <a:ext cx="2232025" cy="18034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Mise en garde des ostéopathes</a:t>
            </a:r>
            <a:endParaRPr lang="fr-FR" dirty="0"/>
          </a:p>
        </p:txBody>
      </p:sp>
      <p:sp>
        <p:nvSpPr>
          <p:cNvPr id="3" name="Espace réservé du contenu 2"/>
          <p:cNvSpPr>
            <a:spLocks noGrp="1"/>
          </p:cNvSpPr>
          <p:nvPr>
            <p:ph idx="1"/>
          </p:nvPr>
        </p:nvSpPr>
        <p:spPr>
          <a:xfrm>
            <a:off x="323528" y="1484784"/>
            <a:ext cx="4762872" cy="4611216"/>
          </a:xfrm>
        </p:spPr>
        <p:txBody>
          <a:bodyPr/>
          <a:lstStyle/>
          <a:p>
            <a:r>
              <a:rPr lang="fr-FR" sz="2400" dirty="0" smtClean="0"/>
              <a:t>Les ostéopathes de la British </a:t>
            </a:r>
            <a:r>
              <a:rPr lang="fr-FR" sz="2400" dirty="0" err="1" smtClean="0"/>
              <a:t>Osteopathic</a:t>
            </a:r>
            <a:r>
              <a:rPr lang="fr-FR" sz="2400" dirty="0" smtClean="0"/>
              <a:t> Association précisent que dans certains cas le soutien gorge peut avoir de graves conséquences sur la santé. </a:t>
            </a:r>
          </a:p>
          <a:p>
            <a:r>
              <a:rPr lang="fr-FR" sz="2400" dirty="0" smtClean="0"/>
              <a:t>Le haut des épaules peut se voûter et les côtes supérieures peuvent être comprimées. Les côtes compressées affectent le système respiratoire.</a:t>
            </a:r>
          </a:p>
          <a:p>
            <a:r>
              <a:rPr lang="fr-FR" sz="2400" dirty="0" smtClean="0"/>
              <a:t>Il peut </a:t>
            </a:r>
            <a:r>
              <a:rPr lang="fr-FR" sz="2400" b="1" dirty="0" smtClean="0"/>
              <a:t>restreindre le flux sanguin</a:t>
            </a:r>
            <a:r>
              <a:rPr lang="fr-FR" sz="2400" dirty="0" smtClean="0"/>
              <a:t> et causer des mastites (infection du sein) et des cicatrices locales. </a:t>
            </a:r>
          </a:p>
          <a:p>
            <a:endParaRPr lang="fr-FR" dirty="0"/>
          </a:p>
        </p:txBody>
      </p:sp>
      <p:pic>
        <p:nvPicPr>
          <p:cNvPr id="186370" name="Picture 2" descr="F:\Perso\Perso Yves\Soutien gorge Danger\Photos parlantes\bra-back-pain.jpg"/>
          <p:cNvPicPr>
            <a:picLocks noChangeAspect="1" noChangeArrowheads="1"/>
          </p:cNvPicPr>
          <p:nvPr/>
        </p:nvPicPr>
        <p:blipFill>
          <a:blip r:embed="rId2" cstate="email"/>
          <a:srcRect/>
          <a:stretch>
            <a:fillRect/>
          </a:stretch>
        </p:blipFill>
        <p:spPr bwMode="auto">
          <a:xfrm>
            <a:off x="5436096" y="1412776"/>
            <a:ext cx="3390900" cy="5080000"/>
          </a:xfrm>
          <a:prstGeom prst="rect">
            <a:avLst/>
          </a:prstGeom>
          <a:noFill/>
        </p:spPr>
      </p:pic>
    </p:spTree>
  </p:cSld>
  <p:clrMapOvr>
    <a:masterClrMapping/>
  </p:clrMapOvr>
  <p:timing>
    <p:tnLst>
      <p:par>
        <p:cTn id="1" dur="indefinite" restart="never" nodeType="tmRoot"/>
      </p:par>
    </p:tn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67544" y="476672"/>
            <a:ext cx="4690864" cy="1143000"/>
          </a:xfrm>
        </p:spPr>
        <p:txBody>
          <a:bodyPr/>
          <a:lstStyle/>
          <a:p>
            <a:r>
              <a:rPr lang="fr-FR" dirty="0" smtClean="0"/>
              <a:t>Le constat des esthéticiennes</a:t>
            </a:r>
            <a:endParaRPr lang="fr-FR" dirty="0"/>
          </a:p>
        </p:txBody>
      </p:sp>
      <p:sp>
        <p:nvSpPr>
          <p:cNvPr id="3" name="Espace réservé du contenu 2"/>
          <p:cNvSpPr>
            <a:spLocks noGrp="1"/>
          </p:cNvSpPr>
          <p:nvPr>
            <p:ph idx="1"/>
          </p:nvPr>
        </p:nvSpPr>
        <p:spPr>
          <a:xfrm>
            <a:off x="323528" y="1988840"/>
            <a:ext cx="4176464" cy="4495800"/>
          </a:xfrm>
        </p:spPr>
        <p:txBody>
          <a:bodyPr/>
          <a:lstStyle/>
          <a:p>
            <a:r>
              <a:rPr lang="fr-FR" sz="2400" dirty="0" smtClean="0"/>
              <a:t>Les esthéticiennes connaissent également sur leurs clientes le problème du port constant du soutien gorge qui génère des retours de peaux adhérents aux muscles sous-jacents.</a:t>
            </a:r>
          </a:p>
          <a:p>
            <a:r>
              <a:rPr lang="fr-FR" sz="2400" dirty="0" smtClean="0"/>
              <a:t>Par sa pression constante il crée de part et d’autre des élastiques, des rouleaux de graisse dans les plis cutanés très résistants au massage « palper-rouler »</a:t>
            </a:r>
            <a:endParaRPr lang="fr-FR" sz="2400" dirty="0"/>
          </a:p>
        </p:txBody>
      </p:sp>
      <p:pic>
        <p:nvPicPr>
          <p:cNvPr id="193538" name="Picture 2" descr="F:\Perso\Perso Yves\Soutien gorge Danger\Nouveaux articles 3\Liposuccion\Soutien-gorge ou Retour rouleau ou pli cutané Enlèvement_files\bra_back_rolls.png"/>
          <p:cNvPicPr>
            <a:picLocks noChangeAspect="1" noChangeArrowheads="1"/>
          </p:cNvPicPr>
          <p:nvPr/>
        </p:nvPicPr>
        <p:blipFill>
          <a:blip r:embed="rId2" cstate="email"/>
          <a:srcRect/>
          <a:stretch>
            <a:fillRect/>
          </a:stretch>
        </p:blipFill>
        <p:spPr bwMode="auto">
          <a:xfrm>
            <a:off x="4484214" y="3212976"/>
            <a:ext cx="4659786" cy="3086919"/>
          </a:xfrm>
          <a:prstGeom prst="rect">
            <a:avLst/>
          </a:prstGeom>
          <a:noFill/>
        </p:spPr>
      </p:pic>
      <p:pic>
        <p:nvPicPr>
          <p:cNvPr id="193539" name="Picture 3" descr="F:\Perso\Perso Yves\Soutien gorge Danger\Photos parlantes\massage_c__Andrea_Rankovic_-_Fotolia.com.jpg"/>
          <p:cNvPicPr>
            <a:picLocks noChangeAspect="1" noChangeArrowheads="1"/>
          </p:cNvPicPr>
          <p:nvPr/>
        </p:nvPicPr>
        <p:blipFill>
          <a:blip r:embed="rId3" cstate="email"/>
          <a:srcRect/>
          <a:stretch>
            <a:fillRect/>
          </a:stretch>
        </p:blipFill>
        <p:spPr bwMode="auto">
          <a:xfrm>
            <a:off x="5292080" y="548680"/>
            <a:ext cx="2880320" cy="1914068"/>
          </a:xfrm>
          <a:prstGeom prst="rect">
            <a:avLst/>
          </a:prstGeom>
          <a:noFill/>
        </p:spPr>
      </p:pic>
    </p:spTree>
  </p:cSld>
  <p:clrMapOvr>
    <a:masterClrMapping/>
  </p:clrMapOvr>
  <p:timing>
    <p:tnLst>
      <p:par>
        <p:cTn id="1" dur="indefinite" restart="never" nodeType="tmRoot"/>
      </p:par>
    </p:tn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498" name="Rectangle 2"/>
          <p:cNvSpPr>
            <a:spLocks noGrp="1" noChangeArrowheads="1"/>
          </p:cNvSpPr>
          <p:nvPr>
            <p:ph type="title"/>
          </p:nvPr>
        </p:nvSpPr>
        <p:spPr/>
        <p:txBody>
          <a:bodyPr/>
          <a:lstStyle/>
          <a:p>
            <a:pPr eaLnBrk="1" hangingPunct="1">
              <a:defRPr/>
            </a:pPr>
            <a:r>
              <a:rPr lang="fr-FR" sz="4000" smtClean="0"/>
              <a:t>Quand le soutien gorge n’existait pas</a:t>
            </a:r>
          </a:p>
        </p:txBody>
      </p:sp>
      <p:pic>
        <p:nvPicPr>
          <p:cNvPr id="77827" name="Picture 3" descr="buste-femme"/>
          <p:cNvPicPr>
            <a:picLocks noChangeAspect="1" noChangeArrowheads="1"/>
          </p:cNvPicPr>
          <p:nvPr/>
        </p:nvPicPr>
        <p:blipFill>
          <a:blip r:embed="rId2" cstate="email"/>
          <a:srcRect/>
          <a:stretch>
            <a:fillRect/>
          </a:stretch>
        </p:blipFill>
        <p:spPr bwMode="auto">
          <a:xfrm>
            <a:off x="395288" y="1628775"/>
            <a:ext cx="2143125" cy="4267200"/>
          </a:xfrm>
          <a:prstGeom prst="rect">
            <a:avLst/>
          </a:prstGeom>
          <a:noFill/>
          <a:ln w="9525">
            <a:noFill/>
            <a:miter lim="800000"/>
            <a:headEnd/>
            <a:tailEnd/>
          </a:ln>
        </p:spPr>
      </p:pic>
      <p:pic>
        <p:nvPicPr>
          <p:cNvPr id="77828" name="Picture 4" descr="Courbet"/>
          <p:cNvPicPr>
            <a:picLocks noChangeAspect="1" noChangeArrowheads="1"/>
          </p:cNvPicPr>
          <p:nvPr/>
        </p:nvPicPr>
        <p:blipFill>
          <a:blip r:embed="rId3" cstate="email"/>
          <a:srcRect/>
          <a:stretch>
            <a:fillRect/>
          </a:stretch>
        </p:blipFill>
        <p:spPr bwMode="auto">
          <a:xfrm>
            <a:off x="2555875" y="1628775"/>
            <a:ext cx="1608138" cy="1944688"/>
          </a:xfrm>
          <a:prstGeom prst="rect">
            <a:avLst/>
          </a:prstGeom>
          <a:noFill/>
          <a:ln w="9525">
            <a:noFill/>
            <a:miter lim="800000"/>
            <a:headEnd/>
            <a:tailEnd/>
          </a:ln>
        </p:spPr>
      </p:pic>
      <p:pic>
        <p:nvPicPr>
          <p:cNvPr id="77829" name="Picture 5" descr="egyptiens-antiquite2"/>
          <p:cNvPicPr>
            <a:picLocks noChangeAspect="1" noChangeArrowheads="1"/>
          </p:cNvPicPr>
          <p:nvPr/>
        </p:nvPicPr>
        <p:blipFill>
          <a:blip r:embed="rId4" cstate="email"/>
          <a:srcRect/>
          <a:stretch>
            <a:fillRect/>
          </a:stretch>
        </p:blipFill>
        <p:spPr bwMode="auto">
          <a:xfrm>
            <a:off x="4211638" y="3716338"/>
            <a:ext cx="2160587" cy="2090737"/>
          </a:xfrm>
          <a:prstGeom prst="rect">
            <a:avLst/>
          </a:prstGeom>
          <a:noFill/>
          <a:ln w="9525">
            <a:noFill/>
            <a:miter lim="800000"/>
            <a:headEnd/>
            <a:tailEnd/>
          </a:ln>
        </p:spPr>
      </p:pic>
      <p:pic>
        <p:nvPicPr>
          <p:cNvPr id="77830" name="Picture 6" descr="Manet"/>
          <p:cNvPicPr>
            <a:picLocks noChangeAspect="1" noChangeArrowheads="1"/>
          </p:cNvPicPr>
          <p:nvPr/>
        </p:nvPicPr>
        <p:blipFill>
          <a:blip r:embed="rId5" cstate="email"/>
          <a:srcRect/>
          <a:stretch>
            <a:fillRect/>
          </a:stretch>
        </p:blipFill>
        <p:spPr bwMode="auto">
          <a:xfrm>
            <a:off x="4140200" y="1628775"/>
            <a:ext cx="1600200" cy="1984375"/>
          </a:xfrm>
          <a:prstGeom prst="rect">
            <a:avLst/>
          </a:prstGeom>
          <a:noFill/>
          <a:ln w="9525">
            <a:noFill/>
            <a:miter lim="800000"/>
            <a:headEnd/>
            <a:tailEnd/>
          </a:ln>
        </p:spPr>
      </p:pic>
      <p:pic>
        <p:nvPicPr>
          <p:cNvPr id="77831" name="Picture 7" descr="venus%20de%20milo"/>
          <p:cNvPicPr>
            <a:picLocks noChangeAspect="1" noChangeArrowheads="1"/>
          </p:cNvPicPr>
          <p:nvPr/>
        </p:nvPicPr>
        <p:blipFill>
          <a:blip r:embed="rId6" cstate="email"/>
          <a:srcRect/>
          <a:stretch>
            <a:fillRect/>
          </a:stretch>
        </p:blipFill>
        <p:spPr bwMode="auto">
          <a:xfrm>
            <a:off x="7380288" y="3644900"/>
            <a:ext cx="1403350" cy="2520950"/>
          </a:xfrm>
          <a:prstGeom prst="rect">
            <a:avLst/>
          </a:prstGeom>
          <a:noFill/>
          <a:ln w="9525">
            <a:noFill/>
            <a:miter lim="800000"/>
            <a:headEnd/>
            <a:tailEnd/>
          </a:ln>
        </p:spPr>
      </p:pic>
      <p:pic>
        <p:nvPicPr>
          <p:cNvPr id="77832" name="Picture 8" descr="Sans titre2"/>
          <p:cNvPicPr>
            <a:picLocks noChangeAspect="1" noChangeArrowheads="1"/>
          </p:cNvPicPr>
          <p:nvPr/>
        </p:nvPicPr>
        <p:blipFill>
          <a:blip r:embed="rId7" cstate="email"/>
          <a:srcRect/>
          <a:stretch>
            <a:fillRect/>
          </a:stretch>
        </p:blipFill>
        <p:spPr bwMode="auto">
          <a:xfrm>
            <a:off x="5724525" y="1628775"/>
            <a:ext cx="1457325" cy="1944688"/>
          </a:xfrm>
          <a:prstGeom prst="rect">
            <a:avLst/>
          </a:prstGeom>
          <a:noFill/>
          <a:ln w="9525">
            <a:noFill/>
            <a:miter lim="800000"/>
            <a:headEnd/>
            <a:tailEnd/>
          </a:ln>
        </p:spPr>
      </p:pic>
      <p:pic>
        <p:nvPicPr>
          <p:cNvPr id="77833" name="Picture 9" descr="Femme nue se coiffant (1879) by Edouard Manet"/>
          <p:cNvPicPr>
            <a:picLocks noChangeAspect="1" noChangeArrowheads="1"/>
          </p:cNvPicPr>
          <p:nvPr/>
        </p:nvPicPr>
        <p:blipFill>
          <a:blip r:embed="rId8" cstate="email"/>
          <a:srcRect/>
          <a:stretch>
            <a:fillRect/>
          </a:stretch>
        </p:blipFill>
        <p:spPr bwMode="auto">
          <a:xfrm>
            <a:off x="5795963" y="3716338"/>
            <a:ext cx="1573212" cy="2119312"/>
          </a:xfrm>
          <a:prstGeom prst="rect">
            <a:avLst/>
          </a:prstGeom>
          <a:noFill/>
          <a:ln w="9525">
            <a:noFill/>
            <a:miter lim="800000"/>
            <a:headEnd/>
            <a:tailEnd/>
          </a:ln>
        </p:spPr>
      </p:pic>
      <p:pic>
        <p:nvPicPr>
          <p:cNvPr id="77834" name="Picture 10" descr="Liberte-Delacroix"/>
          <p:cNvPicPr>
            <a:picLocks noChangeAspect="1" noChangeArrowheads="1"/>
          </p:cNvPicPr>
          <p:nvPr/>
        </p:nvPicPr>
        <p:blipFill>
          <a:blip r:embed="rId9" cstate="email"/>
          <a:srcRect/>
          <a:stretch>
            <a:fillRect/>
          </a:stretch>
        </p:blipFill>
        <p:spPr bwMode="auto">
          <a:xfrm>
            <a:off x="2555875" y="3933825"/>
            <a:ext cx="1609725" cy="1944688"/>
          </a:xfrm>
          <a:prstGeom prst="rect">
            <a:avLst/>
          </a:prstGeom>
          <a:noFill/>
          <a:ln w="9525">
            <a:noFill/>
            <a:miter lim="800000"/>
            <a:headEnd/>
            <a:tailEnd/>
          </a:ln>
        </p:spPr>
      </p:pic>
      <p:pic>
        <p:nvPicPr>
          <p:cNvPr id="77835" name="Picture 11" descr="Delacroix"/>
          <p:cNvPicPr>
            <a:picLocks noChangeAspect="1" noChangeArrowheads="1"/>
          </p:cNvPicPr>
          <p:nvPr/>
        </p:nvPicPr>
        <p:blipFill>
          <a:blip r:embed="rId10" cstate="email"/>
          <a:srcRect/>
          <a:stretch>
            <a:fillRect/>
          </a:stretch>
        </p:blipFill>
        <p:spPr bwMode="auto">
          <a:xfrm>
            <a:off x="7235825" y="1628775"/>
            <a:ext cx="1576388" cy="1965325"/>
          </a:xfrm>
          <a:prstGeom prst="rect">
            <a:avLst/>
          </a:prstGeom>
          <a:noFill/>
          <a:ln w="9525">
            <a:noFill/>
            <a:miter lim="800000"/>
            <a:headEnd/>
            <a:tailEnd/>
          </a:ln>
        </p:spPr>
      </p:pic>
      <p:sp>
        <p:nvSpPr>
          <p:cNvPr id="77836" name="Text Box 12"/>
          <p:cNvSpPr txBox="1">
            <a:spLocks noChangeArrowheads="1"/>
          </p:cNvSpPr>
          <p:nvPr/>
        </p:nvSpPr>
        <p:spPr bwMode="auto">
          <a:xfrm>
            <a:off x="395288" y="5949950"/>
            <a:ext cx="6913562" cy="519113"/>
          </a:xfrm>
          <a:prstGeom prst="rect">
            <a:avLst/>
          </a:prstGeom>
          <a:noFill/>
          <a:ln w="9525">
            <a:noFill/>
            <a:miter lim="800000"/>
            <a:headEnd/>
            <a:tailEnd/>
          </a:ln>
        </p:spPr>
        <p:txBody>
          <a:bodyPr>
            <a:spAutoFit/>
          </a:bodyPr>
          <a:lstStyle/>
          <a:p>
            <a:pPr>
              <a:spcBef>
                <a:spcPct val="50000"/>
              </a:spcBef>
            </a:pPr>
            <a:r>
              <a:rPr lang="fr-FR" sz="2800"/>
              <a:t>Les femmes existaient déjà…</a:t>
            </a:r>
          </a:p>
        </p:txBody>
      </p:sp>
      <p:sp>
        <p:nvSpPr>
          <p:cNvPr id="77837" name="Text Box 13"/>
          <p:cNvSpPr txBox="1">
            <a:spLocks noChangeArrowheads="1"/>
          </p:cNvSpPr>
          <p:nvPr/>
        </p:nvSpPr>
        <p:spPr bwMode="auto">
          <a:xfrm>
            <a:off x="4859338" y="5876925"/>
            <a:ext cx="2952750" cy="641350"/>
          </a:xfrm>
          <a:prstGeom prst="rect">
            <a:avLst/>
          </a:prstGeom>
          <a:noFill/>
          <a:ln w="9525">
            <a:noFill/>
            <a:miter lim="800000"/>
            <a:headEnd/>
            <a:tailEnd/>
          </a:ln>
        </p:spPr>
        <p:txBody>
          <a:bodyPr>
            <a:spAutoFit/>
          </a:bodyPr>
          <a:lstStyle/>
          <a:p>
            <a:pPr>
              <a:spcBef>
                <a:spcPct val="50000"/>
              </a:spcBef>
            </a:pPr>
            <a:r>
              <a:rPr lang="fr-FR"/>
              <a:t>…Et n’avaient pas de problème de soutien !</a:t>
            </a:r>
          </a:p>
        </p:txBody>
      </p:sp>
    </p:spTree>
  </p:cSld>
  <p:clrMapOvr>
    <a:masterClrMapping/>
  </p:clrMapOvr>
  <p:timing>
    <p:tnLst>
      <p:par>
        <p:cTn id="1" dur="indefinite" restart="never" nodeType="tmRoot"/>
      </p:par>
    </p:tn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79512" y="116632"/>
            <a:ext cx="8784976" cy="1143000"/>
          </a:xfrm>
        </p:spPr>
        <p:txBody>
          <a:bodyPr/>
          <a:lstStyle/>
          <a:p>
            <a:r>
              <a:rPr lang="fr-FR" sz="2800" dirty="0" smtClean="0"/>
              <a:t>Les femmes qui portent le moins de vêtements possible vivent plus longtemps !</a:t>
            </a:r>
            <a:endParaRPr lang="fr-FR" sz="2800" dirty="0"/>
          </a:p>
        </p:txBody>
      </p:sp>
      <p:sp>
        <p:nvSpPr>
          <p:cNvPr id="3" name="Espace réservé du contenu 2"/>
          <p:cNvSpPr>
            <a:spLocks noGrp="1"/>
          </p:cNvSpPr>
          <p:nvPr>
            <p:ph idx="1"/>
          </p:nvPr>
        </p:nvSpPr>
        <p:spPr>
          <a:xfrm>
            <a:off x="179512" y="4077072"/>
            <a:ext cx="8784976" cy="2594992"/>
          </a:xfrm>
        </p:spPr>
        <p:txBody>
          <a:bodyPr/>
          <a:lstStyle/>
          <a:p>
            <a:r>
              <a:rPr lang="fr-FR" sz="2200" dirty="0" smtClean="0"/>
              <a:t>Dans son étude on rencontre une femme de 120 ans: </a:t>
            </a:r>
            <a:r>
              <a:rPr lang="fr-FR" sz="2200" i="1" dirty="0" smtClean="0"/>
              <a:t>"Je n'ai jamais rien porté de plus qu'une paire de chaussettes depuis que j'ai 7 ans", </a:t>
            </a:r>
            <a:r>
              <a:rPr lang="fr-FR" sz="2200" dirty="0" smtClean="0"/>
              <a:t>elle est rarement malade, cours toujours des marathons, et a l’énergie et l'enthousiasme d'une femme ayant la moitié de son âge. </a:t>
            </a:r>
          </a:p>
          <a:p>
            <a:r>
              <a:rPr lang="fr-FR" sz="2200" dirty="0" smtClean="0"/>
              <a:t>Un autre exemple de cette étude est une stripteaseuse jusqu'à l'âge de 83 ans, elle en a aujourd'hui 117. </a:t>
            </a:r>
            <a:r>
              <a:rPr lang="fr-FR" sz="2200" i="1" dirty="0" smtClean="0"/>
              <a:t>« Le vêtement asphyxie la peau »</a:t>
            </a:r>
            <a:r>
              <a:rPr lang="fr-FR" sz="2400" i="1" dirty="0" smtClean="0"/>
              <a:t>. « </a:t>
            </a:r>
            <a:r>
              <a:rPr lang="fr-FR" sz="2200" i="1" dirty="0" smtClean="0"/>
              <a:t>Je n'avais même pas besoin de soutien-gorge jusqu'à mes 95 ans ».</a:t>
            </a:r>
            <a:r>
              <a:rPr lang="fr-FR" sz="2200" dirty="0" smtClean="0"/>
              <a:t> </a:t>
            </a:r>
            <a:r>
              <a:rPr lang="fr-FR" sz="2400" dirty="0" smtClean="0"/>
              <a:t> </a:t>
            </a:r>
            <a:endParaRPr lang="fr-FR" sz="2400" dirty="0"/>
          </a:p>
        </p:txBody>
      </p:sp>
      <p:pic>
        <p:nvPicPr>
          <p:cNvPr id="161794" name="Picture 2" descr="I:\Perso\Perso Yves\Soutien gorge Danger\Photos 2\naked-woman-sunbathing-on-beach-with-straw-hat-adult-pixmac-picture-563573652.jpg"/>
          <p:cNvPicPr>
            <a:picLocks noChangeAspect="1" noChangeArrowheads="1"/>
          </p:cNvPicPr>
          <p:nvPr/>
        </p:nvPicPr>
        <p:blipFill>
          <a:blip r:embed="rId2" cstate="email"/>
          <a:srcRect/>
          <a:stretch>
            <a:fillRect/>
          </a:stretch>
        </p:blipFill>
        <p:spPr bwMode="auto">
          <a:xfrm>
            <a:off x="7020272" y="1052736"/>
            <a:ext cx="1930400" cy="2880320"/>
          </a:xfrm>
          <a:prstGeom prst="rect">
            <a:avLst/>
          </a:prstGeom>
          <a:noFill/>
        </p:spPr>
      </p:pic>
      <p:sp>
        <p:nvSpPr>
          <p:cNvPr id="6" name="Espace réservé du contenu 2"/>
          <p:cNvSpPr txBox="1">
            <a:spLocks/>
          </p:cNvSpPr>
          <p:nvPr/>
        </p:nvSpPr>
        <p:spPr bwMode="auto">
          <a:xfrm>
            <a:off x="179512" y="1196752"/>
            <a:ext cx="6840760" cy="2594992"/>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marL="342900" marR="0" lvl="0" indent="-342900" algn="l" defTabSz="914400" rtl="0" eaLnBrk="1" fontAlgn="base" latinLnBrk="0" hangingPunct="1">
              <a:lnSpc>
                <a:spcPct val="100000"/>
              </a:lnSpc>
              <a:spcBef>
                <a:spcPct val="20000"/>
              </a:spcBef>
              <a:spcAft>
                <a:spcPct val="0"/>
              </a:spcAft>
              <a:buClr>
                <a:schemeClr val="hlink"/>
              </a:buClr>
              <a:buSzTx/>
              <a:buFontTx/>
              <a:buChar char="•"/>
              <a:tabLst/>
              <a:defRPr/>
            </a:pPr>
            <a:r>
              <a:rPr kumimoji="0" lang="fr-FR" sz="2200" b="0" i="0" u="none" strike="noStrike" kern="0" cap="none" spc="0" normalizeH="0" baseline="0" noProof="0" dirty="0" smtClean="0">
                <a:ln>
                  <a:noFill/>
                </a:ln>
                <a:solidFill>
                  <a:schemeClr val="tx1"/>
                </a:solidFill>
                <a:effectLst>
                  <a:outerShdw blurRad="38100" dist="38100" dir="2700000" algn="tl">
                    <a:srgbClr val="000000"/>
                  </a:outerShdw>
                </a:effectLst>
                <a:uLnTx/>
                <a:uFillTx/>
                <a:latin typeface="+mn-lt"/>
                <a:ea typeface="+mn-ea"/>
                <a:cs typeface="+mn-cs"/>
              </a:rPr>
              <a:t>Sir Edwin </a:t>
            </a:r>
            <a:r>
              <a:rPr kumimoji="0" lang="fr-FR" sz="2200" b="0" i="0" u="none" strike="noStrike" kern="0" cap="none" spc="0" normalizeH="0" baseline="0" noProof="0" dirty="0" err="1" smtClean="0">
                <a:ln>
                  <a:noFill/>
                </a:ln>
                <a:solidFill>
                  <a:schemeClr val="tx1"/>
                </a:solidFill>
                <a:effectLst>
                  <a:outerShdw blurRad="38100" dist="38100" dir="2700000" algn="tl">
                    <a:srgbClr val="000000"/>
                  </a:outerShdw>
                </a:effectLst>
                <a:uLnTx/>
                <a:uFillTx/>
                <a:latin typeface="+mn-lt"/>
                <a:ea typeface="+mn-ea"/>
                <a:cs typeface="+mn-cs"/>
              </a:rPr>
              <a:t>Burkhart</a:t>
            </a:r>
            <a:r>
              <a:rPr kumimoji="0" lang="fr-FR" sz="2200" b="0" i="0" u="none" strike="noStrike" kern="0" cap="none" spc="0" normalizeH="0" baseline="0" noProof="0" dirty="0" smtClean="0">
                <a:ln>
                  <a:noFill/>
                </a:ln>
                <a:solidFill>
                  <a:schemeClr val="tx1"/>
                </a:solidFill>
                <a:effectLst>
                  <a:outerShdw blurRad="38100" dist="38100" dir="2700000" algn="tl">
                    <a:srgbClr val="000000"/>
                  </a:outerShdw>
                </a:effectLst>
                <a:uLnTx/>
                <a:uFillTx/>
                <a:latin typeface="+mn-lt"/>
                <a:ea typeface="+mn-ea"/>
                <a:cs typeface="+mn-cs"/>
              </a:rPr>
              <a:t>, un anthropologiste britannique,</a:t>
            </a:r>
            <a:r>
              <a:rPr kumimoji="0" lang="fr-FR" sz="2200" b="0" i="0" u="none" strike="noStrike" kern="0" cap="none" spc="0" normalizeH="0" noProof="0" dirty="0" smtClean="0">
                <a:ln>
                  <a:noFill/>
                </a:ln>
                <a:solidFill>
                  <a:schemeClr val="tx1"/>
                </a:solidFill>
                <a:effectLst>
                  <a:outerShdw blurRad="38100" dist="38100" dir="2700000" algn="tl">
                    <a:srgbClr val="000000"/>
                  </a:outerShdw>
                </a:effectLst>
                <a:uLnTx/>
                <a:uFillTx/>
                <a:latin typeface="+mn-lt"/>
                <a:ea typeface="+mn-ea"/>
                <a:cs typeface="+mn-cs"/>
              </a:rPr>
              <a:t> </a:t>
            </a:r>
            <a:r>
              <a:rPr kumimoji="0" lang="fr-FR" sz="2200" b="0" i="0" u="none" strike="noStrike" kern="0" cap="none" spc="0" normalizeH="0" baseline="0" noProof="0" dirty="0" smtClean="0">
                <a:ln>
                  <a:noFill/>
                </a:ln>
                <a:solidFill>
                  <a:schemeClr val="tx1"/>
                </a:solidFill>
                <a:effectLst>
                  <a:outerShdw blurRad="38100" dist="38100" dir="2700000" algn="tl">
                    <a:srgbClr val="000000"/>
                  </a:outerShdw>
                </a:effectLst>
                <a:uLnTx/>
                <a:uFillTx/>
                <a:latin typeface="+mn-lt"/>
                <a:ea typeface="+mn-ea"/>
                <a:cs typeface="+mn-cs"/>
              </a:rPr>
              <a:t>a récemment</a:t>
            </a:r>
            <a:r>
              <a:rPr kumimoji="0" lang="fr-FR" sz="2200" b="0" i="0" u="none" strike="noStrike" kern="0" cap="none" spc="0" normalizeH="0" noProof="0" dirty="0" smtClean="0">
                <a:ln>
                  <a:noFill/>
                </a:ln>
                <a:solidFill>
                  <a:schemeClr val="tx1"/>
                </a:solidFill>
                <a:effectLst>
                  <a:outerShdw blurRad="38100" dist="38100" dir="2700000" algn="tl">
                    <a:srgbClr val="000000"/>
                  </a:outerShdw>
                </a:effectLst>
                <a:uLnTx/>
                <a:uFillTx/>
                <a:latin typeface="+mn-lt"/>
                <a:ea typeface="+mn-ea"/>
                <a:cs typeface="+mn-cs"/>
              </a:rPr>
              <a:t> </a:t>
            </a:r>
            <a:r>
              <a:rPr kumimoji="0" lang="fr-FR" sz="2200" b="0" i="0" u="none" strike="noStrike" kern="0" cap="none" spc="0" normalizeH="0" baseline="0" noProof="0" dirty="0" smtClean="0">
                <a:ln>
                  <a:noFill/>
                </a:ln>
                <a:solidFill>
                  <a:schemeClr val="tx1"/>
                </a:solidFill>
                <a:effectLst>
                  <a:outerShdw blurRad="38100" dist="38100" dir="2700000" algn="tl">
                    <a:srgbClr val="000000"/>
                  </a:outerShdw>
                </a:effectLst>
                <a:uLnTx/>
                <a:uFillTx/>
                <a:latin typeface="+mn-lt"/>
                <a:ea typeface="+mn-ea"/>
                <a:cs typeface="+mn-cs"/>
              </a:rPr>
              <a:t>sorti une étude dans le </a:t>
            </a:r>
            <a:r>
              <a:rPr kumimoji="0" lang="fr-FR" sz="2200" b="0" i="1" u="none" strike="noStrike" kern="0" cap="none" spc="0" normalizeH="0" baseline="0" noProof="0" dirty="0" smtClean="0">
                <a:ln>
                  <a:noFill/>
                </a:ln>
                <a:solidFill>
                  <a:schemeClr val="tx1"/>
                </a:solidFill>
                <a:effectLst>
                  <a:outerShdw blurRad="38100" dist="38100" dir="2700000" algn="tl">
                    <a:srgbClr val="000000"/>
                  </a:outerShdw>
                </a:effectLst>
                <a:uLnTx/>
                <a:uFillTx/>
                <a:latin typeface="+mn-lt"/>
                <a:ea typeface="+mn-ea"/>
                <a:cs typeface="+mn-cs"/>
              </a:rPr>
              <a:t>Royal Journal of </a:t>
            </a:r>
            <a:r>
              <a:rPr kumimoji="0" lang="fr-FR" sz="2200" b="0" i="1" u="none" strike="noStrike" kern="0" cap="none" spc="0" normalizeH="0" noProof="0" dirty="0" smtClean="0">
                <a:ln>
                  <a:noFill/>
                </a:ln>
                <a:solidFill>
                  <a:schemeClr val="tx1"/>
                </a:solidFill>
                <a:effectLst>
                  <a:outerShdw blurRad="38100" dist="38100" dir="2700000" algn="tl">
                    <a:srgbClr val="000000"/>
                  </a:outerShdw>
                </a:effectLst>
                <a:uLnTx/>
                <a:uFillTx/>
                <a:latin typeface="+mn-lt"/>
                <a:ea typeface="+mn-ea"/>
                <a:cs typeface="+mn-cs"/>
              </a:rPr>
              <a:t> </a:t>
            </a:r>
            <a:r>
              <a:rPr kumimoji="0" lang="fr-FR" sz="2200" b="0" i="1" u="none" strike="noStrike" kern="0" cap="none" spc="0" normalizeH="0" baseline="0" noProof="0" dirty="0" smtClean="0">
                <a:ln>
                  <a:noFill/>
                </a:ln>
                <a:solidFill>
                  <a:schemeClr val="tx1"/>
                </a:solidFill>
                <a:effectLst>
                  <a:outerShdw blurRad="38100" dist="38100" dir="2700000" algn="tl">
                    <a:srgbClr val="000000"/>
                  </a:outerShdw>
                </a:effectLst>
                <a:uLnTx/>
                <a:uFillTx/>
                <a:latin typeface="+mn-lt"/>
                <a:ea typeface="+mn-ea"/>
                <a:cs typeface="+mn-cs"/>
              </a:rPr>
              <a:t>Social </a:t>
            </a:r>
            <a:r>
              <a:rPr kumimoji="0" lang="fr-FR" sz="2200" b="0" i="1" u="none" strike="noStrike" kern="0" cap="none" spc="0" normalizeH="0" baseline="0" noProof="0" dirty="0" err="1" smtClean="0">
                <a:ln>
                  <a:noFill/>
                </a:ln>
                <a:solidFill>
                  <a:schemeClr val="tx1"/>
                </a:solidFill>
                <a:effectLst>
                  <a:outerShdw blurRad="38100" dist="38100" dir="2700000" algn="tl">
                    <a:srgbClr val="000000"/>
                  </a:outerShdw>
                </a:effectLst>
                <a:uLnTx/>
                <a:uFillTx/>
                <a:latin typeface="+mn-lt"/>
                <a:ea typeface="+mn-ea"/>
                <a:cs typeface="+mn-cs"/>
              </a:rPr>
              <a:t>Anthropology</a:t>
            </a:r>
            <a:r>
              <a:rPr kumimoji="0" lang="fr-FR" sz="2200" b="0" i="0" u="none" strike="noStrike" kern="0" cap="none" spc="0" normalizeH="0" baseline="0" noProof="0" dirty="0" smtClean="0">
                <a:ln>
                  <a:noFill/>
                </a:ln>
                <a:solidFill>
                  <a:schemeClr val="tx1"/>
                </a:solidFill>
                <a:effectLst>
                  <a:outerShdw blurRad="38100" dist="38100" dir="2700000" algn="tl">
                    <a:srgbClr val="000000"/>
                  </a:outerShdw>
                </a:effectLst>
                <a:uLnTx/>
                <a:uFillTx/>
                <a:latin typeface="+mn-lt"/>
                <a:ea typeface="+mn-ea"/>
                <a:cs typeface="+mn-cs"/>
              </a:rPr>
              <a:t> résultant</a:t>
            </a:r>
            <a:r>
              <a:rPr kumimoji="0" lang="fr-FR" sz="2200" b="0" i="0" u="none" strike="noStrike" kern="0" cap="none" spc="0" normalizeH="0" noProof="0" dirty="0" smtClean="0">
                <a:ln>
                  <a:noFill/>
                </a:ln>
                <a:solidFill>
                  <a:schemeClr val="tx1"/>
                </a:solidFill>
                <a:effectLst>
                  <a:outerShdw blurRad="38100" dist="38100" dir="2700000" algn="tl">
                    <a:srgbClr val="000000"/>
                  </a:outerShdw>
                </a:effectLst>
                <a:uLnTx/>
                <a:uFillTx/>
                <a:latin typeface="+mn-lt"/>
                <a:ea typeface="+mn-ea"/>
                <a:cs typeface="+mn-cs"/>
              </a:rPr>
              <a:t> </a:t>
            </a:r>
            <a:r>
              <a:rPr kumimoji="0" lang="fr-FR" sz="2200" b="0" i="0" u="none" strike="noStrike" kern="0" cap="none" spc="0" normalizeH="0" baseline="0" noProof="0" dirty="0" smtClean="0">
                <a:ln>
                  <a:noFill/>
                </a:ln>
                <a:solidFill>
                  <a:schemeClr val="tx1"/>
                </a:solidFill>
                <a:effectLst>
                  <a:outerShdw blurRad="38100" dist="38100" dir="2700000" algn="tl">
                    <a:srgbClr val="000000"/>
                  </a:outerShdw>
                </a:effectLst>
                <a:uLnTx/>
                <a:uFillTx/>
                <a:latin typeface="+mn-lt"/>
                <a:ea typeface="+mn-ea"/>
                <a:cs typeface="+mn-cs"/>
              </a:rPr>
              <a:t>de plus de 5 000 interviews de femmes âgées de 70 à 120 ans. Cette étude montre</a:t>
            </a:r>
            <a:r>
              <a:rPr kumimoji="0" lang="fr-FR" sz="2200" b="0" i="0" u="none" strike="noStrike" kern="0" cap="none" spc="0" normalizeH="0" noProof="0" dirty="0" smtClean="0">
                <a:ln>
                  <a:noFill/>
                </a:ln>
                <a:solidFill>
                  <a:schemeClr val="tx1"/>
                </a:solidFill>
                <a:effectLst>
                  <a:outerShdw blurRad="38100" dist="38100" dir="2700000" algn="tl">
                    <a:srgbClr val="000000"/>
                  </a:outerShdw>
                </a:effectLst>
                <a:uLnTx/>
                <a:uFillTx/>
                <a:latin typeface="+mn-lt"/>
                <a:ea typeface="+mn-ea"/>
                <a:cs typeface="+mn-cs"/>
              </a:rPr>
              <a:t> </a:t>
            </a:r>
            <a:r>
              <a:rPr kumimoji="0" lang="fr-FR" sz="2200" b="0" i="0" u="none" strike="noStrike" kern="0" cap="none" spc="0" normalizeH="0" baseline="0" noProof="0" dirty="0" smtClean="0">
                <a:ln>
                  <a:noFill/>
                </a:ln>
                <a:solidFill>
                  <a:schemeClr val="tx1"/>
                </a:solidFill>
                <a:effectLst>
                  <a:outerShdw blurRad="38100" dist="38100" dir="2700000" algn="tl">
                    <a:srgbClr val="000000"/>
                  </a:outerShdw>
                </a:effectLst>
                <a:uLnTx/>
                <a:uFillTx/>
                <a:latin typeface="+mn-lt"/>
                <a:ea typeface="+mn-ea"/>
                <a:cs typeface="+mn-cs"/>
              </a:rPr>
              <a:t>que les femmes portant le moins de vêtements</a:t>
            </a:r>
            <a:r>
              <a:rPr kumimoji="0" lang="fr-FR" sz="2200" b="0" i="0" u="none" strike="noStrike" kern="0" cap="none" spc="0" normalizeH="0" noProof="0" dirty="0" smtClean="0">
                <a:ln>
                  <a:noFill/>
                </a:ln>
                <a:solidFill>
                  <a:schemeClr val="tx1"/>
                </a:solidFill>
                <a:effectLst>
                  <a:outerShdw blurRad="38100" dist="38100" dir="2700000" algn="tl">
                    <a:srgbClr val="000000"/>
                  </a:outerShdw>
                </a:effectLst>
                <a:uLnTx/>
                <a:uFillTx/>
                <a:latin typeface="+mn-lt"/>
                <a:ea typeface="+mn-ea"/>
                <a:cs typeface="+mn-cs"/>
              </a:rPr>
              <a:t> </a:t>
            </a:r>
            <a:r>
              <a:rPr kumimoji="0" lang="fr-FR" sz="2200" b="0" i="0" u="none" strike="noStrike" kern="0" cap="none" spc="0" normalizeH="0" baseline="0" noProof="0" dirty="0" smtClean="0">
                <a:ln>
                  <a:noFill/>
                </a:ln>
                <a:solidFill>
                  <a:schemeClr val="tx1"/>
                </a:solidFill>
                <a:effectLst>
                  <a:outerShdw blurRad="38100" dist="38100" dir="2700000" algn="tl">
                    <a:srgbClr val="000000"/>
                  </a:outerShdw>
                </a:effectLst>
                <a:uLnTx/>
                <a:uFillTx/>
                <a:latin typeface="+mn-lt"/>
                <a:ea typeface="+mn-ea"/>
                <a:cs typeface="+mn-cs"/>
              </a:rPr>
              <a:t>possible vivent plus</a:t>
            </a:r>
            <a:r>
              <a:rPr kumimoji="0" lang="fr-FR" sz="2200" b="0" i="0" u="none" strike="noStrike" kern="0" cap="none" spc="0" normalizeH="0" noProof="0" dirty="0" smtClean="0">
                <a:ln>
                  <a:noFill/>
                </a:ln>
                <a:solidFill>
                  <a:schemeClr val="tx1"/>
                </a:solidFill>
                <a:effectLst>
                  <a:outerShdw blurRad="38100" dist="38100" dir="2700000" algn="tl">
                    <a:srgbClr val="000000"/>
                  </a:outerShdw>
                </a:effectLst>
                <a:uLnTx/>
                <a:uFillTx/>
                <a:latin typeface="+mn-lt"/>
                <a:ea typeface="+mn-ea"/>
                <a:cs typeface="+mn-cs"/>
              </a:rPr>
              <a:t> </a:t>
            </a:r>
            <a:r>
              <a:rPr kumimoji="0" lang="fr-FR" sz="2200" b="0" i="0" u="none" strike="noStrike" kern="0" cap="none" spc="0" normalizeH="0" baseline="0" noProof="0" dirty="0" smtClean="0">
                <a:ln>
                  <a:noFill/>
                </a:ln>
                <a:solidFill>
                  <a:schemeClr val="tx1"/>
                </a:solidFill>
                <a:effectLst>
                  <a:outerShdw blurRad="38100" dist="38100" dir="2700000" algn="tl">
                    <a:srgbClr val="000000"/>
                  </a:outerShdw>
                </a:effectLst>
                <a:uLnTx/>
                <a:uFillTx/>
                <a:latin typeface="+mn-lt"/>
                <a:ea typeface="+mn-ea"/>
                <a:cs typeface="+mn-cs"/>
              </a:rPr>
              <a:t>longtemps !</a:t>
            </a:r>
          </a:p>
          <a:p>
            <a:pPr marL="342900" marR="0" lvl="0" indent="-342900" algn="l" defTabSz="914400" rtl="0" eaLnBrk="1" fontAlgn="base" latinLnBrk="0" hangingPunct="1">
              <a:lnSpc>
                <a:spcPct val="100000"/>
              </a:lnSpc>
              <a:spcBef>
                <a:spcPct val="20000"/>
              </a:spcBef>
              <a:spcAft>
                <a:spcPct val="0"/>
              </a:spcAft>
              <a:buClr>
                <a:schemeClr val="hlink"/>
              </a:buClr>
              <a:buSzTx/>
              <a:buFontTx/>
              <a:buChar char="•"/>
              <a:tabLst/>
              <a:defRPr/>
            </a:pPr>
            <a:r>
              <a:rPr lang="fr-FR" sz="2200" kern="0" dirty="0" smtClean="0">
                <a:effectLst>
                  <a:outerShdw blurRad="38100" dist="38100" dir="2700000" algn="tl">
                    <a:srgbClr val="000000"/>
                  </a:outerShdw>
                </a:effectLst>
                <a:latin typeface="+mn-lt"/>
              </a:rPr>
              <a:t>Simple constatation certes, mais qui pose néanmoins des questions…</a:t>
            </a:r>
            <a:r>
              <a:rPr kumimoji="0" lang="fr-FR" sz="2200" b="0" i="0" u="none" strike="noStrike" kern="0" cap="none" spc="0" normalizeH="0" baseline="0" noProof="0" dirty="0" smtClean="0">
                <a:ln>
                  <a:noFill/>
                </a:ln>
                <a:solidFill>
                  <a:schemeClr val="tx1"/>
                </a:solidFill>
                <a:effectLst>
                  <a:outerShdw blurRad="38100" dist="38100" dir="2700000" algn="tl">
                    <a:srgbClr val="000000"/>
                  </a:outerShdw>
                </a:effectLst>
                <a:uLnTx/>
                <a:uFillTx/>
                <a:latin typeface="+mn-lt"/>
                <a:ea typeface="+mn-ea"/>
                <a:cs typeface="+mn-cs"/>
              </a:rPr>
              <a:t> </a:t>
            </a:r>
            <a:r>
              <a:rPr kumimoji="0" lang="fr-FR" sz="2400" b="0" i="0" u="none" strike="noStrike" kern="0" cap="none" spc="0" normalizeH="0" baseline="0" noProof="0" dirty="0" smtClean="0">
                <a:ln>
                  <a:noFill/>
                </a:ln>
                <a:solidFill>
                  <a:schemeClr val="tx1"/>
                </a:solidFill>
                <a:effectLst>
                  <a:outerShdw blurRad="38100" dist="38100" dir="2700000" algn="tl">
                    <a:srgbClr val="000000"/>
                  </a:outerShdw>
                </a:effectLst>
                <a:uLnTx/>
                <a:uFillTx/>
                <a:latin typeface="+mn-lt"/>
                <a:ea typeface="+mn-ea"/>
                <a:cs typeface="+mn-cs"/>
              </a:rPr>
              <a:t> </a:t>
            </a:r>
            <a:endParaRPr kumimoji="0" lang="fr-FR" sz="2400" b="0" i="0" u="none" strike="noStrike" kern="0" cap="none" spc="0" normalizeH="0" baseline="0" noProof="0" dirty="0">
              <a:ln>
                <a:noFill/>
              </a:ln>
              <a:solidFill>
                <a:schemeClr val="tx1"/>
              </a:solidFill>
              <a:effectLst>
                <a:outerShdw blurRad="38100" dist="38100" dir="2700000" algn="tl">
                  <a:srgbClr val="000000"/>
                </a:outerShdw>
              </a:effectLst>
              <a:uLnTx/>
              <a:uFillTx/>
              <a:latin typeface="+mn-lt"/>
              <a:ea typeface="+mn-ea"/>
              <a:cs typeface="+mn-cs"/>
            </a:endParaRPr>
          </a:p>
        </p:txBody>
      </p:sp>
    </p:spTree>
  </p:cSld>
  <p:clrMapOvr>
    <a:masterClrMapping/>
  </p:clrMapOvr>
  <p:timing>
    <p:tnLst>
      <p:par>
        <p:cTn id="1" dur="indefinite" restart="never" nodeType="tmRoot"/>
      </p:par>
    </p:tn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Un retour à une sage décision</a:t>
            </a:r>
            <a:endParaRPr lang="fr-FR" dirty="0"/>
          </a:p>
        </p:txBody>
      </p:sp>
      <p:sp>
        <p:nvSpPr>
          <p:cNvPr id="3" name="Espace réservé du contenu 2"/>
          <p:cNvSpPr>
            <a:spLocks noGrp="1"/>
          </p:cNvSpPr>
          <p:nvPr>
            <p:ph idx="1"/>
          </p:nvPr>
        </p:nvSpPr>
        <p:spPr>
          <a:xfrm>
            <a:off x="0" y="1285860"/>
            <a:ext cx="5436096" cy="4767872"/>
          </a:xfrm>
        </p:spPr>
        <p:txBody>
          <a:bodyPr/>
          <a:lstStyle/>
          <a:p>
            <a:r>
              <a:rPr lang="fr-FR" sz="2400" dirty="0" smtClean="0"/>
              <a:t>Puisqu’il est maintenant établi que le soutien gorge ne génère que des problèmes de santé, et ne sert à rien pour empêcher l’affaissement des seins, bien au contraire, l’enlever définitivement semble donc une évidence.</a:t>
            </a:r>
          </a:p>
          <a:p>
            <a:r>
              <a:rPr lang="fr-FR" sz="2400" dirty="0" smtClean="0"/>
              <a:t>Plus nombreuses seront les femmes adoptant ce mode de vie, et plus la « norme » s’inversera, laissant s’évanouir regards et critiques.</a:t>
            </a:r>
          </a:p>
          <a:p>
            <a:r>
              <a:rPr lang="fr-FR" sz="2400" dirty="0" smtClean="0"/>
              <a:t>Dans les années 70-80, vivre sans soutien gorge ne posait aucun problème social aux femmes, celles qui en portaient étaient même traitées de ringardes…</a:t>
            </a:r>
            <a:endParaRPr lang="fr-FR" sz="2400" dirty="0"/>
          </a:p>
        </p:txBody>
      </p:sp>
      <p:pic>
        <p:nvPicPr>
          <p:cNvPr id="194562" name="Picture 2" descr="F:\Perso\Perso Yves\Soutien gorge Danger\Photos 4\541534_396468947076288_286872392_n.jpg"/>
          <p:cNvPicPr>
            <a:picLocks noChangeAspect="1" noChangeArrowheads="1"/>
          </p:cNvPicPr>
          <p:nvPr/>
        </p:nvPicPr>
        <p:blipFill>
          <a:blip r:embed="rId2" cstate="email"/>
          <a:srcRect/>
          <a:stretch>
            <a:fillRect/>
          </a:stretch>
        </p:blipFill>
        <p:spPr bwMode="auto">
          <a:xfrm>
            <a:off x="5508104" y="1772816"/>
            <a:ext cx="2952328" cy="4572000"/>
          </a:xfrm>
          <a:prstGeom prst="rect">
            <a:avLst/>
          </a:prstGeom>
          <a:noFill/>
        </p:spPr>
      </p:pic>
    </p:spTree>
  </p:cSld>
  <p:clrMapOvr>
    <a:masterClrMapping/>
  </p:clrMapOvr>
  <p:timing>
    <p:tnLst>
      <p:par>
        <p:cTn id="1" dur="indefinite" restart="never" nodeType="tmRoot"/>
      </p:par>
    </p:tnLst>
  </p:timing>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0" y="274638"/>
            <a:ext cx="6500826" cy="1143000"/>
          </a:xfrm>
        </p:spPr>
        <p:txBody>
          <a:bodyPr/>
          <a:lstStyle/>
          <a:p>
            <a:r>
              <a:rPr lang="fr-FR" sz="4000" dirty="0" smtClean="0"/>
              <a:t>Une mode qui existait déjà</a:t>
            </a:r>
            <a:endParaRPr lang="fr-FR" sz="4000" dirty="0"/>
          </a:p>
        </p:txBody>
      </p:sp>
      <p:sp>
        <p:nvSpPr>
          <p:cNvPr id="3" name="Espace réservé du contenu 2"/>
          <p:cNvSpPr>
            <a:spLocks noGrp="1"/>
          </p:cNvSpPr>
          <p:nvPr>
            <p:ph idx="1"/>
          </p:nvPr>
        </p:nvSpPr>
        <p:spPr>
          <a:xfrm>
            <a:off x="0" y="1142984"/>
            <a:ext cx="9144000" cy="4953016"/>
          </a:xfrm>
        </p:spPr>
        <p:txBody>
          <a:bodyPr/>
          <a:lstStyle/>
          <a:p>
            <a:pPr lvl="0"/>
            <a:r>
              <a:rPr lang="fr-FR" sz="2200" dirty="0" smtClean="0">
                <a:effectLst>
                  <a:outerShdw blurRad="38100" dist="38100" dir="2700000" algn="tl">
                    <a:srgbClr val="000000">
                      <a:alpha val="43137"/>
                    </a:srgbClr>
                  </a:outerShdw>
                </a:effectLst>
                <a:ea typeface="Times New Roman" pitchFamily="18" charset="0"/>
                <a:cs typeface="Arial" pitchFamily="34" charset="0"/>
              </a:rPr>
              <a:t>En 1370, un édit de Strasbourg exige:</a:t>
            </a:r>
          </a:p>
          <a:p>
            <a:pPr lvl="0">
              <a:buNone/>
            </a:pPr>
            <a:r>
              <a:rPr lang="fr-FR" sz="2200" i="1" dirty="0" smtClean="0">
                <a:effectLst>
                  <a:outerShdw blurRad="38100" dist="38100" dir="2700000" algn="tl">
                    <a:srgbClr val="000000">
                      <a:alpha val="43137"/>
                    </a:srgbClr>
                  </a:outerShdw>
                </a:effectLst>
                <a:ea typeface="Times New Roman" pitchFamily="18" charset="0"/>
                <a:cs typeface="Arial" pitchFamily="34" charset="0"/>
              </a:rPr>
              <a:t>	"qu'aucune femme ne se soutienne la poitrine, que ce soit par </a:t>
            </a:r>
          </a:p>
          <a:p>
            <a:pPr lvl="0">
              <a:buNone/>
            </a:pPr>
            <a:r>
              <a:rPr lang="fr-FR" sz="2200" i="1" dirty="0" smtClean="0">
                <a:effectLst>
                  <a:outerShdw blurRad="38100" dist="38100" dir="2700000" algn="tl">
                    <a:srgbClr val="000000">
                      <a:alpha val="43137"/>
                    </a:srgbClr>
                  </a:outerShdw>
                </a:effectLst>
                <a:ea typeface="Times New Roman" pitchFamily="18" charset="0"/>
                <a:cs typeface="Arial" pitchFamily="34" charset="0"/>
              </a:rPr>
              <a:t>	disposition de la chemise ou par robe lacée".</a:t>
            </a:r>
            <a:r>
              <a:rPr lang="fr-FR" sz="2200" dirty="0" smtClean="0">
                <a:effectLst>
                  <a:outerShdw blurRad="38100" dist="38100" dir="2700000" algn="tl">
                    <a:srgbClr val="000000">
                      <a:alpha val="43137"/>
                    </a:srgbClr>
                  </a:outerShdw>
                </a:effectLst>
                <a:ea typeface="Times New Roman" pitchFamily="18" charset="0"/>
                <a:cs typeface="Times New Roman" pitchFamily="18" charset="0"/>
              </a:rPr>
              <a:t> </a:t>
            </a:r>
            <a:endParaRPr lang="fr-FR" sz="2200" dirty="0" smtClean="0">
              <a:effectLst>
                <a:outerShdw blurRad="38100" dist="38100" dir="2700000" algn="tl">
                  <a:srgbClr val="000000">
                    <a:alpha val="43137"/>
                  </a:srgbClr>
                </a:outerShdw>
              </a:effectLst>
            </a:endParaRPr>
          </a:p>
          <a:p>
            <a:r>
              <a:rPr lang="fr-FR" sz="2200" dirty="0" smtClean="0"/>
              <a:t>C'est essentiellement à partir du 13e siècle que la poitrine se dévoile sans complexe, avec la mode lancée par Agnès Sorel (morte en 1450), la maîtresse du roi de France Charles VII, apparaissant seins nus à la cour de France. </a:t>
            </a:r>
            <a:r>
              <a:rPr lang="fr-FR" dirty="0" smtClean="0"/>
              <a:t/>
            </a:r>
            <a:br>
              <a:rPr lang="fr-FR" dirty="0" smtClean="0"/>
            </a:br>
            <a:endParaRPr lang="fr-FR" dirty="0"/>
          </a:p>
        </p:txBody>
      </p:sp>
      <p:pic>
        <p:nvPicPr>
          <p:cNvPr id="5" name="Picture 2" descr="N:\Perso\Perso Yves\Soutien gorge Danger\Madame Tallien.jpg"/>
          <p:cNvPicPr>
            <a:picLocks noChangeAspect="1" noChangeArrowheads="1"/>
          </p:cNvPicPr>
          <p:nvPr/>
        </p:nvPicPr>
        <p:blipFill>
          <a:blip r:embed="rId2" cstate="email"/>
          <a:srcRect/>
          <a:stretch>
            <a:fillRect/>
          </a:stretch>
        </p:blipFill>
        <p:spPr bwMode="auto">
          <a:xfrm>
            <a:off x="467544" y="3429000"/>
            <a:ext cx="2200275" cy="2171700"/>
          </a:xfrm>
          <a:prstGeom prst="rect">
            <a:avLst/>
          </a:prstGeom>
          <a:noFill/>
        </p:spPr>
      </p:pic>
      <p:pic>
        <p:nvPicPr>
          <p:cNvPr id="196611" name="Picture 3" descr="N:\Perso\Perso Yves\Soutien gorge Danger\Enig-art[3].jpg"/>
          <p:cNvPicPr>
            <a:picLocks noChangeAspect="1" noChangeArrowheads="1"/>
          </p:cNvPicPr>
          <p:nvPr/>
        </p:nvPicPr>
        <p:blipFill>
          <a:blip r:embed="rId3" cstate="email"/>
          <a:srcRect/>
          <a:stretch>
            <a:fillRect/>
          </a:stretch>
        </p:blipFill>
        <p:spPr bwMode="auto">
          <a:xfrm>
            <a:off x="4714876" y="3558705"/>
            <a:ext cx="3972328" cy="2892351"/>
          </a:xfrm>
          <a:prstGeom prst="rect">
            <a:avLst/>
          </a:prstGeom>
          <a:noFill/>
        </p:spPr>
      </p:pic>
      <p:sp>
        <p:nvSpPr>
          <p:cNvPr id="7" name="ZoneTexte 6"/>
          <p:cNvSpPr txBox="1"/>
          <p:nvPr/>
        </p:nvSpPr>
        <p:spPr>
          <a:xfrm>
            <a:off x="323528" y="5661248"/>
            <a:ext cx="4104456" cy="1015663"/>
          </a:xfrm>
          <a:prstGeom prst="rect">
            <a:avLst/>
          </a:prstGeom>
          <a:noFill/>
        </p:spPr>
        <p:txBody>
          <a:bodyPr wrap="square" rtlCol="0">
            <a:spAutoFit/>
          </a:bodyPr>
          <a:lstStyle/>
          <a:p>
            <a:pPr>
              <a:buFont typeface="Arial" pitchFamily="34" charset="0"/>
              <a:buChar char="•"/>
            </a:pPr>
            <a:r>
              <a:rPr lang="fr-FR" sz="2000" dirty="0" smtClean="0">
                <a:effectLst>
                  <a:outerShdw blurRad="38100" dist="38100" dir="2700000" algn="tl">
                    <a:srgbClr val="000000">
                      <a:alpha val="43137"/>
                    </a:srgbClr>
                  </a:outerShdw>
                </a:effectLst>
              </a:rPr>
              <a:t>Jusqu’à la révolution, comme témoigne Madame Tallien, il était moins de mise de montrer ses chevilles…</a:t>
            </a:r>
            <a:endParaRPr lang="fr-FR" sz="2000" dirty="0">
              <a:effectLst>
                <a:outerShdw blurRad="38100" dist="38100" dir="2700000" algn="tl">
                  <a:srgbClr val="000000">
                    <a:alpha val="43137"/>
                  </a:srgbClr>
                </a:outerShdw>
              </a:effectLst>
            </a:endParaRPr>
          </a:p>
        </p:txBody>
      </p:sp>
      <p:pic>
        <p:nvPicPr>
          <p:cNvPr id="201730" name="Picture 2" descr="H:\Perso\Perso Yves\Soutien gorge Danger\Photos société\winter-kevin-designer-jean-paul-gaultier-standing-beside-bare-breasted-singer-madonna.jpg"/>
          <p:cNvPicPr>
            <a:picLocks noChangeAspect="1" noChangeArrowheads="1"/>
          </p:cNvPicPr>
          <p:nvPr/>
        </p:nvPicPr>
        <p:blipFill>
          <a:blip r:embed="rId4" cstate="email"/>
          <a:srcRect/>
          <a:stretch>
            <a:fillRect/>
          </a:stretch>
        </p:blipFill>
        <p:spPr bwMode="auto">
          <a:xfrm>
            <a:off x="6310298" y="285728"/>
            <a:ext cx="2571768" cy="1928826"/>
          </a:xfrm>
          <a:prstGeom prst="rect">
            <a:avLst/>
          </a:prstGeom>
          <a:noFill/>
        </p:spPr>
      </p:pic>
      <p:sp>
        <p:nvSpPr>
          <p:cNvPr id="8" name="ZoneTexte 7"/>
          <p:cNvSpPr txBox="1"/>
          <p:nvPr/>
        </p:nvSpPr>
        <p:spPr>
          <a:xfrm>
            <a:off x="6228184" y="2132856"/>
            <a:ext cx="2736304" cy="276999"/>
          </a:xfrm>
          <a:prstGeom prst="rect">
            <a:avLst/>
          </a:prstGeom>
          <a:noFill/>
        </p:spPr>
        <p:txBody>
          <a:bodyPr wrap="square" rtlCol="0">
            <a:spAutoFit/>
          </a:bodyPr>
          <a:lstStyle/>
          <a:p>
            <a:pPr algn="ctr"/>
            <a:r>
              <a:rPr lang="fr-FR" sz="1200" dirty="0" smtClean="0"/>
              <a:t>Madonna portant une robe de JP Gaultier </a:t>
            </a:r>
            <a:endParaRPr lang="fr-FR" sz="1200" dirty="0"/>
          </a:p>
        </p:txBody>
      </p:sp>
      <p:pic>
        <p:nvPicPr>
          <p:cNvPr id="143361" name="Picture 1" descr="F:\Perso\Perso Yves\Soutien gorge Danger\Photos société\Evolution femme\1868-skirt-lengths-girl-ages-Harpers-Bazar.gif"/>
          <p:cNvPicPr>
            <a:picLocks noChangeAspect="1" noChangeArrowheads="1"/>
          </p:cNvPicPr>
          <p:nvPr/>
        </p:nvPicPr>
        <p:blipFill>
          <a:blip r:embed="rId5" cstate="print"/>
          <a:srcRect/>
          <a:stretch>
            <a:fillRect/>
          </a:stretch>
        </p:blipFill>
        <p:spPr bwMode="auto">
          <a:xfrm>
            <a:off x="2771800" y="3429000"/>
            <a:ext cx="1004698" cy="2150150"/>
          </a:xfrm>
          <a:prstGeom prst="rect">
            <a:avLst/>
          </a:prstGeom>
          <a:noFill/>
        </p:spPr>
      </p:pic>
      <p:sp>
        <p:nvSpPr>
          <p:cNvPr id="10" name="ZoneTexte 9"/>
          <p:cNvSpPr txBox="1"/>
          <p:nvPr/>
        </p:nvSpPr>
        <p:spPr>
          <a:xfrm>
            <a:off x="3779912" y="3717032"/>
            <a:ext cx="864096" cy="1815882"/>
          </a:xfrm>
          <a:prstGeom prst="rect">
            <a:avLst/>
          </a:prstGeom>
          <a:noFill/>
        </p:spPr>
        <p:txBody>
          <a:bodyPr wrap="square" rtlCol="0">
            <a:spAutoFit/>
          </a:bodyPr>
          <a:lstStyle/>
          <a:p>
            <a:r>
              <a:rPr lang="fr-FR" sz="1400" dirty="0" smtClean="0"/>
              <a:t>Selon le </a:t>
            </a:r>
            <a:r>
              <a:rPr lang="fr-FR" sz="1400" dirty="0" err="1" smtClean="0"/>
              <a:t>Harper’s</a:t>
            </a:r>
            <a:r>
              <a:rPr lang="fr-FR" sz="1400" dirty="0" smtClean="0"/>
              <a:t> </a:t>
            </a:r>
            <a:r>
              <a:rPr lang="fr-FR" sz="1400" dirty="0" err="1" smtClean="0"/>
              <a:t>Bazaar</a:t>
            </a:r>
            <a:r>
              <a:rPr lang="fr-FR" sz="1400" dirty="0" smtClean="0"/>
              <a:t> en 1868, longueur de la jupe de 4 ans à 16 ans</a:t>
            </a:r>
            <a:endParaRPr lang="fr-FR" sz="1400" dirty="0"/>
          </a:p>
        </p:txBody>
      </p:sp>
      <p:sp>
        <p:nvSpPr>
          <p:cNvPr id="11" name="ZoneTexte 10"/>
          <p:cNvSpPr txBox="1"/>
          <p:nvPr/>
        </p:nvSpPr>
        <p:spPr>
          <a:xfrm>
            <a:off x="4716016" y="6381328"/>
            <a:ext cx="3456384" cy="369332"/>
          </a:xfrm>
          <a:prstGeom prst="rect">
            <a:avLst/>
          </a:prstGeom>
          <a:noFill/>
        </p:spPr>
        <p:txBody>
          <a:bodyPr wrap="square" rtlCol="0">
            <a:spAutoFit/>
          </a:bodyPr>
          <a:lstStyle/>
          <a:p>
            <a:r>
              <a:rPr lang="fr-FR" dirty="0" smtClean="0"/>
              <a:t>Agnès Sorel</a:t>
            </a:r>
            <a:endParaRPr lang="fr-FR" dirty="0"/>
          </a:p>
        </p:txBody>
      </p:sp>
    </p:spTree>
  </p:cSld>
  <p:clrMapOvr>
    <a:masterClrMapping/>
  </p:clrMapOvr>
  <p:timing>
    <p:tnLst>
      <p:par>
        <p:cTn id="1" dur="indefinite" restart="never" nodeType="tmRoot"/>
      </p:par>
    </p:tnLst>
  </p:timing>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2123728" y="274638"/>
            <a:ext cx="4464496" cy="1143000"/>
          </a:xfrm>
        </p:spPr>
        <p:txBody>
          <a:bodyPr/>
          <a:lstStyle/>
          <a:p>
            <a:r>
              <a:rPr lang="fr-FR" sz="3600" dirty="0" smtClean="0"/>
              <a:t>La mode: un réflexe social et culturel</a:t>
            </a:r>
            <a:endParaRPr lang="fr-FR" sz="3600" dirty="0"/>
          </a:p>
        </p:txBody>
      </p:sp>
      <p:sp>
        <p:nvSpPr>
          <p:cNvPr id="3" name="Espace réservé du contenu 2"/>
          <p:cNvSpPr>
            <a:spLocks noGrp="1"/>
          </p:cNvSpPr>
          <p:nvPr>
            <p:ph idx="1"/>
          </p:nvPr>
        </p:nvSpPr>
        <p:spPr>
          <a:xfrm>
            <a:off x="0" y="2121496"/>
            <a:ext cx="4932040" cy="4736504"/>
          </a:xfrm>
        </p:spPr>
        <p:txBody>
          <a:bodyPr/>
          <a:lstStyle/>
          <a:p>
            <a:r>
              <a:rPr lang="fr-FR" sz="2200" dirty="0" smtClean="0"/>
              <a:t>Se balader avec un casque audio devient de nos jours une norme informelle qui pourrait s’installer.</a:t>
            </a:r>
          </a:p>
          <a:p>
            <a:pPr lvl="0">
              <a:defRPr/>
            </a:pPr>
            <a:r>
              <a:rPr lang="fr-FR" sz="2200" dirty="0" smtClean="0"/>
              <a:t>Si toutes les femmes se mettaient à cacher leurs oreilles (zone érogène) et montrer leurs seins, dans 50 ans les oreilles deviendront un « organe sexuel » et le cache oreille aura remplacé le soutien gorge dans sa dimension pudique.</a:t>
            </a:r>
          </a:p>
          <a:p>
            <a:pPr lvl="0">
              <a:defRPr/>
            </a:pPr>
            <a:r>
              <a:rPr lang="fr-FR" sz="2200" dirty="0" smtClean="0"/>
              <a:t>Il serait socialement mal vu de montrer une boucle d’oreille qui aura remplacé l’image érotique du piercing au sein.</a:t>
            </a:r>
            <a:endParaRPr lang="fr-FR" sz="2200" dirty="0"/>
          </a:p>
        </p:txBody>
      </p:sp>
      <p:pic>
        <p:nvPicPr>
          <p:cNvPr id="190466" name="Picture 2" descr="F:\Perso\Perso Yves\Soutien gorge Danger\Photos société\cache-oreilles-cache-oreille-stella-fourrure-marron-pepe-jeans-393154393-165076.jpg"/>
          <p:cNvPicPr>
            <a:picLocks noChangeAspect="1" noChangeArrowheads="1"/>
          </p:cNvPicPr>
          <p:nvPr/>
        </p:nvPicPr>
        <p:blipFill>
          <a:blip r:embed="rId2" cstate="email"/>
          <a:srcRect l="8468" t="4234" r="11091" b="6857"/>
          <a:stretch>
            <a:fillRect/>
          </a:stretch>
        </p:blipFill>
        <p:spPr bwMode="auto">
          <a:xfrm>
            <a:off x="467544" y="260648"/>
            <a:ext cx="1628752" cy="1800200"/>
          </a:xfrm>
          <a:prstGeom prst="rect">
            <a:avLst/>
          </a:prstGeom>
          <a:noFill/>
        </p:spPr>
      </p:pic>
      <p:pic>
        <p:nvPicPr>
          <p:cNvPr id="190468" name="Picture 4" descr="F:\Perso\Perso Yves\Soutien gorge Danger\Photos société\48711.jpg"/>
          <p:cNvPicPr>
            <a:picLocks noChangeAspect="1" noChangeArrowheads="1"/>
          </p:cNvPicPr>
          <p:nvPr/>
        </p:nvPicPr>
        <p:blipFill>
          <a:blip r:embed="rId3" cstate="email"/>
          <a:srcRect/>
          <a:stretch>
            <a:fillRect/>
          </a:stretch>
        </p:blipFill>
        <p:spPr bwMode="auto">
          <a:xfrm>
            <a:off x="4932040" y="2276872"/>
            <a:ext cx="1656184" cy="1656184"/>
          </a:xfrm>
          <a:prstGeom prst="rect">
            <a:avLst/>
          </a:prstGeom>
          <a:noFill/>
        </p:spPr>
      </p:pic>
      <p:pic>
        <p:nvPicPr>
          <p:cNvPr id="190469" name="Picture 5" descr="F:\Perso\Perso Yves\Soutien gorge Danger\Photos société\boucles-d-oreilles-sexy-.jpg"/>
          <p:cNvPicPr>
            <a:picLocks noChangeAspect="1" noChangeArrowheads="1"/>
          </p:cNvPicPr>
          <p:nvPr/>
        </p:nvPicPr>
        <p:blipFill>
          <a:blip r:embed="rId4" cstate="email"/>
          <a:srcRect/>
          <a:stretch>
            <a:fillRect/>
          </a:stretch>
        </p:blipFill>
        <p:spPr bwMode="auto">
          <a:xfrm>
            <a:off x="4932040" y="4149080"/>
            <a:ext cx="1656184" cy="2376264"/>
          </a:xfrm>
          <a:prstGeom prst="rect">
            <a:avLst/>
          </a:prstGeom>
          <a:noFill/>
        </p:spPr>
      </p:pic>
      <p:pic>
        <p:nvPicPr>
          <p:cNvPr id="190472" name="Picture 8" descr="F:\Perso\Perso Yves\Soutien gorge Danger\Photos société\phap35101.jpg"/>
          <p:cNvPicPr>
            <a:picLocks noChangeAspect="1" noChangeArrowheads="1"/>
          </p:cNvPicPr>
          <p:nvPr/>
        </p:nvPicPr>
        <p:blipFill>
          <a:blip r:embed="rId5" cstate="email"/>
          <a:srcRect/>
          <a:stretch>
            <a:fillRect/>
          </a:stretch>
        </p:blipFill>
        <p:spPr bwMode="auto">
          <a:xfrm>
            <a:off x="6732240" y="260648"/>
            <a:ext cx="2196251" cy="3019433"/>
          </a:xfrm>
          <a:prstGeom prst="rect">
            <a:avLst/>
          </a:prstGeom>
          <a:noFill/>
        </p:spPr>
      </p:pic>
      <p:sp>
        <p:nvSpPr>
          <p:cNvPr id="14" name="Espace réservé du contenu 2"/>
          <p:cNvSpPr txBox="1">
            <a:spLocks/>
          </p:cNvSpPr>
          <p:nvPr/>
        </p:nvSpPr>
        <p:spPr bwMode="auto">
          <a:xfrm>
            <a:off x="2123728" y="1412776"/>
            <a:ext cx="4248472" cy="1008112"/>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marL="342900" marR="0" lvl="0" indent="-342900" algn="l" defTabSz="914400" rtl="0" eaLnBrk="1" fontAlgn="base" latinLnBrk="0" hangingPunct="1">
              <a:lnSpc>
                <a:spcPct val="100000"/>
              </a:lnSpc>
              <a:spcBef>
                <a:spcPct val="20000"/>
              </a:spcBef>
              <a:spcAft>
                <a:spcPct val="0"/>
              </a:spcAft>
              <a:buClr>
                <a:schemeClr val="hlink"/>
              </a:buClr>
              <a:buSzTx/>
              <a:buFontTx/>
              <a:buChar char="•"/>
              <a:tabLst/>
              <a:defRPr/>
            </a:pPr>
            <a:r>
              <a:rPr kumimoji="0" lang="fr-FR" sz="2200" b="0" i="0" u="none" strike="noStrike" kern="0" cap="none" spc="0" normalizeH="0" baseline="0" noProof="0" dirty="0" smtClean="0">
                <a:ln>
                  <a:noFill/>
                </a:ln>
                <a:solidFill>
                  <a:schemeClr val="tx1"/>
                </a:solidFill>
                <a:effectLst>
                  <a:outerShdw blurRad="38100" dist="38100" dir="2700000" algn="tl">
                    <a:srgbClr val="000000"/>
                  </a:outerShdw>
                </a:effectLst>
                <a:uLnTx/>
                <a:uFillTx/>
                <a:latin typeface="+mn-lt"/>
                <a:ea typeface="+mn-ea"/>
                <a:cs typeface="+mn-cs"/>
              </a:rPr>
              <a:t>La mode </a:t>
            </a:r>
            <a:r>
              <a:rPr lang="fr-FR" sz="2200" kern="0" dirty="0" smtClean="0">
                <a:effectLst>
                  <a:outerShdw blurRad="38100" dist="38100" dir="2700000" algn="tl">
                    <a:srgbClr val="000000"/>
                  </a:outerShdw>
                </a:effectLst>
                <a:latin typeface="+mn-lt"/>
              </a:rPr>
              <a:t>avec</a:t>
            </a:r>
            <a:r>
              <a:rPr kumimoji="0" lang="fr-FR" sz="2200" b="0" i="0" u="none" strike="noStrike" kern="0" cap="none" spc="0" normalizeH="0" baseline="0" noProof="0" dirty="0" smtClean="0">
                <a:ln>
                  <a:noFill/>
                </a:ln>
                <a:solidFill>
                  <a:schemeClr val="tx1"/>
                </a:solidFill>
                <a:effectLst>
                  <a:outerShdw blurRad="38100" dist="38100" dir="2700000" algn="tl">
                    <a:srgbClr val="000000"/>
                  </a:outerShdw>
                </a:effectLst>
                <a:uLnTx/>
                <a:uFillTx/>
                <a:latin typeface="+mn-lt"/>
                <a:ea typeface="+mn-ea"/>
                <a:cs typeface="+mn-cs"/>
              </a:rPr>
              <a:t> </a:t>
            </a:r>
            <a:r>
              <a:rPr kumimoji="0" lang="fr-FR" sz="2200" b="0" i="0" u="none" strike="noStrike" kern="0" cap="none" spc="0" normalizeH="0" baseline="0" noProof="0" dirty="0" smtClean="0">
                <a:ln>
                  <a:noFill/>
                </a:ln>
                <a:solidFill>
                  <a:schemeClr val="tx1"/>
                </a:solidFill>
                <a:effectLst>
                  <a:outerShdw blurRad="38100" dist="38100" dir="2700000" algn="tl">
                    <a:srgbClr val="000000"/>
                  </a:outerShdw>
                </a:effectLst>
                <a:uLnTx/>
                <a:uFillTx/>
                <a:latin typeface="+mn-lt"/>
                <a:ea typeface="+mn-ea"/>
                <a:cs typeface="+mn-cs"/>
              </a:rPr>
              <a:t>ses codes dépasse amplement la nécessité de se vêtir.</a:t>
            </a:r>
            <a:endParaRPr kumimoji="0" lang="fr-FR" sz="2200" b="0" i="0" u="none" strike="noStrike" kern="0" cap="none" spc="0" normalizeH="0" baseline="0" noProof="0" dirty="0">
              <a:ln>
                <a:noFill/>
              </a:ln>
              <a:solidFill>
                <a:schemeClr val="tx1"/>
              </a:solidFill>
              <a:effectLst>
                <a:outerShdw blurRad="38100" dist="38100" dir="2700000" algn="tl">
                  <a:srgbClr val="000000"/>
                </a:outerShdw>
              </a:effectLst>
              <a:uLnTx/>
              <a:uFillTx/>
              <a:latin typeface="+mn-lt"/>
              <a:ea typeface="+mn-ea"/>
              <a:cs typeface="+mn-cs"/>
            </a:endParaRPr>
          </a:p>
        </p:txBody>
      </p:sp>
      <p:pic>
        <p:nvPicPr>
          <p:cNvPr id="115714" name="Picture 2" descr="F:\Perso\Perso Yves\Soutien gorge Danger\Photo5\220px-Nipplepiercing.jpg"/>
          <p:cNvPicPr>
            <a:picLocks noChangeAspect="1" noChangeArrowheads="1"/>
          </p:cNvPicPr>
          <p:nvPr/>
        </p:nvPicPr>
        <p:blipFill>
          <a:blip r:embed="rId6" cstate="email"/>
          <a:srcRect/>
          <a:stretch>
            <a:fillRect/>
          </a:stretch>
        </p:blipFill>
        <p:spPr bwMode="auto">
          <a:xfrm>
            <a:off x="6804248" y="3356992"/>
            <a:ext cx="2105853" cy="3168352"/>
          </a:xfrm>
          <a:prstGeom prst="rect">
            <a:avLst/>
          </a:prstGeom>
          <a:noFill/>
        </p:spPr>
      </p:pic>
    </p:spTree>
  </p:cSld>
  <p:clrMapOvr>
    <a:masterClrMapping/>
  </p:clrMapOvr>
  <p:timing>
    <p:tnLst>
      <p:par>
        <p:cTn id="1" dur="indefinite" restart="never" nodeType="tmRoot"/>
      </p:par>
    </p:tnLst>
  </p:timing>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67544" y="332656"/>
            <a:ext cx="3970784" cy="1143000"/>
          </a:xfrm>
        </p:spPr>
        <p:txBody>
          <a:bodyPr/>
          <a:lstStyle/>
          <a:p>
            <a:r>
              <a:rPr lang="fr-FR" dirty="0" smtClean="0"/>
              <a:t>Mai 68</a:t>
            </a:r>
            <a:endParaRPr lang="fr-FR" dirty="0"/>
          </a:p>
        </p:txBody>
      </p:sp>
      <p:sp>
        <p:nvSpPr>
          <p:cNvPr id="3" name="Espace réservé du contenu 2"/>
          <p:cNvSpPr>
            <a:spLocks noGrp="1"/>
          </p:cNvSpPr>
          <p:nvPr>
            <p:ph idx="1"/>
          </p:nvPr>
        </p:nvSpPr>
        <p:spPr>
          <a:xfrm>
            <a:off x="251520" y="1484784"/>
            <a:ext cx="4752528" cy="4495800"/>
          </a:xfrm>
        </p:spPr>
        <p:txBody>
          <a:bodyPr/>
          <a:lstStyle/>
          <a:p>
            <a:r>
              <a:rPr lang="fr-FR" sz="2400" dirty="0" smtClean="0"/>
              <a:t>Les femmes brûlent leurs soutien gorge sur la place publique.</a:t>
            </a:r>
          </a:p>
          <a:p>
            <a:r>
              <a:rPr lang="fr-FR" sz="2400" dirty="0" smtClean="0"/>
              <a:t>En effet, si le soutien gorge est bien emblématique de mai 68, c’est uniquement parce que toutes les femmes étaient unanimes à… le rejeter.</a:t>
            </a:r>
          </a:p>
          <a:p>
            <a:r>
              <a:rPr lang="fr-FR" sz="2400" dirty="0" smtClean="0"/>
              <a:t>On assiste au refus de cet accessoire qui entravait et aliénait le corps féminin</a:t>
            </a:r>
          </a:p>
          <a:p>
            <a:r>
              <a:rPr lang="fr-FR" sz="2400" dirty="0" smtClean="0"/>
              <a:t>Les femmes portaient dés lors leurs pulls (dont les fameux minuscules Sonia </a:t>
            </a:r>
            <a:r>
              <a:rPr lang="fr-FR" sz="2400" dirty="0" err="1" smtClean="0"/>
              <a:t>Rykiel</a:t>
            </a:r>
            <a:r>
              <a:rPr lang="fr-FR" sz="2400" dirty="0" smtClean="0"/>
              <a:t>) seins nus.</a:t>
            </a:r>
            <a:endParaRPr lang="fr-FR" sz="2400" dirty="0"/>
          </a:p>
        </p:txBody>
      </p:sp>
      <p:pic>
        <p:nvPicPr>
          <p:cNvPr id="197635" name="Picture 3" descr="N:\Perso\Perso Yves\Soutien gorge Danger\Photos société\mai68.bmp"/>
          <p:cNvPicPr>
            <a:picLocks noChangeAspect="1" noChangeArrowheads="1"/>
          </p:cNvPicPr>
          <p:nvPr/>
        </p:nvPicPr>
        <p:blipFill>
          <a:blip r:embed="rId2" cstate="email"/>
          <a:srcRect/>
          <a:stretch>
            <a:fillRect/>
          </a:stretch>
        </p:blipFill>
        <p:spPr bwMode="auto">
          <a:xfrm>
            <a:off x="5148064" y="2636912"/>
            <a:ext cx="3338711" cy="3744880"/>
          </a:xfrm>
          <a:prstGeom prst="rect">
            <a:avLst/>
          </a:prstGeom>
          <a:noFill/>
        </p:spPr>
      </p:pic>
      <p:pic>
        <p:nvPicPr>
          <p:cNvPr id="197636" name="Picture 4" descr="N:\Perso\Perso Yves\Soutien gorge Danger\Photos société\img_Une-femme-retire-son-soutien-gorge-lors-d-une-manifestation-feministe_BETTMANN_ref~PHG0030_mode~zoom.jpg"/>
          <p:cNvPicPr>
            <a:picLocks noChangeAspect="1" noChangeArrowheads="1"/>
          </p:cNvPicPr>
          <p:nvPr/>
        </p:nvPicPr>
        <p:blipFill>
          <a:blip r:embed="rId3" cstate="email"/>
          <a:srcRect/>
          <a:stretch>
            <a:fillRect/>
          </a:stretch>
        </p:blipFill>
        <p:spPr bwMode="auto">
          <a:xfrm>
            <a:off x="5148064" y="332656"/>
            <a:ext cx="2804170" cy="1978077"/>
          </a:xfrm>
          <a:prstGeom prst="rect">
            <a:avLst/>
          </a:prstGeom>
          <a:noFill/>
        </p:spPr>
      </p:pic>
    </p:spTree>
  </p:cSld>
  <p:clrMapOvr>
    <a:masterClrMapping/>
  </p:clrMapOvr>
  <p:timing>
    <p:tnLst>
      <p:par>
        <p:cTn id="1" dur="indefinite" restart="never" nodeType="tmRoot"/>
      </p:par>
    </p:tnLst>
  </p:timing>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Un ralentissement lié à l’histoire ?</a:t>
            </a:r>
            <a:endParaRPr lang="fr-FR" dirty="0"/>
          </a:p>
        </p:txBody>
      </p:sp>
      <p:sp>
        <p:nvSpPr>
          <p:cNvPr id="3" name="Espace réservé du contenu 2"/>
          <p:cNvSpPr>
            <a:spLocks noGrp="1"/>
          </p:cNvSpPr>
          <p:nvPr>
            <p:ph idx="1"/>
          </p:nvPr>
        </p:nvSpPr>
        <p:spPr>
          <a:xfrm>
            <a:off x="3571868" y="1571612"/>
            <a:ext cx="5122912" cy="4495800"/>
          </a:xfrm>
        </p:spPr>
        <p:txBody>
          <a:bodyPr/>
          <a:lstStyle/>
          <a:p>
            <a:r>
              <a:rPr lang="fr-FR" sz="2800" dirty="0" smtClean="0"/>
              <a:t>La France fait partie des pays où le taux d'incidence de cancer du sein a augmenté le plus vite sur la période 1980-2005, avec un ralentissement entre 2000 et 2005…</a:t>
            </a:r>
          </a:p>
          <a:p>
            <a:r>
              <a:rPr lang="fr-FR" sz="2800" dirty="0" smtClean="0"/>
              <a:t>Les nombreuses jeunes femmes depuis 1968 qui avaient fait le choix de vivre sans soutien gorge peuvent sans doute expliquer cet énigmatique ralentissement …</a:t>
            </a:r>
            <a:endParaRPr lang="fr-FR" sz="2800" dirty="0"/>
          </a:p>
        </p:txBody>
      </p:sp>
      <p:pic>
        <p:nvPicPr>
          <p:cNvPr id="198659" name="Picture 3" descr="N:\Perso\Perso Yves\Soutien gorge Danger\Photos société\media_l_987865.jpg"/>
          <p:cNvPicPr>
            <a:picLocks noChangeAspect="1" noChangeArrowheads="1"/>
          </p:cNvPicPr>
          <p:nvPr/>
        </p:nvPicPr>
        <p:blipFill>
          <a:blip r:embed="rId2" cstate="email"/>
          <a:srcRect/>
          <a:stretch>
            <a:fillRect/>
          </a:stretch>
        </p:blipFill>
        <p:spPr bwMode="auto">
          <a:xfrm>
            <a:off x="539552" y="1628800"/>
            <a:ext cx="3035300" cy="4511675"/>
          </a:xfrm>
          <a:prstGeom prst="rect">
            <a:avLst/>
          </a:prstGeom>
          <a:noFill/>
        </p:spPr>
      </p:pic>
    </p:spTree>
  </p:cSld>
  <p:clrMapOvr>
    <a:masterClrMapping/>
  </p:clrMapOvr>
  <p:timing>
    <p:tnLst>
      <p:par>
        <p:cTn id="1" dur="indefinite" restart="never" nodeType="tmRoot"/>
      </p:par>
    </p:tnLst>
  </p:timing>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Constat de l’OMS</a:t>
            </a:r>
            <a:br>
              <a:rPr lang="fr-FR" dirty="0" smtClean="0"/>
            </a:br>
            <a:r>
              <a:rPr lang="fr-FR" dirty="0" smtClean="0"/>
              <a:t>et habitudes Européennes</a:t>
            </a:r>
            <a:endParaRPr lang="fr-FR" dirty="0"/>
          </a:p>
        </p:txBody>
      </p:sp>
      <p:sp>
        <p:nvSpPr>
          <p:cNvPr id="3" name="Espace réservé du contenu 2"/>
          <p:cNvSpPr>
            <a:spLocks noGrp="1"/>
          </p:cNvSpPr>
          <p:nvPr>
            <p:ph idx="1"/>
          </p:nvPr>
        </p:nvSpPr>
        <p:spPr>
          <a:xfrm>
            <a:off x="457200" y="1700808"/>
            <a:ext cx="5842992" cy="4395192"/>
          </a:xfrm>
        </p:spPr>
        <p:txBody>
          <a:bodyPr/>
          <a:lstStyle/>
          <a:p>
            <a:r>
              <a:rPr lang="fr-FR" sz="2800" dirty="0" smtClean="0"/>
              <a:t>De 1950 à la fin des années 1980, la mortalité due au cancer du sein a augmenté partout en Europe, sauf en Norvège et en Suède </a:t>
            </a:r>
            <a:r>
              <a:rPr lang="fr-FR" sz="2400" dirty="0" smtClean="0"/>
              <a:t>(Source OMS 2013)</a:t>
            </a:r>
          </a:p>
          <a:p>
            <a:r>
              <a:rPr lang="fr-FR" sz="2800" dirty="0" smtClean="0"/>
              <a:t>Un rapprochement intéressant et qui laisse perplexe:</a:t>
            </a:r>
          </a:p>
          <a:p>
            <a:r>
              <a:rPr lang="fr-FR" sz="2800" dirty="0" smtClean="0"/>
              <a:t>En France 95% des femmes portent un soutien gorge</a:t>
            </a:r>
          </a:p>
          <a:p>
            <a:r>
              <a:rPr lang="fr-FR" sz="2800" dirty="0" smtClean="0"/>
              <a:t>En Scandinavie, 5 à 10% des femmes portent un soutien gorge. </a:t>
            </a:r>
            <a:r>
              <a:rPr lang="fr-FR" sz="2000" dirty="0" smtClean="0"/>
              <a:t>(J-C Kaufmann)</a:t>
            </a:r>
            <a:endParaRPr lang="fr-FR" sz="2000" dirty="0"/>
          </a:p>
        </p:txBody>
      </p:sp>
      <p:pic>
        <p:nvPicPr>
          <p:cNvPr id="183298" name="Picture 2" descr="F:\Perso\Perso Yves\Soutien gorge Danger\Photos 4\Suédoise.jpg"/>
          <p:cNvPicPr>
            <a:picLocks noChangeAspect="1" noChangeArrowheads="1"/>
          </p:cNvPicPr>
          <p:nvPr/>
        </p:nvPicPr>
        <p:blipFill>
          <a:blip r:embed="rId2" cstate="email"/>
          <a:srcRect/>
          <a:stretch>
            <a:fillRect/>
          </a:stretch>
        </p:blipFill>
        <p:spPr bwMode="auto">
          <a:xfrm>
            <a:off x="6228184" y="1556792"/>
            <a:ext cx="2448272" cy="4767688"/>
          </a:xfrm>
          <a:prstGeom prst="rect">
            <a:avLst/>
          </a:prstGeom>
          <a:noFill/>
        </p:spPr>
      </p:pic>
      <p:sp>
        <p:nvSpPr>
          <p:cNvPr id="5" name="ZoneTexte 4"/>
          <p:cNvSpPr txBox="1"/>
          <p:nvPr/>
        </p:nvSpPr>
        <p:spPr>
          <a:xfrm>
            <a:off x="755576" y="6381328"/>
            <a:ext cx="8280920" cy="338554"/>
          </a:xfrm>
          <a:prstGeom prst="rect">
            <a:avLst/>
          </a:prstGeom>
          <a:noFill/>
        </p:spPr>
        <p:txBody>
          <a:bodyPr wrap="square" rtlCol="0">
            <a:spAutoFit/>
          </a:bodyPr>
          <a:lstStyle/>
          <a:p>
            <a:r>
              <a:rPr lang="fr-FR" sz="1600" dirty="0" smtClean="0"/>
              <a:t>Rappelons que ces pays ont la délinquance sexuelle la plus basse du monde…</a:t>
            </a:r>
            <a:endParaRPr lang="fr-FR" sz="1600" dirty="0"/>
          </a:p>
        </p:txBody>
      </p:sp>
    </p:spTree>
  </p:cSld>
  <p:clrMapOvr>
    <a:masterClrMapping/>
  </p:clrMapOvr>
  <p:timing>
    <p:tnLst>
      <p:par>
        <p:cTn id="1" dur="indefinite" restart="never" nodeType="tmRoot"/>
      </p:par>
    </p:tnLst>
  </p:timing>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z="4000" dirty="0" smtClean="0"/>
              <a:t>Le cancer du sein explose dans les pays en voie de développement</a:t>
            </a:r>
            <a:endParaRPr lang="fr-FR" sz="4000" dirty="0"/>
          </a:p>
        </p:txBody>
      </p:sp>
      <p:sp>
        <p:nvSpPr>
          <p:cNvPr id="3" name="Espace réservé du contenu 2"/>
          <p:cNvSpPr>
            <a:spLocks noGrp="1"/>
          </p:cNvSpPr>
          <p:nvPr>
            <p:ph idx="1"/>
          </p:nvPr>
        </p:nvSpPr>
        <p:spPr>
          <a:xfrm>
            <a:off x="0" y="1700808"/>
            <a:ext cx="9144000" cy="4464496"/>
          </a:xfrm>
        </p:spPr>
        <p:txBody>
          <a:bodyPr/>
          <a:lstStyle/>
          <a:p>
            <a:r>
              <a:rPr lang="fr-FR" sz="2300" dirty="0" smtClean="0"/>
              <a:t>Les chercheurs affirment être perplexes quand à la cause de l’augmentation du taux du cancer du sein dans les pays en voie de développement…</a:t>
            </a:r>
            <a:endParaRPr lang="fr-FR" sz="2300" dirty="0"/>
          </a:p>
        </p:txBody>
      </p:sp>
      <p:pic>
        <p:nvPicPr>
          <p:cNvPr id="183298" name="Picture 2"/>
          <p:cNvPicPr>
            <a:picLocks noChangeAspect="1" noChangeArrowheads="1"/>
          </p:cNvPicPr>
          <p:nvPr/>
        </p:nvPicPr>
        <p:blipFill>
          <a:blip r:embed="rId2" cstate="email"/>
          <a:srcRect/>
          <a:stretch>
            <a:fillRect/>
          </a:stretch>
        </p:blipFill>
        <p:spPr bwMode="auto">
          <a:xfrm>
            <a:off x="611560" y="2780928"/>
            <a:ext cx="5472608" cy="3843855"/>
          </a:xfrm>
          <a:prstGeom prst="rect">
            <a:avLst/>
          </a:prstGeom>
          <a:noFill/>
          <a:ln w="9525">
            <a:noFill/>
            <a:miter lim="800000"/>
            <a:headEnd/>
            <a:tailEnd/>
          </a:ln>
        </p:spPr>
      </p:pic>
      <p:sp>
        <p:nvSpPr>
          <p:cNvPr id="6" name="Espace réservé du contenu 2"/>
          <p:cNvSpPr txBox="1">
            <a:spLocks/>
          </p:cNvSpPr>
          <p:nvPr/>
        </p:nvSpPr>
        <p:spPr bwMode="auto">
          <a:xfrm>
            <a:off x="6300192" y="5373216"/>
            <a:ext cx="2448272" cy="1224136"/>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marL="342900" marR="0" lvl="0" indent="-342900" algn="l" defTabSz="914400" rtl="0" eaLnBrk="1" fontAlgn="base" latinLnBrk="0" hangingPunct="1">
              <a:lnSpc>
                <a:spcPct val="100000"/>
              </a:lnSpc>
              <a:spcBef>
                <a:spcPct val="20000"/>
              </a:spcBef>
              <a:spcAft>
                <a:spcPct val="0"/>
              </a:spcAft>
              <a:buClr>
                <a:schemeClr val="hlink"/>
              </a:buClr>
              <a:buSzTx/>
              <a:buFontTx/>
              <a:buChar char="•"/>
              <a:tabLst/>
              <a:defRPr/>
            </a:pPr>
            <a:r>
              <a:rPr kumimoji="0" lang="fr-FR" sz="1600" b="0" i="0" u="none" strike="noStrike" kern="0" cap="none" spc="0" normalizeH="0" baseline="0" noProof="0" dirty="0" smtClean="0">
                <a:ln>
                  <a:noFill/>
                </a:ln>
                <a:solidFill>
                  <a:schemeClr val="tx1"/>
                </a:solidFill>
                <a:effectLst>
                  <a:outerShdw blurRad="38100" dist="38100" dir="2700000" algn="tl">
                    <a:srgbClr val="000000"/>
                  </a:outerShdw>
                </a:effectLst>
                <a:uLnTx/>
                <a:uFillTx/>
                <a:latin typeface="+mn-lt"/>
                <a:ea typeface="+mn-ea"/>
                <a:cs typeface="+mn-cs"/>
              </a:rPr>
              <a:t>Prévisions</a:t>
            </a:r>
            <a:r>
              <a:rPr kumimoji="0" lang="fr-FR" sz="1600" b="0" i="0" u="none" strike="noStrike" kern="0" cap="none" spc="0" normalizeH="0" noProof="0" dirty="0" smtClean="0">
                <a:ln>
                  <a:noFill/>
                </a:ln>
                <a:solidFill>
                  <a:schemeClr val="tx1"/>
                </a:solidFill>
                <a:effectLst>
                  <a:outerShdw blurRad="38100" dist="38100" dir="2700000" algn="tl">
                    <a:srgbClr val="000000"/>
                  </a:outerShdw>
                </a:effectLst>
                <a:uLnTx/>
                <a:uFillTx/>
                <a:latin typeface="+mn-lt"/>
                <a:ea typeface="+mn-ea"/>
                <a:cs typeface="+mn-cs"/>
              </a:rPr>
              <a:t> selon le centre  international de recherche sur le cancer de Lyon en mars 2011</a:t>
            </a:r>
            <a:endParaRPr kumimoji="0" lang="fr-FR" sz="2800" b="0" i="0" u="none" strike="noStrike" kern="0" cap="none" spc="0" normalizeH="0" baseline="0" noProof="0" dirty="0">
              <a:ln>
                <a:noFill/>
              </a:ln>
              <a:solidFill>
                <a:schemeClr val="tx1"/>
              </a:solidFill>
              <a:effectLst>
                <a:outerShdw blurRad="38100" dist="38100" dir="2700000" algn="tl">
                  <a:srgbClr val="000000"/>
                </a:outerShdw>
              </a:effectLst>
              <a:uLnTx/>
              <a:uFillTx/>
              <a:latin typeface="+mn-lt"/>
              <a:ea typeface="+mn-ea"/>
              <a:cs typeface="+mn-cs"/>
            </a:endParaRPr>
          </a:p>
        </p:txBody>
      </p:sp>
      <p:pic>
        <p:nvPicPr>
          <p:cNvPr id="183299" name="Picture 3" descr="F:\Perso\Perso Yves\Soutien gorge Danger\Photos 4\jeunefilletogolaise.jpg"/>
          <p:cNvPicPr>
            <a:picLocks noChangeAspect="1" noChangeArrowheads="1"/>
          </p:cNvPicPr>
          <p:nvPr/>
        </p:nvPicPr>
        <p:blipFill>
          <a:blip r:embed="rId3" cstate="email"/>
          <a:srcRect/>
          <a:stretch>
            <a:fillRect/>
          </a:stretch>
        </p:blipFill>
        <p:spPr bwMode="auto">
          <a:xfrm>
            <a:off x="6372200" y="2780928"/>
            <a:ext cx="2496278" cy="1872208"/>
          </a:xfrm>
          <a:prstGeom prst="rect">
            <a:avLst/>
          </a:prstGeom>
          <a:noFill/>
        </p:spPr>
      </p:pic>
    </p:spTree>
  </p:cSld>
  <p:clrMapOvr>
    <a:masterClrMapping/>
  </p:clrMapOvr>
  <p:timing>
    <p:tnLst>
      <p:par>
        <p:cTn id="1" dur="indefinite" restart="never" nodeType="tmRoot"/>
      </p:par>
    </p:tnLst>
  </p:timing>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2267744" y="188640"/>
            <a:ext cx="4320480" cy="1143000"/>
          </a:xfrm>
        </p:spPr>
        <p:txBody>
          <a:bodyPr/>
          <a:lstStyle/>
          <a:p>
            <a:r>
              <a:rPr lang="fr-FR" sz="4000" dirty="0" smtClean="0"/>
              <a:t>L’occident comme modèle…</a:t>
            </a:r>
            <a:endParaRPr lang="fr-FR" sz="4000" dirty="0"/>
          </a:p>
        </p:txBody>
      </p:sp>
      <p:sp>
        <p:nvSpPr>
          <p:cNvPr id="3" name="Espace réservé du contenu 2"/>
          <p:cNvSpPr>
            <a:spLocks noGrp="1"/>
          </p:cNvSpPr>
          <p:nvPr>
            <p:ph idx="1"/>
          </p:nvPr>
        </p:nvSpPr>
        <p:spPr>
          <a:xfrm>
            <a:off x="179512" y="3501008"/>
            <a:ext cx="3384376" cy="2952328"/>
          </a:xfrm>
        </p:spPr>
        <p:txBody>
          <a:bodyPr/>
          <a:lstStyle/>
          <a:p>
            <a:r>
              <a:rPr lang="fr-FR" sz="2400" dirty="0" smtClean="0"/>
              <a:t>Avec l’adoption de la mode occidentale comme modèle dans les pays en voie de développement les femmes portent maintenant fièrement leur soutien gorge !</a:t>
            </a:r>
            <a:endParaRPr lang="fr-FR" sz="2400" dirty="0"/>
          </a:p>
        </p:txBody>
      </p:sp>
      <p:pic>
        <p:nvPicPr>
          <p:cNvPr id="184322" name="Picture 2" descr="F:\Perso\Perso Yves\Soutien gorge Danger\Photos société\Soutien pays voie développement\SDC13808.JPG"/>
          <p:cNvPicPr>
            <a:picLocks noChangeAspect="1" noChangeArrowheads="1"/>
          </p:cNvPicPr>
          <p:nvPr/>
        </p:nvPicPr>
        <p:blipFill>
          <a:blip r:embed="rId2" cstate="email"/>
          <a:srcRect/>
          <a:stretch>
            <a:fillRect/>
          </a:stretch>
        </p:blipFill>
        <p:spPr bwMode="auto">
          <a:xfrm>
            <a:off x="3995936" y="3284984"/>
            <a:ext cx="4487821" cy="3365866"/>
          </a:xfrm>
          <a:prstGeom prst="rect">
            <a:avLst/>
          </a:prstGeom>
          <a:noFill/>
        </p:spPr>
      </p:pic>
      <p:sp>
        <p:nvSpPr>
          <p:cNvPr id="5" name="Espace réservé du contenu 2"/>
          <p:cNvSpPr txBox="1">
            <a:spLocks/>
          </p:cNvSpPr>
          <p:nvPr/>
        </p:nvSpPr>
        <p:spPr bwMode="auto">
          <a:xfrm>
            <a:off x="2051720" y="1412776"/>
            <a:ext cx="6624736" cy="187220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marL="342900" indent="-342900">
              <a:spcBef>
                <a:spcPct val="20000"/>
              </a:spcBef>
              <a:buClr>
                <a:schemeClr val="hlink"/>
              </a:buClr>
              <a:buFontTx/>
              <a:buChar char="•"/>
              <a:defRPr/>
            </a:pPr>
            <a:r>
              <a:rPr lang="fr-FR" sz="2000" kern="0" dirty="0" smtClean="0">
                <a:effectLst>
                  <a:outerShdw blurRad="38100" dist="38100" dir="2700000" algn="tl">
                    <a:srgbClr val="000000"/>
                  </a:outerShdw>
                </a:effectLst>
                <a:latin typeface="+mn-lt"/>
              </a:rPr>
              <a:t>Dans de nombreux pays jusque là préservés,                          le sein d’une femme s’est toujours montré          publiquement sans aucun complexe,                                        n’étant pas considéré comme un organe sexuel.</a:t>
            </a:r>
          </a:p>
          <a:p>
            <a:pPr marL="342900" indent="-342900">
              <a:spcBef>
                <a:spcPct val="20000"/>
              </a:spcBef>
              <a:buClr>
                <a:schemeClr val="hlink"/>
              </a:buClr>
              <a:buFontTx/>
              <a:buChar char="•"/>
              <a:defRPr/>
            </a:pPr>
            <a:r>
              <a:rPr lang="fr-FR" sz="2400" b="1" kern="0" dirty="0" smtClean="0">
                <a:effectLst>
                  <a:outerShdw blurRad="38100" dist="38100" dir="2700000" algn="tl">
                    <a:srgbClr val="000000"/>
                  </a:outerShdw>
                </a:effectLst>
                <a:latin typeface="+mn-lt"/>
              </a:rPr>
              <a:t>Le modèle occidental vient tout changer.</a:t>
            </a:r>
          </a:p>
          <a:p>
            <a:pPr marL="342900" marR="0" lvl="0" indent="-342900" algn="l" defTabSz="914400" rtl="0" eaLnBrk="1" fontAlgn="base" latinLnBrk="0" hangingPunct="1">
              <a:lnSpc>
                <a:spcPct val="100000"/>
              </a:lnSpc>
              <a:spcBef>
                <a:spcPct val="20000"/>
              </a:spcBef>
              <a:spcAft>
                <a:spcPct val="0"/>
              </a:spcAft>
              <a:buClr>
                <a:schemeClr val="hlink"/>
              </a:buClr>
              <a:buSzTx/>
              <a:buFontTx/>
              <a:buChar char="•"/>
              <a:tabLst/>
              <a:defRPr/>
            </a:pPr>
            <a:endParaRPr lang="fr-FR" sz="2000" kern="0" dirty="0" smtClean="0">
              <a:effectLst>
                <a:outerShdw blurRad="38100" dist="38100" dir="2700000" algn="tl">
                  <a:srgbClr val="000000"/>
                </a:outerShdw>
              </a:effectLst>
              <a:latin typeface="+mn-lt"/>
            </a:endParaRPr>
          </a:p>
        </p:txBody>
      </p:sp>
      <p:pic>
        <p:nvPicPr>
          <p:cNvPr id="193539" name="Picture 3" descr="F:\Perso\Perso Yves\Soutien gorge Danger\Photos 2\topless-tribes.jpg"/>
          <p:cNvPicPr>
            <a:picLocks noChangeAspect="1" noChangeArrowheads="1"/>
          </p:cNvPicPr>
          <p:nvPr/>
        </p:nvPicPr>
        <p:blipFill>
          <a:blip r:embed="rId3" cstate="email"/>
          <a:srcRect/>
          <a:stretch>
            <a:fillRect/>
          </a:stretch>
        </p:blipFill>
        <p:spPr bwMode="auto">
          <a:xfrm>
            <a:off x="6864738" y="188640"/>
            <a:ext cx="1829604" cy="2016224"/>
          </a:xfrm>
          <a:prstGeom prst="rect">
            <a:avLst/>
          </a:prstGeom>
          <a:noFill/>
        </p:spPr>
      </p:pic>
      <p:pic>
        <p:nvPicPr>
          <p:cNvPr id="193541" name="Picture 5" descr="F:\Perso\Perso Yves\Soutien gorge Danger\Photos 2\Zulu_woman_kneeling_topless.png"/>
          <p:cNvPicPr>
            <a:picLocks noChangeAspect="1" noChangeArrowheads="1"/>
          </p:cNvPicPr>
          <p:nvPr/>
        </p:nvPicPr>
        <p:blipFill>
          <a:blip r:embed="rId4" cstate="email"/>
          <a:srcRect/>
          <a:stretch>
            <a:fillRect/>
          </a:stretch>
        </p:blipFill>
        <p:spPr bwMode="auto">
          <a:xfrm>
            <a:off x="251520" y="188640"/>
            <a:ext cx="1872208" cy="3246887"/>
          </a:xfrm>
          <a:prstGeom prst="rect">
            <a:avLst/>
          </a:prstGeom>
          <a:noFill/>
        </p:spPr>
      </p:pic>
    </p:spTree>
  </p:cSld>
  <p:clrMapOvr>
    <a:masterClrMapping/>
  </p:clrMapOvr>
  <p:timing>
    <p:tnLst>
      <p:par>
        <p:cTn id="1" dur="indefinite" restart="never" nodeType="tmRoot"/>
      </p:par>
    </p:tnLst>
  </p:timing>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Le phénomène déclencheur ?</a:t>
            </a:r>
            <a:endParaRPr lang="fr-FR" dirty="0"/>
          </a:p>
        </p:txBody>
      </p:sp>
      <p:sp>
        <p:nvSpPr>
          <p:cNvPr id="3" name="Espace réservé du contenu 2"/>
          <p:cNvSpPr>
            <a:spLocks noGrp="1"/>
          </p:cNvSpPr>
          <p:nvPr>
            <p:ph idx="1"/>
          </p:nvPr>
        </p:nvSpPr>
        <p:spPr>
          <a:xfrm>
            <a:off x="6516216" y="1628800"/>
            <a:ext cx="2483768" cy="4752528"/>
          </a:xfrm>
        </p:spPr>
        <p:txBody>
          <a:bodyPr/>
          <a:lstStyle/>
          <a:p>
            <a:r>
              <a:rPr lang="fr-FR" sz="2000" dirty="0" smtClean="0"/>
              <a:t>Lorsque l’on compare les types de cancer, si le tabac explique le cancer du poumon chez l’homme, le soutien gorge expliquerait l’incroyable pic de ce graphique chez la femme.</a:t>
            </a:r>
          </a:p>
          <a:p>
            <a:r>
              <a:rPr lang="fr-FR" sz="2000" dirty="0" smtClean="0"/>
              <a:t>Sinon pourquoi cette région du corps plutôt qu’une autre ?</a:t>
            </a:r>
            <a:endParaRPr lang="fr-FR" sz="2000" dirty="0"/>
          </a:p>
        </p:txBody>
      </p:sp>
      <p:pic>
        <p:nvPicPr>
          <p:cNvPr id="192515" name="Picture 3"/>
          <p:cNvPicPr>
            <a:picLocks noChangeAspect="1" noChangeArrowheads="1"/>
          </p:cNvPicPr>
          <p:nvPr/>
        </p:nvPicPr>
        <p:blipFill>
          <a:blip r:embed="rId2" cstate="email"/>
          <a:srcRect/>
          <a:stretch>
            <a:fillRect/>
          </a:stretch>
        </p:blipFill>
        <p:spPr bwMode="auto">
          <a:xfrm>
            <a:off x="251520" y="1700808"/>
            <a:ext cx="6343650" cy="46926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5170" name="Rectangle 2"/>
          <p:cNvSpPr>
            <a:spLocks noGrp="1" noChangeArrowheads="1"/>
          </p:cNvSpPr>
          <p:nvPr>
            <p:ph type="title"/>
          </p:nvPr>
        </p:nvSpPr>
        <p:spPr>
          <a:xfrm>
            <a:off x="457200" y="274638"/>
            <a:ext cx="5122863" cy="1143000"/>
          </a:xfrm>
        </p:spPr>
        <p:txBody>
          <a:bodyPr/>
          <a:lstStyle/>
          <a:p>
            <a:pPr eaLnBrk="1" hangingPunct="1">
              <a:defRPr/>
            </a:pPr>
            <a:r>
              <a:rPr lang="fr-FR" sz="4000" dirty="0" smtClean="0"/>
              <a:t>Santé ou apparence</a:t>
            </a:r>
          </a:p>
        </p:txBody>
      </p:sp>
      <p:sp>
        <p:nvSpPr>
          <p:cNvPr id="135171" name="Rectangle 3"/>
          <p:cNvSpPr>
            <a:spLocks noGrp="1" noChangeArrowheads="1"/>
          </p:cNvSpPr>
          <p:nvPr>
            <p:ph type="body" idx="1"/>
          </p:nvPr>
        </p:nvSpPr>
        <p:spPr>
          <a:xfrm>
            <a:off x="250825" y="1341438"/>
            <a:ext cx="5761038" cy="3095625"/>
          </a:xfrm>
        </p:spPr>
        <p:txBody>
          <a:bodyPr/>
          <a:lstStyle/>
          <a:p>
            <a:pPr eaLnBrk="1" hangingPunct="1">
              <a:lnSpc>
                <a:spcPct val="90000"/>
              </a:lnSpc>
              <a:defRPr/>
            </a:pPr>
            <a:r>
              <a:rPr lang="fr-FR" sz="2800" dirty="0" smtClean="0"/>
              <a:t>Porter un soutien gorge n’a aucune nécessité médicale…</a:t>
            </a:r>
          </a:p>
          <a:p>
            <a:pPr eaLnBrk="1" hangingPunct="1">
              <a:lnSpc>
                <a:spcPct val="90000"/>
              </a:lnSpc>
              <a:buFontTx/>
              <a:buNone/>
              <a:defRPr/>
            </a:pPr>
            <a:r>
              <a:rPr lang="fr-FR" sz="2800" dirty="0" smtClean="0"/>
              <a:t>			… bien au contraire  !</a:t>
            </a:r>
          </a:p>
          <a:p>
            <a:pPr eaLnBrk="1" hangingPunct="1">
              <a:lnSpc>
                <a:spcPct val="90000"/>
              </a:lnSpc>
              <a:defRPr/>
            </a:pPr>
            <a:r>
              <a:rPr lang="fr-FR" sz="2800" dirty="0" smtClean="0"/>
              <a:t>La pression sociale oriente nos choix:</a:t>
            </a:r>
          </a:p>
          <a:p>
            <a:pPr eaLnBrk="1" hangingPunct="1">
              <a:lnSpc>
                <a:spcPct val="90000"/>
              </a:lnSpc>
              <a:buFontTx/>
              <a:buNone/>
              <a:defRPr/>
            </a:pPr>
            <a:r>
              <a:rPr lang="fr-FR" sz="2800" dirty="0" smtClean="0"/>
              <a:t>	Un comportement même irrationnel nous semble correct si d'autres l'appliquent.</a:t>
            </a:r>
          </a:p>
        </p:txBody>
      </p:sp>
      <p:pic>
        <p:nvPicPr>
          <p:cNvPr id="81924" name="Picture 5" descr="quelle-classe-cette-carla-sarkozy-L-1"/>
          <p:cNvPicPr>
            <a:picLocks noChangeAspect="1" noChangeArrowheads="1"/>
          </p:cNvPicPr>
          <p:nvPr/>
        </p:nvPicPr>
        <p:blipFill>
          <a:blip r:embed="rId2" cstate="email"/>
          <a:srcRect/>
          <a:stretch>
            <a:fillRect/>
          </a:stretch>
        </p:blipFill>
        <p:spPr bwMode="auto">
          <a:xfrm rot="-344155">
            <a:off x="5867400" y="476250"/>
            <a:ext cx="2771775" cy="2855913"/>
          </a:xfrm>
          <a:prstGeom prst="rect">
            <a:avLst/>
          </a:prstGeom>
          <a:noFill/>
          <a:ln w="9525">
            <a:noFill/>
            <a:miter lim="800000"/>
            <a:headEnd/>
            <a:tailEnd/>
          </a:ln>
        </p:spPr>
      </p:pic>
      <p:pic>
        <p:nvPicPr>
          <p:cNvPr id="81925" name="Picture 6" descr="N:\Lycée\BTS\ESF\Images et textes dépliants maladies culturogénétiques\Soutien gorge et cancer\Images\PE_CAMP_BraFasten.jpg"/>
          <p:cNvPicPr>
            <a:picLocks noChangeAspect="1" noChangeArrowheads="1"/>
          </p:cNvPicPr>
          <p:nvPr/>
        </p:nvPicPr>
        <p:blipFill>
          <a:blip r:embed="rId3" cstate="email"/>
          <a:srcRect/>
          <a:stretch>
            <a:fillRect/>
          </a:stretch>
        </p:blipFill>
        <p:spPr bwMode="auto">
          <a:xfrm>
            <a:off x="3347864" y="4509120"/>
            <a:ext cx="2700338" cy="1873250"/>
          </a:xfrm>
          <a:prstGeom prst="rect">
            <a:avLst/>
          </a:prstGeom>
          <a:noFill/>
          <a:ln w="9525">
            <a:noFill/>
            <a:miter lim="800000"/>
            <a:headEnd/>
            <a:tailEnd/>
          </a:ln>
        </p:spPr>
      </p:pic>
      <p:pic>
        <p:nvPicPr>
          <p:cNvPr id="81926" name="Picture 7" descr="M:\0-Stock 2 Récup\Bétises internet 2\Ssg\braless-1-1.jpg"/>
          <p:cNvPicPr>
            <a:picLocks noChangeAspect="1" noChangeArrowheads="1"/>
          </p:cNvPicPr>
          <p:nvPr/>
        </p:nvPicPr>
        <p:blipFill>
          <a:blip r:embed="rId4" cstate="email"/>
          <a:srcRect/>
          <a:stretch>
            <a:fillRect/>
          </a:stretch>
        </p:blipFill>
        <p:spPr bwMode="auto">
          <a:xfrm>
            <a:off x="6156176" y="4149080"/>
            <a:ext cx="1440160" cy="2232670"/>
          </a:xfrm>
          <a:prstGeom prst="rect">
            <a:avLst/>
          </a:prstGeom>
          <a:noFill/>
          <a:ln w="9525">
            <a:noFill/>
            <a:miter lim="800000"/>
            <a:headEnd/>
            <a:tailEnd/>
          </a:ln>
        </p:spPr>
      </p:pic>
      <p:pic>
        <p:nvPicPr>
          <p:cNvPr id="81927" name="Picture 8" descr="N:\Lycée\BTS\ESF\Images et textes dépliants maladies culturogénétiques\Soutien gorge et cancer\Images\79679233sein-jpg.jpg"/>
          <p:cNvPicPr>
            <a:picLocks noChangeAspect="1" noChangeArrowheads="1"/>
          </p:cNvPicPr>
          <p:nvPr/>
        </p:nvPicPr>
        <p:blipFill>
          <a:blip r:embed="rId5" cstate="email"/>
          <a:srcRect/>
          <a:stretch>
            <a:fillRect/>
          </a:stretch>
        </p:blipFill>
        <p:spPr bwMode="auto">
          <a:xfrm>
            <a:off x="395536" y="4509120"/>
            <a:ext cx="2854325" cy="1873250"/>
          </a:xfrm>
          <a:prstGeom prst="rect">
            <a:avLst/>
          </a:prstGeom>
          <a:noFill/>
          <a:ln w="9525">
            <a:noFill/>
            <a:miter lim="800000"/>
            <a:headEnd/>
            <a:tailEnd/>
          </a:ln>
        </p:spPr>
      </p:pic>
      <p:pic>
        <p:nvPicPr>
          <p:cNvPr id="81928" name="Picture 8" descr="M:\0-Stock 2 Récup\Bétises internet 2\Ssg\candid_braless.jpg"/>
          <p:cNvPicPr>
            <a:picLocks noChangeAspect="1" noChangeArrowheads="1"/>
          </p:cNvPicPr>
          <p:nvPr/>
        </p:nvPicPr>
        <p:blipFill>
          <a:blip r:embed="rId6" cstate="email"/>
          <a:srcRect/>
          <a:stretch>
            <a:fillRect/>
          </a:stretch>
        </p:blipFill>
        <p:spPr bwMode="auto">
          <a:xfrm>
            <a:off x="7668344" y="3789040"/>
            <a:ext cx="1232191" cy="2610374"/>
          </a:xfrm>
          <a:prstGeom prst="rect">
            <a:avLst/>
          </a:prstGeom>
          <a:noFill/>
        </p:spPr>
      </p:pic>
      <p:sp>
        <p:nvSpPr>
          <p:cNvPr id="9" name="ZoneTexte 8"/>
          <p:cNvSpPr txBox="1"/>
          <p:nvPr/>
        </p:nvSpPr>
        <p:spPr>
          <a:xfrm>
            <a:off x="6012160" y="3356992"/>
            <a:ext cx="2880320" cy="707886"/>
          </a:xfrm>
          <a:prstGeom prst="rect">
            <a:avLst/>
          </a:prstGeom>
          <a:noFill/>
        </p:spPr>
        <p:txBody>
          <a:bodyPr wrap="square" rtlCol="0">
            <a:spAutoFit/>
          </a:bodyPr>
          <a:lstStyle/>
          <a:p>
            <a:r>
              <a:rPr lang="fr-FR" sz="2000" b="1" dirty="0" smtClean="0">
                <a:solidFill>
                  <a:srgbClr val="FFFF00"/>
                </a:solidFill>
                <a:effectLst>
                  <a:outerShdw blurRad="38100" dist="38100" dir="2700000" algn="tl">
                    <a:srgbClr val="000000">
                      <a:alpha val="43137"/>
                    </a:srgbClr>
                  </a:outerShdw>
                </a:effectLst>
              </a:rPr>
              <a:t>Etre une femme n’est pas indécent.</a:t>
            </a:r>
            <a:endParaRPr lang="fr-FR" sz="2000" b="1" dirty="0">
              <a:solidFill>
                <a:srgbClr val="FFFF00"/>
              </a:solidFill>
              <a:effectLst>
                <a:outerShdw blurRad="38100" dist="38100" dir="2700000" algn="tl">
                  <a:srgbClr val="000000">
                    <a:alpha val="43137"/>
                  </a:srgbClr>
                </a:outerShdw>
              </a:effectLst>
            </a:endParaRPr>
          </a:p>
        </p:txBody>
      </p:sp>
    </p:spTree>
  </p:cSld>
  <p:clrMapOvr>
    <a:masterClrMapping/>
  </p:clrMapOvr>
  <p:timing>
    <p:tnLst>
      <p:par>
        <p:cTn id="1" dur="indefinite" restart="never" nodeType="tmRoot"/>
      </p:par>
    </p:tnLst>
  </p:timing>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Une ambiguïté étonnante !</a:t>
            </a:r>
            <a:endParaRPr lang="fr-FR" dirty="0"/>
          </a:p>
        </p:txBody>
      </p:sp>
      <p:sp>
        <p:nvSpPr>
          <p:cNvPr id="3" name="Espace réservé du contenu 2"/>
          <p:cNvSpPr>
            <a:spLocks noGrp="1"/>
          </p:cNvSpPr>
          <p:nvPr>
            <p:ph idx="1"/>
          </p:nvPr>
        </p:nvSpPr>
        <p:spPr>
          <a:xfrm>
            <a:off x="467544" y="1700808"/>
            <a:ext cx="4114800" cy="3600400"/>
          </a:xfrm>
        </p:spPr>
        <p:txBody>
          <a:bodyPr/>
          <a:lstStyle/>
          <a:p>
            <a:r>
              <a:rPr lang="fr-FR" dirty="0" smtClean="0"/>
              <a:t>L’absurdité de l’industrie textile dans ce domaine va même jusqu’à créer des soutiens gorges imitant la nudité des seins.</a:t>
            </a:r>
            <a:endParaRPr lang="fr-FR" dirty="0"/>
          </a:p>
        </p:txBody>
      </p:sp>
      <p:pic>
        <p:nvPicPr>
          <p:cNvPr id="106498" name="Picture 2" descr="N:\Perso\Perso Yves\Soutien gorge Danger\176.jpg"/>
          <p:cNvPicPr>
            <a:picLocks noChangeAspect="1" noChangeArrowheads="1"/>
          </p:cNvPicPr>
          <p:nvPr/>
        </p:nvPicPr>
        <p:blipFill>
          <a:blip r:embed="rId2" cstate="email"/>
          <a:srcRect/>
          <a:stretch>
            <a:fillRect/>
          </a:stretch>
        </p:blipFill>
        <p:spPr bwMode="auto">
          <a:xfrm>
            <a:off x="4644008" y="1804820"/>
            <a:ext cx="3998218" cy="4442464"/>
          </a:xfrm>
          <a:prstGeom prst="rect">
            <a:avLst/>
          </a:prstGeom>
          <a:noFill/>
        </p:spPr>
      </p:pic>
      <p:pic>
        <p:nvPicPr>
          <p:cNvPr id="188418" name="Picture 2" descr="N:\Perso\Perso Yves\Soutien gorge Danger\soutien-gorge-téton.jpg"/>
          <p:cNvPicPr>
            <a:picLocks noChangeAspect="1" noChangeArrowheads="1"/>
          </p:cNvPicPr>
          <p:nvPr/>
        </p:nvPicPr>
        <p:blipFill>
          <a:blip r:embed="rId3" cstate="email"/>
          <a:srcRect/>
          <a:stretch>
            <a:fillRect/>
          </a:stretch>
        </p:blipFill>
        <p:spPr bwMode="auto">
          <a:xfrm>
            <a:off x="2627784" y="4869160"/>
            <a:ext cx="1459880" cy="1379587"/>
          </a:xfrm>
          <a:prstGeom prst="rect">
            <a:avLst/>
          </a:prstGeom>
          <a:noFill/>
        </p:spPr>
      </p:pic>
      <p:sp>
        <p:nvSpPr>
          <p:cNvPr id="6" name="ZoneTexte 5"/>
          <p:cNvSpPr txBox="1"/>
          <p:nvPr/>
        </p:nvSpPr>
        <p:spPr>
          <a:xfrm>
            <a:off x="827584" y="5373216"/>
            <a:ext cx="1800200" cy="923330"/>
          </a:xfrm>
          <a:prstGeom prst="rect">
            <a:avLst/>
          </a:prstGeom>
          <a:noFill/>
        </p:spPr>
        <p:txBody>
          <a:bodyPr wrap="square" rtlCol="0">
            <a:spAutoFit/>
          </a:bodyPr>
          <a:lstStyle/>
          <a:p>
            <a:r>
              <a:rPr lang="fr-FR" dirty="0" smtClean="0">
                <a:solidFill>
                  <a:srgbClr val="FFFF00"/>
                </a:solidFill>
                <a:effectLst>
                  <a:outerShdw blurRad="38100" dist="38100" dir="2700000" algn="tl">
                    <a:srgbClr val="000000">
                      <a:alpha val="43137"/>
                    </a:srgbClr>
                  </a:outerShdw>
                </a:effectLst>
              </a:rPr>
              <a:t>Mais ça ne libère pas le drainage lymphatique…</a:t>
            </a:r>
            <a:endParaRPr lang="fr-FR" dirty="0">
              <a:solidFill>
                <a:srgbClr val="FFFF00"/>
              </a:solidFill>
              <a:effectLst>
                <a:outerShdw blurRad="38100" dist="38100" dir="2700000" algn="tl">
                  <a:srgbClr val="000000">
                    <a:alpha val="43137"/>
                  </a:srgbClr>
                </a:outerShdw>
              </a:effectLst>
            </a:endParaRPr>
          </a:p>
        </p:txBody>
      </p:sp>
    </p:spTree>
  </p:cSld>
  <p:clrMapOvr>
    <a:masterClrMapping/>
  </p:clrMapOvr>
  <p:timing>
    <p:tnLst>
      <p:par>
        <p:cTn id="1" dur="indefinite" restart="never" nodeType="tmRoot"/>
      </p:par>
    </p:tnLst>
  </p:timing>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Différence  hommes / femmes</a:t>
            </a:r>
            <a:endParaRPr lang="fr-FR" dirty="0"/>
          </a:p>
        </p:txBody>
      </p:sp>
      <p:sp>
        <p:nvSpPr>
          <p:cNvPr id="3" name="Espace réservé du contenu 2"/>
          <p:cNvSpPr>
            <a:spLocks noGrp="1"/>
          </p:cNvSpPr>
          <p:nvPr>
            <p:ph idx="1"/>
          </p:nvPr>
        </p:nvSpPr>
        <p:spPr>
          <a:xfrm>
            <a:off x="4427984" y="1340768"/>
            <a:ext cx="4358858" cy="1080120"/>
          </a:xfrm>
        </p:spPr>
        <p:txBody>
          <a:bodyPr/>
          <a:lstStyle/>
          <a:p>
            <a:r>
              <a:rPr lang="fr-FR" sz="2800" dirty="0" smtClean="0"/>
              <a:t>Cette image ne pose aucun problème aux regards !</a:t>
            </a:r>
            <a:endParaRPr lang="fr-FR" sz="2800" dirty="0"/>
          </a:p>
        </p:txBody>
      </p:sp>
      <p:pic>
        <p:nvPicPr>
          <p:cNvPr id="102402" name="Picture 2" descr="N:\Perso\Perso Yves\Soutien gorge Danger\images5.jpeg"/>
          <p:cNvPicPr>
            <a:picLocks noChangeAspect="1" noChangeArrowheads="1"/>
          </p:cNvPicPr>
          <p:nvPr/>
        </p:nvPicPr>
        <p:blipFill>
          <a:blip r:embed="rId2" cstate="email"/>
          <a:srcRect/>
          <a:stretch>
            <a:fillRect/>
          </a:stretch>
        </p:blipFill>
        <p:spPr bwMode="auto">
          <a:xfrm>
            <a:off x="4427984" y="2492896"/>
            <a:ext cx="4175137" cy="3888432"/>
          </a:xfrm>
          <a:prstGeom prst="rect">
            <a:avLst/>
          </a:prstGeom>
          <a:noFill/>
        </p:spPr>
      </p:pic>
      <p:pic>
        <p:nvPicPr>
          <p:cNvPr id="102403" name="Picture 3" descr="N:\Perso\Perso Yves\Soutien gorge Danger\h-4-2173150-1280841528.jpg"/>
          <p:cNvPicPr>
            <a:picLocks noChangeAspect="1" noChangeArrowheads="1"/>
          </p:cNvPicPr>
          <p:nvPr/>
        </p:nvPicPr>
        <p:blipFill>
          <a:blip r:embed="rId3" cstate="email"/>
          <a:srcRect/>
          <a:stretch>
            <a:fillRect/>
          </a:stretch>
        </p:blipFill>
        <p:spPr bwMode="auto">
          <a:xfrm>
            <a:off x="899592" y="2492896"/>
            <a:ext cx="2609845" cy="3888432"/>
          </a:xfrm>
          <a:prstGeom prst="rect">
            <a:avLst/>
          </a:prstGeom>
          <a:noFill/>
        </p:spPr>
      </p:pic>
      <p:sp>
        <p:nvSpPr>
          <p:cNvPr id="6" name="Espace réservé du contenu 2"/>
          <p:cNvSpPr txBox="1">
            <a:spLocks/>
          </p:cNvSpPr>
          <p:nvPr/>
        </p:nvSpPr>
        <p:spPr bwMode="auto">
          <a:xfrm>
            <a:off x="323528" y="1340768"/>
            <a:ext cx="4104456" cy="108012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marL="342900" marR="0" lvl="0" indent="-342900" algn="l" defTabSz="914400" rtl="0" eaLnBrk="0" fontAlgn="base" latinLnBrk="0" hangingPunct="0">
              <a:lnSpc>
                <a:spcPct val="100000"/>
              </a:lnSpc>
              <a:spcBef>
                <a:spcPct val="20000"/>
              </a:spcBef>
              <a:spcAft>
                <a:spcPct val="0"/>
              </a:spcAft>
              <a:buClr>
                <a:schemeClr val="hlink"/>
              </a:buClr>
              <a:buSzTx/>
              <a:buFontTx/>
              <a:buChar char="•"/>
              <a:tabLst/>
              <a:defRPr/>
            </a:pPr>
            <a:r>
              <a:rPr kumimoji="0" lang="fr-FR" sz="2800" b="0" i="0" u="none" strike="noStrike" kern="0" cap="none" spc="0" normalizeH="0" baseline="0" noProof="0" dirty="0" smtClean="0">
                <a:ln>
                  <a:noFill/>
                </a:ln>
                <a:solidFill>
                  <a:schemeClr val="tx1"/>
                </a:solidFill>
                <a:effectLst>
                  <a:outerShdw blurRad="38100" dist="38100" dir="2700000" algn="tl">
                    <a:srgbClr val="000000"/>
                  </a:outerShdw>
                </a:effectLst>
                <a:uLnTx/>
                <a:uFillTx/>
                <a:latin typeface="+mn-lt"/>
                <a:ea typeface="+mn-ea"/>
                <a:cs typeface="+mn-cs"/>
              </a:rPr>
              <a:t>Certaines n’osent pas à cause des autres…</a:t>
            </a:r>
            <a:endParaRPr kumimoji="0" lang="fr-FR" sz="2800" b="0" i="0" u="none" strike="noStrike" kern="0" cap="none" spc="0" normalizeH="0" baseline="0" noProof="0" dirty="0">
              <a:ln>
                <a:noFill/>
              </a:ln>
              <a:solidFill>
                <a:schemeClr val="tx1"/>
              </a:solidFill>
              <a:effectLst>
                <a:outerShdw blurRad="38100" dist="38100" dir="2700000" algn="tl">
                  <a:srgbClr val="000000"/>
                </a:outerShdw>
              </a:effectLst>
              <a:uLnTx/>
              <a:uFillTx/>
              <a:latin typeface="+mn-lt"/>
              <a:ea typeface="+mn-ea"/>
              <a:cs typeface="+mn-cs"/>
            </a:endParaRPr>
          </a:p>
        </p:txBody>
      </p:sp>
      <p:sp>
        <p:nvSpPr>
          <p:cNvPr id="7" name="ZoneTexte 6"/>
          <p:cNvSpPr txBox="1"/>
          <p:nvPr/>
        </p:nvSpPr>
        <p:spPr>
          <a:xfrm>
            <a:off x="899592" y="6453336"/>
            <a:ext cx="7704856" cy="369332"/>
          </a:xfrm>
          <a:prstGeom prst="rect">
            <a:avLst/>
          </a:prstGeom>
          <a:noFill/>
        </p:spPr>
        <p:txBody>
          <a:bodyPr wrap="square" rtlCol="0">
            <a:spAutoFit/>
          </a:bodyPr>
          <a:lstStyle/>
          <a:p>
            <a:pPr algn="ctr"/>
            <a:r>
              <a:rPr lang="fr-FR" dirty="0" smtClean="0"/>
              <a:t>Lequel des deux a les seins qui mériteraient le plus d’être soutenus ???</a:t>
            </a:r>
            <a:endParaRPr lang="fr-FR" dirty="0"/>
          </a:p>
        </p:txBody>
      </p:sp>
    </p:spTree>
  </p:cSld>
  <p:clrMapOvr>
    <a:masterClrMapping/>
  </p:clrMapOvr>
  <p:timing>
    <p:tnLst>
      <p:par>
        <p:cTn id="1" dur="indefinite" restart="never" nodeType="tmRoot"/>
      </p:par>
    </p:tnLst>
  </p:timing>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Notre société n’est pas logique</a:t>
            </a:r>
            <a:endParaRPr lang="fr-FR" dirty="0"/>
          </a:p>
        </p:txBody>
      </p:sp>
      <p:sp>
        <p:nvSpPr>
          <p:cNvPr id="3" name="Espace réservé du contenu 2"/>
          <p:cNvSpPr>
            <a:spLocks noGrp="1"/>
          </p:cNvSpPr>
          <p:nvPr>
            <p:ph idx="1"/>
          </p:nvPr>
        </p:nvSpPr>
        <p:spPr>
          <a:xfrm>
            <a:off x="467544" y="5157192"/>
            <a:ext cx="8219256" cy="1296144"/>
          </a:xfrm>
        </p:spPr>
        <p:txBody>
          <a:bodyPr/>
          <a:lstStyle/>
          <a:p>
            <a:r>
              <a:rPr lang="fr-FR" sz="2800" dirty="0" smtClean="0"/>
              <a:t>Les seins nus: autorisé pour les hommes, parfois critiqué pour les femmes…</a:t>
            </a:r>
          </a:p>
          <a:p>
            <a:r>
              <a:rPr lang="fr-FR" sz="2800" dirty="0" smtClean="0"/>
              <a:t>Qui a besoin le plus d’un soutien gorge ?</a:t>
            </a:r>
            <a:endParaRPr lang="fr-FR" sz="2800" dirty="0"/>
          </a:p>
        </p:txBody>
      </p:sp>
      <p:pic>
        <p:nvPicPr>
          <p:cNvPr id="176134" name="Picture 6" descr="I:\Perso\Perso Yves\Soutien gorge Danger\Photos 2\steven-tyler-celebrity-man-boobs-2-79063.jpg"/>
          <p:cNvPicPr>
            <a:picLocks noChangeAspect="1" noChangeArrowheads="1"/>
          </p:cNvPicPr>
          <p:nvPr/>
        </p:nvPicPr>
        <p:blipFill>
          <a:blip r:embed="rId2" cstate="email"/>
          <a:srcRect/>
          <a:stretch>
            <a:fillRect/>
          </a:stretch>
        </p:blipFill>
        <p:spPr bwMode="auto">
          <a:xfrm>
            <a:off x="467544" y="1700808"/>
            <a:ext cx="1872208" cy="1872208"/>
          </a:xfrm>
          <a:prstGeom prst="rect">
            <a:avLst/>
          </a:prstGeom>
          <a:noFill/>
        </p:spPr>
      </p:pic>
      <p:pic>
        <p:nvPicPr>
          <p:cNvPr id="176136" name="Picture 8" descr="I:\Perso\Perso Yves\Soutien gorge Danger\Photos 2\75cf01d1.jpg"/>
          <p:cNvPicPr>
            <a:picLocks noChangeAspect="1" noChangeArrowheads="1"/>
          </p:cNvPicPr>
          <p:nvPr/>
        </p:nvPicPr>
        <p:blipFill>
          <a:blip r:embed="rId3" cstate="email"/>
          <a:srcRect/>
          <a:stretch>
            <a:fillRect/>
          </a:stretch>
        </p:blipFill>
        <p:spPr bwMode="auto">
          <a:xfrm>
            <a:off x="2483768" y="1700808"/>
            <a:ext cx="1875332" cy="1872208"/>
          </a:xfrm>
          <a:prstGeom prst="rect">
            <a:avLst/>
          </a:prstGeom>
          <a:noFill/>
        </p:spPr>
      </p:pic>
      <p:pic>
        <p:nvPicPr>
          <p:cNvPr id="176140" name="Picture 12" descr="I:\Perso\Perso Yves\Soutien gorge Danger\Photos 2\A5GdACuCQAA8veK.jpg"/>
          <p:cNvPicPr>
            <a:picLocks noChangeAspect="1" noChangeArrowheads="1"/>
          </p:cNvPicPr>
          <p:nvPr/>
        </p:nvPicPr>
        <p:blipFill>
          <a:blip r:embed="rId4" cstate="email"/>
          <a:srcRect/>
          <a:stretch>
            <a:fillRect/>
          </a:stretch>
        </p:blipFill>
        <p:spPr bwMode="auto">
          <a:xfrm>
            <a:off x="611560" y="3645024"/>
            <a:ext cx="1728192" cy="1444161"/>
          </a:xfrm>
          <a:prstGeom prst="rect">
            <a:avLst/>
          </a:prstGeom>
          <a:noFill/>
        </p:spPr>
      </p:pic>
      <p:pic>
        <p:nvPicPr>
          <p:cNvPr id="176141" name="Picture 13" descr="I:\Perso\Perso Yves\Soutien gorge Danger\Photos 2\bruce-snowdon-last-fat-man-1.jpg"/>
          <p:cNvPicPr>
            <a:picLocks noChangeAspect="1" noChangeArrowheads="1"/>
          </p:cNvPicPr>
          <p:nvPr/>
        </p:nvPicPr>
        <p:blipFill>
          <a:blip r:embed="rId5" cstate="email"/>
          <a:srcRect/>
          <a:stretch>
            <a:fillRect/>
          </a:stretch>
        </p:blipFill>
        <p:spPr bwMode="auto">
          <a:xfrm>
            <a:off x="4572000" y="3645023"/>
            <a:ext cx="1474986" cy="1438373"/>
          </a:xfrm>
          <a:prstGeom prst="rect">
            <a:avLst/>
          </a:prstGeom>
          <a:noFill/>
        </p:spPr>
      </p:pic>
      <p:pic>
        <p:nvPicPr>
          <p:cNvPr id="176143" name="Picture 15" descr="I:\Perso\Perso Yves\Soutien gorge Danger\Photos 2\d_cup.jpg"/>
          <p:cNvPicPr>
            <a:picLocks noChangeAspect="1" noChangeArrowheads="1"/>
          </p:cNvPicPr>
          <p:nvPr/>
        </p:nvPicPr>
        <p:blipFill>
          <a:blip r:embed="rId6" cstate="email"/>
          <a:srcRect/>
          <a:stretch>
            <a:fillRect/>
          </a:stretch>
        </p:blipFill>
        <p:spPr bwMode="auto">
          <a:xfrm>
            <a:off x="4932040" y="1700808"/>
            <a:ext cx="1237471" cy="1872208"/>
          </a:xfrm>
          <a:prstGeom prst="rect">
            <a:avLst/>
          </a:prstGeom>
          <a:noFill/>
        </p:spPr>
      </p:pic>
      <p:pic>
        <p:nvPicPr>
          <p:cNvPr id="176144" name="Picture 16" descr="I:\Perso\Perso Yves\Soutien gorge Danger\Photos 2\femme-noire-nue-10.jpg"/>
          <p:cNvPicPr>
            <a:picLocks noChangeAspect="1" noChangeArrowheads="1"/>
          </p:cNvPicPr>
          <p:nvPr/>
        </p:nvPicPr>
        <p:blipFill>
          <a:blip r:embed="rId7" cstate="email"/>
          <a:srcRect/>
          <a:stretch>
            <a:fillRect/>
          </a:stretch>
        </p:blipFill>
        <p:spPr bwMode="auto">
          <a:xfrm>
            <a:off x="2483768" y="3645024"/>
            <a:ext cx="1586953" cy="1440160"/>
          </a:xfrm>
          <a:prstGeom prst="rect">
            <a:avLst/>
          </a:prstGeom>
          <a:noFill/>
        </p:spPr>
      </p:pic>
      <p:pic>
        <p:nvPicPr>
          <p:cNvPr id="176147" name="Picture 19" descr="I:\Perso\Perso Yves\Soutien gorge Danger\Photos 2\2LaceyOnTheBeachCandid.jpg"/>
          <p:cNvPicPr>
            <a:picLocks noChangeAspect="1" noChangeArrowheads="1"/>
          </p:cNvPicPr>
          <p:nvPr/>
        </p:nvPicPr>
        <p:blipFill>
          <a:blip r:embed="rId8" cstate="email"/>
          <a:srcRect/>
          <a:stretch>
            <a:fillRect/>
          </a:stretch>
        </p:blipFill>
        <p:spPr bwMode="auto">
          <a:xfrm>
            <a:off x="6156176" y="3645024"/>
            <a:ext cx="2551423" cy="1434384"/>
          </a:xfrm>
          <a:prstGeom prst="rect">
            <a:avLst/>
          </a:prstGeom>
          <a:noFill/>
        </p:spPr>
      </p:pic>
      <p:pic>
        <p:nvPicPr>
          <p:cNvPr id="176149" name="Picture 21" descr="I:\Perso\Perso Yves\Soutien gorge Danger\Photos 2\67478b09.jpg"/>
          <p:cNvPicPr>
            <a:picLocks noChangeAspect="1" noChangeArrowheads="1"/>
          </p:cNvPicPr>
          <p:nvPr/>
        </p:nvPicPr>
        <p:blipFill>
          <a:blip r:embed="rId9" cstate="email"/>
          <a:srcRect/>
          <a:stretch>
            <a:fillRect/>
          </a:stretch>
        </p:blipFill>
        <p:spPr bwMode="auto">
          <a:xfrm>
            <a:off x="6300192" y="1700808"/>
            <a:ext cx="1404156" cy="1872208"/>
          </a:xfrm>
          <a:prstGeom prst="rect">
            <a:avLst/>
          </a:prstGeom>
          <a:noFill/>
        </p:spPr>
      </p:pic>
    </p:spTree>
  </p:cSld>
  <p:clrMapOvr>
    <a:masterClrMapping/>
  </p:clrMapOvr>
  <p:timing>
    <p:tnLst>
      <p:par>
        <p:cTn id="1" dur="indefinite" restart="never" nodeType="tmRoot"/>
      </p:par>
    </p:tnLst>
  </p:timing>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57200" y="274638"/>
            <a:ext cx="4762872" cy="1143000"/>
          </a:xfrm>
        </p:spPr>
        <p:txBody>
          <a:bodyPr/>
          <a:lstStyle/>
          <a:p>
            <a:r>
              <a:rPr lang="fr-FR" dirty="0" smtClean="0"/>
              <a:t>Le corps sexué de la femme</a:t>
            </a:r>
            <a:endParaRPr lang="fr-FR" dirty="0"/>
          </a:p>
        </p:txBody>
      </p:sp>
      <p:sp>
        <p:nvSpPr>
          <p:cNvPr id="3" name="Espace réservé du contenu 2"/>
          <p:cNvSpPr>
            <a:spLocks noGrp="1"/>
          </p:cNvSpPr>
          <p:nvPr>
            <p:ph idx="1"/>
          </p:nvPr>
        </p:nvSpPr>
        <p:spPr>
          <a:xfrm>
            <a:off x="251520" y="1628800"/>
            <a:ext cx="5616624" cy="4495800"/>
          </a:xfrm>
        </p:spPr>
        <p:txBody>
          <a:bodyPr/>
          <a:lstStyle/>
          <a:p>
            <a:r>
              <a:rPr lang="fr-FR" sz="2800" dirty="0" smtClean="0"/>
              <a:t>Les seins d’une femme ne lui appartiennent pas.</a:t>
            </a:r>
          </a:p>
          <a:p>
            <a:r>
              <a:rPr lang="fr-FR" sz="2800" dirty="0" smtClean="0"/>
              <a:t>Ils sont le produit d’une société qui les sexualise et en dispose à sa place.</a:t>
            </a:r>
            <a:endParaRPr lang="fr-FR" sz="2800" dirty="0"/>
          </a:p>
        </p:txBody>
      </p:sp>
      <p:pic>
        <p:nvPicPr>
          <p:cNvPr id="106502" name="Picture 6" descr="I:\Perso\Perso Yves\Soutien gorge Danger\Photos 2\difference.jpg"/>
          <p:cNvPicPr>
            <a:picLocks noChangeAspect="1" noChangeArrowheads="1"/>
          </p:cNvPicPr>
          <p:nvPr/>
        </p:nvPicPr>
        <p:blipFill>
          <a:blip r:embed="rId2" cstate="email"/>
          <a:srcRect/>
          <a:stretch>
            <a:fillRect/>
          </a:stretch>
        </p:blipFill>
        <p:spPr bwMode="auto">
          <a:xfrm>
            <a:off x="4932040" y="3501008"/>
            <a:ext cx="3936437" cy="2952328"/>
          </a:xfrm>
          <a:prstGeom prst="rect">
            <a:avLst/>
          </a:prstGeom>
          <a:noFill/>
        </p:spPr>
      </p:pic>
      <p:pic>
        <p:nvPicPr>
          <p:cNvPr id="106510" name="Picture 14" descr="I:\Perso\Perso Yves\Soutien gorge Danger\Photos 2\tumblr_m4e2a41sbx1rwwp8qo1_500.jpg"/>
          <p:cNvPicPr>
            <a:picLocks noChangeAspect="1" noChangeArrowheads="1"/>
          </p:cNvPicPr>
          <p:nvPr/>
        </p:nvPicPr>
        <p:blipFill>
          <a:blip r:embed="rId3" cstate="email"/>
          <a:srcRect/>
          <a:stretch>
            <a:fillRect/>
          </a:stretch>
        </p:blipFill>
        <p:spPr bwMode="auto">
          <a:xfrm>
            <a:off x="539552" y="3603178"/>
            <a:ext cx="1814201" cy="2770361"/>
          </a:xfrm>
          <a:prstGeom prst="rect">
            <a:avLst/>
          </a:prstGeom>
          <a:noFill/>
        </p:spPr>
      </p:pic>
      <p:pic>
        <p:nvPicPr>
          <p:cNvPr id="106511" name="Picture 15" descr="I:\Perso\Perso Yves\Soutien gorge Danger\Photos 2\tumblr_m9dpc62m1t1qev3sso1_500.jpg"/>
          <p:cNvPicPr>
            <a:picLocks noChangeAspect="1" noChangeArrowheads="1"/>
          </p:cNvPicPr>
          <p:nvPr/>
        </p:nvPicPr>
        <p:blipFill>
          <a:blip r:embed="rId4" cstate="email"/>
          <a:srcRect/>
          <a:stretch>
            <a:fillRect/>
          </a:stretch>
        </p:blipFill>
        <p:spPr bwMode="auto">
          <a:xfrm>
            <a:off x="2771800" y="3645024"/>
            <a:ext cx="1859746" cy="2780928"/>
          </a:xfrm>
          <a:prstGeom prst="rect">
            <a:avLst/>
          </a:prstGeom>
          <a:noFill/>
        </p:spPr>
      </p:pic>
      <p:pic>
        <p:nvPicPr>
          <p:cNvPr id="191490" name="Picture 2" descr="F:\Perso\Perso Yves\Soutien gorge Danger\Photos société\Les-feministes-ukrainiennes-de-Femen_reference.jpg"/>
          <p:cNvPicPr>
            <a:picLocks noChangeAspect="1" noChangeArrowheads="1"/>
          </p:cNvPicPr>
          <p:nvPr/>
        </p:nvPicPr>
        <p:blipFill>
          <a:blip r:embed="rId5" cstate="email"/>
          <a:srcRect/>
          <a:stretch>
            <a:fillRect/>
          </a:stretch>
        </p:blipFill>
        <p:spPr bwMode="auto">
          <a:xfrm>
            <a:off x="6444208" y="332656"/>
            <a:ext cx="2335596" cy="2996951"/>
          </a:xfrm>
          <a:prstGeom prst="rect">
            <a:avLst/>
          </a:prstGeom>
          <a:noFill/>
        </p:spPr>
      </p:pic>
    </p:spTree>
  </p:cSld>
  <p:clrMapOvr>
    <a:masterClrMapping/>
  </p:clrMapOvr>
  <p:timing>
    <p:tnLst>
      <p:par>
        <p:cTn id="1" dur="indefinite" restart="never" nodeType="tmRoot"/>
      </p:par>
    </p:tnLst>
  </p:timing>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79512" y="332656"/>
            <a:ext cx="7272808" cy="1143000"/>
          </a:xfrm>
        </p:spPr>
        <p:txBody>
          <a:bodyPr/>
          <a:lstStyle/>
          <a:p>
            <a:r>
              <a:rPr lang="fr-FR" dirty="0" smtClean="0"/>
              <a:t>L’allaitement public mal vu…</a:t>
            </a:r>
            <a:endParaRPr lang="fr-FR" dirty="0"/>
          </a:p>
        </p:txBody>
      </p:sp>
      <p:sp>
        <p:nvSpPr>
          <p:cNvPr id="3" name="Espace réservé du contenu 2"/>
          <p:cNvSpPr>
            <a:spLocks noGrp="1"/>
          </p:cNvSpPr>
          <p:nvPr>
            <p:ph idx="1"/>
          </p:nvPr>
        </p:nvSpPr>
        <p:spPr>
          <a:xfrm>
            <a:off x="0" y="1340768"/>
            <a:ext cx="5652120" cy="5071864"/>
          </a:xfrm>
        </p:spPr>
        <p:txBody>
          <a:bodyPr/>
          <a:lstStyle/>
          <a:p>
            <a:r>
              <a:rPr lang="fr-FR" sz="2800" dirty="0" smtClean="0"/>
              <a:t>Le corps de la femme est tellement sexualisé, qu’il ne lui est plus possible d’allaiter en public.</a:t>
            </a:r>
            <a:r>
              <a:rPr lang="fr-FR" sz="2800" i="1" dirty="0" smtClean="0"/>
              <a:t> (</a:t>
            </a:r>
            <a:r>
              <a:rPr lang="fr-FR" sz="2800" i="1" dirty="0" err="1" smtClean="0"/>
              <a:t>Youtube</a:t>
            </a:r>
            <a:r>
              <a:rPr lang="fr-FR" sz="2800" i="1" dirty="0" smtClean="0"/>
              <a:t> ou </a:t>
            </a:r>
            <a:r>
              <a:rPr lang="fr-FR" sz="2800" i="1" dirty="0" err="1" smtClean="0"/>
              <a:t>facebook</a:t>
            </a:r>
            <a:r>
              <a:rPr lang="fr-FR" sz="2800" i="1" dirty="0" smtClean="0"/>
              <a:t> censurent les photos comme quelque chose de criminel)</a:t>
            </a:r>
            <a:endParaRPr lang="fr-FR" sz="2800" dirty="0" smtClean="0"/>
          </a:p>
          <a:p>
            <a:r>
              <a:rPr lang="fr-FR" sz="2800" dirty="0" smtClean="0"/>
              <a:t>La pression est encore sociale, alors que c’est partout dans le monde un des gestes le plus naturel de l’humanité. </a:t>
            </a:r>
            <a:r>
              <a:rPr lang="fr-FR" sz="2800" i="1" dirty="0" smtClean="0"/>
              <a:t>(Nous ne serions pas là) </a:t>
            </a:r>
          </a:p>
          <a:p>
            <a:r>
              <a:rPr lang="fr-FR" sz="2800" dirty="0" smtClean="0"/>
              <a:t>Considérer l’allaitement comme une exhibition sexuelle montre bien que notre société est détraquée…</a:t>
            </a:r>
          </a:p>
        </p:txBody>
      </p:sp>
      <p:pic>
        <p:nvPicPr>
          <p:cNvPr id="178179" name="Picture 3" descr="I:\Perso\Perso Yves\Soutien gorge Danger\Photos société\Allaitement1.jpg"/>
          <p:cNvPicPr>
            <a:picLocks noChangeAspect="1" noChangeArrowheads="1"/>
          </p:cNvPicPr>
          <p:nvPr/>
        </p:nvPicPr>
        <p:blipFill>
          <a:blip r:embed="rId2" cstate="email"/>
          <a:srcRect/>
          <a:stretch>
            <a:fillRect/>
          </a:stretch>
        </p:blipFill>
        <p:spPr bwMode="auto">
          <a:xfrm>
            <a:off x="5724128" y="1700808"/>
            <a:ext cx="3161975" cy="2448272"/>
          </a:xfrm>
          <a:prstGeom prst="rect">
            <a:avLst/>
          </a:prstGeom>
          <a:noFill/>
        </p:spPr>
      </p:pic>
      <p:pic>
        <p:nvPicPr>
          <p:cNvPr id="178180" name="Picture 4" descr="I:\Perso\Perso Yves\Soutien gorge Danger\Photos société\Allaitement4.jpg"/>
          <p:cNvPicPr>
            <a:picLocks noChangeAspect="1" noChangeArrowheads="1"/>
          </p:cNvPicPr>
          <p:nvPr/>
        </p:nvPicPr>
        <p:blipFill>
          <a:blip r:embed="rId3" cstate="email"/>
          <a:srcRect/>
          <a:stretch>
            <a:fillRect/>
          </a:stretch>
        </p:blipFill>
        <p:spPr bwMode="auto">
          <a:xfrm>
            <a:off x="5652120" y="4293096"/>
            <a:ext cx="3256224" cy="2314972"/>
          </a:xfrm>
          <a:prstGeom prst="rect">
            <a:avLst/>
          </a:prstGeom>
          <a:noFill/>
        </p:spPr>
      </p:pic>
      <p:pic>
        <p:nvPicPr>
          <p:cNvPr id="178181" name="Picture 5" descr="I:\Perso\Perso Yves\Soutien gorge Danger\Photos société\allaitement interdit.jpg"/>
          <p:cNvPicPr>
            <a:picLocks noChangeAspect="1" noChangeArrowheads="1"/>
          </p:cNvPicPr>
          <p:nvPr/>
        </p:nvPicPr>
        <p:blipFill>
          <a:blip r:embed="rId4" cstate="email"/>
          <a:srcRect/>
          <a:stretch>
            <a:fillRect/>
          </a:stretch>
        </p:blipFill>
        <p:spPr bwMode="auto">
          <a:xfrm>
            <a:off x="7452320" y="260648"/>
            <a:ext cx="1356742" cy="1356742"/>
          </a:xfrm>
          <a:prstGeom prst="rect">
            <a:avLst/>
          </a:prstGeom>
          <a:noFill/>
        </p:spPr>
      </p:pic>
      <p:sp>
        <p:nvSpPr>
          <p:cNvPr id="9" name="Espace réservé du contenu 2"/>
          <p:cNvSpPr txBox="1">
            <a:spLocks/>
          </p:cNvSpPr>
          <p:nvPr/>
        </p:nvSpPr>
        <p:spPr bwMode="auto">
          <a:xfrm>
            <a:off x="179512" y="188640"/>
            <a:ext cx="7416824" cy="1395536"/>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marL="342900" marR="0" lvl="0" indent="-342900" algn="l" defTabSz="914400" rtl="0" eaLnBrk="1" fontAlgn="base" latinLnBrk="0" hangingPunct="1">
              <a:lnSpc>
                <a:spcPct val="100000"/>
              </a:lnSpc>
              <a:spcBef>
                <a:spcPct val="20000"/>
              </a:spcBef>
              <a:spcAft>
                <a:spcPct val="0"/>
              </a:spcAft>
              <a:buClr>
                <a:schemeClr val="hlink"/>
              </a:buClr>
              <a:buSzTx/>
              <a:tabLst/>
              <a:defRPr/>
            </a:pPr>
            <a:r>
              <a:rPr kumimoji="0" lang="fr-FR" sz="2000" b="0" i="1" u="none" strike="noStrike" kern="0" cap="none" spc="0" normalizeH="0" baseline="0" noProof="0" dirty="0" smtClean="0">
                <a:ln>
                  <a:noFill/>
                </a:ln>
                <a:solidFill>
                  <a:schemeClr val="tx1"/>
                </a:solidFill>
                <a:effectLst>
                  <a:outerShdw blurRad="38100" dist="38100" dir="2700000" algn="tl">
                    <a:srgbClr val="000000"/>
                  </a:outerShdw>
                </a:effectLst>
                <a:uLnTx/>
                <a:uFillTx/>
                <a:latin typeface="+mn-lt"/>
                <a:ea typeface="+mn-ea"/>
                <a:cs typeface="+mn-cs"/>
              </a:rPr>
              <a:t>Un enfant allaité doit pouvoir manger dans un restaurant comme le reste du monde</a:t>
            </a:r>
          </a:p>
        </p:txBody>
      </p:sp>
    </p:spTree>
  </p:cSld>
  <p:clrMapOvr>
    <a:masterClrMapping/>
  </p:clrMapOvr>
  <p:timing>
    <p:tnLst>
      <p:par>
        <p:cTn id="1" dur="indefinite" restart="never" nodeType="tmRoot"/>
      </p:par>
    </p:tnLst>
  </p:timing>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Criminaliser tout ou partie du corps de la femme.</a:t>
            </a:r>
            <a:endParaRPr lang="fr-FR" dirty="0"/>
          </a:p>
        </p:txBody>
      </p:sp>
      <p:sp>
        <p:nvSpPr>
          <p:cNvPr id="3" name="Espace réservé du contenu 2"/>
          <p:cNvSpPr>
            <a:spLocks noGrp="1"/>
          </p:cNvSpPr>
          <p:nvPr>
            <p:ph idx="1"/>
          </p:nvPr>
        </p:nvSpPr>
        <p:spPr>
          <a:xfrm>
            <a:off x="457200" y="1600200"/>
            <a:ext cx="4474840" cy="4495800"/>
          </a:xfrm>
        </p:spPr>
        <p:txBody>
          <a:bodyPr/>
          <a:lstStyle/>
          <a:p>
            <a:r>
              <a:rPr lang="fr-FR" sz="2800" dirty="0" smtClean="0"/>
              <a:t>Développer la pudibonderie, criminaliser les corps, la nudité, imposer une véritable dictature de la beauté, complexer les individus, les renvoyer à une mauvaise image de leur corps et d’eux-mêmes... voila des éléments du recul de civilisation que nous vivons actuellement. </a:t>
            </a:r>
          </a:p>
        </p:txBody>
      </p:sp>
      <p:pic>
        <p:nvPicPr>
          <p:cNvPr id="183298" name="Picture 2" descr="F:\Perso\Perso Yves\Soutien gorge Danger\Photos société\Non_a_l_interdiction_de_la_burqua__2.jpg"/>
          <p:cNvPicPr>
            <a:picLocks noChangeAspect="1" noChangeArrowheads="1"/>
          </p:cNvPicPr>
          <p:nvPr/>
        </p:nvPicPr>
        <p:blipFill>
          <a:blip r:embed="rId2" cstate="email"/>
          <a:srcRect/>
          <a:stretch>
            <a:fillRect/>
          </a:stretch>
        </p:blipFill>
        <p:spPr bwMode="auto">
          <a:xfrm>
            <a:off x="5148064" y="1844824"/>
            <a:ext cx="3593976" cy="4516430"/>
          </a:xfrm>
          <a:prstGeom prst="rect">
            <a:avLst/>
          </a:prstGeom>
          <a:noFill/>
        </p:spPr>
      </p:pic>
    </p:spTree>
  </p:cSld>
  <p:clrMapOvr>
    <a:masterClrMapping/>
  </p:clrMapOvr>
  <p:timing>
    <p:tnLst>
      <p:par>
        <p:cTn id="1" dur="indefinite" restart="never" nodeType="tmRoot"/>
      </p:par>
    </p:tnLst>
  </p:timing>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251520" y="274638"/>
            <a:ext cx="7344816" cy="1143000"/>
          </a:xfrm>
        </p:spPr>
        <p:txBody>
          <a:bodyPr/>
          <a:lstStyle/>
          <a:p>
            <a:r>
              <a:rPr lang="fr-FR" dirty="0" smtClean="0"/>
              <a:t>Un incroyable paradoxe</a:t>
            </a:r>
            <a:endParaRPr lang="fr-FR" dirty="0"/>
          </a:p>
        </p:txBody>
      </p:sp>
      <p:sp>
        <p:nvSpPr>
          <p:cNvPr id="3" name="Espace réservé du contenu 2"/>
          <p:cNvSpPr>
            <a:spLocks noGrp="1"/>
          </p:cNvSpPr>
          <p:nvPr>
            <p:ph idx="1"/>
          </p:nvPr>
        </p:nvSpPr>
        <p:spPr>
          <a:xfrm>
            <a:off x="251520" y="1600200"/>
            <a:ext cx="4536504" cy="4495800"/>
          </a:xfrm>
        </p:spPr>
        <p:txBody>
          <a:bodyPr/>
          <a:lstStyle/>
          <a:p>
            <a:r>
              <a:rPr lang="fr-FR" sz="2400" dirty="0" smtClean="0"/>
              <a:t>Alors que les femmes mettent en évidence la « sexualité de leurs seins » avec un soutien gorge, celui-ci-est en même temps  une couverture pudique qui doit cacher un téton qui pointe considéré comme « sale ». </a:t>
            </a:r>
          </a:p>
          <a:p>
            <a:r>
              <a:rPr lang="fr-FR" sz="2400" dirty="0" smtClean="0"/>
              <a:t>C’est parce que tout le monde le fait, que le soutien gorge est devenu dans notre société occidentale « le voile laïque » qui doit couvrir la femme au corps impudique.</a:t>
            </a:r>
            <a:endParaRPr lang="fr-FR" sz="2400" dirty="0"/>
          </a:p>
        </p:txBody>
      </p:sp>
      <p:pic>
        <p:nvPicPr>
          <p:cNvPr id="190466" name="Picture 2" descr="F:\Perso\Perso Yves\Soutien gorge Danger\Photos société\remedes-aux-maux-de-l-allaitement-crevasses-fuites-et-engorgements-6412660.png"/>
          <p:cNvPicPr>
            <a:picLocks noChangeAspect="1" noChangeArrowheads="1"/>
          </p:cNvPicPr>
          <p:nvPr/>
        </p:nvPicPr>
        <p:blipFill>
          <a:blip r:embed="rId2" cstate="email"/>
          <a:srcRect/>
          <a:stretch>
            <a:fillRect/>
          </a:stretch>
        </p:blipFill>
        <p:spPr bwMode="auto">
          <a:xfrm>
            <a:off x="6516216" y="1844824"/>
            <a:ext cx="2428875" cy="1819275"/>
          </a:xfrm>
          <a:prstGeom prst="rect">
            <a:avLst/>
          </a:prstGeom>
          <a:noFill/>
        </p:spPr>
      </p:pic>
      <p:pic>
        <p:nvPicPr>
          <p:cNvPr id="5" name="Picture 11" descr="I:\Perso\Perso Yves\Soutien gorge Danger\Photos 2\SFW_33af0c_1476406.jpg"/>
          <p:cNvPicPr>
            <a:picLocks noChangeAspect="1" noChangeArrowheads="1"/>
          </p:cNvPicPr>
          <p:nvPr/>
        </p:nvPicPr>
        <p:blipFill>
          <a:blip r:embed="rId3" cstate="email"/>
          <a:srcRect/>
          <a:stretch>
            <a:fillRect/>
          </a:stretch>
        </p:blipFill>
        <p:spPr bwMode="auto">
          <a:xfrm>
            <a:off x="5076056" y="4149080"/>
            <a:ext cx="3640536" cy="2277668"/>
          </a:xfrm>
          <a:prstGeom prst="rect">
            <a:avLst/>
          </a:prstGeom>
          <a:noFill/>
        </p:spPr>
      </p:pic>
      <p:pic>
        <p:nvPicPr>
          <p:cNvPr id="190468" name="Picture 4" descr="F:\Perso\Perso Yves\Soutien gorge Danger\Photos société\gros-seins soutien.jpg"/>
          <p:cNvPicPr>
            <a:picLocks noChangeAspect="1" noChangeArrowheads="1"/>
          </p:cNvPicPr>
          <p:nvPr/>
        </p:nvPicPr>
        <p:blipFill>
          <a:blip r:embed="rId4" cstate="email"/>
          <a:srcRect/>
          <a:stretch>
            <a:fillRect/>
          </a:stretch>
        </p:blipFill>
        <p:spPr bwMode="auto">
          <a:xfrm>
            <a:off x="4788024" y="1844824"/>
            <a:ext cx="1591879" cy="1781388"/>
          </a:xfrm>
          <a:prstGeom prst="rect">
            <a:avLst/>
          </a:prstGeom>
          <a:noFill/>
        </p:spPr>
      </p:pic>
      <p:pic>
        <p:nvPicPr>
          <p:cNvPr id="190469" name="Picture 5" descr="F:\Perso\Perso Yves\Soutien gorge Danger\Photos parlantes\c760644c-9d19-46df-b905-0d0959683883.jpg"/>
          <p:cNvPicPr>
            <a:picLocks noChangeAspect="1" noChangeArrowheads="1"/>
          </p:cNvPicPr>
          <p:nvPr/>
        </p:nvPicPr>
        <p:blipFill>
          <a:blip r:embed="rId5" cstate="email"/>
          <a:srcRect/>
          <a:stretch>
            <a:fillRect/>
          </a:stretch>
        </p:blipFill>
        <p:spPr bwMode="auto">
          <a:xfrm>
            <a:off x="7524328" y="260648"/>
            <a:ext cx="1373302" cy="1368152"/>
          </a:xfrm>
          <a:prstGeom prst="rect">
            <a:avLst/>
          </a:prstGeom>
          <a:noFill/>
        </p:spPr>
      </p:pic>
    </p:spTree>
  </p:cSld>
  <p:clrMapOvr>
    <a:masterClrMapping/>
  </p:clrMapOvr>
  <p:timing>
    <p:tnLst>
      <p:par>
        <p:cTn id="1" dur="indefinite" restart="never" nodeType="tmRoot"/>
      </p:par>
    </p:tnLst>
  </p:timing>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Le corps-objet de la femme</a:t>
            </a:r>
            <a:br>
              <a:rPr lang="fr-FR" dirty="0" smtClean="0"/>
            </a:br>
            <a:r>
              <a:rPr lang="fr-FR" dirty="0" smtClean="0"/>
              <a:t>dans notre société occidentale</a:t>
            </a:r>
            <a:endParaRPr lang="fr-FR" dirty="0"/>
          </a:p>
        </p:txBody>
      </p:sp>
      <p:sp>
        <p:nvSpPr>
          <p:cNvPr id="3" name="Espace réservé du contenu 2"/>
          <p:cNvSpPr>
            <a:spLocks noGrp="1"/>
          </p:cNvSpPr>
          <p:nvPr>
            <p:ph idx="1"/>
          </p:nvPr>
        </p:nvSpPr>
        <p:spPr>
          <a:xfrm>
            <a:off x="251520" y="1628800"/>
            <a:ext cx="5184576" cy="4395192"/>
          </a:xfrm>
        </p:spPr>
        <p:txBody>
          <a:bodyPr/>
          <a:lstStyle/>
          <a:p>
            <a:pPr>
              <a:buNone/>
            </a:pPr>
            <a:r>
              <a:rPr lang="fr-FR" sz="2400" dirty="0" smtClean="0"/>
              <a:t>	D’un point de vue philosophie sociale, la femme possède trois corps:</a:t>
            </a:r>
          </a:p>
          <a:p>
            <a:r>
              <a:rPr lang="fr-FR" sz="2400" dirty="0" smtClean="0"/>
              <a:t>Un corps physique du quotidien, qui lui permet de vivre dans l’espace et le temps ses activités de tous les jours.</a:t>
            </a:r>
          </a:p>
          <a:p>
            <a:r>
              <a:rPr lang="fr-FR" sz="2400" dirty="0" smtClean="0"/>
              <a:t>Un corps maternel qui lui permet d’enfanter et de nourrir ses enfants.</a:t>
            </a:r>
          </a:p>
          <a:p>
            <a:r>
              <a:rPr lang="fr-FR" sz="2400" dirty="0" smtClean="0"/>
              <a:t>Un corps sexuel qui lui permet d’avoir des plaisirs de la chair et d’en donner à son partenaire.</a:t>
            </a:r>
            <a:endParaRPr lang="fr-FR" sz="2400" i="1" u="sng" dirty="0" smtClean="0"/>
          </a:p>
          <a:p>
            <a:pPr>
              <a:buNone/>
            </a:pPr>
            <a:r>
              <a:rPr lang="fr-FR" sz="2400" dirty="0" smtClean="0"/>
              <a:t>	</a:t>
            </a:r>
            <a:r>
              <a:rPr lang="fr-FR" sz="2400" b="1" dirty="0" smtClean="0"/>
              <a:t>Quoi qu’elle fasse, c’est à travers ce dernier que la femme est le plus souvent perçue dans notre société</a:t>
            </a:r>
            <a:endParaRPr lang="fr-FR" sz="2400" b="1" dirty="0"/>
          </a:p>
        </p:txBody>
      </p:sp>
      <p:pic>
        <p:nvPicPr>
          <p:cNvPr id="201730" name="Picture 2" descr="I:\Perso\Perso Yves\Soutien gorge Danger\Photos société\tumblr_lvxybzaKpy1qiad06o1_500.jpg"/>
          <p:cNvPicPr>
            <a:picLocks noChangeAspect="1" noChangeArrowheads="1"/>
          </p:cNvPicPr>
          <p:nvPr/>
        </p:nvPicPr>
        <p:blipFill>
          <a:blip r:embed="rId2" cstate="email"/>
          <a:srcRect/>
          <a:stretch>
            <a:fillRect/>
          </a:stretch>
        </p:blipFill>
        <p:spPr bwMode="auto">
          <a:xfrm>
            <a:off x="6228184" y="1556792"/>
            <a:ext cx="2646040" cy="2635015"/>
          </a:xfrm>
          <a:prstGeom prst="rect">
            <a:avLst/>
          </a:prstGeom>
          <a:noFill/>
        </p:spPr>
      </p:pic>
      <p:pic>
        <p:nvPicPr>
          <p:cNvPr id="201731" name="Picture 3" descr="I:\Perso\Perso Yves\Soutien gorge Danger\Photos société\artistic,nude,beauty,body,breast,fashion,topless-3ca922620e716a48e79dbbe36776df60_h.jpg"/>
          <p:cNvPicPr>
            <a:picLocks noChangeAspect="1" noChangeArrowheads="1"/>
          </p:cNvPicPr>
          <p:nvPr/>
        </p:nvPicPr>
        <p:blipFill>
          <a:blip r:embed="rId3" cstate="email"/>
          <a:srcRect/>
          <a:stretch>
            <a:fillRect/>
          </a:stretch>
        </p:blipFill>
        <p:spPr bwMode="auto">
          <a:xfrm>
            <a:off x="5436096" y="4365104"/>
            <a:ext cx="1466478" cy="2201919"/>
          </a:xfrm>
          <a:prstGeom prst="rect">
            <a:avLst/>
          </a:prstGeom>
          <a:noFill/>
        </p:spPr>
      </p:pic>
      <p:pic>
        <p:nvPicPr>
          <p:cNvPr id="201732" name="Picture 4" descr="I:\Perso\Perso Yves\Soutien gorge Danger\Photos société\Allaitement3.jpg"/>
          <p:cNvPicPr>
            <a:picLocks noChangeAspect="1" noChangeArrowheads="1"/>
          </p:cNvPicPr>
          <p:nvPr/>
        </p:nvPicPr>
        <p:blipFill>
          <a:blip r:embed="rId4" cstate="email"/>
          <a:srcRect/>
          <a:stretch>
            <a:fillRect/>
          </a:stretch>
        </p:blipFill>
        <p:spPr bwMode="auto">
          <a:xfrm>
            <a:off x="7020272" y="4653136"/>
            <a:ext cx="1924372" cy="1895475"/>
          </a:xfrm>
          <a:prstGeom prst="rect">
            <a:avLst/>
          </a:prstGeom>
          <a:noFill/>
        </p:spPr>
      </p:pic>
    </p:spTree>
  </p:cSld>
  <p:clrMapOvr>
    <a:masterClrMapping/>
  </p:clrMapOvr>
  <p:timing>
    <p:tnLst>
      <p:par>
        <p:cTn id="1" dur="indefinite" restart="never" nodeType="tmRoot"/>
      </p:par>
    </p:tnLst>
  </p:timing>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57200" y="274638"/>
            <a:ext cx="4474840" cy="1143000"/>
          </a:xfrm>
        </p:spPr>
        <p:txBody>
          <a:bodyPr/>
          <a:lstStyle/>
          <a:p>
            <a:r>
              <a:rPr lang="fr-FR" dirty="0" smtClean="0"/>
              <a:t>Torse nu</a:t>
            </a:r>
            <a:br>
              <a:rPr lang="fr-FR" dirty="0" smtClean="0"/>
            </a:br>
            <a:r>
              <a:rPr lang="fr-FR" dirty="0" smtClean="0"/>
              <a:t>sur un chantier</a:t>
            </a:r>
            <a:endParaRPr lang="fr-FR" dirty="0"/>
          </a:p>
        </p:txBody>
      </p:sp>
      <p:sp>
        <p:nvSpPr>
          <p:cNvPr id="3" name="Espace réservé du contenu 2"/>
          <p:cNvSpPr>
            <a:spLocks noGrp="1"/>
          </p:cNvSpPr>
          <p:nvPr>
            <p:ph idx="1"/>
          </p:nvPr>
        </p:nvSpPr>
        <p:spPr>
          <a:xfrm>
            <a:off x="457200" y="1600200"/>
            <a:ext cx="4186808" cy="4495800"/>
          </a:xfrm>
        </p:spPr>
        <p:txBody>
          <a:bodyPr/>
          <a:lstStyle/>
          <a:p>
            <a:r>
              <a:rPr lang="fr-FR" sz="2800" dirty="0" smtClean="0"/>
              <a:t>Les travailleurs torse nus sur les chantiers sont nombreux.</a:t>
            </a:r>
          </a:p>
          <a:p>
            <a:r>
              <a:rPr lang="fr-FR" sz="2800" dirty="0" smtClean="0"/>
              <a:t>Pourtant cet homme qui regarde cette femme voit en elle un objet sexuel, alors qu’elle fait simplement comme les autres. De plus il pense certainement qu’elle est incompétente.</a:t>
            </a:r>
            <a:endParaRPr lang="fr-FR" sz="2800" dirty="0"/>
          </a:p>
        </p:txBody>
      </p:sp>
      <p:pic>
        <p:nvPicPr>
          <p:cNvPr id="4" name="Picture 16" descr="I:\Perso\Perso Yves\Soutien gorge Danger\Photos 2\uncovered10.jpg"/>
          <p:cNvPicPr>
            <a:picLocks noChangeAspect="1" noChangeArrowheads="1"/>
          </p:cNvPicPr>
          <p:nvPr/>
        </p:nvPicPr>
        <p:blipFill>
          <a:blip r:embed="rId2" cstate="email"/>
          <a:srcRect/>
          <a:stretch>
            <a:fillRect/>
          </a:stretch>
        </p:blipFill>
        <p:spPr bwMode="auto">
          <a:xfrm>
            <a:off x="5004048" y="3356992"/>
            <a:ext cx="3816424" cy="3118613"/>
          </a:xfrm>
          <a:prstGeom prst="rect">
            <a:avLst/>
          </a:prstGeom>
          <a:noFill/>
        </p:spPr>
      </p:pic>
      <p:pic>
        <p:nvPicPr>
          <p:cNvPr id="6" name="Picture 4" descr="I:\Perso\Perso Yves\Soutien gorge Danger\Photos 2\10505737-torso-of-topless-girl.jpg"/>
          <p:cNvPicPr>
            <a:picLocks noChangeAspect="1" noChangeArrowheads="1"/>
          </p:cNvPicPr>
          <p:nvPr/>
        </p:nvPicPr>
        <p:blipFill>
          <a:blip r:embed="rId3" cstate="email"/>
          <a:srcRect/>
          <a:stretch>
            <a:fillRect/>
          </a:stretch>
        </p:blipFill>
        <p:spPr bwMode="auto">
          <a:xfrm>
            <a:off x="7092280" y="548680"/>
            <a:ext cx="1729632" cy="2591209"/>
          </a:xfrm>
          <a:prstGeom prst="rect">
            <a:avLst/>
          </a:prstGeom>
          <a:noFill/>
        </p:spPr>
      </p:pic>
      <p:pic>
        <p:nvPicPr>
          <p:cNvPr id="175106" name="Picture 2" descr="I:\Perso\Perso Yves\Soutien gorge Danger\Photos 2\Torse nu.jpg"/>
          <p:cNvPicPr>
            <a:picLocks noChangeAspect="1" noChangeArrowheads="1"/>
          </p:cNvPicPr>
          <p:nvPr/>
        </p:nvPicPr>
        <p:blipFill>
          <a:blip r:embed="rId4" cstate="email"/>
          <a:srcRect/>
          <a:stretch>
            <a:fillRect/>
          </a:stretch>
        </p:blipFill>
        <p:spPr bwMode="auto">
          <a:xfrm>
            <a:off x="5148064" y="512784"/>
            <a:ext cx="1742327" cy="2610875"/>
          </a:xfrm>
          <a:prstGeom prst="rect">
            <a:avLst/>
          </a:prstGeom>
          <a:noFill/>
        </p:spPr>
      </p:pic>
    </p:spTree>
  </p:cSld>
  <p:clrMapOvr>
    <a:masterClrMapping/>
  </p:clrMapOvr>
  <p:timing>
    <p:tnLst>
      <p:par>
        <p:cTn id="1" dur="indefinite" restart="never" nodeType="tmRoot"/>
      </p:par>
    </p:tnLst>
  </p:timing>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323528" y="404664"/>
            <a:ext cx="5040560" cy="1143000"/>
          </a:xfrm>
        </p:spPr>
        <p:txBody>
          <a:bodyPr/>
          <a:lstStyle/>
          <a:p>
            <a:r>
              <a:rPr lang="fr-FR" dirty="0" smtClean="0"/>
              <a:t>Les seins: une féminité interdite</a:t>
            </a:r>
            <a:endParaRPr lang="fr-FR" dirty="0"/>
          </a:p>
        </p:txBody>
      </p:sp>
      <p:sp>
        <p:nvSpPr>
          <p:cNvPr id="3" name="Espace réservé du contenu 2"/>
          <p:cNvSpPr>
            <a:spLocks noGrp="1"/>
          </p:cNvSpPr>
          <p:nvPr>
            <p:ph idx="1"/>
          </p:nvPr>
        </p:nvSpPr>
        <p:spPr>
          <a:xfrm>
            <a:off x="0" y="1844824"/>
            <a:ext cx="4572000" cy="4783832"/>
          </a:xfrm>
        </p:spPr>
        <p:txBody>
          <a:bodyPr/>
          <a:lstStyle/>
          <a:p>
            <a:r>
              <a:rPr lang="fr-FR" sz="2800" dirty="0" smtClean="0"/>
              <a:t>Une sirène de proue, qui jusqu'à présent accueillait les visiteurs les seins nus </a:t>
            </a:r>
            <a:r>
              <a:rPr lang="fr-FR" sz="2800" i="1" dirty="0" smtClean="0"/>
              <a:t>( à l'aquarium </a:t>
            </a:r>
            <a:r>
              <a:rPr lang="fr-FR" sz="2800" i="1" dirty="0" err="1" smtClean="0"/>
              <a:t>Sea</a:t>
            </a:r>
            <a:r>
              <a:rPr lang="fr-FR" sz="2800" i="1" dirty="0" smtClean="0"/>
              <a:t> Life de </a:t>
            </a:r>
            <a:r>
              <a:rPr lang="fr-FR" sz="2800" i="1" dirty="0" err="1" smtClean="0"/>
              <a:t>Chessington</a:t>
            </a:r>
            <a:r>
              <a:rPr lang="fr-FR" sz="2800" i="1" dirty="0" smtClean="0"/>
              <a:t> au Royaume-Uni)</a:t>
            </a:r>
            <a:r>
              <a:rPr lang="fr-FR" sz="2800" dirty="0" smtClean="0"/>
              <a:t>, a été contrainte de voir sa poitrine recouverte d'un soutien gorge. La direction craignait de causer une polémique face à sa belle poitrine découverte. </a:t>
            </a:r>
            <a:r>
              <a:rPr lang="fr-FR" sz="1800" dirty="0" smtClean="0"/>
              <a:t>(Août 2011)</a:t>
            </a:r>
            <a:endParaRPr lang="fr-FR" sz="2800" dirty="0" smtClean="0"/>
          </a:p>
          <a:p>
            <a:endParaRPr lang="fr-FR" dirty="0"/>
          </a:p>
        </p:txBody>
      </p:sp>
      <p:pic>
        <p:nvPicPr>
          <p:cNvPr id="179202" name="Picture 2" descr="Aquarium : une sirène de proue, qui jusqu'à présent accueillait les visiteurs de l'aquarium Sea Life de Chessington (Royaume-Uni) les seins nus, a été contrainte de voir sa poitrine recouverte d'un haut de bikini. Le personnel craignait de causer la polémique face à sa belle poitrine découverte."/>
          <p:cNvPicPr>
            <a:picLocks noChangeAspect="1" noChangeArrowheads="1"/>
          </p:cNvPicPr>
          <p:nvPr/>
        </p:nvPicPr>
        <p:blipFill>
          <a:blip r:embed="rId2" cstate="email"/>
          <a:srcRect/>
          <a:stretch>
            <a:fillRect/>
          </a:stretch>
        </p:blipFill>
        <p:spPr bwMode="auto">
          <a:xfrm>
            <a:off x="4499992" y="3194975"/>
            <a:ext cx="4440559" cy="3330420"/>
          </a:xfrm>
          <a:prstGeom prst="rect">
            <a:avLst/>
          </a:prstGeom>
          <a:noFill/>
        </p:spPr>
      </p:pic>
      <p:pic>
        <p:nvPicPr>
          <p:cNvPr id="179203" name="Picture 3" descr="I:\Perso\Perso Yves\Soutien gorge Danger\Photos société\Sirène.jpg"/>
          <p:cNvPicPr>
            <a:picLocks noChangeAspect="1" noChangeArrowheads="1"/>
          </p:cNvPicPr>
          <p:nvPr/>
        </p:nvPicPr>
        <p:blipFill>
          <a:blip r:embed="rId3" cstate="email"/>
          <a:srcRect/>
          <a:stretch>
            <a:fillRect/>
          </a:stretch>
        </p:blipFill>
        <p:spPr bwMode="auto">
          <a:xfrm>
            <a:off x="5508104" y="476672"/>
            <a:ext cx="3393455" cy="2454174"/>
          </a:xfrm>
          <a:prstGeom prst="rect">
            <a:avLst/>
          </a:prstGeom>
          <a:noFill/>
        </p:spPr>
      </p:pic>
    </p:spTree>
  </p:cSld>
  <p:clrMapOvr>
    <a:masterClrMapping/>
  </p:clrMapOvr>
  <p:timing>
    <p:tnLst>
      <p:par>
        <p:cTn id="1" dur="indefinite" restart="never" nodeType="tmRoot"/>
      </p:par>
    </p:tnLst>
  </p:timing>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539552" y="0"/>
            <a:ext cx="8147248" cy="1143000"/>
          </a:xfrm>
        </p:spPr>
        <p:txBody>
          <a:bodyPr/>
          <a:lstStyle/>
          <a:p>
            <a:r>
              <a:rPr lang="fr-FR" sz="4000" dirty="0" smtClean="0"/>
              <a:t>Des femmes qui veulent se libérer…</a:t>
            </a:r>
            <a:endParaRPr lang="fr-FR" sz="4000" dirty="0"/>
          </a:p>
        </p:txBody>
      </p:sp>
      <p:sp>
        <p:nvSpPr>
          <p:cNvPr id="3" name="Espace réservé du contenu 2"/>
          <p:cNvSpPr>
            <a:spLocks noGrp="1"/>
          </p:cNvSpPr>
          <p:nvPr>
            <p:ph idx="1"/>
          </p:nvPr>
        </p:nvSpPr>
        <p:spPr>
          <a:xfrm>
            <a:off x="2843808" y="1268760"/>
            <a:ext cx="5832648" cy="1684784"/>
          </a:xfrm>
        </p:spPr>
        <p:txBody>
          <a:bodyPr/>
          <a:lstStyle/>
          <a:p>
            <a:r>
              <a:rPr lang="fr-FR" sz="2400" dirty="0" smtClean="0"/>
              <a:t>Dans de nombreux pays encore, des femmes revendiquent le droit juridique de se libérer de leurs soutien gorges imposés par la pression sociale mais aussi par la loi !</a:t>
            </a:r>
            <a:endParaRPr lang="fr-FR" sz="2400" dirty="0"/>
          </a:p>
        </p:txBody>
      </p:sp>
      <p:pic>
        <p:nvPicPr>
          <p:cNvPr id="104450" name="Picture 2" descr="N:\Perso\Perso Yves\Soutien gorge Danger\Photos société\Sans titre14.bmp"/>
          <p:cNvPicPr>
            <a:picLocks noChangeAspect="1" noChangeArrowheads="1"/>
          </p:cNvPicPr>
          <p:nvPr/>
        </p:nvPicPr>
        <p:blipFill>
          <a:blip r:embed="rId2" cstate="email"/>
          <a:srcRect/>
          <a:stretch>
            <a:fillRect/>
          </a:stretch>
        </p:blipFill>
        <p:spPr bwMode="auto">
          <a:xfrm>
            <a:off x="5292080" y="3212976"/>
            <a:ext cx="3353172" cy="3176068"/>
          </a:xfrm>
          <a:prstGeom prst="rect">
            <a:avLst/>
          </a:prstGeom>
          <a:noFill/>
        </p:spPr>
      </p:pic>
      <p:pic>
        <p:nvPicPr>
          <p:cNvPr id="104451" name="Picture 3" descr="N:\Perso\Perso Yves\Soutien gorge Danger\Photos société\Sans titre15.bmp"/>
          <p:cNvPicPr>
            <a:picLocks noChangeAspect="1" noChangeArrowheads="1"/>
          </p:cNvPicPr>
          <p:nvPr/>
        </p:nvPicPr>
        <p:blipFill>
          <a:blip r:embed="rId3" cstate="email"/>
          <a:srcRect/>
          <a:stretch>
            <a:fillRect/>
          </a:stretch>
        </p:blipFill>
        <p:spPr bwMode="auto">
          <a:xfrm>
            <a:off x="539552" y="3356992"/>
            <a:ext cx="4505722" cy="3003815"/>
          </a:xfrm>
          <a:prstGeom prst="rect">
            <a:avLst/>
          </a:prstGeom>
          <a:noFill/>
        </p:spPr>
      </p:pic>
      <p:pic>
        <p:nvPicPr>
          <p:cNvPr id="104455" name="Picture 7" descr="N:\Perso\Perso Yves\Soutien gorge Danger\Photos société\Sans titre2112.bmp"/>
          <p:cNvPicPr>
            <a:picLocks noChangeAspect="1" noChangeArrowheads="1"/>
          </p:cNvPicPr>
          <p:nvPr/>
        </p:nvPicPr>
        <p:blipFill>
          <a:blip r:embed="rId4" cstate="email"/>
          <a:srcRect/>
          <a:stretch>
            <a:fillRect/>
          </a:stretch>
        </p:blipFill>
        <p:spPr bwMode="auto">
          <a:xfrm>
            <a:off x="539552" y="1268760"/>
            <a:ext cx="2208245" cy="1656184"/>
          </a:xfrm>
          <a:prstGeom prst="rect">
            <a:avLst/>
          </a:prstGeom>
          <a:noFill/>
        </p:spPr>
      </p:pic>
    </p:spTree>
  </p:cSld>
  <p:clrMapOvr>
    <a:masterClrMapping/>
  </p:clrMapOvr>
  <p:timing>
    <p:tnLst>
      <p:par>
        <p:cTn id="1" dur="indefinite" restart="never" nodeType="tmRoot"/>
      </p:par>
    </p:tnLst>
  </p:timing>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395536" y="188640"/>
            <a:ext cx="6131024" cy="1143000"/>
          </a:xfrm>
        </p:spPr>
        <p:txBody>
          <a:bodyPr/>
          <a:lstStyle/>
          <a:p>
            <a:r>
              <a:rPr lang="fr-FR" dirty="0" smtClean="0"/>
              <a:t>Une société évoluée…</a:t>
            </a:r>
            <a:endParaRPr lang="fr-FR" dirty="0"/>
          </a:p>
        </p:txBody>
      </p:sp>
      <p:sp>
        <p:nvSpPr>
          <p:cNvPr id="3" name="Espace réservé du contenu 2"/>
          <p:cNvSpPr>
            <a:spLocks noGrp="1"/>
          </p:cNvSpPr>
          <p:nvPr>
            <p:ph idx="1"/>
          </p:nvPr>
        </p:nvSpPr>
        <p:spPr>
          <a:xfrm>
            <a:off x="3707904" y="1124744"/>
            <a:ext cx="2880320" cy="1368152"/>
          </a:xfrm>
        </p:spPr>
        <p:txBody>
          <a:bodyPr/>
          <a:lstStyle/>
          <a:p>
            <a:r>
              <a:rPr lang="fr-FR" sz="2400" dirty="0" smtClean="0"/>
              <a:t>La société occidentale :</a:t>
            </a:r>
          </a:p>
          <a:p>
            <a:pPr>
              <a:buNone/>
            </a:pPr>
            <a:r>
              <a:rPr lang="fr-FR" sz="2400" dirty="0" smtClean="0"/>
              <a:t>Une société évoluée !</a:t>
            </a:r>
            <a:endParaRPr lang="fr-FR" sz="2400" dirty="0"/>
          </a:p>
        </p:txBody>
      </p:sp>
      <p:pic>
        <p:nvPicPr>
          <p:cNvPr id="103426" name="Picture 2" descr="N:\Perso\Perso Yves\Soutien gorge Danger\Photos société\Sans titre562.bmp"/>
          <p:cNvPicPr>
            <a:picLocks noChangeAspect="1" noChangeArrowheads="1"/>
          </p:cNvPicPr>
          <p:nvPr/>
        </p:nvPicPr>
        <p:blipFill>
          <a:blip r:embed="rId2" cstate="email"/>
          <a:srcRect/>
          <a:stretch>
            <a:fillRect/>
          </a:stretch>
        </p:blipFill>
        <p:spPr bwMode="auto">
          <a:xfrm>
            <a:off x="3851920" y="2636912"/>
            <a:ext cx="4788532" cy="3192355"/>
          </a:xfrm>
          <a:prstGeom prst="rect">
            <a:avLst/>
          </a:prstGeom>
          <a:noFill/>
        </p:spPr>
      </p:pic>
      <p:pic>
        <p:nvPicPr>
          <p:cNvPr id="103427" name="Picture 3" descr="N:\Perso\Perso Yves\Soutien gorge Danger\400px-Namibie_Himba_0708a.jpg"/>
          <p:cNvPicPr>
            <a:picLocks noChangeAspect="1" noChangeArrowheads="1"/>
          </p:cNvPicPr>
          <p:nvPr/>
        </p:nvPicPr>
        <p:blipFill>
          <a:blip r:embed="rId3" cstate="email"/>
          <a:srcRect/>
          <a:stretch>
            <a:fillRect/>
          </a:stretch>
        </p:blipFill>
        <p:spPr bwMode="auto">
          <a:xfrm>
            <a:off x="467544" y="1340768"/>
            <a:ext cx="2972048" cy="4458072"/>
          </a:xfrm>
          <a:prstGeom prst="rect">
            <a:avLst/>
          </a:prstGeom>
          <a:noFill/>
        </p:spPr>
      </p:pic>
      <p:pic>
        <p:nvPicPr>
          <p:cNvPr id="103428" name="Picture 4" descr="N:\Perso\Perso Yves\Soutien gorge Danger\femme sourire.JPG"/>
          <p:cNvPicPr>
            <a:picLocks noChangeAspect="1" noChangeArrowheads="1"/>
          </p:cNvPicPr>
          <p:nvPr/>
        </p:nvPicPr>
        <p:blipFill>
          <a:blip r:embed="rId4" cstate="email"/>
          <a:srcRect/>
          <a:stretch>
            <a:fillRect/>
          </a:stretch>
        </p:blipFill>
        <p:spPr bwMode="auto">
          <a:xfrm>
            <a:off x="6876256" y="188641"/>
            <a:ext cx="1728192" cy="2304256"/>
          </a:xfrm>
          <a:prstGeom prst="rect">
            <a:avLst/>
          </a:prstGeom>
          <a:noFill/>
        </p:spPr>
      </p:pic>
      <p:sp>
        <p:nvSpPr>
          <p:cNvPr id="8" name="Espace réservé du contenu 2"/>
          <p:cNvSpPr txBox="1">
            <a:spLocks/>
          </p:cNvSpPr>
          <p:nvPr/>
        </p:nvSpPr>
        <p:spPr bwMode="auto">
          <a:xfrm>
            <a:off x="179512" y="5877272"/>
            <a:ext cx="8784976" cy="98072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marL="342900" marR="0" lvl="0" indent="-342900" algn="l" defTabSz="914400" rtl="0" eaLnBrk="1" fontAlgn="base" latinLnBrk="0" hangingPunct="1">
              <a:lnSpc>
                <a:spcPct val="100000"/>
              </a:lnSpc>
              <a:spcBef>
                <a:spcPct val="20000"/>
              </a:spcBef>
              <a:spcAft>
                <a:spcPct val="0"/>
              </a:spcAft>
              <a:buClr>
                <a:schemeClr val="hlink"/>
              </a:buClr>
              <a:buSzTx/>
              <a:buFontTx/>
              <a:buChar char="•"/>
              <a:tabLst/>
              <a:defRPr/>
            </a:pPr>
            <a:r>
              <a:rPr kumimoji="0" lang="fr-FR" sz="2400" b="0" i="0" u="none" strike="noStrike" kern="0" cap="none" spc="0" normalizeH="0" baseline="0" noProof="0" dirty="0" smtClean="0">
                <a:ln>
                  <a:noFill/>
                </a:ln>
                <a:solidFill>
                  <a:schemeClr val="tx1"/>
                </a:solidFill>
                <a:effectLst>
                  <a:outerShdw blurRad="38100" dist="38100" dir="2700000" algn="tl">
                    <a:srgbClr val="000000"/>
                  </a:outerShdw>
                </a:effectLst>
                <a:uLnTx/>
                <a:uFillTx/>
                <a:latin typeface="+mn-lt"/>
                <a:ea typeface="+mn-ea"/>
                <a:cs typeface="+mn-cs"/>
              </a:rPr>
              <a:t>Pourquoi ne pas mettre aussi des gants et un masque pour cacher les mains et la bouche qui peuvent avoir aussi des fonctions sexuelles.</a:t>
            </a:r>
            <a:endParaRPr kumimoji="0" lang="fr-FR" sz="2400" b="0" i="0" u="none" strike="noStrike" kern="0" cap="none" spc="0" normalizeH="0" baseline="0" noProof="0" dirty="0">
              <a:ln>
                <a:noFill/>
              </a:ln>
              <a:solidFill>
                <a:schemeClr val="tx1"/>
              </a:solidFill>
              <a:effectLst>
                <a:outerShdw blurRad="38100" dist="38100" dir="2700000" algn="tl">
                  <a:srgbClr val="000000"/>
                </a:outerShdw>
              </a:effectLst>
              <a:uLnTx/>
              <a:uFillTx/>
              <a:latin typeface="+mn-lt"/>
              <a:ea typeface="+mn-ea"/>
              <a:cs typeface="+mn-cs"/>
            </a:endParaRPr>
          </a:p>
        </p:txBody>
      </p:sp>
    </p:spTree>
  </p:cSld>
  <p:clrMapOvr>
    <a:masterClrMapping/>
  </p:clrMapOvr>
  <p:timing>
    <p:tnLst>
      <p:par>
        <p:cTn id="1" dur="indefinite" restart="never" nodeType="tmRoot"/>
      </p:par>
    </p:tnLst>
  </p:timing>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Eduquer les hommes…</a:t>
            </a:r>
            <a:endParaRPr lang="fr-FR" dirty="0"/>
          </a:p>
        </p:txBody>
      </p:sp>
      <p:sp>
        <p:nvSpPr>
          <p:cNvPr id="3" name="Espace réservé du contenu 2"/>
          <p:cNvSpPr>
            <a:spLocks noGrp="1"/>
          </p:cNvSpPr>
          <p:nvPr>
            <p:ph idx="1"/>
          </p:nvPr>
        </p:nvSpPr>
        <p:spPr>
          <a:xfrm>
            <a:off x="323528" y="1340768"/>
            <a:ext cx="8568952" cy="2260848"/>
          </a:xfrm>
        </p:spPr>
        <p:txBody>
          <a:bodyPr/>
          <a:lstStyle/>
          <a:p>
            <a:r>
              <a:rPr lang="fr-FR" sz="2800" dirty="0" smtClean="0"/>
              <a:t>Ou bien est-ce le regard des hommes qu’il faut éduquer ? Peut être qu’ainsi dans certains pays d’Afrique, le repassage des seins sur les bourgeons des jeunes filles pourrait enfin cesser.</a:t>
            </a:r>
            <a:endParaRPr lang="fr-FR" sz="2800" dirty="0"/>
          </a:p>
        </p:txBody>
      </p:sp>
      <p:pic>
        <p:nvPicPr>
          <p:cNvPr id="226306" name="Picture 2" descr="N:\Perso\Perso Yves\Soutien gorge Danger\Photos société\913110411.img.jpg"/>
          <p:cNvPicPr>
            <a:picLocks noChangeAspect="1" noChangeArrowheads="1"/>
          </p:cNvPicPr>
          <p:nvPr/>
        </p:nvPicPr>
        <p:blipFill>
          <a:blip r:embed="rId2" cstate="email"/>
          <a:srcRect/>
          <a:stretch>
            <a:fillRect/>
          </a:stretch>
        </p:blipFill>
        <p:spPr bwMode="auto">
          <a:xfrm>
            <a:off x="5436096" y="2780928"/>
            <a:ext cx="2857500" cy="3810000"/>
          </a:xfrm>
          <a:prstGeom prst="rect">
            <a:avLst/>
          </a:prstGeom>
          <a:noFill/>
        </p:spPr>
      </p:pic>
      <p:pic>
        <p:nvPicPr>
          <p:cNvPr id="226307" name="Picture 3" descr="N:\Perso\Perso Yves\Soutien gorge Danger\Photos société\Massage_Seins260710500.jpg"/>
          <p:cNvPicPr>
            <a:picLocks noChangeAspect="1" noChangeArrowheads="1"/>
          </p:cNvPicPr>
          <p:nvPr/>
        </p:nvPicPr>
        <p:blipFill>
          <a:blip r:embed="rId3" cstate="email"/>
          <a:srcRect/>
          <a:stretch>
            <a:fillRect/>
          </a:stretch>
        </p:blipFill>
        <p:spPr bwMode="auto">
          <a:xfrm>
            <a:off x="1115616" y="3645024"/>
            <a:ext cx="2857500" cy="2857500"/>
          </a:xfrm>
          <a:prstGeom prst="rect">
            <a:avLst/>
          </a:prstGeom>
          <a:noFill/>
        </p:spPr>
      </p:pic>
    </p:spTree>
  </p:cSld>
  <p:clrMapOvr>
    <a:masterClrMapping/>
  </p:clrMapOvr>
  <p:timing>
    <p:tnLst>
      <p:par>
        <p:cTn id="1" dur="indefinite" restart="never" nodeType="tmRoot"/>
      </p:par>
    </p:tnLst>
  </p:timing>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0" y="548680"/>
            <a:ext cx="9144000" cy="1143000"/>
          </a:xfrm>
        </p:spPr>
        <p:txBody>
          <a:bodyPr/>
          <a:lstStyle/>
          <a:p>
            <a:r>
              <a:rPr lang="fr-FR" sz="3600" dirty="0" smtClean="0"/>
              <a:t>Dés que nous changeons d’univers culturel, nous changeons l’image de la femme.</a:t>
            </a:r>
            <a:r>
              <a:rPr lang="fr-FR" dirty="0" smtClean="0"/>
              <a:t/>
            </a:r>
            <a:br>
              <a:rPr lang="fr-FR" dirty="0" smtClean="0"/>
            </a:br>
            <a:endParaRPr lang="fr-FR" dirty="0"/>
          </a:p>
        </p:txBody>
      </p:sp>
      <p:sp>
        <p:nvSpPr>
          <p:cNvPr id="3" name="Espace réservé du contenu 2"/>
          <p:cNvSpPr>
            <a:spLocks noGrp="1"/>
          </p:cNvSpPr>
          <p:nvPr>
            <p:ph idx="1"/>
          </p:nvPr>
        </p:nvSpPr>
        <p:spPr>
          <a:xfrm>
            <a:off x="0" y="1700808"/>
            <a:ext cx="5868144" cy="4968552"/>
          </a:xfrm>
        </p:spPr>
        <p:txBody>
          <a:bodyPr/>
          <a:lstStyle/>
          <a:p>
            <a:r>
              <a:rPr lang="fr-FR" sz="2800" dirty="0" smtClean="0"/>
              <a:t>La nature lui a donné des seins, </a:t>
            </a:r>
          </a:p>
          <a:p>
            <a:pPr>
              <a:buNone/>
            </a:pPr>
            <a:r>
              <a:rPr lang="fr-FR" sz="2800" dirty="0" smtClean="0"/>
              <a:t>	notre culture a inventé le soutien gorge et nous découvrons </a:t>
            </a:r>
          </a:p>
          <a:p>
            <a:pPr>
              <a:buNone/>
            </a:pPr>
            <a:r>
              <a:rPr lang="fr-FR" sz="2800" dirty="0" smtClean="0"/>
              <a:t>	maintenant les dangers qui vont avec.</a:t>
            </a:r>
          </a:p>
          <a:p>
            <a:r>
              <a:rPr lang="fr-FR" sz="2800" dirty="0" smtClean="0"/>
              <a:t>Si l’indienne se voile dans son Sari, elle se baignera nue dans le Gange sans que cela ne choque personne.</a:t>
            </a:r>
          </a:p>
          <a:p>
            <a:r>
              <a:rPr lang="fr-FR" sz="2800" dirty="0" smtClean="0"/>
              <a:t>« Mère divine lui a procuré pour habits, les paupières de tous les passants… »</a:t>
            </a:r>
            <a:endParaRPr lang="fr-FR" sz="2800" dirty="0"/>
          </a:p>
        </p:txBody>
      </p:sp>
      <p:pic>
        <p:nvPicPr>
          <p:cNvPr id="4" name="Picture 1" descr="I:\Perso\Perso Yves\Soutien gorge Danger\Photos société\thumbmmnyc24bb.png"/>
          <p:cNvPicPr>
            <a:picLocks noChangeAspect="1" noChangeArrowheads="1"/>
          </p:cNvPicPr>
          <p:nvPr/>
        </p:nvPicPr>
        <p:blipFill>
          <a:blip r:embed="rId2" cstate="email"/>
          <a:srcRect/>
          <a:stretch>
            <a:fillRect/>
          </a:stretch>
        </p:blipFill>
        <p:spPr bwMode="auto">
          <a:xfrm>
            <a:off x="5652120" y="1556792"/>
            <a:ext cx="3096344" cy="2057416"/>
          </a:xfrm>
          <a:prstGeom prst="rect">
            <a:avLst/>
          </a:prstGeom>
          <a:noFill/>
        </p:spPr>
      </p:pic>
      <p:pic>
        <p:nvPicPr>
          <p:cNvPr id="197633" name="Picture 1" descr="I:\Perso\Perso Yves\Soutien gorge Danger\Photos société\tumblr_lfkodp4F6W1qbgrbno1_500.jpg"/>
          <p:cNvPicPr>
            <a:picLocks noChangeAspect="1" noChangeArrowheads="1"/>
          </p:cNvPicPr>
          <p:nvPr/>
        </p:nvPicPr>
        <p:blipFill>
          <a:blip r:embed="rId3" cstate="email"/>
          <a:srcRect/>
          <a:stretch>
            <a:fillRect/>
          </a:stretch>
        </p:blipFill>
        <p:spPr bwMode="auto">
          <a:xfrm>
            <a:off x="6876256" y="3861048"/>
            <a:ext cx="1873622" cy="2795871"/>
          </a:xfrm>
          <a:prstGeom prst="rect">
            <a:avLst/>
          </a:prstGeom>
          <a:noFill/>
        </p:spPr>
      </p:pic>
    </p:spTree>
  </p:cSld>
  <p:clrMapOvr>
    <a:masterClrMapping/>
  </p:clrMapOvr>
  <p:timing>
    <p:tnLst>
      <p:par>
        <p:cTn id="1" dur="indefinite" restart="never" nodeType="tmRoot"/>
      </p:par>
    </p:tnLst>
  </p:timing>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611560" y="260648"/>
            <a:ext cx="5482952" cy="1143000"/>
          </a:xfrm>
        </p:spPr>
        <p:txBody>
          <a:bodyPr/>
          <a:lstStyle/>
          <a:p>
            <a:r>
              <a:rPr lang="fr-FR" dirty="0" smtClean="0"/>
              <a:t>Atteinte à la pudeur en Tunisie</a:t>
            </a:r>
            <a:endParaRPr lang="fr-FR" dirty="0"/>
          </a:p>
        </p:txBody>
      </p:sp>
      <p:sp>
        <p:nvSpPr>
          <p:cNvPr id="3" name="Espace réservé du contenu 2"/>
          <p:cNvSpPr>
            <a:spLocks noGrp="1"/>
          </p:cNvSpPr>
          <p:nvPr>
            <p:ph idx="1"/>
          </p:nvPr>
        </p:nvSpPr>
        <p:spPr>
          <a:xfrm>
            <a:off x="1187624" y="1484784"/>
            <a:ext cx="4680520" cy="4611216"/>
          </a:xfrm>
        </p:spPr>
        <p:txBody>
          <a:bodyPr/>
          <a:lstStyle/>
          <a:p>
            <a:r>
              <a:rPr lang="fr-FR" sz="2800" dirty="0" smtClean="0"/>
              <a:t>Le 3 septembre 2012 une jeune fille est violée par deux policiers parce qu’elle était immorale ! </a:t>
            </a:r>
            <a:r>
              <a:rPr lang="fr-FR" sz="1600" dirty="0" smtClean="0"/>
              <a:t>( C’est elle qui est accusée ! )</a:t>
            </a:r>
            <a:endParaRPr lang="fr-FR" sz="1600" dirty="0"/>
          </a:p>
        </p:txBody>
      </p:sp>
      <p:pic>
        <p:nvPicPr>
          <p:cNvPr id="176130" name="Picture 2" descr="I:\Perso\Perso Yves\Soutien gorge Danger\Photos parlantes\tunisie-viol-e1348674594110-300x218.jpg"/>
          <p:cNvPicPr>
            <a:picLocks noChangeAspect="1" noChangeArrowheads="1"/>
          </p:cNvPicPr>
          <p:nvPr/>
        </p:nvPicPr>
        <p:blipFill>
          <a:blip r:embed="rId2" cstate="email"/>
          <a:srcRect/>
          <a:stretch>
            <a:fillRect/>
          </a:stretch>
        </p:blipFill>
        <p:spPr bwMode="auto">
          <a:xfrm>
            <a:off x="6084168" y="332656"/>
            <a:ext cx="2857500" cy="2076450"/>
          </a:xfrm>
          <a:prstGeom prst="rect">
            <a:avLst/>
          </a:prstGeom>
          <a:noFill/>
        </p:spPr>
      </p:pic>
      <p:pic>
        <p:nvPicPr>
          <p:cNvPr id="176132" name="Picture 4" descr="I:\Perso\Perso Yves\Soutien gorge Danger\Photos société\79761514_o.jpg"/>
          <p:cNvPicPr>
            <a:picLocks noChangeAspect="1" noChangeArrowheads="1"/>
          </p:cNvPicPr>
          <p:nvPr/>
        </p:nvPicPr>
        <p:blipFill>
          <a:blip r:embed="rId3" cstate="email"/>
          <a:srcRect/>
          <a:stretch>
            <a:fillRect/>
          </a:stretch>
        </p:blipFill>
        <p:spPr bwMode="auto">
          <a:xfrm>
            <a:off x="251520" y="3284984"/>
            <a:ext cx="4896544" cy="3342086"/>
          </a:xfrm>
          <a:prstGeom prst="rect">
            <a:avLst/>
          </a:prstGeom>
          <a:noFill/>
        </p:spPr>
      </p:pic>
      <p:sp>
        <p:nvSpPr>
          <p:cNvPr id="8" name="Espace réservé du contenu 2"/>
          <p:cNvSpPr txBox="1">
            <a:spLocks/>
          </p:cNvSpPr>
          <p:nvPr/>
        </p:nvSpPr>
        <p:spPr bwMode="auto">
          <a:xfrm>
            <a:off x="5292080" y="2492896"/>
            <a:ext cx="3672408" cy="1728192"/>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marL="342900" marR="0" lvl="0" indent="-342900" algn="l" defTabSz="914400" rtl="0" eaLnBrk="1" fontAlgn="base" latinLnBrk="0" hangingPunct="1">
              <a:lnSpc>
                <a:spcPct val="100000"/>
              </a:lnSpc>
              <a:spcBef>
                <a:spcPct val="20000"/>
              </a:spcBef>
              <a:spcAft>
                <a:spcPct val="0"/>
              </a:spcAft>
              <a:buClr>
                <a:schemeClr val="hlink"/>
              </a:buClr>
              <a:buSzTx/>
              <a:buFontTx/>
              <a:buChar char="•"/>
              <a:tabLst/>
              <a:defRPr/>
            </a:pPr>
            <a:r>
              <a:rPr kumimoji="0" lang="fr-FR" sz="2000" b="0" i="0" u="none" strike="noStrike" kern="0" cap="none" spc="0" normalizeH="0" baseline="0" noProof="0" dirty="0" smtClean="0">
                <a:ln>
                  <a:noFill/>
                </a:ln>
                <a:solidFill>
                  <a:schemeClr val="tx1"/>
                </a:solidFill>
                <a:effectLst>
                  <a:outerShdw blurRad="38100" dist="38100" dir="2700000" algn="tl">
                    <a:srgbClr val="000000"/>
                  </a:outerShdw>
                </a:effectLst>
                <a:uLnTx/>
                <a:uFillTx/>
                <a:latin typeface="+mn-lt"/>
                <a:ea typeface="+mn-ea"/>
                <a:cs typeface="+mn-cs"/>
              </a:rPr>
              <a:t>Le </a:t>
            </a:r>
            <a:r>
              <a:rPr kumimoji="0" lang="fr-FR" sz="2000" b="0" i="0" u="none" strike="noStrike" kern="0" cap="none" spc="0" normalizeH="0" baseline="0" noProof="0" dirty="0" err="1" smtClean="0">
                <a:ln>
                  <a:noFill/>
                </a:ln>
                <a:solidFill>
                  <a:schemeClr val="tx1"/>
                </a:solidFill>
                <a:effectLst>
                  <a:outerShdw blurRad="38100" dist="38100" dir="2700000" algn="tl">
                    <a:srgbClr val="000000"/>
                  </a:outerShdw>
                </a:effectLst>
                <a:uLnTx/>
                <a:uFillTx/>
                <a:latin typeface="+mn-lt"/>
                <a:ea typeface="+mn-ea"/>
                <a:cs typeface="+mn-cs"/>
              </a:rPr>
              <a:t>Femen</a:t>
            </a:r>
            <a:r>
              <a:rPr kumimoji="0" lang="fr-FR" sz="2000" b="0" i="0" u="none" strike="noStrike" kern="0" cap="none" spc="0" normalizeH="0" baseline="0" noProof="0" dirty="0" smtClean="0">
                <a:ln>
                  <a:noFill/>
                </a:ln>
                <a:solidFill>
                  <a:schemeClr val="tx1"/>
                </a:solidFill>
                <a:effectLst>
                  <a:outerShdw blurRad="38100" dist="38100" dir="2700000" algn="tl">
                    <a:srgbClr val="000000"/>
                  </a:outerShdw>
                </a:effectLst>
                <a:uLnTx/>
                <a:uFillTx/>
                <a:latin typeface="+mn-lt"/>
                <a:ea typeface="+mn-ea"/>
                <a:cs typeface="+mn-cs"/>
              </a:rPr>
              <a:t> manifeste au </a:t>
            </a:r>
            <a:r>
              <a:rPr kumimoji="0" lang="fr-FR" sz="2000" b="0" i="0" u="none" strike="noStrike" kern="0" cap="none" spc="0" normalizeH="0" baseline="0" noProof="0" dirty="0" err="1" smtClean="0">
                <a:ln>
                  <a:noFill/>
                </a:ln>
                <a:solidFill>
                  <a:schemeClr val="tx1"/>
                </a:solidFill>
                <a:effectLst>
                  <a:outerShdw blurRad="38100" dist="38100" dir="2700000" algn="tl">
                    <a:srgbClr val="000000"/>
                  </a:outerShdw>
                </a:effectLst>
                <a:uLnTx/>
                <a:uFillTx/>
                <a:latin typeface="+mn-lt"/>
                <a:ea typeface="+mn-ea"/>
                <a:cs typeface="+mn-cs"/>
              </a:rPr>
              <a:t>louvre</a:t>
            </a:r>
            <a:r>
              <a:rPr kumimoji="0" lang="fr-FR" sz="2000" b="0" i="0" u="none" strike="noStrike" kern="0" cap="none" spc="0" normalizeH="0" baseline="0" noProof="0" dirty="0" smtClean="0">
                <a:ln>
                  <a:noFill/>
                </a:ln>
                <a:solidFill>
                  <a:schemeClr val="tx1"/>
                </a:solidFill>
                <a:effectLst>
                  <a:outerShdw blurRad="38100" dist="38100" dir="2700000" algn="tl">
                    <a:srgbClr val="000000"/>
                  </a:outerShdw>
                </a:effectLst>
                <a:uLnTx/>
                <a:uFillTx/>
                <a:latin typeface="+mn-lt"/>
                <a:ea typeface="+mn-ea"/>
                <a:cs typeface="+mn-cs"/>
              </a:rPr>
              <a:t> devant la Vénus de Milo, seins nus depuis des siècles et vue par des</a:t>
            </a:r>
            <a:r>
              <a:rPr kumimoji="0" lang="fr-FR" sz="2000" b="0" i="0" u="none" strike="noStrike" kern="0" cap="none" spc="0" normalizeH="0" noProof="0" dirty="0" smtClean="0">
                <a:ln>
                  <a:noFill/>
                </a:ln>
                <a:solidFill>
                  <a:schemeClr val="tx1"/>
                </a:solidFill>
                <a:effectLst>
                  <a:outerShdw blurRad="38100" dist="38100" dir="2700000" algn="tl">
                    <a:srgbClr val="000000"/>
                  </a:outerShdw>
                </a:effectLst>
                <a:uLnTx/>
                <a:uFillTx/>
                <a:latin typeface="+mn-lt"/>
                <a:ea typeface="+mn-ea"/>
                <a:cs typeface="+mn-cs"/>
              </a:rPr>
              <a:t> millions de personnes.</a:t>
            </a:r>
          </a:p>
          <a:p>
            <a:pPr marL="342900" marR="0" lvl="0" indent="-342900" algn="l" defTabSz="914400" rtl="0" eaLnBrk="1" fontAlgn="base" latinLnBrk="0" hangingPunct="1">
              <a:lnSpc>
                <a:spcPct val="100000"/>
              </a:lnSpc>
              <a:spcBef>
                <a:spcPct val="20000"/>
              </a:spcBef>
              <a:spcAft>
                <a:spcPct val="0"/>
              </a:spcAft>
              <a:buClr>
                <a:schemeClr val="hlink"/>
              </a:buClr>
              <a:buSzTx/>
              <a:buFontTx/>
              <a:buChar char="•"/>
              <a:tabLst/>
              <a:defRPr/>
            </a:pPr>
            <a:r>
              <a:rPr lang="fr-FR" sz="2000" kern="0" baseline="0" dirty="0" smtClean="0">
                <a:effectLst>
                  <a:outerShdw blurRad="38100" dist="38100" dir="2700000" algn="tl">
                    <a:srgbClr val="000000"/>
                  </a:outerShdw>
                </a:effectLst>
                <a:latin typeface="+mn-lt"/>
              </a:rPr>
              <a:t>« Viole moi, je suis immorale »</a:t>
            </a:r>
            <a:endParaRPr kumimoji="0" lang="fr-FR" sz="2000" b="0" i="0" u="none" strike="noStrike" kern="0" cap="none" spc="0" normalizeH="0" baseline="0" noProof="0" dirty="0">
              <a:ln>
                <a:noFill/>
              </a:ln>
              <a:solidFill>
                <a:schemeClr val="tx1"/>
              </a:solidFill>
              <a:effectLst>
                <a:outerShdw blurRad="38100" dist="38100" dir="2700000" algn="tl">
                  <a:srgbClr val="000000"/>
                </a:outerShdw>
              </a:effectLst>
              <a:uLnTx/>
              <a:uFillTx/>
              <a:latin typeface="+mn-lt"/>
              <a:ea typeface="+mn-ea"/>
              <a:cs typeface="+mn-cs"/>
            </a:endParaRPr>
          </a:p>
        </p:txBody>
      </p:sp>
      <p:pic>
        <p:nvPicPr>
          <p:cNvPr id="176134" name="Picture 6" descr="I:\Perso\Perso Yves\Soutien gorge Danger\Photos société\Femen-2.jpg"/>
          <p:cNvPicPr>
            <a:picLocks noChangeAspect="1" noChangeArrowheads="1"/>
          </p:cNvPicPr>
          <p:nvPr/>
        </p:nvPicPr>
        <p:blipFill>
          <a:blip r:embed="rId4" cstate="email"/>
          <a:srcRect/>
          <a:stretch>
            <a:fillRect/>
          </a:stretch>
        </p:blipFill>
        <p:spPr bwMode="auto">
          <a:xfrm>
            <a:off x="5364088" y="4293321"/>
            <a:ext cx="3531775" cy="2350837"/>
          </a:xfrm>
          <a:prstGeom prst="rect">
            <a:avLst/>
          </a:prstGeom>
          <a:noFill/>
        </p:spPr>
      </p:pic>
      <p:pic>
        <p:nvPicPr>
          <p:cNvPr id="176135" name="Picture 7" descr="I:\Perso\Perso Yves\Soutien gorge Danger\Photos société\private-category-afghanistan_burka_schleier_burqua__burqa-big.jpg"/>
          <p:cNvPicPr>
            <a:picLocks noChangeAspect="1" noChangeArrowheads="1"/>
          </p:cNvPicPr>
          <p:nvPr/>
        </p:nvPicPr>
        <p:blipFill>
          <a:blip r:embed="rId5" cstate="email"/>
          <a:srcRect/>
          <a:stretch>
            <a:fillRect/>
          </a:stretch>
        </p:blipFill>
        <p:spPr bwMode="auto">
          <a:xfrm>
            <a:off x="251520" y="908720"/>
            <a:ext cx="946950" cy="2304256"/>
          </a:xfrm>
          <a:prstGeom prst="rect">
            <a:avLst/>
          </a:prstGeom>
          <a:noFill/>
        </p:spPr>
      </p:pic>
    </p:spTree>
  </p:cSld>
  <p:clrMapOvr>
    <a:masterClrMapping/>
  </p:clrMapOvr>
  <p:timing>
    <p:tnLst>
      <p:par>
        <p:cTn id="1" dur="indefinite" restart="never" nodeType="tmRoot"/>
      </p:par>
    </p:tnLst>
  </p:timing>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79512" y="0"/>
            <a:ext cx="6912768" cy="1228998"/>
          </a:xfrm>
        </p:spPr>
        <p:txBody>
          <a:bodyPr/>
          <a:lstStyle/>
          <a:p>
            <a:r>
              <a:rPr lang="fr-FR" sz="3200" dirty="0" smtClean="0"/>
              <a:t>Les seins de la femme pour sa liberté</a:t>
            </a:r>
            <a:endParaRPr lang="fr-FR" sz="3200" dirty="0"/>
          </a:p>
        </p:txBody>
      </p:sp>
      <p:sp>
        <p:nvSpPr>
          <p:cNvPr id="3" name="Espace réservé du contenu 2"/>
          <p:cNvSpPr>
            <a:spLocks noGrp="1"/>
          </p:cNvSpPr>
          <p:nvPr>
            <p:ph idx="1"/>
          </p:nvPr>
        </p:nvSpPr>
        <p:spPr>
          <a:xfrm>
            <a:off x="251520" y="1196752"/>
            <a:ext cx="5338936" cy="4351784"/>
          </a:xfrm>
        </p:spPr>
        <p:txBody>
          <a:bodyPr/>
          <a:lstStyle/>
          <a:p>
            <a:r>
              <a:rPr lang="fr-FR" sz="1800" dirty="0" smtClean="0"/>
              <a:t>Le FEMEN entend, entre autres, lutter pour la démocratie, les droits des hommes et des femmes, la laïcité, le sexisme, et combattent également ce qu’elles considèrent comme « les valeurs patriarcales qui imprègnent la plupart des sociétés industrialisées ».</a:t>
            </a:r>
          </a:p>
        </p:txBody>
      </p:sp>
      <p:pic>
        <p:nvPicPr>
          <p:cNvPr id="177155" name="Picture 3" descr="I:\Perso\Perso Yves\Soutien gorge Danger\Photos société\4420221.jpg"/>
          <p:cNvPicPr>
            <a:picLocks noChangeAspect="1" noChangeArrowheads="1"/>
          </p:cNvPicPr>
          <p:nvPr/>
        </p:nvPicPr>
        <p:blipFill>
          <a:blip r:embed="rId2" cstate="email"/>
          <a:srcRect/>
          <a:stretch>
            <a:fillRect/>
          </a:stretch>
        </p:blipFill>
        <p:spPr bwMode="auto">
          <a:xfrm>
            <a:off x="5652120" y="4293096"/>
            <a:ext cx="3085779" cy="2308323"/>
          </a:xfrm>
          <a:prstGeom prst="rect">
            <a:avLst/>
          </a:prstGeom>
          <a:noFill/>
        </p:spPr>
      </p:pic>
      <p:pic>
        <p:nvPicPr>
          <p:cNvPr id="177156" name="Picture 4" descr="I:\Perso\Perso Yves\Soutien gorge Danger\Photos société\article_femenparis-1.jpg"/>
          <p:cNvPicPr>
            <a:picLocks noChangeAspect="1" noChangeArrowheads="1"/>
          </p:cNvPicPr>
          <p:nvPr/>
        </p:nvPicPr>
        <p:blipFill>
          <a:blip r:embed="rId3" cstate="email"/>
          <a:srcRect/>
          <a:stretch>
            <a:fillRect/>
          </a:stretch>
        </p:blipFill>
        <p:spPr bwMode="auto">
          <a:xfrm>
            <a:off x="5652120" y="2132856"/>
            <a:ext cx="3096344" cy="2065904"/>
          </a:xfrm>
          <a:prstGeom prst="rect">
            <a:avLst/>
          </a:prstGeom>
          <a:noFill/>
        </p:spPr>
      </p:pic>
      <p:pic>
        <p:nvPicPr>
          <p:cNvPr id="177157" name="Picture 5" descr="I:\Perso\Perso Yves\Soutien gorge Danger\Photos société\femen.jpg"/>
          <p:cNvPicPr>
            <a:picLocks noChangeAspect="1" noChangeArrowheads="1"/>
          </p:cNvPicPr>
          <p:nvPr/>
        </p:nvPicPr>
        <p:blipFill>
          <a:blip r:embed="rId4" cstate="email"/>
          <a:srcRect/>
          <a:stretch>
            <a:fillRect/>
          </a:stretch>
        </p:blipFill>
        <p:spPr bwMode="auto">
          <a:xfrm>
            <a:off x="755576" y="2924944"/>
            <a:ext cx="4019601" cy="3785260"/>
          </a:xfrm>
          <a:prstGeom prst="rect">
            <a:avLst/>
          </a:prstGeom>
          <a:noFill/>
        </p:spPr>
      </p:pic>
      <p:pic>
        <p:nvPicPr>
          <p:cNvPr id="177158" name="Picture 6" descr="I:\Perso\Perso Yves\Soutien gorge Danger\Photos société\Non_a_l_interdiction_de_la_burqua__2.jpg"/>
          <p:cNvPicPr>
            <a:picLocks noChangeAspect="1" noChangeArrowheads="1"/>
          </p:cNvPicPr>
          <p:nvPr/>
        </p:nvPicPr>
        <p:blipFill>
          <a:blip r:embed="rId5" cstate="email"/>
          <a:srcRect/>
          <a:stretch>
            <a:fillRect/>
          </a:stretch>
        </p:blipFill>
        <p:spPr bwMode="auto">
          <a:xfrm>
            <a:off x="7380312" y="260648"/>
            <a:ext cx="1317919" cy="1656184"/>
          </a:xfrm>
          <a:prstGeom prst="rect">
            <a:avLst/>
          </a:prstGeom>
          <a:noFill/>
        </p:spPr>
      </p:pic>
      <p:sp>
        <p:nvSpPr>
          <p:cNvPr id="9" name="ZoneTexte 8"/>
          <p:cNvSpPr txBox="1"/>
          <p:nvPr/>
        </p:nvSpPr>
        <p:spPr>
          <a:xfrm>
            <a:off x="5940152" y="1340768"/>
            <a:ext cx="1296144" cy="584775"/>
          </a:xfrm>
          <a:prstGeom prst="rect">
            <a:avLst/>
          </a:prstGeom>
          <a:noFill/>
        </p:spPr>
        <p:txBody>
          <a:bodyPr wrap="square" rtlCol="0">
            <a:spAutoFit/>
          </a:bodyPr>
          <a:lstStyle/>
          <a:p>
            <a:r>
              <a:rPr lang="fr-FR" sz="1600" dirty="0" smtClean="0"/>
              <a:t>18 Septembre 2012, à Paris.</a:t>
            </a:r>
            <a:endParaRPr lang="fr-FR" sz="1600" dirty="0"/>
          </a:p>
        </p:txBody>
      </p:sp>
    </p:spTree>
  </p:cSld>
  <p:clrMapOvr>
    <a:masterClrMapping/>
  </p:clrMapOvr>
  <p:timing>
    <p:tnLst>
      <p:par>
        <p:cTn id="1" dur="indefinite" restart="never" nodeType="tmRoot"/>
      </p:par>
    </p:tnLst>
  </p:timing>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500034" y="0"/>
            <a:ext cx="5698976" cy="1143000"/>
          </a:xfrm>
        </p:spPr>
        <p:txBody>
          <a:bodyPr/>
          <a:lstStyle/>
          <a:p>
            <a:r>
              <a:rPr lang="fr-FR" sz="4000" dirty="0" smtClean="0"/>
              <a:t>En France :</a:t>
            </a:r>
            <a:br>
              <a:rPr lang="fr-FR" sz="4000" dirty="0" smtClean="0"/>
            </a:br>
            <a:r>
              <a:rPr lang="fr-FR" sz="4000" dirty="0" smtClean="0"/>
              <a:t>Légalité juridique </a:t>
            </a:r>
            <a:endParaRPr lang="fr-FR" sz="4000" dirty="0"/>
          </a:p>
        </p:txBody>
      </p:sp>
      <p:sp>
        <p:nvSpPr>
          <p:cNvPr id="3" name="Espace réservé du contenu 2"/>
          <p:cNvSpPr>
            <a:spLocks noGrp="1"/>
          </p:cNvSpPr>
          <p:nvPr>
            <p:ph idx="1"/>
          </p:nvPr>
        </p:nvSpPr>
        <p:spPr>
          <a:xfrm>
            <a:off x="457200" y="1196752"/>
            <a:ext cx="5770984" cy="1800200"/>
          </a:xfrm>
        </p:spPr>
        <p:txBody>
          <a:bodyPr/>
          <a:lstStyle/>
          <a:p>
            <a:r>
              <a:rPr lang="fr-FR" sz="2100" dirty="0" smtClean="0"/>
              <a:t>Si en France et dans la plupart des pays d’Europe la nudité est tout à fait légale sans provoquer la pudeur publique par des gestes ou  exhibitions sexuelles, la pression sociale continue à emprisonner les femmes dans cet accessoire de mode destructeur.</a:t>
            </a:r>
            <a:endParaRPr lang="fr-FR" sz="2100" dirty="0"/>
          </a:p>
        </p:txBody>
      </p:sp>
      <p:pic>
        <p:nvPicPr>
          <p:cNvPr id="189442" name="Picture 2" descr="M:\0-Stock 2 Récup\Bétises internet 2\Ssg\h-20-1970838-1267718204.jpg"/>
          <p:cNvPicPr>
            <a:picLocks noChangeAspect="1" noChangeArrowheads="1"/>
          </p:cNvPicPr>
          <p:nvPr/>
        </p:nvPicPr>
        <p:blipFill>
          <a:blip r:embed="rId2" cstate="email"/>
          <a:srcRect/>
          <a:stretch>
            <a:fillRect/>
          </a:stretch>
        </p:blipFill>
        <p:spPr bwMode="auto">
          <a:xfrm>
            <a:off x="467544" y="3212976"/>
            <a:ext cx="4087763" cy="3346617"/>
          </a:xfrm>
          <a:prstGeom prst="rect">
            <a:avLst/>
          </a:prstGeom>
          <a:noFill/>
        </p:spPr>
      </p:pic>
      <p:pic>
        <p:nvPicPr>
          <p:cNvPr id="189443" name="Picture 3" descr="M:\0-Stock 2 Récup\Bétises internet 2\Ssg\cecilia-sarkozy-seins-nus.jpg"/>
          <p:cNvPicPr>
            <a:picLocks noChangeAspect="1" noChangeArrowheads="1"/>
          </p:cNvPicPr>
          <p:nvPr/>
        </p:nvPicPr>
        <p:blipFill>
          <a:blip r:embed="rId3" cstate="email"/>
          <a:srcRect/>
          <a:stretch>
            <a:fillRect/>
          </a:stretch>
        </p:blipFill>
        <p:spPr bwMode="auto">
          <a:xfrm>
            <a:off x="4860032" y="3933056"/>
            <a:ext cx="3864794" cy="2674784"/>
          </a:xfrm>
          <a:prstGeom prst="rect">
            <a:avLst/>
          </a:prstGeom>
          <a:noFill/>
        </p:spPr>
      </p:pic>
      <p:pic>
        <p:nvPicPr>
          <p:cNvPr id="189444" name="Picture 4" descr="M:\0-Stock 2 Récup\Bétises internet 2\Ssg\cSarkozy_15Jul_rex_1280_320x480_1.jpg"/>
          <p:cNvPicPr>
            <a:picLocks noChangeAspect="1" noChangeArrowheads="1"/>
          </p:cNvPicPr>
          <p:nvPr/>
        </p:nvPicPr>
        <p:blipFill>
          <a:blip r:embed="rId4" cstate="email"/>
          <a:srcRect/>
          <a:stretch>
            <a:fillRect/>
          </a:stretch>
        </p:blipFill>
        <p:spPr bwMode="auto">
          <a:xfrm>
            <a:off x="6516216" y="332656"/>
            <a:ext cx="2208245" cy="3312368"/>
          </a:xfrm>
          <a:prstGeom prst="rect">
            <a:avLst/>
          </a:prstGeom>
          <a:noFill/>
        </p:spPr>
      </p:pic>
      <p:sp>
        <p:nvSpPr>
          <p:cNvPr id="7" name="Bulle ronde 6"/>
          <p:cNvSpPr/>
          <p:nvPr/>
        </p:nvSpPr>
        <p:spPr>
          <a:xfrm>
            <a:off x="3131840" y="2924944"/>
            <a:ext cx="2808312" cy="1224136"/>
          </a:xfrm>
          <a:prstGeom prst="wedgeEllipseCallout">
            <a:avLst>
              <a:gd name="adj1" fmla="val -61595"/>
              <a:gd name="adj2" fmla="val 72356"/>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dirty="0" smtClean="0">
                <a:solidFill>
                  <a:srgbClr val="C00000"/>
                </a:solidFill>
                <a:effectLst>
                  <a:outerShdw blurRad="38100" dist="38100" dir="2700000" algn="tl">
                    <a:srgbClr val="000000">
                      <a:alpha val="43137"/>
                    </a:srgbClr>
                  </a:outerShdw>
                </a:effectLst>
              </a:rPr>
              <a:t>Titre stupide témoin d’une pression sociale ridicule.</a:t>
            </a:r>
            <a:endParaRPr lang="fr-FR" dirty="0">
              <a:solidFill>
                <a:srgbClr val="C00000"/>
              </a:solidFill>
              <a:effectLst>
                <a:outerShdw blurRad="38100" dist="38100" dir="2700000" algn="tl">
                  <a:srgbClr val="000000">
                    <a:alpha val="43137"/>
                  </a:srgbClr>
                </a:outerShdw>
              </a:effectLst>
            </a:endParaRPr>
          </a:p>
        </p:txBody>
      </p:sp>
    </p:spTree>
  </p:cSld>
  <p:clrMapOvr>
    <a:masterClrMapping/>
  </p:clrMapOvr>
  <p:timing>
    <p:tnLst>
      <p:par>
        <p:cTn id="1" dur="indefinite" restart="never" nodeType="tmRoot"/>
      </p:par>
    </p:tnLst>
  </p:timing>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835696" y="476672"/>
            <a:ext cx="4464496" cy="1143000"/>
          </a:xfrm>
        </p:spPr>
        <p:txBody>
          <a:bodyPr/>
          <a:lstStyle/>
          <a:p>
            <a:r>
              <a:rPr lang="fr-FR" sz="3200" dirty="0" smtClean="0"/>
              <a:t>Kate seins nus…</a:t>
            </a:r>
            <a:br>
              <a:rPr lang="fr-FR" sz="3200" dirty="0" smtClean="0"/>
            </a:br>
            <a:r>
              <a:rPr lang="fr-FR" sz="3200" dirty="0" smtClean="0"/>
              <a:t>Un scandale ?</a:t>
            </a:r>
            <a:br>
              <a:rPr lang="fr-FR" sz="3200" dirty="0" smtClean="0"/>
            </a:br>
            <a:r>
              <a:rPr lang="fr-FR" sz="3200" dirty="0" smtClean="0"/>
              <a:t>Pourtant du naturel…</a:t>
            </a:r>
            <a:endParaRPr lang="fr-FR" sz="3200" dirty="0"/>
          </a:p>
        </p:txBody>
      </p:sp>
      <p:sp>
        <p:nvSpPr>
          <p:cNvPr id="3" name="Espace réservé du contenu 2"/>
          <p:cNvSpPr>
            <a:spLocks noGrp="1"/>
          </p:cNvSpPr>
          <p:nvPr>
            <p:ph idx="1"/>
          </p:nvPr>
        </p:nvSpPr>
        <p:spPr>
          <a:xfrm>
            <a:off x="0" y="1916832"/>
            <a:ext cx="3851920" cy="4395192"/>
          </a:xfrm>
        </p:spPr>
        <p:txBody>
          <a:bodyPr/>
          <a:lstStyle/>
          <a:p>
            <a:r>
              <a:rPr lang="fr-FR" sz="2000" dirty="0" smtClean="0"/>
              <a:t>Alors que la pression sociale veut bêtement humilier  Kate Middleton par quelques photos d’elle naturelle seins nus, personne ne s’offusque de l’accueil que peut avoir le couple princier lors de son voyage…</a:t>
            </a:r>
            <a:endParaRPr lang="fr-FR" sz="2000" dirty="0"/>
          </a:p>
        </p:txBody>
      </p:sp>
      <p:pic>
        <p:nvPicPr>
          <p:cNvPr id="147459" name="Picture 3" descr="N:\Perso\Perso Yves\Soutien gorge Danger\Photos 2\article-2204325-150EF52E000005DC-431_306x458.jpg"/>
          <p:cNvPicPr>
            <a:picLocks noChangeAspect="1" noChangeArrowheads="1"/>
          </p:cNvPicPr>
          <p:nvPr/>
        </p:nvPicPr>
        <p:blipFill>
          <a:blip r:embed="rId2" cstate="email"/>
          <a:srcRect/>
          <a:stretch>
            <a:fillRect/>
          </a:stretch>
        </p:blipFill>
        <p:spPr bwMode="auto">
          <a:xfrm>
            <a:off x="6084168" y="548680"/>
            <a:ext cx="2663180" cy="3986067"/>
          </a:xfrm>
          <a:prstGeom prst="rect">
            <a:avLst/>
          </a:prstGeom>
          <a:noFill/>
        </p:spPr>
      </p:pic>
      <p:pic>
        <p:nvPicPr>
          <p:cNvPr id="147458" name="Picture 2" descr="N:\Perso\Perso Yves\Soutien gorge Danger\Photos société\kate-middleton-seins-nus-closer-01.jpg"/>
          <p:cNvPicPr>
            <a:picLocks noChangeAspect="1" noChangeArrowheads="1"/>
          </p:cNvPicPr>
          <p:nvPr/>
        </p:nvPicPr>
        <p:blipFill>
          <a:blip r:embed="rId3" cstate="email"/>
          <a:srcRect/>
          <a:stretch>
            <a:fillRect/>
          </a:stretch>
        </p:blipFill>
        <p:spPr bwMode="auto">
          <a:xfrm>
            <a:off x="3779912" y="2636912"/>
            <a:ext cx="2883130" cy="3983212"/>
          </a:xfrm>
          <a:prstGeom prst="rect">
            <a:avLst/>
          </a:prstGeom>
          <a:noFill/>
        </p:spPr>
      </p:pic>
      <p:sp>
        <p:nvSpPr>
          <p:cNvPr id="6" name="ZoneTexte 5"/>
          <p:cNvSpPr txBox="1"/>
          <p:nvPr/>
        </p:nvSpPr>
        <p:spPr>
          <a:xfrm>
            <a:off x="6876256" y="4725144"/>
            <a:ext cx="1944216" cy="1815882"/>
          </a:xfrm>
          <a:prstGeom prst="rect">
            <a:avLst/>
          </a:prstGeom>
          <a:noFill/>
        </p:spPr>
        <p:txBody>
          <a:bodyPr wrap="square" rtlCol="0">
            <a:spAutoFit/>
          </a:bodyPr>
          <a:lstStyle/>
          <a:p>
            <a:r>
              <a:rPr lang="fr-FR" sz="2800" dirty="0" smtClean="0">
                <a:effectLst>
                  <a:outerShdw blurRad="38100" dist="38100" dir="2700000" algn="tl">
                    <a:srgbClr val="000000">
                      <a:alpha val="43137"/>
                    </a:srgbClr>
                  </a:outerShdw>
                </a:effectLst>
              </a:rPr>
              <a:t>Où va donc se loger la bêtise humaine…</a:t>
            </a:r>
            <a:endParaRPr lang="fr-FR" sz="2800" dirty="0">
              <a:effectLst>
                <a:outerShdw blurRad="38100" dist="38100" dir="2700000" algn="tl">
                  <a:srgbClr val="000000">
                    <a:alpha val="43137"/>
                  </a:srgbClr>
                </a:outerShdw>
              </a:effectLst>
            </a:endParaRPr>
          </a:p>
        </p:txBody>
      </p:sp>
      <p:pic>
        <p:nvPicPr>
          <p:cNvPr id="147460" name="Picture 4" descr="N:\Perso\Perso Yves\Soutien gorge Danger\Photos\imagesl.jpg"/>
          <p:cNvPicPr>
            <a:picLocks noChangeAspect="1" noChangeArrowheads="1"/>
          </p:cNvPicPr>
          <p:nvPr/>
        </p:nvPicPr>
        <p:blipFill>
          <a:blip r:embed="rId4" cstate="email"/>
          <a:srcRect/>
          <a:stretch>
            <a:fillRect/>
          </a:stretch>
        </p:blipFill>
        <p:spPr bwMode="auto">
          <a:xfrm>
            <a:off x="323528" y="260648"/>
            <a:ext cx="1693485" cy="1656184"/>
          </a:xfrm>
          <a:prstGeom prst="rect">
            <a:avLst/>
          </a:prstGeom>
          <a:noFill/>
        </p:spPr>
      </p:pic>
      <p:pic>
        <p:nvPicPr>
          <p:cNvPr id="172034" name="Picture 2" descr="I:\Perso\Perso Yves\Soutien gorge Danger\Photos 2\img5058748f528a3.jpg"/>
          <p:cNvPicPr>
            <a:picLocks noChangeAspect="1" noChangeArrowheads="1"/>
          </p:cNvPicPr>
          <p:nvPr/>
        </p:nvPicPr>
        <p:blipFill>
          <a:blip r:embed="rId5" cstate="email"/>
          <a:srcRect/>
          <a:stretch>
            <a:fillRect/>
          </a:stretch>
        </p:blipFill>
        <p:spPr bwMode="auto">
          <a:xfrm>
            <a:off x="395536" y="4221088"/>
            <a:ext cx="2448272" cy="2402570"/>
          </a:xfrm>
          <a:prstGeom prst="rect">
            <a:avLst/>
          </a:prstGeom>
          <a:noFill/>
        </p:spPr>
      </p:pic>
    </p:spTree>
  </p:cSld>
  <p:clrMapOvr>
    <a:masterClrMapping/>
  </p:clrMapOvr>
  <p:timing>
    <p:tnLst>
      <p:par>
        <p:cTn id="1" dur="indefinite" restart="never" nodeType="tmRoot"/>
      </p:par>
    </p:tnLst>
  </p:timing>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Dans un département français</a:t>
            </a:r>
            <a:endParaRPr lang="fr-FR" dirty="0"/>
          </a:p>
        </p:txBody>
      </p:sp>
      <p:sp>
        <p:nvSpPr>
          <p:cNvPr id="3" name="Espace réservé du contenu 2"/>
          <p:cNvSpPr>
            <a:spLocks noGrp="1"/>
          </p:cNvSpPr>
          <p:nvPr>
            <p:ph idx="1"/>
          </p:nvPr>
        </p:nvSpPr>
        <p:spPr>
          <a:xfrm>
            <a:off x="179512" y="1484784"/>
            <a:ext cx="5256584" cy="3024336"/>
          </a:xfrm>
        </p:spPr>
        <p:txBody>
          <a:bodyPr/>
          <a:lstStyle/>
          <a:p>
            <a:r>
              <a:rPr lang="fr-FR" sz="2400" dirty="0" smtClean="0"/>
              <a:t>En Guyane, les françaises du village de Camopi ou de </a:t>
            </a:r>
            <a:r>
              <a:rPr lang="fr-FR" sz="2400" dirty="0" err="1" smtClean="0"/>
              <a:t>Wayana</a:t>
            </a:r>
            <a:r>
              <a:rPr lang="fr-FR" sz="2400" dirty="0" smtClean="0"/>
              <a:t> vont en classe seins nus le plus naturellement du monde et à raison.</a:t>
            </a:r>
          </a:p>
          <a:p>
            <a:r>
              <a:rPr lang="fr-FR" sz="2400" dirty="0" smtClean="0"/>
              <a:t>Personne n’est choqué de vivre ainsi et la mode n’est pas arrivée ici à créer une clientèle soumise</a:t>
            </a:r>
            <a:r>
              <a:rPr lang="fr-FR" sz="2400" dirty="0" smtClean="0"/>
              <a:t>.</a:t>
            </a:r>
          </a:p>
          <a:p>
            <a:pPr>
              <a:buNone/>
            </a:pPr>
            <a:r>
              <a:rPr lang="fr-FR" sz="1800" dirty="0" smtClean="0"/>
              <a:t> </a:t>
            </a:r>
            <a:r>
              <a:rPr lang="fr-FR" sz="1800" dirty="0" smtClean="0"/>
              <a:t>   (Pourvu que dure leur liberté…)</a:t>
            </a:r>
            <a:endParaRPr lang="fr-FR" sz="1800" dirty="0"/>
          </a:p>
        </p:txBody>
      </p:sp>
      <p:pic>
        <p:nvPicPr>
          <p:cNvPr id="4" name="Picture 18" descr="I:\Perso\Perso Yves\Soutien gorge Danger\Photos société\camopi_classe2.jpg"/>
          <p:cNvPicPr>
            <a:picLocks noChangeAspect="1" noChangeArrowheads="1"/>
          </p:cNvPicPr>
          <p:nvPr/>
        </p:nvPicPr>
        <p:blipFill>
          <a:blip r:embed="rId2" cstate="email"/>
          <a:srcRect/>
          <a:stretch>
            <a:fillRect/>
          </a:stretch>
        </p:blipFill>
        <p:spPr bwMode="auto">
          <a:xfrm>
            <a:off x="5652120" y="1628800"/>
            <a:ext cx="3168352" cy="2376264"/>
          </a:xfrm>
          <a:prstGeom prst="rect">
            <a:avLst/>
          </a:prstGeom>
          <a:noFill/>
        </p:spPr>
      </p:pic>
      <p:pic>
        <p:nvPicPr>
          <p:cNvPr id="177154" name="Picture 2" descr="I:\Perso\Perso Yves\Soutien gorge Danger\Photos société\camopi_classe3.jpg"/>
          <p:cNvPicPr>
            <a:picLocks noChangeAspect="1" noChangeArrowheads="1"/>
          </p:cNvPicPr>
          <p:nvPr/>
        </p:nvPicPr>
        <p:blipFill>
          <a:blip r:embed="rId3" cstate="email"/>
          <a:srcRect/>
          <a:stretch>
            <a:fillRect/>
          </a:stretch>
        </p:blipFill>
        <p:spPr bwMode="auto">
          <a:xfrm>
            <a:off x="5700125" y="4293096"/>
            <a:ext cx="3072341" cy="2304256"/>
          </a:xfrm>
          <a:prstGeom prst="rect">
            <a:avLst/>
          </a:prstGeom>
          <a:noFill/>
        </p:spPr>
      </p:pic>
      <p:pic>
        <p:nvPicPr>
          <p:cNvPr id="177155" name="Picture 3" descr="I:\Perso\Perso Yves\Soutien gorge Danger\Photos société\camopi_amerindien3.jpg"/>
          <p:cNvPicPr>
            <a:picLocks noChangeAspect="1" noChangeArrowheads="1"/>
          </p:cNvPicPr>
          <p:nvPr/>
        </p:nvPicPr>
        <p:blipFill>
          <a:blip r:embed="rId4" cstate="email"/>
          <a:srcRect/>
          <a:stretch>
            <a:fillRect/>
          </a:stretch>
        </p:blipFill>
        <p:spPr bwMode="auto">
          <a:xfrm>
            <a:off x="3419872" y="4005064"/>
            <a:ext cx="1936105" cy="2581473"/>
          </a:xfrm>
          <a:prstGeom prst="rect">
            <a:avLst/>
          </a:prstGeom>
          <a:noFill/>
        </p:spPr>
      </p:pic>
      <p:pic>
        <p:nvPicPr>
          <p:cNvPr id="177156" name="Picture 4" descr="I:\Perso\Perso Yves\Soutien gorge Danger\Photos\ecole-wayana.jpg"/>
          <p:cNvPicPr>
            <a:picLocks noChangeAspect="1" noChangeArrowheads="1"/>
          </p:cNvPicPr>
          <p:nvPr/>
        </p:nvPicPr>
        <p:blipFill>
          <a:blip r:embed="rId5" cstate="email"/>
          <a:srcRect/>
          <a:stretch>
            <a:fillRect/>
          </a:stretch>
        </p:blipFill>
        <p:spPr bwMode="auto">
          <a:xfrm>
            <a:off x="395536" y="4653136"/>
            <a:ext cx="2776840" cy="1929904"/>
          </a:xfrm>
          <a:prstGeom prst="rect">
            <a:avLst/>
          </a:prstGeom>
          <a:noFill/>
        </p:spPr>
      </p:pic>
    </p:spTree>
  </p:cSld>
  <p:clrMapOvr>
    <a:masterClrMapping/>
  </p:clrMapOvr>
  <p:timing>
    <p:tnLst>
      <p:par>
        <p:cTn id="1" dur="indefinite" restart="never" nodeType="tmRoot"/>
      </p:par>
    </p:tnLst>
  </p:timing>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3131840" y="260648"/>
            <a:ext cx="3384376" cy="1143000"/>
          </a:xfrm>
        </p:spPr>
        <p:txBody>
          <a:bodyPr/>
          <a:lstStyle/>
          <a:p>
            <a:r>
              <a:rPr lang="fr-FR" dirty="0" smtClean="0"/>
              <a:t>A </a:t>
            </a:r>
            <a:br>
              <a:rPr lang="fr-FR" dirty="0" smtClean="0"/>
            </a:br>
            <a:r>
              <a:rPr lang="fr-FR" dirty="0" smtClean="0"/>
              <a:t>New York…</a:t>
            </a:r>
            <a:endParaRPr lang="fr-FR" dirty="0"/>
          </a:p>
        </p:txBody>
      </p:sp>
      <p:sp>
        <p:nvSpPr>
          <p:cNvPr id="3" name="Espace réservé du contenu 2"/>
          <p:cNvSpPr>
            <a:spLocks noGrp="1"/>
          </p:cNvSpPr>
          <p:nvPr>
            <p:ph idx="1"/>
          </p:nvPr>
        </p:nvSpPr>
        <p:spPr>
          <a:xfrm>
            <a:off x="3275856" y="1484784"/>
            <a:ext cx="2880320" cy="2880320"/>
          </a:xfrm>
        </p:spPr>
        <p:txBody>
          <a:bodyPr/>
          <a:lstStyle/>
          <a:p>
            <a:r>
              <a:rPr lang="fr-FR" sz="2800" dirty="0" smtClean="0"/>
              <a:t>Depuis 1992 une femme peut légalement se promener torse nu comme les hommes.</a:t>
            </a:r>
            <a:endParaRPr lang="fr-FR" sz="2800" dirty="0"/>
          </a:p>
        </p:txBody>
      </p:sp>
      <p:pic>
        <p:nvPicPr>
          <p:cNvPr id="146434" name="Picture 2" descr="N:\Perso\Perso Yves\Soutien gorge Danger\Photos société\woman_hails_cab.jpg"/>
          <p:cNvPicPr>
            <a:picLocks noChangeAspect="1" noChangeArrowheads="1"/>
          </p:cNvPicPr>
          <p:nvPr/>
        </p:nvPicPr>
        <p:blipFill>
          <a:blip r:embed="rId2" cstate="email"/>
          <a:srcRect/>
          <a:stretch>
            <a:fillRect/>
          </a:stretch>
        </p:blipFill>
        <p:spPr bwMode="auto">
          <a:xfrm>
            <a:off x="971600" y="692696"/>
            <a:ext cx="2248416" cy="3384376"/>
          </a:xfrm>
          <a:prstGeom prst="rect">
            <a:avLst/>
          </a:prstGeom>
          <a:noFill/>
        </p:spPr>
      </p:pic>
      <p:pic>
        <p:nvPicPr>
          <p:cNvPr id="146437" name="Picture 5" descr="N:\Perso\Perso Yves\Soutien gorge Danger\Photos 2\Femmes-de-New-York-par-Jordan-Matter_w670_h372.jpg"/>
          <p:cNvPicPr>
            <a:picLocks noChangeAspect="1" noChangeArrowheads="1"/>
          </p:cNvPicPr>
          <p:nvPr/>
        </p:nvPicPr>
        <p:blipFill>
          <a:blip r:embed="rId3" cstate="email"/>
          <a:srcRect/>
          <a:stretch>
            <a:fillRect/>
          </a:stretch>
        </p:blipFill>
        <p:spPr bwMode="auto">
          <a:xfrm>
            <a:off x="2339752" y="4365104"/>
            <a:ext cx="3910955" cy="2171455"/>
          </a:xfrm>
          <a:prstGeom prst="rect">
            <a:avLst/>
          </a:prstGeom>
          <a:noFill/>
        </p:spPr>
      </p:pic>
      <p:pic>
        <p:nvPicPr>
          <p:cNvPr id="146439" name="Picture 7" descr="N:\Perso\Perso Yves\Soutien gorge Danger\Photos 2\tumblr_m634nhoO4s1qd0ln0o1_500.jpg"/>
          <p:cNvPicPr>
            <a:picLocks noChangeAspect="1" noChangeArrowheads="1"/>
          </p:cNvPicPr>
          <p:nvPr/>
        </p:nvPicPr>
        <p:blipFill>
          <a:blip r:embed="rId4" cstate="email"/>
          <a:srcRect/>
          <a:stretch>
            <a:fillRect/>
          </a:stretch>
        </p:blipFill>
        <p:spPr bwMode="auto">
          <a:xfrm>
            <a:off x="6228184" y="2564904"/>
            <a:ext cx="2640293" cy="3960440"/>
          </a:xfrm>
          <a:prstGeom prst="rect">
            <a:avLst/>
          </a:prstGeom>
          <a:noFill/>
        </p:spPr>
      </p:pic>
      <p:pic>
        <p:nvPicPr>
          <p:cNvPr id="146440" name="Picture 8" descr="N:\Perso\Perso Yves\Soutien gorge Danger\Photos\nude_in_NewYork.jpg"/>
          <p:cNvPicPr>
            <a:picLocks noChangeAspect="1" noChangeArrowheads="1"/>
          </p:cNvPicPr>
          <p:nvPr/>
        </p:nvPicPr>
        <p:blipFill>
          <a:blip r:embed="rId5" cstate="email"/>
          <a:srcRect/>
          <a:stretch>
            <a:fillRect/>
          </a:stretch>
        </p:blipFill>
        <p:spPr bwMode="auto">
          <a:xfrm>
            <a:off x="251519" y="260648"/>
            <a:ext cx="1957655" cy="1656184"/>
          </a:xfrm>
          <a:prstGeom prst="rect">
            <a:avLst/>
          </a:prstGeom>
          <a:noFill/>
        </p:spPr>
      </p:pic>
      <p:pic>
        <p:nvPicPr>
          <p:cNvPr id="187394" name="Picture 2" descr="F:\Perso\Perso Yves\Soutien gorge Danger\Photos 4\tumblr_mbtwdphp3B1qgysxxo1_500.jpg"/>
          <p:cNvPicPr>
            <a:picLocks noChangeAspect="1" noChangeArrowheads="1"/>
          </p:cNvPicPr>
          <p:nvPr/>
        </p:nvPicPr>
        <p:blipFill>
          <a:blip r:embed="rId6" cstate="email"/>
          <a:srcRect/>
          <a:stretch>
            <a:fillRect/>
          </a:stretch>
        </p:blipFill>
        <p:spPr bwMode="auto">
          <a:xfrm>
            <a:off x="323528" y="3717032"/>
            <a:ext cx="2088232" cy="2848349"/>
          </a:xfrm>
          <a:prstGeom prst="rect">
            <a:avLst/>
          </a:prstGeom>
          <a:noFill/>
        </p:spPr>
      </p:pic>
      <p:pic>
        <p:nvPicPr>
          <p:cNvPr id="4" name="Picture 2" descr="F:\Perso\Perso Yves\Soutien gorge Danger\Photos 3\tumblr_lqgv19eGuV1qz737go1_500.jpg"/>
          <p:cNvPicPr>
            <a:picLocks noChangeAspect="1" noChangeArrowheads="1"/>
          </p:cNvPicPr>
          <p:nvPr/>
        </p:nvPicPr>
        <p:blipFill>
          <a:blip r:embed="rId7" cstate="email"/>
          <a:srcRect/>
          <a:stretch>
            <a:fillRect/>
          </a:stretch>
        </p:blipFill>
        <p:spPr bwMode="auto">
          <a:xfrm>
            <a:off x="6444208" y="548680"/>
            <a:ext cx="2431045" cy="1628800"/>
          </a:xfrm>
          <a:prstGeom prst="rect">
            <a:avLst/>
          </a:prstGeom>
          <a:noFill/>
        </p:spPr>
      </p:pic>
    </p:spTree>
  </p:cSld>
  <p:clrMapOvr>
    <a:masterClrMapping/>
  </p:clrMapOvr>
  <p:timing>
    <p:tnLst>
      <p:par>
        <p:cTn id="1" dur="indefinite" restart="never" nodeType="tmRoot"/>
      </p:par>
    </p:tnLst>
  </p:timing>
</p:sld>
</file>

<file path=ppt/slides/slide1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323528" y="116632"/>
            <a:ext cx="3456384" cy="1143000"/>
          </a:xfrm>
        </p:spPr>
        <p:txBody>
          <a:bodyPr/>
          <a:lstStyle/>
          <a:p>
            <a:r>
              <a:rPr lang="fr-FR" sz="2800" dirty="0" smtClean="0"/>
              <a:t>Normaliser le corps des femmes</a:t>
            </a:r>
            <a:endParaRPr lang="fr-FR" sz="2800" dirty="0"/>
          </a:p>
        </p:txBody>
      </p:sp>
      <p:sp>
        <p:nvSpPr>
          <p:cNvPr id="3" name="Espace réservé du contenu 2"/>
          <p:cNvSpPr>
            <a:spLocks noGrp="1"/>
          </p:cNvSpPr>
          <p:nvPr>
            <p:ph idx="1"/>
          </p:nvPr>
        </p:nvSpPr>
        <p:spPr>
          <a:xfrm>
            <a:off x="0" y="1268760"/>
            <a:ext cx="4355976" cy="2592288"/>
          </a:xfrm>
        </p:spPr>
        <p:txBody>
          <a:bodyPr/>
          <a:lstStyle/>
          <a:p>
            <a:r>
              <a:rPr lang="fr-FR" sz="2000" dirty="0" smtClean="0"/>
              <a:t>New York est le seul état dans le pays où les femmes peuvent être  légalement seins nus, après une décision de 1992 de la plus haute   cour de l'État. Cela signifie que n'importe quelle femme peut se promener dans la ville à tout moment sans chemise comme les hommes.</a:t>
            </a:r>
          </a:p>
          <a:p>
            <a:endParaRPr lang="fr-FR" dirty="0" smtClean="0"/>
          </a:p>
          <a:p>
            <a:endParaRPr lang="fr-FR" dirty="0"/>
          </a:p>
        </p:txBody>
      </p:sp>
      <p:pic>
        <p:nvPicPr>
          <p:cNvPr id="171012" name="Picture 4" descr="I:\Perso\Perso Yves\Soutien gorge Danger\Photos 2\Corbis-42-35909536.jpg"/>
          <p:cNvPicPr>
            <a:picLocks noChangeAspect="1" noChangeArrowheads="1"/>
          </p:cNvPicPr>
          <p:nvPr/>
        </p:nvPicPr>
        <p:blipFill>
          <a:blip r:embed="rId2" cstate="email"/>
          <a:srcRect/>
          <a:stretch>
            <a:fillRect/>
          </a:stretch>
        </p:blipFill>
        <p:spPr bwMode="auto">
          <a:xfrm>
            <a:off x="5076056" y="3717032"/>
            <a:ext cx="1951037" cy="1304925"/>
          </a:xfrm>
          <a:prstGeom prst="rect">
            <a:avLst/>
          </a:prstGeom>
          <a:noFill/>
        </p:spPr>
      </p:pic>
      <p:pic>
        <p:nvPicPr>
          <p:cNvPr id="171013" name="Picture 5" descr="I:\Perso\Perso Yves\Soutien gorge Danger\Photos 2\jordan1.jpg"/>
          <p:cNvPicPr>
            <a:picLocks noChangeAspect="1" noChangeArrowheads="1"/>
          </p:cNvPicPr>
          <p:nvPr/>
        </p:nvPicPr>
        <p:blipFill>
          <a:blip r:embed="rId3" cstate="email"/>
          <a:srcRect/>
          <a:stretch>
            <a:fillRect/>
          </a:stretch>
        </p:blipFill>
        <p:spPr bwMode="auto">
          <a:xfrm>
            <a:off x="7236296" y="4005064"/>
            <a:ext cx="1724621" cy="2592288"/>
          </a:xfrm>
          <a:prstGeom prst="rect">
            <a:avLst/>
          </a:prstGeom>
          <a:noFill/>
        </p:spPr>
      </p:pic>
      <p:pic>
        <p:nvPicPr>
          <p:cNvPr id="171016" name="Picture 8" descr="I:\Perso\Perso Yves\Soutien gorge Danger\Photos 2\New-York-women-defense-their-topless-rights13.jpg"/>
          <p:cNvPicPr>
            <a:picLocks noChangeAspect="1" noChangeArrowheads="1"/>
          </p:cNvPicPr>
          <p:nvPr/>
        </p:nvPicPr>
        <p:blipFill>
          <a:blip r:embed="rId4" cstate="email"/>
          <a:srcRect/>
          <a:stretch>
            <a:fillRect/>
          </a:stretch>
        </p:blipFill>
        <p:spPr bwMode="auto">
          <a:xfrm>
            <a:off x="4211960" y="1700808"/>
            <a:ext cx="1293799" cy="1945223"/>
          </a:xfrm>
          <a:prstGeom prst="rect">
            <a:avLst/>
          </a:prstGeom>
          <a:noFill/>
        </p:spPr>
      </p:pic>
      <p:pic>
        <p:nvPicPr>
          <p:cNvPr id="171019" name="Picture 11" descr="I:\Perso\Perso Yves\Soutien gorge Danger\Photos 2\TOPLESS-NEW-YORK-062712.jpg"/>
          <p:cNvPicPr>
            <a:picLocks noChangeAspect="1" noChangeArrowheads="1"/>
          </p:cNvPicPr>
          <p:nvPr/>
        </p:nvPicPr>
        <p:blipFill>
          <a:blip r:embed="rId5" cstate="email"/>
          <a:srcRect/>
          <a:stretch>
            <a:fillRect/>
          </a:stretch>
        </p:blipFill>
        <p:spPr bwMode="auto">
          <a:xfrm>
            <a:off x="7164288" y="260648"/>
            <a:ext cx="1819275" cy="3448050"/>
          </a:xfrm>
          <a:prstGeom prst="rect">
            <a:avLst/>
          </a:prstGeom>
          <a:noFill/>
        </p:spPr>
      </p:pic>
      <p:pic>
        <p:nvPicPr>
          <p:cNvPr id="171020" name="Picture 12" descr="I:\Perso\Perso Yves\Soutien gorge Danger\Photos 2\topless-woman-new-york.jpg"/>
          <p:cNvPicPr>
            <a:picLocks noChangeAspect="1" noChangeArrowheads="1"/>
          </p:cNvPicPr>
          <p:nvPr/>
        </p:nvPicPr>
        <p:blipFill>
          <a:blip r:embed="rId6" cstate="email"/>
          <a:srcRect/>
          <a:stretch>
            <a:fillRect/>
          </a:stretch>
        </p:blipFill>
        <p:spPr bwMode="auto">
          <a:xfrm>
            <a:off x="3779912" y="260648"/>
            <a:ext cx="1087658" cy="1000644"/>
          </a:xfrm>
          <a:prstGeom prst="rect">
            <a:avLst/>
          </a:prstGeom>
          <a:noFill/>
        </p:spPr>
      </p:pic>
      <p:pic>
        <p:nvPicPr>
          <p:cNvPr id="171021" name="Picture 13" descr="I:\Perso\Perso Yves\Soutien gorge Danger\Photos 2\topless-day-august-26.jpg"/>
          <p:cNvPicPr>
            <a:picLocks noChangeAspect="1" noChangeArrowheads="1"/>
          </p:cNvPicPr>
          <p:nvPr/>
        </p:nvPicPr>
        <p:blipFill>
          <a:blip r:embed="rId7" cstate="email"/>
          <a:srcRect/>
          <a:stretch>
            <a:fillRect/>
          </a:stretch>
        </p:blipFill>
        <p:spPr bwMode="auto">
          <a:xfrm>
            <a:off x="5004048" y="260648"/>
            <a:ext cx="2016224" cy="1346266"/>
          </a:xfrm>
          <a:prstGeom prst="rect">
            <a:avLst/>
          </a:prstGeom>
          <a:noFill/>
        </p:spPr>
      </p:pic>
      <p:pic>
        <p:nvPicPr>
          <p:cNvPr id="171022" name="Picture 14" descr="I:\Perso\Perso Yves\Soutien gorge Danger\Photos 2\tumblr_m4ht8jNKKo1qd6w8uo1_500.jpg"/>
          <p:cNvPicPr>
            <a:picLocks noChangeAspect="1" noChangeArrowheads="1"/>
          </p:cNvPicPr>
          <p:nvPr/>
        </p:nvPicPr>
        <p:blipFill>
          <a:blip r:embed="rId8" cstate="email"/>
          <a:srcRect/>
          <a:stretch>
            <a:fillRect/>
          </a:stretch>
        </p:blipFill>
        <p:spPr bwMode="auto">
          <a:xfrm>
            <a:off x="251520" y="4005064"/>
            <a:ext cx="4307184" cy="2635996"/>
          </a:xfrm>
          <a:prstGeom prst="rect">
            <a:avLst/>
          </a:prstGeom>
          <a:noFill/>
        </p:spPr>
      </p:pic>
      <p:pic>
        <p:nvPicPr>
          <p:cNvPr id="171023" name="Picture 15" descr="I:\Perso\Perso Yves\Soutien gorge Danger\Photos 2\tumblr_l78zenBdMx1qc9pddo1_500.jpg"/>
          <p:cNvPicPr>
            <a:picLocks noChangeAspect="1" noChangeArrowheads="1"/>
          </p:cNvPicPr>
          <p:nvPr/>
        </p:nvPicPr>
        <p:blipFill>
          <a:blip r:embed="rId9" cstate="email"/>
          <a:srcRect/>
          <a:stretch>
            <a:fillRect/>
          </a:stretch>
        </p:blipFill>
        <p:spPr bwMode="auto">
          <a:xfrm>
            <a:off x="5580112" y="1700808"/>
            <a:ext cx="1475462" cy="1968267"/>
          </a:xfrm>
          <a:prstGeom prst="rect">
            <a:avLst/>
          </a:prstGeom>
          <a:noFill/>
        </p:spPr>
      </p:pic>
      <p:pic>
        <p:nvPicPr>
          <p:cNvPr id="186371" name="Picture 3" descr="F:\Perso\Perso Yves\Soutien gorge Danger\Photos 4\asheville2012.jpg"/>
          <p:cNvPicPr>
            <a:picLocks noChangeAspect="1" noChangeArrowheads="1"/>
          </p:cNvPicPr>
          <p:nvPr/>
        </p:nvPicPr>
        <p:blipFill>
          <a:blip r:embed="rId10" cstate="email"/>
          <a:srcRect/>
          <a:stretch>
            <a:fillRect/>
          </a:stretch>
        </p:blipFill>
        <p:spPr bwMode="auto">
          <a:xfrm>
            <a:off x="5220072" y="5157192"/>
            <a:ext cx="1673586" cy="1465915"/>
          </a:xfrm>
          <a:prstGeom prst="rect">
            <a:avLst/>
          </a:prstGeom>
          <a:noFill/>
        </p:spPr>
      </p:pic>
    </p:spTree>
  </p:cSld>
  <p:clrMapOvr>
    <a:masterClrMapping/>
  </p:clrMapOvr>
  <p:timing>
    <p:tnLst>
      <p:par>
        <p:cTn id="1" dur="indefinite" restart="never" nodeType="tmRoot"/>
      </p:par>
    </p:tnLst>
  </p:timing>
</p:sld>
</file>

<file path=ppt/slides/slide1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La pression sociale</a:t>
            </a:r>
            <a:br>
              <a:rPr lang="fr-FR" dirty="0" smtClean="0"/>
            </a:br>
            <a:r>
              <a:rPr lang="fr-FR" dirty="0" smtClean="0"/>
              <a:t>plus forte que la légalité ?</a:t>
            </a:r>
            <a:endParaRPr lang="fr-FR" dirty="0"/>
          </a:p>
        </p:txBody>
      </p:sp>
      <p:sp>
        <p:nvSpPr>
          <p:cNvPr id="3" name="Espace réservé du contenu 2"/>
          <p:cNvSpPr>
            <a:spLocks noGrp="1"/>
          </p:cNvSpPr>
          <p:nvPr>
            <p:ph idx="1"/>
          </p:nvPr>
        </p:nvSpPr>
        <p:spPr>
          <a:xfrm>
            <a:off x="251520" y="1600200"/>
            <a:ext cx="5328592" cy="2116832"/>
          </a:xfrm>
        </p:spPr>
        <p:txBody>
          <a:bodyPr/>
          <a:lstStyle/>
          <a:p>
            <a:r>
              <a:rPr lang="fr-FR" sz="2400" dirty="0" smtClean="0"/>
              <a:t>Alors que Moira Johnston, avocate, circule librement et légalement seins nus à New York, les photos d’elle sur internet sont censurées !</a:t>
            </a:r>
          </a:p>
          <a:p>
            <a:r>
              <a:rPr lang="fr-FR" sz="2400" dirty="0" smtClean="0"/>
              <a:t>Pourquoi les seins des hommes ne le sont-ils pas également ?</a:t>
            </a:r>
            <a:endParaRPr lang="fr-FR" sz="2400" dirty="0"/>
          </a:p>
        </p:txBody>
      </p:sp>
      <p:pic>
        <p:nvPicPr>
          <p:cNvPr id="4" name="Picture 2" descr="I:\Perso\Perso Yves\Soutien gorge Danger\Photos 2\moira-jo.jpg"/>
          <p:cNvPicPr>
            <a:picLocks noChangeAspect="1" noChangeArrowheads="1"/>
          </p:cNvPicPr>
          <p:nvPr/>
        </p:nvPicPr>
        <p:blipFill>
          <a:blip r:embed="rId2" cstate="email"/>
          <a:srcRect/>
          <a:stretch>
            <a:fillRect/>
          </a:stretch>
        </p:blipFill>
        <p:spPr bwMode="auto">
          <a:xfrm>
            <a:off x="5868144" y="3573016"/>
            <a:ext cx="2880320" cy="2880320"/>
          </a:xfrm>
          <a:prstGeom prst="rect">
            <a:avLst/>
          </a:prstGeom>
          <a:noFill/>
        </p:spPr>
      </p:pic>
      <p:pic>
        <p:nvPicPr>
          <p:cNvPr id="5" name="Picture 9" descr="I:\Perso\Perso Yves\Soutien gorge Danger\Photos 2\53562ac8e7f211e1818012313b012024_7.jpg"/>
          <p:cNvPicPr>
            <a:picLocks noChangeAspect="1" noChangeArrowheads="1"/>
          </p:cNvPicPr>
          <p:nvPr/>
        </p:nvPicPr>
        <p:blipFill>
          <a:blip r:embed="rId3" cstate="email"/>
          <a:srcRect/>
          <a:stretch>
            <a:fillRect/>
          </a:stretch>
        </p:blipFill>
        <p:spPr bwMode="auto">
          <a:xfrm>
            <a:off x="3203848" y="4149080"/>
            <a:ext cx="2283966" cy="2283966"/>
          </a:xfrm>
          <a:prstGeom prst="rect">
            <a:avLst/>
          </a:prstGeom>
          <a:noFill/>
        </p:spPr>
      </p:pic>
      <p:pic>
        <p:nvPicPr>
          <p:cNvPr id="6" name="Picture 11" descr="I:\Perso\Perso Yves\Soutien gorge Danger\Photos 2\1430998237.jpg"/>
          <p:cNvPicPr>
            <a:picLocks noChangeAspect="1" noChangeArrowheads="1"/>
          </p:cNvPicPr>
          <p:nvPr/>
        </p:nvPicPr>
        <p:blipFill>
          <a:blip r:embed="rId4" cstate="email"/>
          <a:srcRect/>
          <a:stretch>
            <a:fillRect/>
          </a:stretch>
        </p:blipFill>
        <p:spPr bwMode="auto">
          <a:xfrm>
            <a:off x="5904256" y="1628800"/>
            <a:ext cx="2811123" cy="1872208"/>
          </a:xfrm>
          <a:prstGeom prst="rect">
            <a:avLst/>
          </a:prstGeom>
          <a:noFill/>
        </p:spPr>
      </p:pic>
      <p:pic>
        <p:nvPicPr>
          <p:cNvPr id="7" name="Picture 14" descr="I:\Perso\Perso Yves\Soutien gorge Danger\Photos 2\cam95.jpg"/>
          <p:cNvPicPr>
            <a:picLocks noChangeAspect="1" noChangeArrowheads="1"/>
          </p:cNvPicPr>
          <p:nvPr/>
        </p:nvPicPr>
        <p:blipFill>
          <a:blip r:embed="rId5" cstate="email"/>
          <a:srcRect/>
          <a:stretch>
            <a:fillRect/>
          </a:stretch>
        </p:blipFill>
        <p:spPr bwMode="auto">
          <a:xfrm>
            <a:off x="827584" y="4149080"/>
            <a:ext cx="2018070" cy="2248707"/>
          </a:xfrm>
          <a:prstGeom prst="rect">
            <a:avLst/>
          </a:prstGeom>
          <a:noFill/>
        </p:spPr>
      </p:pic>
      <p:sp>
        <p:nvSpPr>
          <p:cNvPr id="8" name="Rectangle 7"/>
          <p:cNvSpPr/>
          <p:nvPr/>
        </p:nvSpPr>
        <p:spPr>
          <a:xfrm>
            <a:off x="1475656" y="5373216"/>
            <a:ext cx="720080" cy="216024"/>
          </a:xfrm>
          <a:prstGeom prst="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cSld>
  <p:clrMapOvr>
    <a:masterClrMapping/>
  </p:clrMapOvr>
  <p:timing>
    <p:tnLst>
      <p:par>
        <p:cTn id="1" dur="indefinite" restart="never" nodeType="tmRoot"/>
      </p:par>
    </p:tnLst>
  </p:timing>
</p:sld>
</file>

<file path=ppt/slides/slide1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2555776" y="274638"/>
            <a:ext cx="6131024" cy="1143000"/>
          </a:xfrm>
        </p:spPr>
        <p:txBody>
          <a:bodyPr/>
          <a:lstStyle/>
          <a:p>
            <a:r>
              <a:rPr lang="fr-FR" dirty="0" smtClean="0"/>
              <a:t>Accessoire de mode en Papouasie</a:t>
            </a:r>
            <a:endParaRPr lang="fr-FR" dirty="0"/>
          </a:p>
        </p:txBody>
      </p:sp>
      <p:sp>
        <p:nvSpPr>
          <p:cNvPr id="3" name="Espace réservé du contenu 2"/>
          <p:cNvSpPr>
            <a:spLocks noGrp="1"/>
          </p:cNvSpPr>
          <p:nvPr>
            <p:ph idx="1"/>
          </p:nvPr>
        </p:nvSpPr>
        <p:spPr>
          <a:xfrm>
            <a:off x="323528" y="2492896"/>
            <a:ext cx="5616624" cy="3991744"/>
          </a:xfrm>
        </p:spPr>
        <p:txBody>
          <a:bodyPr/>
          <a:lstStyle/>
          <a:p>
            <a:r>
              <a:rPr lang="fr-FR" dirty="0" smtClean="0"/>
              <a:t>Si dans notre société occidentale les seins doivent être soutenus car considérés comme organe sexuel, pourquoi les hommes n’adopteraient-ils pas l’accessoire de mode des Papous pour soutenir leur organe sexuel ???</a:t>
            </a:r>
            <a:endParaRPr lang="fr-FR" dirty="0"/>
          </a:p>
        </p:txBody>
      </p:sp>
      <p:pic>
        <p:nvPicPr>
          <p:cNvPr id="184322" name="Picture 2" descr="F:\Perso\Perso Yves\Soutien gorge Danger\Photos 4\Femme-papou-Nouvelle-Guinée.jpg"/>
          <p:cNvPicPr>
            <a:picLocks noChangeAspect="1" noChangeArrowheads="1"/>
          </p:cNvPicPr>
          <p:nvPr/>
        </p:nvPicPr>
        <p:blipFill>
          <a:blip r:embed="rId2" cstate="email"/>
          <a:srcRect/>
          <a:stretch>
            <a:fillRect/>
          </a:stretch>
        </p:blipFill>
        <p:spPr bwMode="auto">
          <a:xfrm>
            <a:off x="899592" y="260648"/>
            <a:ext cx="1444396" cy="2160240"/>
          </a:xfrm>
          <a:prstGeom prst="rect">
            <a:avLst/>
          </a:prstGeom>
          <a:noFill/>
        </p:spPr>
      </p:pic>
      <p:pic>
        <p:nvPicPr>
          <p:cNvPr id="184323" name="Picture 3" descr="F:\Perso\Perso Yves\Soutien gorge Danger\Photos 4\vuvuzela-penis.jpg"/>
          <p:cNvPicPr>
            <a:picLocks noChangeAspect="1" noChangeArrowheads="1"/>
          </p:cNvPicPr>
          <p:nvPr/>
        </p:nvPicPr>
        <p:blipFill>
          <a:blip r:embed="rId3" cstate="email"/>
          <a:srcRect/>
          <a:stretch>
            <a:fillRect/>
          </a:stretch>
        </p:blipFill>
        <p:spPr bwMode="auto">
          <a:xfrm>
            <a:off x="6012160" y="1700808"/>
            <a:ext cx="2540000" cy="4572000"/>
          </a:xfrm>
          <a:prstGeom prst="rect">
            <a:avLst/>
          </a:prstGeom>
          <a:noFill/>
        </p:spPr>
      </p:pic>
    </p:spTree>
  </p:cSld>
  <p:clrMapOvr>
    <a:masterClrMapping/>
  </p:clrMapOvr>
  <p:timing>
    <p:tnLst>
      <p:par>
        <p:cTn id="1" dur="indefinite" restart="never" nodeType="tmRoot"/>
      </p:par>
    </p:tnLst>
  </p:timing>
</p:sld>
</file>

<file path=ppt/slides/slide1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Soutenir et mettre en valeur…</a:t>
            </a:r>
            <a:endParaRPr lang="fr-FR" dirty="0"/>
          </a:p>
        </p:txBody>
      </p:sp>
      <p:sp>
        <p:nvSpPr>
          <p:cNvPr id="3" name="Espace réservé du contenu 2"/>
          <p:cNvSpPr>
            <a:spLocks noGrp="1"/>
          </p:cNvSpPr>
          <p:nvPr>
            <p:ph idx="1"/>
          </p:nvPr>
        </p:nvSpPr>
        <p:spPr>
          <a:xfrm>
            <a:off x="179512" y="1340768"/>
            <a:ext cx="5112568" cy="2808312"/>
          </a:xfrm>
        </p:spPr>
        <p:txBody>
          <a:bodyPr/>
          <a:lstStyle/>
          <a:p>
            <a:r>
              <a:rPr lang="fr-FR" sz="2800" dirty="0" smtClean="0"/>
              <a:t>Dans les deux cas: soutenir et mettre en valeur…</a:t>
            </a:r>
          </a:p>
          <a:p>
            <a:r>
              <a:rPr lang="fr-FR" sz="2800" dirty="0" smtClean="0"/>
              <a:t>L’une est encouragée par la publicité, l’autre pas !</a:t>
            </a:r>
          </a:p>
          <a:p>
            <a:r>
              <a:rPr lang="fr-FR" sz="2800" dirty="0" smtClean="0"/>
              <a:t>Au final, les deux sont identiques</a:t>
            </a:r>
            <a:endParaRPr lang="fr-FR" sz="2800" dirty="0"/>
          </a:p>
        </p:txBody>
      </p:sp>
      <p:pic>
        <p:nvPicPr>
          <p:cNvPr id="185346" name="Picture 2" descr="F:\Perso\Perso Yves\Soutien gorge Danger\Photos 4\Yali koteka penis gourd.jpg"/>
          <p:cNvPicPr>
            <a:picLocks noChangeAspect="1" noChangeArrowheads="1"/>
          </p:cNvPicPr>
          <p:nvPr/>
        </p:nvPicPr>
        <p:blipFill>
          <a:blip r:embed="rId2" cstate="email"/>
          <a:srcRect/>
          <a:stretch>
            <a:fillRect/>
          </a:stretch>
        </p:blipFill>
        <p:spPr bwMode="auto">
          <a:xfrm>
            <a:off x="5274078" y="1556792"/>
            <a:ext cx="3603594" cy="4804792"/>
          </a:xfrm>
          <a:prstGeom prst="rect">
            <a:avLst/>
          </a:prstGeom>
          <a:noFill/>
        </p:spPr>
      </p:pic>
      <p:pic>
        <p:nvPicPr>
          <p:cNvPr id="185348" name="Picture 4" descr="F:\Perso\Perso Yves\Soutien gorge Danger\Photos 4\push_up_bra_before_after-400.jpg"/>
          <p:cNvPicPr>
            <a:picLocks noChangeAspect="1" noChangeArrowheads="1"/>
          </p:cNvPicPr>
          <p:nvPr/>
        </p:nvPicPr>
        <p:blipFill>
          <a:blip r:embed="rId3" cstate="email"/>
          <a:srcRect/>
          <a:stretch>
            <a:fillRect/>
          </a:stretch>
        </p:blipFill>
        <p:spPr bwMode="auto">
          <a:xfrm>
            <a:off x="467544" y="3933056"/>
            <a:ext cx="4345494" cy="2420888"/>
          </a:xfrm>
          <a:prstGeom prst="rect">
            <a:avLst/>
          </a:prstGeom>
          <a:noFill/>
        </p:spPr>
      </p:pic>
    </p:spTree>
  </p:cSld>
  <p:clrMapOvr>
    <a:masterClrMapping/>
  </p:clrMapOvr>
  <p:timing>
    <p:tnLst>
      <p:par>
        <p:cTn id="1" dur="indefinite" restart="never" nodeType="tmRoot"/>
      </p:par>
    </p:tnLst>
  </p:timing>
</p:sld>
</file>

<file path=ppt/slides/slide1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57200" y="274638"/>
            <a:ext cx="4402832" cy="1143000"/>
          </a:xfrm>
        </p:spPr>
        <p:txBody>
          <a:bodyPr/>
          <a:lstStyle/>
          <a:p>
            <a:r>
              <a:rPr lang="fr-FR" dirty="0" smtClean="0"/>
              <a:t>Un combat pour la santé</a:t>
            </a:r>
            <a:endParaRPr lang="fr-FR" dirty="0"/>
          </a:p>
        </p:txBody>
      </p:sp>
      <p:sp>
        <p:nvSpPr>
          <p:cNvPr id="3" name="Espace réservé du contenu 2"/>
          <p:cNvSpPr>
            <a:spLocks noGrp="1"/>
          </p:cNvSpPr>
          <p:nvPr>
            <p:ph idx="1"/>
          </p:nvPr>
        </p:nvSpPr>
        <p:spPr>
          <a:xfrm>
            <a:off x="2267744" y="1556792"/>
            <a:ext cx="2664296" cy="2232248"/>
          </a:xfrm>
        </p:spPr>
        <p:txBody>
          <a:bodyPr/>
          <a:lstStyle/>
          <a:p>
            <a:r>
              <a:rPr lang="fr-FR" sz="2300" dirty="0" smtClean="0"/>
              <a:t>C’est un combat contre la pression sociale mais aussi en même temps pour la santé des femmes…</a:t>
            </a:r>
            <a:endParaRPr lang="fr-FR" sz="2300" dirty="0"/>
          </a:p>
        </p:txBody>
      </p:sp>
      <p:pic>
        <p:nvPicPr>
          <p:cNvPr id="105474" name="Picture 2" descr="N:\Perso\Perso Yves\Soutien gorge Danger\Photos société\Sans titre16.bmp"/>
          <p:cNvPicPr>
            <a:picLocks noChangeAspect="1" noChangeArrowheads="1"/>
          </p:cNvPicPr>
          <p:nvPr/>
        </p:nvPicPr>
        <p:blipFill>
          <a:blip r:embed="rId2" cstate="email"/>
          <a:srcRect/>
          <a:stretch>
            <a:fillRect/>
          </a:stretch>
        </p:blipFill>
        <p:spPr bwMode="auto">
          <a:xfrm>
            <a:off x="4499992" y="3501008"/>
            <a:ext cx="4191770" cy="2789567"/>
          </a:xfrm>
          <a:prstGeom prst="rect">
            <a:avLst/>
          </a:prstGeom>
          <a:noFill/>
        </p:spPr>
      </p:pic>
      <p:pic>
        <p:nvPicPr>
          <p:cNvPr id="105475" name="Picture 3" descr="N:\Perso\Perso Yves\Soutien gorge Danger\Photos société\Sans titre13.bmp"/>
          <p:cNvPicPr>
            <a:picLocks noChangeAspect="1" noChangeArrowheads="1"/>
          </p:cNvPicPr>
          <p:nvPr/>
        </p:nvPicPr>
        <p:blipFill>
          <a:blip r:embed="rId3" cstate="email"/>
          <a:srcRect/>
          <a:stretch>
            <a:fillRect/>
          </a:stretch>
        </p:blipFill>
        <p:spPr bwMode="auto">
          <a:xfrm>
            <a:off x="395536" y="1628800"/>
            <a:ext cx="1908720" cy="1974752"/>
          </a:xfrm>
          <a:prstGeom prst="rect">
            <a:avLst/>
          </a:prstGeom>
          <a:noFill/>
        </p:spPr>
      </p:pic>
      <p:pic>
        <p:nvPicPr>
          <p:cNvPr id="105476" name="Picture 4" descr="N:\Perso\Perso Yves\Soutien gorge Danger\Photos société\Sans titre25.bmp"/>
          <p:cNvPicPr>
            <a:picLocks noChangeAspect="1" noChangeArrowheads="1"/>
          </p:cNvPicPr>
          <p:nvPr/>
        </p:nvPicPr>
        <p:blipFill>
          <a:blip r:embed="rId4" cstate="email"/>
          <a:srcRect/>
          <a:stretch>
            <a:fillRect/>
          </a:stretch>
        </p:blipFill>
        <p:spPr bwMode="auto">
          <a:xfrm>
            <a:off x="395536" y="3789040"/>
            <a:ext cx="3768080" cy="2514016"/>
          </a:xfrm>
          <a:prstGeom prst="rect">
            <a:avLst/>
          </a:prstGeom>
          <a:noFill/>
        </p:spPr>
      </p:pic>
      <p:pic>
        <p:nvPicPr>
          <p:cNvPr id="105477" name="Picture 5" descr="N:\Perso\Perso Yves\Soutien gorge Danger\Photos société\Sans titre99.bmp"/>
          <p:cNvPicPr>
            <a:picLocks noChangeAspect="1" noChangeArrowheads="1"/>
          </p:cNvPicPr>
          <p:nvPr/>
        </p:nvPicPr>
        <p:blipFill>
          <a:blip r:embed="rId5" cstate="email"/>
          <a:srcRect/>
          <a:stretch>
            <a:fillRect/>
          </a:stretch>
        </p:blipFill>
        <p:spPr bwMode="auto">
          <a:xfrm>
            <a:off x="5004048" y="476672"/>
            <a:ext cx="3695700" cy="2771775"/>
          </a:xfrm>
          <a:prstGeom prst="rect">
            <a:avLst/>
          </a:prstGeom>
          <a:noFill/>
        </p:spPr>
      </p:pic>
      <p:sp>
        <p:nvSpPr>
          <p:cNvPr id="8" name="ZoneTexte 7"/>
          <p:cNvSpPr txBox="1"/>
          <p:nvPr/>
        </p:nvSpPr>
        <p:spPr>
          <a:xfrm>
            <a:off x="395536" y="6309320"/>
            <a:ext cx="3744416" cy="369332"/>
          </a:xfrm>
          <a:prstGeom prst="rect">
            <a:avLst/>
          </a:prstGeom>
          <a:noFill/>
        </p:spPr>
        <p:txBody>
          <a:bodyPr wrap="square" rtlCol="0">
            <a:spAutoFit/>
          </a:bodyPr>
          <a:lstStyle/>
          <a:p>
            <a:r>
              <a:rPr lang="fr-FR" dirty="0" smtClean="0">
                <a:effectLst>
                  <a:outerShdw blurRad="38100" dist="38100" dir="2700000" algn="tl">
                    <a:srgbClr val="000000">
                      <a:alpha val="43137"/>
                    </a:srgbClr>
                  </a:outerShdw>
                </a:effectLst>
              </a:rPr>
              <a:t>Candy Love arrêtée dans les années 70</a:t>
            </a:r>
            <a:endParaRPr lang="fr-FR" dirty="0">
              <a:effectLst>
                <a:outerShdw blurRad="38100" dist="38100" dir="2700000" algn="tl">
                  <a:srgbClr val="000000">
                    <a:alpha val="43137"/>
                  </a:srgbClr>
                </a:outerShdw>
              </a:effectLst>
            </a:endParaRPr>
          </a:p>
        </p:txBody>
      </p:sp>
    </p:spTree>
  </p:cSld>
  <p:clrMapOvr>
    <a:masterClrMapping/>
  </p:clrMapOvr>
  <p:timing>
    <p:tnLst>
      <p:par>
        <p:cTn id="1" dur="indefinite" restart="never" nodeType="tmRoot"/>
      </p:par>
    </p:tnLst>
  </p:timing>
</p:sld>
</file>

<file path=ppt/slides/slide1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2123728" y="476672"/>
            <a:ext cx="4042792" cy="1143000"/>
          </a:xfrm>
        </p:spPr>
        <p:txBody>
          <a:bodyPr/>
          <a:lstStyle/>
          <a:p>
            <a:r>
              <a:rPr lang="fr-FR" dirty="0" smtClean="0"/>
              <a:t>Attention aux méprises</a:t>
            </a:r>
            <a:endParaRPr lang="fr-FR" dirty="0"/>
          </a:p>
        </p:txBody>
      </p:sp>
      <p:sp>
        <p:nvSpPr>
          <p:cNvPr id="3" name="Espace réservé du contenu 2"/>
          <p:cNvSpPr>
            <a:spLocks noGrp="1"/>
          </p:cNvSpPr>
          <p:nvPr>
            <p:ph idx="1"/>
          </p:nvPr>
        </p:nvSpPr>
        <p:spPr>
          <a:xfrm>
            <a:off x="107504" y="2276872"/>
            <a:ext cx="6408712" cy="4423792"/>
          </a:xfrm>
        </p:spPr>
        <p:txBody>
          <a:bodyPr/>
          <a:lstStyle/>
          <a:p>
            <a:r>
              <a:rPr lang="fr-FR" sz="2200" b="1" u="sng" dirty="0" smtClean="0"/>
              <a:t>Ne pas porter de soutien-gorge pour des raisons de santé ou de confort ne veut pas non plus dire montrer ses seins constamment en public.</a:t>
            </a:r>
          </a:p>
          <a:p>
            <a:r>
              <a:rPr lang="fr-FR" sz="2200" dirty="0" smtClean="0"/>
              <a:t>Le choix de cacher son corps appartient à chacune.</a:t>
            </a:r>
          </a:p>
          <a:p>
            <a:r>
              <a:rPr lang="fr-FR" sz="2200" dirty="0" smtClean="0"/>
              <a:t>Assumer sa féminité ou la cacher par pudeur se fait selon ses envies et, ou, selon le contexte. Il faut juste trouver le vêtement approprié.</a:t>
            </a:r>
          </a:p>
          <a:p>
            <a:r>
              <a:rPr lang="fr-FR" sz="2200" dirty="0" smtClean="0"/>
              <a:t>Porter un soutien gorge n’est qu'une convention sinon </a:t>
            </a:r>
            <a:r>
              <a:rPr lang="fr-FR" sz="2200" u="sng" dirty="0" smtClean="0"/>
              <a:t>une norme largement digérée, et il est dommage que personne ne remette cet accessoire en question</a:t>
            </a:r>
            <a:r>
              <a:rPr lang="fr-FR" sz="2200" dirty="0" smtClean="0"/>
              <a:t>, par manque de réflexion ou de connaissance sur ses dangers.</a:t>
            </a:r>
          </a:p>
        </p:txBody>
      </p:sp>
      <p:pic>
        <p:nvPicPr>
          <p:cNvPr id="174082" name="Picture 2" descr="I:\Perso\Perso Yves\Soutien gorge Danger\Photos société\Jessica Alba pokies braless nipples 4.jpg"/>
          <p:cNvPicPr>
            <a:picLocks noChangeAspect="1" noChangeArrowheads="1"/>
          </p:cNvPicPr>
          <p:nvPr/>
        </p:nvPicPr>
        <p:blipFill>
          <a:blip r:embed="rId2" cstate="email"/>
          <a:srcRect/>
          <a:stretch>
            <a:fillRect/>
          </a:stretch>
        </p:blipFill>
        <p:spPr bwMode="auto">
          <a:xfrm>
            <a:off x="6588224" y="3501008"/>
            <a:ext cx="2078951" cy="3144593"/>
          </a:xfrm>
          <a:prstGeom prst="rect">
            <a:avLst/>
          </a:prstGeom>
          <a:noFill/>
        </p:spPr>
      </p:pic>
      <p:pic>
        <p:nvPicPr>
          <p:cNvPr id="174083" name="Picture 3" descr="I:\Perso\Perso Yves\Soutien gorge Danger\Photos société\rihanna_braless_and_see_through_pic.jpg"/>
          <p:cNvPicPr>
            <a:picLocks noChangeAspect="1" noChangeArrowheads="1"/>
          </p:cNvPicPr>
          <p:nvPr/>
        </p:nvPicPr>
        <p:blipFill>
          <a:blip r:embed="rId3" cstate="email"/>
          <a:srcRect/>
          <a:stretch>
            <a:fillRect/>
          </a:stretch>
        </p:blipFill>
        <p:spPr bwMode="auto">
          <a:xfrm>
            <a:off x="6588224" y="188640"/>
            <a:ext cx="2088232" cy="3132348"/>
          </a:xfrm>
          <a:prstGeom prst="rect">
            <a:avLst/>
          </a:prstGeom>
          <a:noFill/>
        </p:spPr>
      </p:pic>
      <p:pic>
        <p:nvPicPr>
          <p:cNvPr id="174086" name="Picture 6" descr="I:\Perso\Perso Yves\Soutien gorge Danger\Photos 2\0726-m22.jpg"/>
          <p:cNvPicPr>
            <a:picLocks noChangeAspect="1" noChangeArrowheads="1"/>
          </p:cNvPicPr>
          <p:nvPr/>
        </p:nvPicPr>
        <p:blipFill>
          <a:blip r:embed="rId4" cstate="email"/>
          <a:srcRect/>
          <a:stretch>
            <a:fillRect/>
          </a:stretch>
        </p:blipFill>
        <p:spPr bwMode="auto">
          <a:xfrm>
            <a:off x="395536" y="260648"/>
            <a:ext cx="1467704" cy="1748482"/>
          </a:xfrm>
          <a:prstGeom prst="rect">
            <a:avLst/>
          </a:prstGeom>
          <a:noFill/>
        </p:spPr>
      </p:pic>
    </p:spTree>
  </p:cSld>
  <p:clrMapOvr>
    <a:masterClrMapping/>
  </p:clrMapOvr>
  <p:timing>
    <p:tnLst>
      <p:par>
        <p:cTn id="1" dur="indefinite" restart="never" nodeType="tmRoot"/>
      </p:par>
    </p:tnLst>
  </p:timing>
</p:sld>
</file>

<file path=ppt/slides/slide1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1618" name="Rectangle 2"/>
          <p:cNvSpPr>
            <a:spLocks noGrp="1" noChangeArrowheads="1"/>
          </p:cNvSpPr>
          <p:nvPr>
            <p:ph type="title"/>
          </p:nvPr>
        </p:nvSpPr>
        <p:spPr/>
        <p:txBody>
          <a:bodyPr/>
          <a:lstStyle/>
          <a:p>
            <a:pPr eaLnBrk="1" hangingPunct="1">
              <a:defRPr/>
            </a:pPr>
            <a:r>
              <a:rPr lang="fr-FR" smtClean="0"/>
              <a:t>Un choix: santé ou apparence</a:t>
            </a:r>
          </a:p>
        </p:txBody>
      </p:sp>
      <p:sp>
        <p:nvSpPr>
          <p:cNvPr id="80899" name="Rectangle 3"/>
          <p:cNvSpPr>
            <a:spLocks noGrp="1" noChangeArrowheads="1"/>
          </p:cNvSpPr>
          <p:nvPr>
            <p:ph type="body" idx="1"/>
          </p:nvPr>
        </p:nvSpPr>
        <p:spPr>
          <a:xfrm>
            <a:off x="6011863" y="1600200"/>
            <a:ext cx="2674937" cy="892175"/>
          </a:xfrm>
        </p:spPr>
        <p:txBody>
          <a:bodyPr/>
          <a:lstStyle/>
          <a:p>
            <a:pPr eaLnBrk="1" hangingPunct="1">
              <a:lnSpc>
                <a:spcPct val="80000"/>
              </a:lnSpc>
            </a:pPr>
            <a:r>
              <a:rPr lang="fr-FR" sz="2000" dirty="0" smtClean="0">
                <a:effectLst/>
              </a:rPr>
              <a:t>Des résultats d’enquêtes qui laissent à réfléchir…</a:t>
            </a:r>
          </a:p>
        </p:txBody>
      </p:sp>
      <p:pic>
        <p:nvPicPr>
          <p:cNvPr id="80900" name="Picture 4" descr="seins"/>
          <p:cNvPicPr>
            <a:picLocks noChangeAspect="1" noChangeArrowheads="1"/>
          </p:cNvPicPr>
          <p:nvPr/>
        </p:nvPicPr>
        <p:blipFill>
          <a:blip r:embed="rId2" cstate="email"/>
          <a:srcRect/>
          <a:stretch>
            <a:fillRect/>
          </a:stretch>
        </p:blipFill>
        <p:spPr bwMode="auto">
          <a:xfrm>
            <a:off x="468313" y="1484313"/>
            <a:ext cx="5505450" cy="5095875"/>
          </a:xfrm>
          <a:prstGeom prst="rect">
            <a:avLst/>
          </a:prstGeom>
          <a:noFill/>
          <a:ln w="9525">
            <a:noFill/>
            <a:miter lim="800000"/>
            <a:headEnd/>
            <a:tailEnd/>
          </a:ln>
        </p:spPr>
      </p:pic>
      <p:pic>
        <p:nvPicPr>
          <p:cNvPr id="80901" name="Picture 5" descr="3943618450_66da513a2b_o"/>
          <p:cNvPicPr>
            <a:picLocks noChangeAspect="1" noChangeArrowheads="1"/>
          </p:cNvPicPr>
          <p:nvPr/>
        </p:nvPicPr>
        <p:blipFill>
          <a:blip r:embed="rId3" cstate="email"/>
          <a:srcRect/>
          <a:stretch>
            <a:fillRect/>
          </a:stretch>
        </p:blipFill>
        <p:spPr bwMode="auto">
          <a:xfrm>
            <a:off x="6011863" y="2565400"/>
            <a:ext cx="2705100" cy="4029075"/>
          </a:xfrm>
          <a:prstGeom prst="rect">
            <a:avLst/>
          </a:prstGeom>
          <a:noFill/>
          <a:ln w="9525">
            <a:noFill/>
            <a:miter lim="800000"/>
            <a:headEnd/>
            <a:tailEnd/>
          </a:ln>
        </p:spPr>
      </p:pic>
      <p:sp>
        <p:nvSpPr>
          <p:cNvPr id="80902" name="Text Box 6"/>
          <p:cNvSpPr txBox="1">
            <a:spLocks noChangeArrowheads="1"/>
          </p:cNvSpPr>
          <p:nvPr/>
        </p:nvSpPr>
        <p:spPr bwMode="auto">
          <a:xfrm>
            <a:off x="7740650" y="3573463"/>
            <a:ext cx="1081088" cy="1739900"/>
          </a:xfrm>
          <a:prstGeom prst="rect">
            <a:avLst/>
          </a:prstGeom>
          <a:noFill/>
          <a:ln w="9525">
            <a:noFill/>
            <a:miter lim="800000"/>
            <a:headEnd/>
            <a:tailEnd/>
          </a:ln>
        </p:spPr>
        <p:txBody>
          <a:bodyPr>
            <a:spAutoFit/>
          </a:bodyPr>
          <a:lstStyle/>
          <a:p>
            <a:pPr>
              <a:spcBef>
                <a:spcPct val="50000"/>
              </a:spcBef>
            </a:pPr>
            <a:r>
              <a:rPr lang="fr-FR">
                <a:solidFill>
                  <a:srgbClr val="000000"/>
                </a:solidFill>
              </a:rPr>
              <a:t>Un geste simple pour la santé, rapide et gratuit…</a:t>
            </a:r>
          </a:p>
        </p:txBody>
      </p:sp>
      <p:sp>
        <p:nvSpPr>
          <p:cNvPr id="7" name="Flèche vers le bas 6"/>
          <p:cNvSpPr/>
          <p:nvPr/>
        </p:nvSpPr>
        <p:spPr>
          <a:xfrm>
            <a:off x="8028384" y="5589240"/>
            <a:ext cx="288032" cy="720080"/>
          </a:xfrm>
          <a:prstGeom prst="downArrow">
            <a:avLst/>
          </a:prstGeom>
        </p:spPr>
        <p:style>
          <a:lnRef idx="0">
            <a:schemeClr val="accent3"/>
          </a:lnRef>
          <a:fillRef idx="3">
            <a:schemeClr val="accent3"/>
          </a:fillRef>
          <a:effectRef idx="3">
            <a:schemeClr val="accent3"/>
          </a:effectRef>
          <a:fontRef idx="minor">
            <a:schemeClr val="lt1"/>
          </a:fontRef>
        </p:style>
        <p:txBody>
          <a:bodyPr rtlCol="0" anchor="ctr"/>
          <a:lstStyle/>
          <a:p>
            <a:pPr algn="ctr"/>
            <a:endParaRPr lang="fr-FR"/>
          </a:p>
        </p:txBody>
      </p:sp>
    </p:spTree>
  </p:cSld>
  <p:clrMapOvr>
    <a:masterClrMapping/>
  </p:clrMapOvr>
  <p:timing>
    <p:tnLst>
      <p:par>
        <p:cTn id="1" dur="indefinite" restart="never" nodeType="tmRoot"/>
      </p:par>
    </p:tnLst>
  </p:timing>
</p:sld>
</file>

<file path=ppt/slides/slide1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à coins arrondis 6"/>
          <p:cNvSpPr/>
          <p:nvPr/>
        </p:nvSpPr>
        <p:spPr>
          <a:xfrm>
            <a:off x="323528" y="5229200"/>
            <a:ext cx="8424936" cy="1296144"/>
          </a:xfrm>
          <a:prstGeom prst="roundRect">
            <a:avLst/>
          </a:prstGeom>
          <a:noFill/>
          <a:ln>
            <a:solidFill>
              <a:schemeClr val="accent3">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32098" name="Rectangle 2"/>
          <p:cNvSpPr>
            <a:spLocks noGrp="1" noChangeArrowheads="1"/>
          </p:cNvSpPr>
          <p:nvPr>
            <p:ph type="title"/>
          </p:nvPr>
        </p:nvSpPr>
        <p:spPr>
          <a:xfrm>
            <a:off x="467544" y="476672"/>
            <a:ext cx="8229600" cy="1143000"/>
          </a:xfrm>
        </p:spPr>
        <p:txBody>
          <a:bodyPr/>
          <a:lstStyle/>
          <a:p>
            <a:pPr eaLnBrk="1" hangingPunct="1">
              <a:defRPr/>
            </a:pPr>
            <a:r>
              <a:rPr lang="fr-FR" sz="4000" dirty="0" smtClean="0"/>
              <a:t>La pression sociale est le plus grand ennemi de votre santé </a:t>
            </a:r>
          </a:p>
        </p:txBody>
      </p:sp>
      <p:sp>
        <p:nvSpPr>
          <p:cNvPr id="132100" name="Rectangle 4"/>
          <p:cNvSpPr>
            <a:spLocks noChangeArrowheads="1"/>
          </p:cNvSpPr>
          <p:nvPr/>
        </p:nvSpPr>
        <p:spPr bwMode="auto">
          <a:xfrm>
            <a:off x="395536" y="5300663"/>
            <a:ext cx="8229600" cy="1557337"/>
          </a:xfrm>
          <a:prstGeom prst="rect">
            <a:avLst/>
          </a:prstGeom>
          <a:noFill/>
          <a:ln w="9525">
            <a:noFill/>
            <a:miter lim="800000"/>
            <a:headEnd/>
            <a:tailEnd/>
          </a:ln>
          <a:effectLst/>
        </p:spPr>
        <p:txBody>
          <a:bodyPr/>
          <a:lstStyle/>
          <a:p>
            <a:pPr marL="342900" indent="-342900">
              <a:spcBef>
                <a:spcPct val="20000"/>
              </a:spcBef>
              <a:buClr>
                <a:schemeClr val="hlink"/>
              </a:buClr>
              <a:buFontTx/>
              <a:buChar char="•"/>
              <a:defRPr/>
            </a:pPr>
            <a:r>
              <a:rPr lang="fr-FR" sz="3200" dirty="0">
                <a:solidFill>
                  <a:srgbClr val="FFFF00"/>
                </a:solidFill>
                <a:effectLst>
                  <a:outerShdw blurRad="38100" dist="38100" dir="2700000" algn="tl">
                    <a:srgbClr val="000000"/>
                  </a:outerShdw>
                </a:effectLst>
              </a:rPr>
              <a:t>Est-il plus confortable socialement d’avoir un cancer du sein que de sortir sans soutien gorge ?</a:t>
            </a:r>
          </a:p>
        </p:txBody>
      </p:sp>
      <p:pic>
        <p:nvPicPr>
          <p:cNvPr id="82948" name="Picture 5" descr="cancerousbreast"/>
          <p:cNvPicPr>
            <a:picLocks noChangeAspect="1" noChangeArrowheads="1"/>
          </p:cNvPicPr>
          <p:nvPr/>
        </p:nvPicPr>
        <p:blipFill>
          <a:blip r:embed="rId2" cstate="email"/>
          <a:srcRect/>
          <a:stretch>
            <a:fillRect/>
          </a:stretch>
        </p:blipFill>
        <p:spPr bwMode="auto">
          <a:xfrm>
            <a:off x="5004048" y="2492896"/>
            <a:ext cx="3384550" cy="2549525"/>
          </a:xfrm>
          <a:prstGeom prst="rect">
            <a:avLst/>
          </a:prstGeom>
          <a:noFill/>
          <a:ln w="9525">
            <a:noFill/>
            <a:miter lim="800000"/>
            <a:headEnd/>
            <a:tailEnd/>
          </a:ln>
        </p:spPr>
      </p:pic>
      <p:pic>
        <p:nvPicPr>
          <p:cNvPr id="203778" name="Picture 2" descr="N:\Perso\Perso Yves\Soutien gorge Danger\Fungating_Carcinoma_breast_1_040716.jpg"/>
          <p:cNvPicPr>
            <a:picLocks noChangeAspect="1" noChangeArrowheads="1"/>
          </p:cNvPicPr>
          <p:nvPr/>
        </p:nvPicPr>
        <p:blipFill>
          <a:blip r:embed="rId3" cstate="email"/>
          <a:srcRect/>
          <a:stretch>
            <a:fillRect/>
          </a:stretch>
        </p:blipFill>
        <p:spPr bwMode="auto">
          <a:xfrm>
            <a:off x="1403648" y="2564904"/>
            <a:ext cx="2742192" cy="2520280"/>
          </a:xfrm>
          <a:prstGeom prst="rect">
            <a:avLst/>
          </a:prstGeom>
          <a:noFill/>
        </p:spPr>
      </p:pic>
      <p:sp>
        <p:nvSpPr>
          <p:cNvPr id="6" name="ZoneTexte 5"/>
          <p:cNvSpPr txBox="1"/>
          <p:nvPr/>
        </p:nvSpPr>
        <p:spPr>
          <a:xfrm>
            <a:off x="395536" y="1700808"/>
            <a:ext cx="8280920" cy="584775"/>
          </a:xfrm>
          <a:prstGeom prst="rect">
            <a:avLst/>
          </a:prstGeom>
          <a:noFill/>
        </p:spPr>
        <p:txBody>
          <a:bodyPr wrap="square" rtlCol="0">
            <a:spAutoFit/>
          </a:bodyPr>
          <a:lstStyle/>
          <a:p>
            <a:pPr algn="ctr"/>
            <a:r>
              <a:rPr lang="fr-FR" sz="3200" b="1" u="sng" dirty="0" smtClean="0">
                <a:solidFill>
                  <a:srgbClr val="FFFF00"/>
                </a:solidFill>
                <a:effectLst>
                  <a:outerShdw blurRad="38100" dist="38100" dir="2700000" algn="tl">
                    <a:srgbClr val="000000">
                      <a:alpha val="43137"/>
                    </a:srgbClr>
                  </a:outerShdw>
                </a:effectLst>
              </a:rPr>
              <a:t>Il n’est pas naturel de porter un soutien gorge.</a:t>
            </a:r>
            <a:endParaRPr lang="fr-FR" sz="3200" b="1" u="sng" dirty="0">
              <a:solidFill>
                <a:srgbClr val="FFFF00"/>
              </a:solidFill>
              <a:effectLst>
                <a:outerShdw blurRad="38100" dist="38100" dir="2700000" algn="tl">
                  <a:srgbClr val="000000">
                    <a:alpha val="43137"/>
                  </a:srgbClr>
                </a:outerShdw>
              </a:effectLst>
            </a:endParaRPr>
          </a:p>
        </p:txBody>
      </p:sp>
    </p:spTree>
  </p:cSld>
  <p:clrMapOvr>
    <a:masterClrMapping/>
  </p:clrMapOvr>
  <p:timing>
    <p:tnLst>
      <p:par>
        <p:cTn id="1" dur="indefinite" restart="never" nodeType="tmRoot"/>
      </p:par>
    </p:tnLst>
  </p:timing>
</p:sld>
</file>

<file path=ppt/slides/slide1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57200" y="0"/>
            <a:ext cx="8229600" cy="1417638"/>
          </a:xfrm>
        </p:spPr>
        <p:txBody>
          <a:bodyPr/>
          <a:lstStyle/>
          <a:p>
            <a:r>
              <a:rPr lang="fr-FR" dirty="0" smtClean="0"/>
              <a:t>Un accessoire qui tue</a:t>
            </a:r>
            <a:endParaRPr lang="fr-FR" dirty="0"/>
          </a:p>
        </p:txBody>
      </p:sp>
      <p:sp>
        <p:nvSpPr>
          <p:cNvPr id="3" name="Espace réservé du contenu 2"/>
          <p:cNvSpPr>
            <a:spLocks noGrp="1"/>
          </p:cNvSpPr>
          <p:nvPr>
            <p:ph idx="1"/>
          </p:nvPr>
        </p:nvSpPr>
        <p:spPr>
          <a:xfrm>
            <a:off x="467544" y="1124744"/>
            <a:ext cx="8435280" cy="2548880"/>
          </a:xfrm>
        </p:spPr>
        <p:txBody>
          <a:bodyPr/>
          <a:lstStyle/>
          <a:p>
            <a:r>
              <a:rPr lang="fr-FR" dirty="0" smtClean="0"/>
              <a:t>Est-il socialement plus acceptable pour une femme de sortir sans soutien gorge lorsqu’elle n’a plus de sein ?</a:t>
            </a:r>
            <a:endParaRPr lang="fr-FR" dirty="0"/>
          </a:p>
        </p:txBody>
      </p:sp>
      <p:pic>
        <p:nvPicPr>
          <p:cNvPr id="199682" name="Picture 2" descr="N:\Perso\Perso Yves\Soutien gorge Danger\campaign_mastectomy.jpg"/>
          <p:cNvPicPr>
            <a:picLocks noChangeAspect="1" noChangeArrowheads="1"/>
          </p:cNvPicPr>
          <p:nvPr/>
        </p:nvPicPr>
        <p:blipFill>
          <a:blip r:embed="rId2" cstate="email"/>
          <a:srcRect/>
          <a:stretch>
            <a:fillRect/>
          </a:stretch>
        </p:blipFill>
        <p:spPr bwMode="auto">
          <a:xfrm>
            <a:off x="5220072" y="2492896"/>
            <a:ext cx="2880320" cy="4193746"/>
          </a:xfrm>
          <a:prstGeom prst="rect">
            <a:avLst/>
          </a:prstGeom>
          <a:noFill/>
        </p:spPr>
      </p:pic>
      <p:pic>
        <p:nvPicPr>
          <p:cNvPr id="199683" name="Picture 3" descr="N:\Perso\Perso Yves\Soutien gorge Danger\C0075708-Mastectomy-SPL.jpg"/>
          <p:cNvPicPr>
            <a:picLocks noChangeAspect="1" noChangeArrowheads="1"/>
          </p:cNvPicPr>
          <p:nvPr/>
        </p:nvPicPr>
        <p:blipFill>
          <a:blip r:embed="rId3" cstate="email"/>
          <a:srcRect/>
          <a:stretch>
            <a:fillRect/>
          </a:stretch>
        </p:blipFill>
        <p:spPr bwMode="auto">
          <a:xfrm>
            <a:off x="1619672" y="2780928"/>
            <a:ext cx="2671123" cy="3861037"/>
          </a:xfrm>
          <a:prstGeom prst="rect">
            <a:avLst/>
          </a:prstGeom>
          <a:noFill/>
        </p:spPr>
      </p:pic>
    </p:spTree>
  </p:cSld>
  <p:clrMapOvr>
    <a:masterClrMapping/>
  </p:clrMapOvr>
  <p:timing>
    <p:tnLst>
      <p:par>
        <p:cTn id="1" dur="indefinite" restart="never" nodeType="tmRoot"/>
      </p:par>
    </p:tnLst>
  </p:timing>
</p:sld>
</file>

<file path=ppt/slides/slide1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2" name="Rectangle 2"/>
          <p:cNvSpPr>
            <a:spLocks noGrp="1" noChangeArrowheads="1"/>
          </p:cNvSpPr>
          <p:nvPr>
            <p:ph type="title"/>
          </p:nvPr>
        </p:nvSpPr>
        <p:spPr/>
        <p:txBody>
          <a:bodyPr/>
          <a:lstStyle/>
          <a:p>
            <a:pPr eaLnBrk="1" hangingPunct="1">
              <a:defRPr/>
            </a:pPr>
            <a:r>
              <a:rPr lang="fr-FR" smtClean="0"/>
              <a:t>Normalité ou aberration ?</a:t>
            </a:r>
          </a:p>
        </p:txBody>
      </p:sp>
      <p:sp>
        <p:nvSpPr>
          <p:cNvPr id="112643" name="Rectangle 3"/>
          <p:cNvSpPr>
            <a:spLocks noGrp="1" noChangeArrowheads="1"/>
          </p:cNvSpPr>
          <p:nvPr>
            <p:ph type="body" idx="1"/>
          </p:nvPr>
        </p:nvSpPr>
        <p:spPr/>
        <p:txBody>
          <a:bodyPr/>
          <a:lstStyle/>
          <a:p>
            <a:pPr eaLnBrk="1" hangingPunct="1">
              <a:defRPr/>
            </a:pPr>
            <a:r>
              <a:rPr lang="fr-FR" dirty="0" smtClean="0"/>
              <a:t>Vivre dans une société nous impose des règles que l’on ne choisit pas forcément.</a:t>
            </a:r>
          </a:p>
          <a:p>
            <a:pPr eaLnBrk="1" hangingPunct="1">
              <a:defRPr/>
            </a:pPr>
            <a:r>
              <a:rPr lang="fr-FR" dirty="0" smtClean="0"/>
              <a:t>A nous de faire un choix de comportement.</a:t>
            </a:r>
          </a:p>
        </p:txBody>
      </p:sp>
      <p:pic>
        <p:nvPicPr>
          <p:cNvPr id="83972" name="Picture 4" descr="boundfootshoes"/>
          <p:cNvPicPr>
            <a:picLocks noChangeAspect="1" noChangeArrowheads="1"/>
          </p:cNvPicPr>
          <p:nvPr/>
        </p:nvPicPr>
        <p:blipFill>
          <a:blip r:embed="rId2" cstate="email"/>
          <a:srcRect/>
          <a:stretch>
            <a:fillRect/>
          </a:stretch>
        </p:blipFill>
        <p:spPr bwMode="auto">
          <a:xfrm>
            <a:off x="755650" y="3357563"/>
            <a:ext cx="3455988" cy="2714625"/>
          </a:xfrm>
          <a:prstGeom prst="rect">
            <a:avLst/>
          </a:prstGeom>
          <a:noFill/>
          <a:ln w="9525">
            <a:noFill/>
            <a:miter lim="800000"/>
            <a:headEnd/>
            <a:tailEnd/>
          </a:ln>
        </p:spPr>
      </p:pic>
      <p:pic>
        <p:nvPicPr>
          <p:cNvPr id="83973" name="Picture 5" descr="tetons-apparents"/>
          <p:cNvPicPr>
            <a:picLocks noChangeAspect="1" noChangeArrowheads="1"/>
          </p:cNvPicPr>
          <p:nvPr/>
        </p:nvPicPr>
        <p:blipFill>
          <a:blip r:embed="rId3" cstate="email"/>
          <a:srcRect/>
          <a:stretch>
            <a:fillRect/>
          </a:stretch>
        </p:blipFill>
        <p:spPr bwMode="auto">
          <a:xfrm>
            <a:off x="4572000" y="3573463"/>
            <a:ext cx="3744913" cy="2493962"/>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Ne vous laissez pas dicter votre mode de vie</a:t>
            </a:r>
            <a:endParaRPr lang="fr-FR" dirty="0"/>
          </a:p>
        </p:txBody>
      </p:sp>
      <p:pic>
        <p:nvPicPr>
          <p:cNvPr id="181250" name="Picture 2" descr="I:\Perso\Perso Yves\Soutien gorge Danger\Photos société\burning-bra2.jpg"/>
          <p:cNvPicPr>
            <a:picLocks noChangeAspect="1" noChangeArrowheads="1"/>
          </p:cNvPicPr>
          <p:nvPr/>
        </p:nvPicPr>
        <p:blipFill>
          <a:blip r:embed="rId2" cstate="email"/>
          <a:srcRect/>
          <a:stretch>
            <a:fillRect/>
          </a:stretch>
        </p:blipFill>
        <p:spPr bwMode="auto">
          <a:xfrm>
            <a:off x="827584" y="1700808"/>
            <a:ext cx="7563877" cy="4392488"/>
          </a:xfrm>
          <a:prstGeom prst="rect">
            <a:avLst/>
          </a:prstGeom>
          <a:noFill/>
        </p:spPr>
      </p:pic>
    </p:spTree>
  </p:cSld>
  <p:clrMapOvr>
    <a:masterClrMapping/>
  </p:clrMapOvr>
  <p:timing>
    <p:tnLst>
      <p:par>
        <p:cTn id="1" dur="indefinite" restart="never" nodeType="tmRoot"/>
      </p:par>
    </p:tnLst>
  </p:timing>
</p:sld>
</file>

<file path=ppt/slides/slide1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62" name="Rectangle 2"/>
          <p:cNvSpPr>
            <a:spLocks noGrp="1" noChangeArrowheads="1"/>
          </p:cNvSpPr>
          <p:nvPr>
            <p:ph type="title"/>
          </p:nvPr>
        </p:nvSpPr>
        <p:spPr>
          <a:xfrm>
            <a:off x="0" y="274638"/>
            <a:ext cx="9144000" cy="1570037"/>
          </a:xfrm>
        </p:spPr>
        <p:txBody>
          <a:bodyPr/>
          <a:lstStyle/>
          <a:p>
            <a:pPr eaLnBrk="1" hangingPunct="1">
              <a:defRPr/>
            </a:pPr>
            <a:r>
              <a:rPr lang="fr-FR" sz="4000" dirty="0" smtClean="0"/>
              <a:t>Votre corps est à vous, choisissez vous-même ce que vous devez porter ou pas !</a:t>
            </a:r>
          </a:p>
        </p:txBody>
      </p:sp>
      <p:sp>
        <p:nvSpPr>
          <p:cNvPr id="143363" name="Rectangle 3"/>
          <p:cNvSpPr>
            <a:spLocks noGrp="1" noChangeArrowheads="1"/>
          </p:cNvSpPr>
          <p:nvPr>
            <p:ph type="body" idx="1"/>
          </p:nvPr>
        </p:nvSpPr>
        <p:spPr>
          <a:xfrm>
            <a:off x="250825" y="1700808"/>
            <a:ext cx="8713788" cy="4823817"/>
          </a:xfrm>
        </p:spPr>
        <p:txBody>
          <a:bodyPr/>
          <a:lstStyle/>
          <a:p>
            <a:pPr eaLnBrk="1" hangingPunct="1">
              <a:lnSpc>
                <a:spcPct val="80000"/>
              </a:lnSpc>
              <a:defRPr/>
            </a:pPr>
            <a:r>
              <a:rPr lang="fr-FR" sz="1800" dirty="0" smtClean="0"/>
              <a:t>Une femme qui s’habille le matin et qui met un soutien gorge ne sait même pas pourquoi elle fait ce geste. Elle se crée une contrainte induite par notre société. Le geste est automatique, sans réflexion aucune… Il faut le faire, c’est comme ça, les autres le font !</a:t>
            </a:r>
          </a:p>
          <a:p>
            <a:pPr eaLnBrk="1" hangingPunct="1">
              <a:lnSpc>
                <a:spcPct val="80000"/>
              </a:lnSpc>
              <a:defRPr/>
            </a:pPr>
            <a:r>
              <a:rPr lang="fr-FR" sz="1800" dirty="0" smtClean="0"/>
              <a:t>Toutes ces informations sont issues de livres, études médicales, et lectures que vous pouvez trouver vous-même en faisant vos propres recherches sur internet.</a:t>
            </a:r>
          </a:p>
          <a:p>
            <a:pPr eaLnBrk="1" hangingPunct="1">
              <a:lnSpc>
                <a:spcPct val="80000"/>
              </a:lnSpc>
              <a:defRPr/>
            </a:pPr>
            <a:r>
              <a:rPr lang="fr-FR" sz="1800" dirty="0" smtClean="0"/>
              <a:t>Voici quelques liens (Il y en a beaucoup surtout en Anglais) parmi de nombreux autres :</a:t>
            </a:r>
          </a:p>
          <a:p>
            <a:pPr eaLnBrk="1" hangingPunct="1">
              <a:lnSpc>
                <a:spcPct val="80000"/>
              </a:lnSpc>
              <a:buFontTx/>
              <a:buNone/>
              <a:defRPr/>
            </a:pPr>
            <a:r>
              <a:rPr lang="fr-FR" sz="1800" dirty="0" smtClean="0">
                <a:hlinkClick r:id="rId2"/>
              </a:rPr>
              <a:t>http://translate.googleusercontent.com/translate_c?hl=fr&amp;langpair=en%7Cfr&amp;u=http://ezinearticles.com/%3Fexpert%3DSydney_Ross_Singer&amp;rurl=translate.google.fr&amp;usg=ALkJrhhACywKcF20lVxc5Mpc5S1EfVVz_Q</a:t>
            </a:r>
            <a:endParaRPr lang="fr-FR" sz="1800" dirty="0" smtClean="0"/>
          </a:p>
          <a:p>
            <a:pPr eaLnBrk="1" hangingPunct="1">
              <a:lnSpc>
                <a:spcPct val="80000"/>
              </a:lnSpc>
              <a:buFontTx/>
              <a:buNone/>
              <a:defRPr/>
            </a:pPr>
            <a:r>
              <a:rPr lang="fr-FR" sz="1800" dirty="0" smtClean="0">
                <a:hlinkClick r:id="rId3"/>
              </a:rPr>
              <a:t>http://seinslibres.neuf.fr/fr/etudes.htm</a:t>
            </a:r>
            <a:endParaRPr lang="fr-FR" sz="1800" dirty="0" smtClean="0"/>
          </a:p>
          <a:p>
            <a:pPr eaLnBrk="1" hangingPunct="1">
              <a:lnSpc>
                <a:spcPct val="80000"/>
              </a:lnSpc>
              <a:buFontTx/>
              <a:buNone/>
              <a:defRPr/>
            </a:pPr>
            <a:r>
              <a:rPr lang="fr-FR" sz="1800" dirty="0" smtClean="0">
                <a:hlinkClick r:id="rId4"/>
              </a:rPr>
              <a:t>http://www.guerir.org/communaute/a-propos-de-ce-site/questions-frequentes/soutien-gorge-et-cancer-des-seins</a:t>
            </a:r>
            <a:endParaRPr lang="fr-FR" sz="1800" dirty="0" smtClean="0"/>
          </a:p>
          <a:p>
            <a:pPr eaLnBrk="1" hangingPunct="1">
              <a:lnSpc>
                <a:spcPct val="80000"/>
              </a:lnSpc>
              <a:buFontTx/>
              <a:buNone/>
              <a:defRPr/>
            </a:pPr>
            <a:r>
              <a:rPr lang="fr-FR" sz="1800" dirty="0" smtClean="0">
                <a:hlinkClick r:id="rId5"/>
              </a:rPr>
              <a:t>http://forum.doctissimo.fr/forme-beaute/beaute-seins/sans-soutien-gorge-sujet_34_1.htm</a:t>
            </a:r>
            <a:endParaRPr lang="fr-FR" sz="1800" dirty="0" smtClean="0"/>
          </a:p>
          <a:p>
            <a:pPr eaLnBrk="1" hangingPunct="1">
              <a:lnSpc>
                <a:spcPct val="80000"/>
              </a:lnSpc>
              <a:buFontTx/>
              <a:buNone/>
              <a:defRPr/>
            </a:pPr>
            <a:r>
              <a:rPr lang="fr-FR" sz="1800" dirty="0" smtClean="0">
                <a:hlinkClick r:id="rId6"/>
              </a:rPr>
              <a:t>http://www.jurandoubs.com/journaliste/marcher-courir-bouger/article/le-soutien-gorge-pas-si-sain</a:t>
            </a:r>
            <a:endParaRPr lang="fr-FR" sz="1800" dirty="0" smtClean="0"/>
          </a:p>
          <a:p>
            <a:pPr eaLnBrk="1" hangingPunct="1">
              <a:lnSpc>
                <a:spcPct val="80000"/>
              </a:lnSpc>
              <a:buFontTx/>
              <a:buNone/>
              <a:defRPr/>
            </a:pPr>
            <a:r>
              <a:rPr lang="fr-FR" sz="1800" dirty="0" smtClean="0"/>
              <a:t>                                                                Trois ans de lectures pour faire ce diaporama…</a:t>
            </a:r>
          </a:p>
          <a:p>
            <a:pPr eaLnBrk="1" hangingPunct="1">
              <a:lnSpc>
                <a:spcPct val="80000"/>
              </a:lnSpc>
              <a:buFontTx/>
              <a:buNone/>
              <a:defRPr/>
            </a:pPr>
            <a:r>
              <a:rPr lang="fr-FR" sz="1800" dirty="0" smtClean="0"/>
              <a:t>					Bonne santé à toutes…</a:t>
            </a:r>
          </a:p>
          <a:p>
            <a:pPr eaLnBrk="1" hangingPunct="1">
              <a:lnSpc>
                <a:spcPct val="80000"/>
              </a:lnSpc>
              <a:buFontTx/>
              <a:buNone/>
              <a:defRPr/>
            </a:pPr>
            <a:r>
              <a:rPr lang="fr-FR" sz="1800" dirty="0" smtClean="0"/>
              <a:t>						Vivez longtemps…</a:t>
            </a:r>
          </a:p>
          <a:p>
            <a:pPr eaLnBrk="1" hangingPunct="1">
              <a:lnSpc>
                <a:spcPct val="80000"/>
              </a:lnSpc>
              <a:buFontTx/>
              <a:buNone/>
              <a:defRPr/>
            </a:pPr>
            <a:r>
              <a:rPr lang="fr-FR" sz="1800" dirty="0" smtClean="0"/>
              <a:t>								Yves M.</a:t>
            </a:r>
          </a:p>
          <a:p>
            <a:pPr algn="just" eaLnBrk="1" hangingPunct="1">
              <a:lnSpc>
                <a:spcPct val="80000"/>
              </a:lnSpc>
              <a:buFontTx/>
              <a:buNone/>
              <a:defRPr/>
            </a:pPr>
            <a:r>
              <a:rPr lang="fr-FR" sz="1600" dirty="0" smtClean="0"/>
              <a:t>		 Encore des liens dans les pages suivantes, les références de ce diaporama, mes lectures…</a:t>
            </a:r>
          </a:p>
        </p:txBody>
      </p:sp>
      <p:pic>
        <p:nvPicPr>
          <p:cNvPr id="180226" name="Picture 2" descr="I:\Perso\Perso Yves\Soutien gorge Danger\Photos société\burning-bra2.jpg"/>
          <p:cNvPicPr>
            <a:picLocks noChangeAspect="1" noChangeArrowheads="1"/>
          </p:cNvPicPr>
          <p:nvPr/>
        </p:nvPicPr>
        <p:blipFill>
          <a:blip r:embed="rId7" cstate="email"/>
          <a:srcRect/>
          <a:stretch>
            <a:fillRect/>
          </a:stretch>
        </p:blipFill>
        <p:spPr bwMode="auto">
          <a:xfrm>
            <a:off x="1619672" y="5272390"/>
            <a:ext cx="2064891" cy="1238508"/>
          </a:xfrm>
          <a:prstGeom prst="rect">
            <a:avLst/>
          </a:prstGeom>
          <a:noFill/>
        </p:spPr>
      </p:pic>
    </p:spTree>
  </p:cSld>
  <p:clrMapOvr>
    <a:masterClrMapping/>
  </p:clrMapOvr>
  <p:timing>
    <p:tnLst>
      <p:par>
        <p:cTn id="1" dur="indefinite" restart="never" nodeType="tmRoot"/>
      </p:par>
    </p:tnLst>
  </p:timing>
</p:sld>
</file>

<file path=ppt/slides/slide1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Sources </a:t>
            </a:r>
            <a:r>
              <a:rPr lang="fr-FR" sz="2800" b="0" i="1" dirty="0" smtClean="0"/>
              <a:t>(Page 1) </a:t>
            </a:r>
            <a:r>
              <a:rPr lang="fr-FR" b="0" dirty="0" smtClean="0">
                <a:effectLst/>
              </a:rPr>
              <a:t>:</a:t>
            </a:r>
            <a:endParaRPr lang="fr-FR" b="0" dirty="0">
              <a:effectLst/>
            </a:endParaRPr>
          </a:p>
        </p:txBody>
      </p:sp>
      <p:sp>
        <p:nvSpPr>
          <p:cNvPr id="3" name="Espace réservé du contenu 2"/>
          <p:cNvSpPr>
            <a:spLocks noGrp="1"/>
          </p:cNvSpPr>
          <p:nvPr>
            <p:ph idx="1"/>
          </p:nvPr>
        </p:nvSpPr>
        <p:spPr>
          <a:xfrm>
            <a:off x="457200" y="1600200"/>
            <a:ext cx="8229600" cy="4781128"/>
          </a:xfrm>
        </p:spPr>
        <p:txBody>
          <a:bodyPr/>
          <a:lstStyle/>
          <a:p>
            <a:r>
              <a:rPr lang="en-US" sz="1000" dirty="0" smtClean="0"/>
              <a:t> </a:t>
            </a:r>
            <a:r>
              <a:rPr lang="en-US" sz="1000" b="1" dirty="0" err="1" smtClean="0"/>
              <a:t>Naraynsingh</a:t>
            </a:r>
            <a:r>
              <a:rPr lang="en-US" sz="1000" b="1" dirty="0" smtClean="0"/>
              <a:t> V</a:t>
            </a:r>
            <a:r>
              <a:rPr lang="en-US" sz="1000" dirty="0" smtClean="0"/>
              <a:t>, </a:t>
            </a:r>
            <a:r>
              <a:rPr lang="en-US" sz="1000" dirty="0" err="1" smtClean="0"/>
              <a:t>Maharaj</a:t>
            </a:r>
            <a:r>
              <a:rPr lang="en-US" sz="1000" dirty="0" smtClean="0"/>
              <a:t> R, Dan D, </a:t>
            </a:r>
            <a:r>
              <a:rPr lang="en-US" sz="1000" dirty="0" err="1" smtClean="0"/>
              <a:t>Hariharan</a:t>
            </a:r>
            <a:r>
              <a:rPr lang="en-US" sz="1000" dirty="0" smtClean="0"/>
              <a:t> S.  The Bra Sign in Breast Cancer. </a:t>
            </a:r>
            <a:r>
              <a:rPr lang="fr-FR" sz="1000" b="1" dirty="0" smtClean="0"/>
              <a:t>J </a:t>
            </a:r>
            <a:r>
              <a:rPr lang="fr-FR" sz="1000" b="1" dirty="0" err="1" smtClean="0"/>
              <a:t>Women’s</a:t>
            </a:r>
            <a:r>
              <a:rPr lang="fr-FR" sz="1000" b="1" dirty="0" smtClean="0"/>
              <a:t> </a:t>
            </a:r>
            <a:r>
              <a:rPr lang="fr-FR" sz="1000" b="1" dirty="0" err="1" smtClean="0"/>
              <a:t>Health</a:t>
            </a:r>
            <a:r>
              <a:rPr lang="fr-FR" sz="1000" b="1" dirty="0" smtClean="0"/>
              <a:t> (</a:t>
            </a:r>
            <a:r>
              <a:rPr lang="fr-FR" sz="1000" b="1" dirty="0" err="1" smtClean="0"/>
              <a:t>Larchmt</a:t>
            </a:r>
            <a:r>
              <a:rPr lang="fr-FR" sz="1000" b="1" dirty="0" smtClean="0"/>
              <a:t>). 2011 Jun 28. [</a:t>
            </a:r>
            <a:r>
              <a:rPr lang="fr-FR" sz="1000" b="1" dirty="0" err="1" smtClean="0"/>
              <a:t>Epub</a:t>
            </a:r>
            <a:r>
              <a:rPr lang="fr-FR" sz="1000" b="1" dirty="0" smtClean="0"/>
              <a:t> </a:t>
            </a:r>
            <a:r>
              <a:rPr lang="fr-FR" sz="1000" b="1" dirty="0" err="1" smtClean="0"/>
              <a:t>ahead</a:t>
            </a:r>
            <a:r>
              <a:rPr lang="fr-FR" sz="1000" b="1" dirty="0" smtClean="0"/>
              <a:t> of </a:t>
            </a:r>
            <a:r>
              <a:rPr lang="fr-FR" sz="1000" b="1" dirty="0" err="1" smtClean="0"/>
              <a:t>print</a:t>
            </a:r>
            <a:r>
              <a:rPr lang="fr-FR" sz="1000" b="1" dirty="0" smtClean="0"/>
              <a:t>]</a:t>
            </a:r>
            <a:endParaRPr lang="en-US" sz="1000" dirty="0" smtClean="0"/>
          </a:p>
          <a:p>
            <a:r>
              <a:rPr lang="en-US" sz="1000" dirty="0" err="1" smtClean="0"/>
              <a:t>Mispelaere</a:t>
            </a:r>
            <a:r>
              <a:rPr lang="en-US" sz="1000" dirty="0" smtClean="0"/>
              <a:t> </a:t>
            </a:r>
            <a:r>
              <a:rPr lang="en-US" sz="1000" dirty="0" err="1" smtClean="0"/>
              <a:t>e.a</a:t>
            </a:r>
            <a:r>
              <a:rPr lang="en-US" sz="1000" dirty="0" smtClean="0"/>
              <a:t>., </a:t>
            </a:r>
            <a:r>
              <a:rPr lang="en-US" sz="1000" dirty="0" err="1" smtClean="0"/>
              <a:t>Dragen</a:t>
            </a:r>
            <a:r>
              <a:rPr lang="en-US" sz="1000" dirty="0" smtClean="0"/>
              <a:t> van </a:t>
            </a:r>
            <a:r>
              <a:rPr lang="en-US" sz="1000" dirty="0" err="1" smtClean="0"/>
              <a:t>bh</a:t>
            </a:r>
            <a:r>
              <a:rPr lang="en-US" sz="1000" dirty="0" smtClean="0"/>
              <a:t>: </a:t>
            </a:r>
            <a:r>
              <a:rPr lang="en-US" sz="1000" dirty="0" err="1" smtClean="0"/>
              <a:t>risico's</a:t>
            </a:r>
            <a:r>
              <a:rPr lang="en-US" sz="1000" dirty="0" smtClean="0"/>
              <a:t>?, </a:t>
            </a:r>
            <a:r>
              <a:rPr lang="en-US" sz="1000" dirty="0" err="1" smtClean="0"/>
              <a:t>Tijdschr</a:t>
            </a:r>
            <a:r>
              <a:rPr lang="en-US" sz="1000" dirty="0" smtClean="0"/>
              <a:t>-v-</a:t>
            </a:r>
            <a:r>
              <a:rPr lang="en-US" sz="1000" dirty="0" err="1" smtClean="0"/>
              <a:t>Geneesk</a:t>
            </a:r>
            <a:r>
              <a:rPr lang="en-US" sz="1000" dirty="0" smtClean="0"/>
              <a:t>., 2008</a:t>
            </a:r>
            <a:endParaRPr lang="fr-FR" sz="1000" dirty="0" smtClean="0"/>
          </a:p>
          <a:p>
            <a:r>
              <a:rPr lang="en-US" sz="1000" dirty="0" smtClean="0"/>
              <a:t>Wood </a:t>
            </a:r>
            <a:r>
              <a:rPr lang="en-US" sz="1000" dirty="0" err="1" smtClean="0"/>
              <a:t>e.a</a:t>
            </a:r>
            <a:r>
              <a:rPr lang="en-US" sz="1000" dirty="0" smtClean="0"/>
              <a:t>., Breast size, bra fit and thoracic pain in young women: a </a:t>
            </a:r>
            <a:r>
              <a:rPr lang="en-US" sz="1000" dirty="0" err="1" smtClean="0"/>
              <a:t>correlational</a:t>
            </a:r>
            <a:r>
              <a:rPr lang="en-US" sz="1000" dirty="0" smtClean="0"/>
              <a:t> study, </a:t>
            </a:r>
            <a:r>
              <a:rPr lang="en-US" sz="1000" dirty="0" err="1" smtClean="0"/>
              <a:t>Chiropr-Osteopat</a:t>
            </a:r>
            <a:r>
              <a:rPr lang="en-US" sz="1000" dirty="0" smtClean="0"/>
              <a:t>., </a:t>
            </a:r>
            <a:r>
              <a:rPr lang="en-US" sz="1000" dirty="0" err="1" smtClean="0"/>
              <a:t>mrt</a:t>
            </a:r>
            <a:r>
              <a:rPr lang="en-US" sz="1000" dirty="0" smtClean="0"/>
              <a:t>. 2008</a:t>
            </a:r>
            <a:endParaRPr lang="fr-FR" sz="1000" dirty="0" smtClean="0"/>
          </a:p>
          <a:p>
            <a:r>
              <a:rPr lang="en-US" sz="1000" dirty="0" smtClean="0"/>
              <a:t>McGhee </a:t>
            </a:r>
            <a:r>
              <a:rPr lang="en-US" sz="1000" dirty="0" err="1" smtClean="0"/>
              <a:t>e.a</a:t>
            </a:r>
            <a:r>
              <a:rPr lang="en-US" sz="1000" dirty="0" smtClean="0"/>
              <a:t>., How do respiratory state and measurement method affect bra size calculations?, Br-J-Sports-Med., </a:t>
            </a:r>
            <a:r>
              <a:rPr lang="en-US" sz="1000" dirty="0" err="1" smtClean="0"/>
              <a:t>dec</a:t>
            </a:r>
            <a:r>
              <a:rPr lang="en-US" sz="1000" dirty="0" smtClean="0"/>
              <a:t>. 2006</a:t>
            </a:r>
            <a:endParaRPr lang="fr-FR" sz="1000" dirty="0" smtClean="0"/>
          </a:p>
          <a:p>
            <a:r>
              <a:rPr lang="en-US" sz="1000" dirty="0" err="1" smtClean="0"/>
              <a:t>Ringberg</a:t>
            </a:r>
            <a:r>
              <a:rPr lang="en-US" sz="1000" dirty="0" smtClean="0"/>
              <a:t> </a:t>
            </a:r>
            <a:r>
              <a:rPr lang="en-US" sz="1000" dirty="0" err="1" smtClean="0"/>
              <a:t>e.a</a:t>
            </a:r>
            <a:r>
              <a:rPr lang="en-US" sz="1000" dirty="0" smtClean="0"/>
              <a:t>., On cup and bra size: reply to a prospective study of breast size and premenopausal breast cancer incidence, </a:t>
            </a:r>
            <a:r>
              <a:rPr lang="en-US" sz="1000" dirty="0" err="1" smtClean="0"/>
              <a:t>Int</a:t>
            </a:r>
            <a:r>
              <a:rPr lang="en-US" sz="1000" dirty="0" smtClean="0"/>
              <a:t>-J-Cancer., </a:t>
            </a:r>
            <a:r>
              <a:rPr lang="en-US" sz="1000" dirty="0" err="1" smtClean="0"/>
              <a:t>apr</a:t>
            </a:r>
            <a:r>
              <a:rPr lang="en-US" sz="1000" dirty="0" smtClean="0"/>
              <a:t>. 2006</a:t>
            </a:r>
            <a:endParaRPr lang="fr-FR" sz="1000" dirty="0" smtClean="0"/>
          </a:p>
          <a:p>
            <a:r>
              <a:rPr lang="en-US" sz="1000" dirty="0" smtClean="0"/>
              <a:t>Hsieh </a:t>
            </a:r>
            <a:r>
              <a:rPr lang="en-US" sz="1000" dirty="0" err="1" smtClean="0"/>
              <a:t>e.a</a:t>
            </a:r>
            <a:r>
              <a:rPr lang="en-US" sz="1000" dirty="0" smtClean="0"/>
              <a:t>., Breast size, handedness and breast cancer risk, </a:t>
            </a:r>
            <a:r>
              <a:rPr lang="en-US" sz="1000" dirty="0" err="1" smtClean="0"/>
              <a:t>Eur</a:t>
            </a:r>
            <a:r>
              <a:rPr lang="en-US" sz="1000" dirty="0" smtClean="0"/>
              <a:t>-J-Cancer., 1991</a:t>
            </a:r>
            <a:endParaRPr lang="fr-FR" sz="1000" dirty="0" smtClean="0"/>
          </a:p>
          <a:p>
            <a:r>
              <a:rPr lang="en-US" sz="1000" dirty="0" err="1" smtClean="0"/>
              <a:t>Ashizawa</a:t>
            </a:r>
            <a:r>
              <a:rPr lang="en-US" sz="1000" dirty="0" smtClean="0"/>
              <a:t> </a:t>
            </a:r>
            <a:r>
              <a:rPr lang="en-US" sz="1000" dirty="0" err="1" smtClean="0"/>
              <a:t>e.a</a:t>
            </a:r>
            <a:r>
              <a:rPr lang="en-US" sz="1000" dirty="0" smtClean="0"/>
              <a:t>., Breast form changes resulting from a certain brassiere, J-Hum-</a:t>
            </a:r>
            <a:r>
              <a:rPr lang="en-US" sz="1000" dirty="0" err="1" smtClean="0"/>
              <a:t>Ergol</a:t>
            </a:r>
            <a:r>
              <a:rPr lang="en-US" sz="1000" dirty="0" smtClean="0"/>
              <a:t>., jun. 1990</a:t>
            </a:r>
            <a:endParaRPr lang="fr-FR" sz="1000" dirty="0" smtClean="0"/>
          </a:p>
          <a:p>
            <a:r>
              <a:rPr lang="en-US" sz="1000" dirty="0" smtClean="0"/>
              <a:t>Lee </a:t>
            </a:r>
            <a:r>
              <a:rPr lang="en-US" sz="1000" dirty="0" err="1" smtClean="0"/>
              <a:t>e.a</a:t>
            </a:r>
            <a:r>
              <a:rPr lang="en-US" sz="1000" dirty="0" smtClean="0"/>
              <a:t>., The effects of skin pressure by clothing on circadian rhythms of core temperature and salivary melatonin, </a:t>
            </a:r>
            <a:r>
              <a:rPr lang="en-US" sz="1000" dirty="0" err="1" smtClean="0"/>
              <a:t>Chronobiol-Int</a:t>
            </a:r>
            <a:r>
              <a:rPr lang="en-US" sz="1000" dirty="0" smtClean="0"/>
              <a:t>., </a:t>
            </a:r>
            <a:r>
              <a:rPr lang="en-US" sz="1000" dirty="0" err="1" smtClean="0"/>
              <a:t>nov</a:t>
            </a:r>
            <a:r>
              <a:rPr lang="en-US" sz="1000" dirty="0" smtClean="0"/>
              <a:t>. 2000</a:t>
            </a:r>
            <a:endParaRPr lang="fr-FR" sz="1000" dirty="0" smtClean="0"/>
          </a:p>
          <a:p>
            <a:r>
              <a:rPr lang="en-US" sz="1000" dirty="0" err="1" smtClean="0"/>
              <a:t>Fiorica</a:t>
            </a:r>
            <a:r>
              <a:rPr lang="en-US" sz="1000" dirty="0" smtClean="0"/>
              <a:t>, Fibrocystic changes, </a:t>
            </a:r>
            <a:r>
              <a:rPr lang="en-US" sz="1000" dirty="0" err="1" smtClean="0"/>
              <a:t>Obstet</a:t>
            </a:r>
            <a:r>
              <a:rPr lang="en-US" sz="1000" dirty="0" smtClean="0"/>
              <a:t>-</a:t>
            </a:r>
            <a:r>
              <a:rPr lang="en-US" sz="1000" dirty="0" err="1" smtClean="0"/>
              <a:t>Gynecol</a:t>
            </a:r>
            <a:r>
              <a:rPr lang="en-US" sz="1000" dirty="0" smtClean="0"/>
              <a:t>-</a:t>
            </a:r>
            <a:r>
              <a:rPr lang="en-US" sz="1000" dirty="0" err="1" smtClean="0"/>
              <a:t>Clin</a:t>
            </a:r>
            <a:r>
              <a:rPr lang="en-US" sz="1000" dirty="0" smtClean="0"/>
              <a:t>-North-Am., 1994</a:t>
            </a:r>
            <a:endParaRPr lang="fr-FR" sz="1000" dirty="0" smtClean="0"/>
          </a:p>
          <a:p>
            <a:r>
              <a:rPr lang="en-US" sz="1000" dirty="0" smtClean="0"/>
              <a:t>Harwood </a:t>
            </a:r>
            <a:r>
              <a:rPr lang="en-US" sz="1000" dirty="0" err="1" smtClean="0"/>
              <a:t>e.a</a:t>
            </a:r>
            <a:r>
              <a:rPr lang="en-US" sz="1000" dirty="0" smtClean="0"/>
              <a:t>., </a:t>
            </a:r>
            <a:r>
              <a:rPr lang="en-US" sz="1000" dirty="0" err="1" smtClean="0"/>
              <a:t>Ligamentous</a:t>
            </a:r>
            <a:r>
              <a:rPr lang="en-US" sz="1000" dirty="0" smtClean="0"/>
              <a:t> tissues are susceptible to the effects of stress deprivation, </a:t>
            </a:r>
            <a:r>
              <a:rPr lang="en-US" sz="1000" dirty="0" err="1" smtClean="0"/>
              <a:t>Appl-Physiol</a:t>
            </a:r>
            <a:r>
              <a:rPr lang="en-US" sz="1000" dirty="0" smtClean="0"/>
              <a:t>., 1992</a:t>
            </a:r>
            <a:endParaRPr lang="fr-FR" sz="1000" dirty="0" smtClean="0"/>
          </a:p>
          <a:p>
            <a:r>
              <a:rPr lang="en-US" sz="1000" dirty="0" smtClean="0"/>
              <a:t>Bowles </a:t>
            </a:r>
            <a:r>
              <a:rPr lang="en-US" sz="1000" dirty="0" err="1" smtClean="0"/>
              <a:t>e.a</a:t>
            </a:r>
            <a:r>
              <a:rPr lang="en-US" sz="1000" dirty="0" smtClean="0"/>
              <a:t>., Do current sports brassiere designs impede respiratory function?, Med-</a:t>
            </a:r>
            <a:r>
              <a:rPr lang="en-US" sz="1000" dirty="0" err="1" smtClean="0"/>
              <a:t>Sci</a:t>
            </a:r>
            <a:r>
              <a:rPr lang="en-US" sz="1000" dirty="0" smtClean="0"/>
              <a:t>-Sports-</a:t>
            </a:r>
            <a:r>
              <a:rPr lang="en-US" sz="1000" dirty="0" err="1" smtClean="0"/>
              <a:t>Exerc</a:t>
            </a:r>
            <a:r>
              <a:rPr lang="en-US" sz="1000" dirty="0" smtClean="0"/>
              <a:t>., sep. 2005</a:t>
            </a:r>
            <a:endParaRPr lang="fr-FR" sz="1000" dirty="0" smtClean="0"/>
          </a:p>
          <a:p>
            <a:r>
              <a:rPr lang="en-US" sz="1000" dirty="0" err="1" smtClean="0"/>
              <a:t>Norlock</a:t>
            </a:r>
            <a:r>
              <a:rPr lang="en-US" sz="1000" dirty="0" smtClean="0"/>
              <a:t>, Benign breast pain in women: a practical approach to evaluation and treatment, J-Am-Med-</a:t>
            </a:r>
            <a:r>
              <a:rPr lang="en-US" sz="1000" dirty="0" err="1" smtClean="0"/>
              <a:t>Womens</a:t>
            </a:r>
            <a:r>
              <a:rPr lang="en-US" sz="1000" dirty="0" smtClean="0"/>
              <a:t>-Assoc., 2002</a:t>
            </a:r>
            <a:endParaRPr lang="fr-FR" sz="1000" dirty="0" smtClean="0"/>
          </a:p>
          <a:p>
            <a:r>
              <a:rPr lang="en-US" sz="1000" dirty="0" smtClean="0"/>
              <a:t>Lee </a:t>
            </a:r>
            <a:r>
              <a:rPr lang="en-US" sz="1000" dirty="0" err="1" smtClean="0"/>
              <a:t>e.a</a:t>
            </a:r>
            <a:r>
              <a:rPr lang="en-US" sz="1000" dirty="0" smtClean="0"/>
              <a:t>., Field studies on inhibitory influence of skin pressure exerted by a body compensatory brassiere on the amount of feces, J-</a:t>
            </a:r>
            <a:r>
              <a:rPr lang="en-US" sz="1000" dirty="0" err="1" smtClean="0"/>
              <a:t>Physiol</a:t>
            </a:r>
            <a:r>
              <a:rPr lang="en-US" sz="1000" dirty="0" smtClean="0"/>
              <a:t>-</a:t>
            </a:r>
            <a:r>
              <a:rPr lang="en-US" sz="1000" dirty="0" err="1" smtClean="0"/>
              <a:t>Anthropol</a:t>
            </a:r>
            <a:r>
              <a:rPr lang="en-US" sz="1000" dirty="0" smtClean="0"/>
              <a:t>-</a:t>
            </a:r>
            <a:r>
              <a:rPr lang="en-US" sz="1000" dirty="0" err="1" smtClean="0"/>
              <a:t>Appl</a:t>
            </a:r>
            <a:r>
              <a:rPr lang="en-US" sz="1000" dirty="0" smtClean="0"/>
              <a:t>-Human-Sci., </a:t>
            </a:r>
            <a:r>
              <a:rPr lang="en-US" sz="1000" dirty="0" err="1" smtClean="0"/>
              <a:t>jul</a:t>
            </a:r>
            <a:r>
              <a:rPr lang="en-US" sz="1000" dirty="0" smtClean="0"/>
              <a:t>. 2000</a:t>
            </a:r>
            <a:endParaRPr lang="fr-FR" sz="1000" dirty="0" smtClean="0"/>
          </a:p>
          <a:p>
            <a:r>
              <a:rPr lang="en-US" sz="1000" dirty="0" smtClean="0"/>
              <a:t>Page </a:t>
            </a:r>
            <a:r>
              <a:rPr lang="en-US" sz="1000" dirty="0" err="1" smtClean="0"/>
              <a:t>e.a</a:t>
            </a:r>
            <a:r>
              <a:rPr lang="en-US" sz="1000" dirty="0" smtClean="0"/>
              <a:t>., Breast motion and sports brassiere design. Implications for future research, Sports-Med., </a:t>
            </a:r>
            <a:r>
              <a:rPr lang="en-US" sz="1000" dirty="0" err="1" smtClean="0"/>
              <a:t>apr</a:t>
            </a:r>
            <a:r>
              <a:rPr lang="en-US" sz="1000" dirty="0" smtClean="0"/>
              <a:t>. 1999</a:t>
            </a:r>
          </a:p>
          <a:p>
            <a:r>
              <a:rPr lang="fr-FR" sz="1000" dirty="0" smtClean="0"/>
              <a:t>(Ryan, EL, Pectoral ceinture myalgies chez les femmes:... Une étude de 5 ans dans un contexte clinique Clin J Pain, 2000 </a:t>
            </a:r>
            <a:r>
              <a:rPr lang="fr-FR" sz="1000" dirty="0" err="1" smtClean="0"/>
              <a:t>Dec</a:t>
            </a:r>
            <a:r>
              <a:rPr lang="fr-FR" sz="1000" dirty="0" smtClean="0"/>
              <a:t>; 16 (4) :298-303) </a:t>
            </a:r>
          </a:p>
          <a:p>
            <a:r>
              <a:rPr lang="fr-FR" sz="1000" dirty="0" smtClean="0"/>
              <a:t>(</a:t>
            </a:r>
            <a:r>
              <a:rPr lang="fr-FR" sz="1000" dirty="0" err="1" smtClean="0"/>
              <a:t>Hsieh</a:t>
            </a:r>
            <a:r>
              <a:rPr lang="fr-FR" sz="1000" dirty="0" smtClean="0"/>
              <a:t>, CC et D. </a:t>
            </a:r>
            <a:r>
              <a:rPr lang="fr-FR" sz="1000" dirty="0" err="1" smtClean="0"/>
              <a:t>Trichopoulos</a:t>
            </a:r>
            <a:r>
              <a:rPr lang="fr-FR" sz="1000" dirty="0" smtClean="0"/>
              <a:t>, D. </a:t>
            </a:r>
            <a:r>
              <a:rPr lang="fr-FR" sz="1000" dirty="0" err="1" smtClean="0"/>
              <a:t>Eur</a:t>
            </a:r>
            <a:r>
              <a:rPr lang="fr-FR" sz="1000" dirty="0" smtClean="0"/>
              <a:t>. J. Cancer 27:131-5, 1991  "Le risque de cancer du sein de taille, impartialité et la poitrine") </a:t>
            </a:r>
          </a:p>
          <a:p>
            <a:r>
              <a:rPr lang="fr-FR" sz="1000" dirty="0" smtClean="0"/>
              <a:t>(The Lancet, Novembre 4, 1978, p 1001 Dr John M. Douglass, Département de Médecine Interne, S. </a:t>
            </a:r>
            <a:r>
              <a:rPr lang="fr-FR" sz="1000" dirty="0" err="1" smtClean="0"/>
              <a:t>Calif</a:t>
            </a:r>
            <a:r>
              <a:rPr lang="fr-FR" sz="1000" dirty="0" smtClean="0"/>
              <a:t> Permanente Med. Center de Los Angeles, Californie) voir aussi le point n ° 8 de plus sur la température des seins.</a:t>
            </a:r>
          </a:p>
          <a:p>
            <a:r>
              <a:rPr lang="fr-FR" sz="1000" dirty="0" smtClean="0"/>
              <a:t>("Change de forme du sein résultant d'une </a:t>
            </a:r>
            <a:r>
              <a:rPr lang="fr-FR" sz="1000" dirty="0" err="1" smtClean="0"/>
              <a:t>Brassiere</a:t>
            </a:r>
            <a:r>
              <a:rPr lang="fr-FR" sz="1000" dirty="0" smtClean="0"/>
              <a:t> Certains" Journal of Hum ergol (Tokyo) 1990 Jun;.. 19 (1) :53-62 </a:t>
            </a:r>
            <a:r>
              <a:rPr lang="fr-FR" sz="1000" dirty="0" err="1" smtClean="0"/>
              <a:t>Ashizawa</a:t>
            </a:r>
            <a:r>
              <a:rPr lang="fr-FR" sz="1000" dirty="0" smtClean="0"/>
              <a:t> K, </a:t>
            </a:r>
            <a:r>
              <a:rPr lang="fr-FR" sz="1000" dirty="0" err="1" smtClean="0"/>
              <a:t>Sugane</a:t>
            </a:r>
            <a:r>
              <a:rPr lang="fr-FR" sz="1000" dirty="0" smtClean="0"/>
              <a:t> A, T </a:t>
            </a:r>
            <a:r>
              <a:rPr lang="fr-FR" sz="1000" dirty="0" err="1" smtClean="0"/>
              <a:t>Gunji</a:t>
            </a:r>
            <a:r>
              <a:rPr lang="fr-FR" sz="1000" dirty="0" smtClean="0"/>
              <a:t> Institut des sciences humaines de séjour, Université </a:t>
            </a:r>
            <a:r>
              <a:rPr lang="fr-FR" sz="1000" dirty="0" err="1" smtClean="0"/>
              <a:t>Otsuma</a:t>
            </a:r>
            <a:r>
              <a:rPr lang="fr-FR" sz="1000" dirty="0" smtClean="0"/>
              <a:t> femmes,. Tokyo, Japon</a:t>
            </a:r>
          </a:p>
          <a:p>
            <a:r>
              <a:rPr lang="fr-FR" sz="1000" dirty="0" smtClean="0"/>
              <a:t>1995 Sydney Singer et Soma </a:t>
            </a:r>
            <a:r>
              <a:rPr lang="fr-FR" sz="1000" dirty="0" err="1" smtClean="0"/>
              <a:t>Grismaijer</a:t>
            </a:r>
            <a:r>
              <a:rPr lang="fr-FR" sz="1000" dirty="0" smtClean="0"/>
              <a:t> de l'Institut pour l'étude des maladies </a:t>
            </a:r>
            <a:r>
              <a:rPr lang="fr-FR" sz="1000" dirty="0" err="1" smtClean="0"/>
              <a:t>Culturogenic</a:t>
            </a:r>
            <a:r>
              <a:rPr lang="fr-FR" sz="1000" dirty="0" smtClean="0"/>
              <a:t> publié leur livre, "</a:t>
            </a:r>
            <a:r>
              <a:rPr lang="fr-FR" sz="1000" dirty="0" err="1" smtClean="0"/>
              <a:t>Dressed</a:t>
            </a:r>
            <a:r>
              <a:rPr lang="fr-FR" sz="1000" dirty="0" smtClean="0"/>
              <a:t> to </a:t>
            </a:r>
            <a:r>
              <a:rPr lang="fr-FR" sz="1000" dirty="0" err="1" smtClean="0"/>
              <a:t>Kill</a:t>
            </a:r>
            <a:r>
              <a:rPr lang="fr-FR" sz="1000" dirty="0" smtClean="0"/>
              <a:t>: Le lien entre le cancer du sein et de Bras» (Avery presse). </a:t>
            </a:r>
          </a:p>
          <a:p>
            <a:r>
              <a:rPr lang="fr-FR" sz="1000" dirty="0" smtClean="0">
                <a:hlinkClick r:id="rId2"/>
              </a:rPr>
              <a:t>http://www.selfstudycenter.org/</a:t>
            </a:r>
            <a:endParaRPr lang="fr-FR" sz="1000" dirty="0" smtClean="0"/>
          </a:p>
          <a:p>
            <a:r>
              <a:rPr lang="fr-FR" sz="1000" dirty="0" smtClean="0"/>
              <a:t>Témoignages de femmes ayant </a:t>
            </a:r>
            <a:r>
              <a:rPr lang="fr-FR" sz="1000" dirty="0" err="1" smtClean="0"/>
              <a:t>élilminé</a:t>
            </a:r>
            <a:r>
              <a:rPr lang="fr-FR" sz="1000" dirty="0" smtClean="0"/>
              <a:t> la maladie </a:t>
            </a:r>
            <a:r>
              <a:rPr lang="fr-FR" sz="1000" dirty="0" err="1" smtClean="0"/>
              <a:t>fibrokyste</a:t>
            </a:r>
            <a:r>
              <a:rPr lang="fr-FR" sz="1000" dirty="0" smtClean="0"/>
              <a:t> du sein en éliminant le soutien gorge </a:t>
            </a:r>
            <a:r>
              <a:rPr lang="fr-FR" sz="1000" dirty="0" smtClean="0">
                <a:hlinkClick r:id="rId3"/>
              </a:rPr>
              <a:t>http://www.all-natural.com/fibrocys.html</a:t>
            </a:r>
            <a:endParaRPr lang="fr-FR" sz="1000" dirty="0" smtClean="0"/>
          </a:p>
          <a:p>
            <a:r>
              <a:rPr lang="fr-FR" sz="1000" dirty="0" smtClean="0"/>
              <a:t>Lancet 1999 le 22 mai; 353 (9166) :1742-5 "Le risque de cancer du sein chez les femmes présentant des kystes mammaires palpables: une étude prospective." </a:t>
            </a:r>
            <a:r>
              <a:rPr lang="en-US" sz="1000" dirty="0" smtClean="0"/>
              <a:t>Edinburgh Breast Group Dixon JM, McDonald C, Elton RA, Miller WR </a:t>
            </a:r>
            <a:r>
              <a:rPr lang="en-US" sz="1000" dirty="0" err="1" smtClean="0"/>
              <a:t>Unité</a:t>
            </a:r>
            <a:r>
              <a:rPr lang="en-US" sz="1000" dirty="0" smtClean="0"/>
              <a:t> </a:t>
            </a:r>
            <a:r>
              <a:rPr lang="en-US" sz="1000" dirty="0" err="1" smtClean="0"/>
              <a:t>sein</a:t>
            </a:r>
            <a:r>
              <a:rPr lang="en-US" sz="1000" dirty="0" smtClean="0"/>
              <a:t> Edinburgh,. </a:t>
            </a:r>
            <a:r>
              <a:rPr lang="fr-FR" sz="1000" dirty="0" smtClean="0"/>
              <a:t>Western General </a:t>
            </a:r>
            <a:r>
              <a:rPr lang="fr-FR" sz="1000" dirty="0" err="1" smtClean="0"/>
              <a:t>Hospital</a:t>
            </a:r>
            <a:r>
              <a:rPr lang="fr-FR" sz="1000" dirty="0" smtClean="0"/>
              <a:t>, Royaume-Uni. ")</a:t>
            </a:r>
            <a:br>
              <a:rPr lang="fr-FR" sz="1000" dirty="0" smtClean="0"/>
            </a:br>
            <a:r>
              <a:rPr lang="fr-FR" sz="1000" dirty="0" smtClean="0"/>
              <a:t/>
            </a:r>
            <a:br>
              <a:rPr lang="fr-FR" sz="1000" dirty="0" smtClean="0"/>
            </a:br>
            <a:r>
              <a:rPr lang="fr-FR" sz="1000" dirty="0" smtClean="0"/>
              <a:t/>
            </a:r>
            <a:br>
              <a:rPr lang="fr-FR" sz="1000" dirty="0" smtClean="0"/>
            </a:br>
            <a:endParaRPr lang="fr-FR" sz="1000" dirty="0" smtClean="0"/>
          </a:p>
          <a:p>
            <a:endParaRPr lang="fr-FR" sz="1000" dirty="0"/>
          </a:p>
        </p:txBody>
      </p:sp>
    </p:spTree>
  </p:cSld>
  <p:clrMapOvr>
    <a:masterClrMapping/>
  </p:clrMapOvr>
  <p:timing>
    <p:tnLst>
      <p:par>
        <p:cTn id="1" dur="indefinite" restart="never" nodeType="tmRoot"/>
      </p:par>
    </p:tnLst>
  </p:timing>
</p:sld>
</file>

<file path=ppt/slides/slide1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Sources </a:t>
            </a:r>
            <a:r>
              <a:rPr lang="fr-FR" sz="2800" b="0" i="1" dirty="0" smtClean="0"/>
              <a:t>(Page 2)</a:t>
            </a:r>
            <a:r>
              <a:rPr lang="fr-FR" sz="2800" dirty="0" smtClean="0"/>
              <a:t> </a:t>
            </a:r>
            <a:r>
              <a:rPr lang="fr-FR" dirty="0" smtClean="0"/>
              <a:t>:</a:t>
            </a:r>
            <a:endParaRPr lang="fr-FR" dirty="0"/>
          </a:p>
        </p:txBody>
      </p:sp>
      <p:sp>
        <p:nvSpPr>
          <p:cNvPr id="3" name="Espace réservé du contenu 2"/>
          <p:cNvSpPr>
            <a:spLocks noGrp="1"/>
          </p:cNvSpPr>
          <p:nvPr>
            <p:ph idx="1"/>
          </p:nvPr>
        </p:nvSpPr>
        <p:spPr>
          <a:xfrm>
            <a:off x="457200" y="1600200"/>
            <a:ext cx="8229600" cy="4781128"/>
          </a:xfrm>
        </p:spPr>
        <p:txBody>
          <a:bodyPr/>
          <a:lstStyle/>
          <a:p>
            <a:r>
              <a:rPr lang="fr-FR" sz="1000" dirty="0" smtClean="0"/>
              <a:t>Diminution de la douleur des seins sans soutien gorge Un documentaire d'une demi-heure a été filmé en liaison avec les études et a été montré à la télévision nationale en Angleterre en Novembre 2000 sur Channel 4 au Royaume-Uni. Simon </a:t>
            </a:r>
            <a:r>
              <a:rPr lang="fr-FR" sz="1000" dirty="0" err="1" smtClean="0"/>
              <a:t>Cawthorne</a:t>
            </a:r>
            <a:r>
              <a:rPr lang="fr-FR" sz="1000" dirty="0" smtClean="0"/>
              <a:t>, chirurgien de médecine à l'hôpital </a:t>
            </a:r>
            <a:r>
              <a:rPr lang="fr-FR" sz="1000" dirty="0" err="1" smtClean="0"/>
              <a:t>Frenchay</a:t>
            </a:r>
            <a:r>
              <a:rPr lang="fr-FR" sz="1000" dirty="0" smtClean="0"/>
              <a:t> de Bristol, en Angleterre, et le Professeur Robert </a:t>
            </a:r>
            <a:r>
              <a:rPr lang="fr-FR" sz="1000" dirty="0" err="1" smtClean="0"/>
              <a:t>Mansel</a:t>
            </a:r>
            <a:r>
              <a:rPr lang="fr-FR" sz="1000" dirty="0" smtClean="0"/>
              <a:t>, MD, Département de Chirurgie chef, </a:t>
            </a:r>
            <a:r>
              <a:rPr lang="fr-FR" sz="1000" dirty="0" err="1" smtClean="0"/>
              <a:t>University</a:t>
            </a:r>
            <a:r>
              <a:rPr lang="fr-FR" sz="1000" dirty="0" smtClean="0"/>
              <a:t> of Wales </a:t>
            </a:r>
            <a:r>
              <a:rPr lang="fr-FR" sz="1000" dirty="0" err="1" smtClean="0"/>
              <a:t>Medical</a:t>
            </a:r>
            <a:r>
              <a:rPr lang="fr-FR" sz="1000" dirty="0" smtClean="0"/>
              <a:t> </a:t>
            </a:r>
            <a:r>
              <a:rPr lang="fr-FR" sz="1000" dirty="0" err="1" smtClean="0"/>
              <a:t>School</a:t>
            </a:r>
            <a:r>
              <a:rPr lang="fr-FR" sz="1000" dirty="0" smtClean="0"/>
              <a:t>, </a:t>
            </a:r>
            <a:r>
              <a:rPr lang="fr-FR" sz="1000" dirty="0" err="1" smtClean="0"/>
              <a:t>Cardif</a:t>
            </a:r>
            <a:r>
              <a:rPr lang="fr-FR" sz="1000" dirty="0" smtClean="0"/>
              <a:t>, Pays de Galles. </a:t>
            </a:r>
          </a:p>
          <a:p>
            <a:r>
              <a:rPr lang="fr-FR" sz="1000" dirty="0" err="1" smtClean="0"/>
              <a:t>Chronobiol</a:t>
            </a:r>
            <a:r>
              <a:rPr lang="fr-FR" sz="1000" dirty="0" smtClean="0"/>
              <a:t> Int 2000 </a:t>
            </a:r>
            <a:r>
              <a:rPr lang="fr-FR" sz="1000" dirty="0" err="1" smtClean="0"/>
              <a:t>Nov</a:t>
            </a:r>
            <a:r>
              <a:rPr lang="fr-FR" sz="1000" dirty="0" smtClean="0"/>
              <a:t>; 17 (6) :783-93 "Les effets de la pression peau par des vêtements sur les rythmes circadiens de la température corporelle et de mélatonine salivaire." YA Lee, </a:t>
            </a:r>
            <a:r>
              <a:rPr lang="fr-FR" sz="1000" dirty="0" err="1" smtClean="0"/>
              <a:t>Hyun</a:t>
            </a:r>
            <a:r>
              <a:rPr lang="fr-FR" sz="1000" dirty="0" smtClean="0"/>
              <a:t> KJ, </a:t>
            </a:r>
            <a:r>
              <a:rPr lang="fr-FR" sz="1000" dirty="0" err="1" smtClean="0"/>
              <a:t>Tokura</a:t>
            </a:r>
            <a:r>
              <a:rPr lang="fr-FR" sz="1000" dirty="0" smtClean="0"/>
              <a:t> H, Département de santé environnementale de l'Université de Nara femmes , Japon.</a:t>
            </a:r>
          </a:p>
          <a:p>
            <a:r>
              <a:rPr lang="fr-FR" sz="1000" dirty="0" smtClean="0"/>
              <a:t>Des chercheurs en Espagne ont publié un article décrivant l'utilisation possible de la mélatonine dans la prévention du cancer du sein et le traitement (</a:t>
            </a:r>
            <a:r>
              <a:rPr lang="fr-FR" sz="1000" dirty="0" err="1" smtClean="0"/>
              <a:t>Histol</a:t>
            </a:r>
            <a:r>
              <a:rPr lang="fr-FR" sz="1000" dirty="0" smtClean="0"/>
              <a:t> </a:t>
            </a:r>
            <a:r>
              <a:rPr lang="fr-FR" sz="1000" dirty="0" err="1" smtClean="0"/>
              <a:t>Histopathol</a:t>
            </a:r>
            <a:r>
              <a:rPr lang="fr-FR" sz="1000" dirty="0" smtClean="0"/>
              <a:t> 2000 </a:t>
            </a:r>
            <a:r>
              <a:rPr lang="fr-FR" sz="1000" dirty="0" err="1" smtClean="0"/>
              <a:t>avr</a:t>
            </a:r>
            <a:r>
              <a:rPr lang="fr-FR" sz="1000" dirty="0" smtClean="0"/>
              <a:t>; 15 (2) :637-47). </a:t>
            </a:r>
          </a:p>
          <a:p>
            <a:r>
              <a:rPr lang="fr-FR" sz="1000" dirty="0" smtClean="0"/>
              <a:t>J. Hansen, «Lumière de nuit, travail posté, et le risque de cancer du sein" J </a:t>
            </a:r>
            <a:r>
              <a:rPr lang="fr-FR" sz="1000" dirty="0" err="1" smtClean="0"/>
              <a:t>Natl</a:t>
            </a:r>
            <a:r>
              <a:rPr lang="fr-FR" sz="1000" dirty="0" smtClean="0"/>
              <a:t> Cancer </a:t>
            </a:r>
            <a:r>
              <a:rPr lang="fr-FR" sz="1000" dirty="0" err="1" smtClean="0"/>
              <a:t>Inst</a:t>
            </a:r>
            <a:r>
              <a:rPr lang="fr-FR" sz="1000" dirty="0" smtClean="0"/>
              <a:t> 2001; 93: 1513-1515</a:t>
            </a:r>
          </a:p>
          <a:p>
            <a:r>
              <a:rPr lang="fr-FR" sz="1000" dirty="0" smtClean="0"/>
              <a:t>Ryan, EL, Clin J Pain, 2000 </a:t>
            </a:r>
            <a:r>
              <a:rPr lang="fr-FR" sz="1000" dirty="0" err="1" smtClean="0"/>
              <a:t>Dec</a:t>
            </a:r>
            <a:r>
              <a:rPr lang="fr-FR" sz="1000" dirty="0" smtClean="0"/>
              <a:t>; 16 (4) :298-303, «Pectoral ceinture myalgies chez les femmes:. Une étude de 5 ans dans un contexte clinique»</a:t>
            </a:r>
          </a:p>
          <a:p>
            <a:r>
              <a:rPr lang="en-US" sz="1000" dirty="0" err="1" smtClean="0"/>
              <a:t>Leitzmann</a:t>
            </a:r>
            <a:r>
              <a:rPr lang="en-US" sz="1000" dirty="0" smtClean="0"/>
              <a:t> M.F. and al. </a:t>
            </a:r>
            <a:r>
              <a:rPr lang="en-US" sz="1000" i="1" dirty="0" smtClean="0"/>
              <a:t>Prospective study of physical activity and risk of post-menopausal cancer</a:t>
            </a:r>
            <a:r>
              <a:rPr lang="en-US" sz="1000" dirty="0" smtClean="0"/>
              <a:t>, Breast Cancer Research 2008, 10, R92.</a:t>
            </a:r>
          </a:p>
          <a:p>
            <a:r>
              <a:rPr lang="en-US" sz="1000" dirty="0" smtClean="0"/>
              <a:t>Hironobu </a:t>
            </a:r>
            <a:r>
              <a:rPr lang="en-US" sz="1000" dirty="0" err="1" smtClean="0"/>
              <a:t>Sasano</a:t>
            </a:r>
            <a:r>
              <a:rPr lang="en-US" sz="1000" dirty="0" smtClean="0"/>
              <a:t>, Department of Pathology, Tohoku University Graduate School of Medicine, 2-1 </a:t>
            </a:r>
            <a:r>
              <a:rPr lang="en-US" sz="1000" dirty="0" err="1" smtClean="0"/>
              <a:t>Seiryo-machi</a:t>
            </a:r>
            <a:r>
              <a:rPr lang="en-US" sz="1000" dirty="0" smtClean="0"/>
              <a:t>, Aoba-</a:t>
            </a:r>
            <a:r>
              <a:rPr lang="en-US" sz="1000" dirty="0" err="1" smtClean="0"/>
              <a:t>ku</a:t>
            </a:r>
            <a:r>
              <a:rPr lang="en-US" sz="1000" dirty="0" smtClean="0"/>
              <a:t>, Sendai, Miyagi-ken 980-8575, Japan. </a:t>
            </a:r>
            <a:r>
              <a:rPr lang="en-US" sz="1000" dirty="0" err="1" smtClean="0"/>
              <a:t>Aromatase</a:t>
            </a:r>
            <a:r>
              <a:rPr lang="en-US" sz="1000" dirty="0" smtClean="0"/>
              <a:t> Localization in Human Breast Cancer Tissues: Possible Interactions between </a:t>
            </a:r>
            <a:r>
              <a:rPr lang="en-US" sz="1000" dirty="0" err="1" smtClean="0"/>
              <a:t>Intratumoral</a:t>
            </a:r>
            <a:r>
              <a:rPr lang="en-US" sz="1000" dirty="0" smtClean="0"/>
              <a:t> </a:t>
            </a:r>
            <a:r>
              <a:rPr lang="en-US" sz="1000" dirty="0" err="1" smtClean="0"/>
              <a:t>Stromal</a:t>
            </a:r>
            <a:r>
              <a:rPr lang="en-US" sz="1000" dirty="0" smtClean="0"/>
              <a:t> and </a:t>
            </a:r>
            <a:r>
              <a:rPr lang="en-US" sz="1000" dirty="0" err="1" smtClean="0"/>
              <a:t>Parenchymal</a:t>
            </a:r>
            <a:r>
              <a:rPr lang="en-US" sz="1000" dirty="0" smtClean="0"/>
              <a:t> Cells </a:t>
            </a:r>
          </a:p>
          <a:p>
            <a:r>
              <a:rPr lang="en-US" sz="1000" dirty="0" smtClean="0"/>
              <a:t>Experts from Modern Cancer Hospital Guangzhou remind that women should love and cherish their own health. Beauty is indeed important, but health is even more important </a:t>
            </a:r>
            <a:r>
              <a:rPr lang="fr-FR" sz="1000" dirty="0" smtClean="0">
                <a:hlinkClick r:id="rId2"/>
              </a:rPr>
              <a:t>http://www.asiancancer.com/cancer-healthcare/cancer-prevention/1251.html</a:t>
            </a:r>
            <a:endParaRPr lang="fr-FR" sz="1000" dirty="0" smtClean="0"/>
          </a:p>
          <a:p>
            <a:r>
              <a:rPr lang="en-US" sz="1000" dirty="0" smtClean="0"/>
              <a:t>Department of Epidemiology, Harvard School of Public Health, Boston, MA 02115, USA. The relation of breast size to breast cancer risk in postmenopausal women (United States).</a:t>
            </a:r>
          </a:p>
          <a:p>
            <a:r>
              <a:rPr lang="en-US" sz="1000" dirty="0" smtClean="0">
                <a:effectLst/>
              </a:rPr>
              <a:t>A case-control study on risk factors of female breast cancer in Zhejiang province. </a:t>
            </a:r>
            <a:r>
              <a:rPr lang="en-US" sz="1000" dirty="0" smtClean="0"/>
              <a:t>The Women's Hospital, Zhejiang University School of Medicine, Hangzhou 310006, China.</a:t>
            </a:r>
            <a:endParaRPr lang="fr-FR" sz="1000" dirty="0" smtClean="0"/>
          </a:p>
          <a:p>
            <a:r>
              <a:rPr lang="fr-FR" sz="1000" dirty="0" smtClean="0"/>
              <a:t>En 1995, </a:t>
            </a:r>
            <a:r>
              <a:rPr lang="fr-FR" sz="1000" dirty="0" err="1" smtClean="0"/>
              <a:t>Hulka</a:t>
            </a:r>
            <a:r>
              <a:rPr lang="fr-FR" sz="1000" dirty="0" smtClean="0"/>
              <a:t> a publié dans LANCET des groupes de femmes à risques élevés et à risque faible.</a:t>
            </a:r>
          </a:p>
          <a:p>
            <a:r>
              <a:rPr lang="fr-FR" sz="1000" dirty="0" smtClean="0"/>
              <a:t>Témoignage soutien-cancer </a:t>
            </a:r>
            <a:r>
              <a:rPr lang="fr-FR" sz="1000" dirty="0" smtClean="0">
                <a:hlinkClick r:id="rId3"/>
              </a:rPr>
              <a:t>http://www.guerir.org/communaute/trouvez-le-soutien-adapte-a-votre-diagnostic/sein-7/soutien-gorge-et-cancer-des-seins</a:t>
            </a:r>
            <a:endParaRPr lang="fr-FR" sz="1000" dirty="0" smtClean="0"/>
          </a:p>
          <a:p>
            <a:r>
              <a:rPr lang="en-US" sz="1000" u="sng" dirty="0" smtClean="0">
                <a:hlinkClick r:id="rId4"/>
              </a:rPr>
              <a:t>http://www.ncbi.nlm.nih.gov/pubmed/2092072?dopt=Abstract</a:t>
            </a:r>
            <a:r>
              <a:rPr lang="en-US" sz="1000" dirty="0" smtClean="0"/>
              <a:t>) Institute of Human Living Sciences, </a:t>
            </a:r>
            <a:r>
              <a:rPr lang="en-US" sz="1000" dirty="0" err="1" smtClean="0"/>
              <a:t>Otsuma</a:t>
            </a:r>
            <a:r>
              <a:rPr lang="en-US" sz="1000" dirty="0" smtClean="0"/>
              <a:t> Women's University, Tokyo, Japan</a:t>
            </a:r>
          </a:p>
          <a:p>
            <a:r>
              <a:rPr lang="en-US" sz="1000" dirty="0" smtClean="0">
                <a:effectLst/>
              </a:rPr>
              <a:t>Experiment to measure the force exerted by a bra on the lymphatic system</a:t>
            </a:r>
            <a:r>
              <a:rPr lang="en-US" sz="1000" b="1" u="sng" dirty="0" smtClean="0"/>
              <a:t>.</a:t>
            </a:r>
            <a:r>
              <a:rPr lang="en-US" sz="1000" b="1" dirty="0" smtClean="0"/>
              <a:t> By David Moth    </a:t>
            </a:r>
            <a:r>
              <a:rPr lang="en-US" sz="1000" b="1" dirty="0" smtClean="0">
                <a:effectLst/>
                <a:hlinkClick r:id="rId5"/>
              </a:rPr>
              <a:t>http://www.moth.freeserve.co.uk/page30.html</a:t>
            </a:r>
            <a:r>
              <a:rPr lang="fr-FR" sz="1000" dirty="0" smtClean="0">
                <a:effectLst/>
              </a:rPr>
              <a:t>  </a:t>
            </a:r>
            <a:r>
              <a:rPr lang="fr-FR" sz="1000" b="1" dirty="0" smtClean="0">
                <a:effectLst/>
                <a:hlinkClick r:id="rId6"/>
              </a:rPr>
              <a:t>http://www.moth.freeserve.co.uk/page43.html</a:t>
            </a:r>
            <a:endParaRPr lang="fr-FR" sz="1000" b="1" dirty="0" smtClean="0">
              <a:effectLst/>
            </a:endParaRPr>
          </a:p>
          <a:p>
            <a:r>
              <a:rPr lang="fr-FR" sz="1000" dirty="0" smtClean="0"/>
              <a:t>Evaluation préclinique de l'activité </a:t>
            </a:r>
            <a:r>
              <a:rPr lang="fr-FR" sz="1000" dirty="0" err="1" smtClean="0"/>
              <a:t>antitumorale</a:t>
            </a:r>
            <a:r>
              <a:rPr lang="fr-FR" sz="1000" dirty="0" smtClean="0"/>
              <a:t> des inhibiteurs de l'</a:t>
            </a:r>
            <a:r>
              <a:rPr lang="fr-FR" sz="1000" dirty="0" err="1" smtClean="0"/>
              <a:t>aromatase</a:t>
            </a:r>
            <a:r>
              <a:rPr lang="fr-FR" sz="1000" dirty="0" smtClean="0"/>
              <a:t> Pierrick </a:t>
            </a:r>
            <a:r>
              <a:rPr lang="fr-FR" sz="1000" dirty="0" err="1" smtClean="0"/>
              <a:t>Auvray</a:t>
            </a:r>
            <a:r>
              <a:rPr lang="fr-FR" sz="1000" dirty="0" smtClean="0"/>
              <a:t>, Francis Bichat, Philippe </a:t>
            </a:r>
            <a:r>
              <a:rPr lang="fr-FR" sz="1000" dirty="0" err="1" smtClean="0"/>
              <a:t>Genne</a:t>
            </a:r>
            <a:r>
              <a:rPr lang="fr-FR" sz="1000" dirty="0" smtClean="0"/>
              <a:t>, </a:t>
            </a:r>
            <a:r>
              <a:rPr lang="fr-FR" sz="1000" dirty="0" err="1" smtClean="0"/>
              <a:t>Oncodesign</a:t>
            </a:r>
            <a:r>
              <a:rPr lang="fr-FR" sz="1000" dirty="0" smtClean="0"/>
              <a:t> </a:t>
            </a:r>
            <a:r>
              <a:rPr lang="fr-FR" sz="1000" dirty="0" err="1" smtClean="0"/>
              <a:t>Biotechnology</a:t>
            </a:r>
            <a:r>
              <a:rPr lang="fr-FR" sz="1000" dirty="0" smtClean="0"/>
              <a:t>, Parc technologique de la </a:t>
            </a:r>
            <a:r>
              <a:rPr lang="fr-FR" sz="1000" dirty="0" err="1" smtClean="0"/>
              <a:t>Toison-d'Or</a:t>
            </a:r>
            <a:r>
              <a:rPr lang="fr-FR" sz="1000" dirty="0" smtClean="0"/>
              <a:t>, 28, rue de Broglie, 21000 Dijon..</a:t>
            </a:r>
          </a:p>
          <a:p>
            <a:r>
              <a:rPr lang="fr-FR" sz="1000" dirty="0" smtClean="0"/>
              <a:t>Evolution du sein </a:t>
            </a:r>
            <a:r>
              <a:rPr lang="fr-FR" sz="1000" dirty="0" err="1" smtClean="0"/>
              <a:t>après</a:t>
            </a:r>
            <a:r>
              <a:rPr lang="fr-FR" sz="1000" dirty="0" smtClean="0"/>
              <a:t> l'</a:t>
            </a:r>
            <a:r>
              <a:rPr lang="fr-FR" sz="1000" dirty="0" err="1" smtClean="0"/>
              <a:t>arrêt</a:t>
            </a:r>
            <a:r>
              <a:rPr lang="fr-FR" sz="1000" dirty="0" smtClean="0"/>
              <a:t> du port du soutien-gorge : </a:t>
            </a:r>
            <a:r>
              <a:rPr lang="fr-FR" sz="1000" dirty="0" err="1" smtClean="0"/>
              <a:t>étude</a:t>
            </a:r>
            <a:r>
              <a:rPr lang="fr-FR" sz="1000" dirty="0" smtClean="0"/>
              <a:t> </a:t>
            </a:r>
            <a:r>
              <a:rPr lang="fr-FR" sz="1000" dirty="0" err="1" smtClean="0"/>
              <a:t>préliminaire</a:t>
            </a:r>
            <a:r>
              <a:rPr lang="fr-FR" sz="1000" dirty="0" smtClean="0"/>
              <a:t> longitudinale sur 33 sportives volontaires </a:t>
            </a:r>
            <a:r>
              <a:rPr lang="fr-FR" sz="1000" dirty="0" smtClean="0">
                <a:hlinkClick r:id="rId7" tooltip="Chercher d’autres ouvrages de cet auteur"/>
              </a:rPr>
              <a:t>Laetitia Pierrot</a:t>
            </a:r>
            <a:r>
              <a:rPr lang="fr-FR" sz="1000" dirty="0" smtClean="0"/>
              <a:t>; </a:t>
            </a:r>
            <a:r>
              <a:rPr lang="fr-FR" sz="1000" dirty="0" smtClean="0">
                <a:hlinkClick r:id="rId8" tooltip="Chercher d’autres ouvrages de cet auteur"/>
              </a:rPr>
              <a:t>Jean-Denis </a:t>
            </a:r>
            <a:r>
              <a:rPr lang="fr-FR" sz="1000" dirty="0" err="1" smtClean="0">
                <a:hlinkClick r:id="rId8" tooltip="Chercher d’autres ouvrages de cet auteur"/>
              </a:rPr>
              <a:t>Rouillon</a:t>
            </a:r>
            <a:r>
              <a:rPr lang="fr-FR" sz="1000" dirty="0" smtClean="0"/>
              <a:t>; </a:t>
            </a:r>
            <a:r>
              <a:rPr lang="fr-FR" sz="1000" dirty="0" err="1" smtClean="0">
                <a:hlinkClick r:id="rId9" tooltip="Chercher d’autres ouvrages de cet auteur"/>
              </a:rPr>
              <a:t>Universite</a:t>
            </a:r>
            <a:r>
              <a:rPr lang="fr-FR" sz="1000" dirty="0" smtClean="0">
                <a:hlinkClick r:id="rId9" tooltip="Chercher d’autres ouvrages de cet auteur"/>
              </a:rPr>
              <a:t>́ de </a:t>
            </a:r>
            <a:r>
              <a:rPr lang="fr-FR" sz="1000" dirty="0" err="1" smtClean="0">
                <a:hlinkClick r:id="rId9" tooltip="Chercher d’autres ouvrages de cet auteur"/>
              </a:rPr>
              <a:t>Franche-Comte</a:t>
            </a:r>
            <a:r>
              <a:rPr lang="fr-FR" sz="1000" dirty="0" smtClean="0">
                <a:hlinkClick r:id="rId9" tooltip="Chercher d’autres ouvrages de cet auteur"/>
              </a:rPr>
              <a:t>́. </a:t>
            </a:r>
            <a:r>
              <a:rPr lang="fr-FR" sz="1000" dirty="0" err="1" smtClean="0">
                <a:hlinkClick r:id="rId9" tooltip="Chercher d’autres ouvrages de cet auteur"/>
              </a:rPr>
              <a:t>Faculte</a:t>
            </a:r>
            <a:r>
              <a:rPr lang="fr-FR" sz="1000" dirty="0" smtClean="0">
                <a:hlinkClick r:id="rId9" tooltip="Chercher d’autres ouvrages de cet auteur"/>
              </a:rPr>
              <a:t>́ de </a:t>
            </a:r>
            <a:r>
              <a:rPr lang="fr-FR" sz="1000" dirty="0" err="1" smtClean="0">
                <a:hlinkClick r:id="rId9" tooltip="Chercher d’autres ouvrages de cet auteur"/>
              </a:rPr>
              <a:t>médecine</a:t>
            </a:r>
            <a:r>
              <a:rPr lang="fr-FR" sz="1000" dirty="0" smtClean="0">
                <a:hlinkClick r:id="rId9" tooltip="Chercher d’autres ouvrages de cet auteur"/>
              </a:rPr>
              <a:t> et de pharmacie.</a:t>
            </a:r>
            <a:endParaRPr lang="fr-FR" sz="1000" dirty="0" smtClean="0"/>
          </a:p>
          <a:p>
            <a:endParaRPr lang="fr-FR" sz="1000" dirty="0" smtClean="0"/>
          </a:p>
          <a:p>
            <a:pPr>
              <a:buNone/>
            </a:pPr>
            <a:endParaRPr lang="fr-FR" sz="1000" dirty="0" smtClean="0"/>
          </a:p>
          <a:p>
            <a:endParaRPr lang="fr-FR" sz="1000" dirty="0" smtClean="0">
              <a:effectLst/>
            </a:endParaRPr>
          </a:p>
          <a:p>
            <a:endParaRPr lang="fr-FR" sz="1000" dirty="0" smtClean="0"/>
          </a:p>
          <a:p>
            <a:endParaRPr lang="fr-FR" sz="1000" dirty="0" smtClean="0"/>
          </a:p>
          <a:p>
            <a:endParaRPr lang="fr-FR" sz="1000" dirty="0" smtClean="0">
              <a:effectLst/>
            </a:endParaRPr>
          </a:p>
          <a:p>
            <a:endParaRPr lang="fr-FR" sz="1000" dirty="0" smtClean="0"/>
          </a:p>
          <a:p>
            <a:endParaRPr lang="fr-FR" sz="1000" dirty="0" smtClean="0"/>
          </a:p>
          <a:p>
            <a:endParaRPr lang="fr-FR" sz="1000" dirty="0" smtClean="0"/>
          </a:p>
          <a:p>
            <a:r>
              <a:rPr lang="fr-FR" sz="1000" dirty="0" smtClean="0"/>
              <a:t/>
            </a:r>
            <a:br>
              <a:rPr lang="fr-FR" sz="1000" dirty="0" smtClean="0"/>
            </a:br>
            <a:r>
              <a:rPr lang="fr-FR" sz="1000" dirty="0" smtClean="0"/>
              <a:t/>
            </a:r>
            <a:br>
              <a:rPr lang="fr-FR" sz="1000" dirty="0" smtClean="0"/>
            </a:br>
            <a:r>
              <a:rPr lang="fr-FR" sz="1000" dirty="0" smtClean="0"/>
              <a:t/>
            </a:r>
            <a:br>
              <a:rPr lang="fr-FR" sz="1000" dirty="0" smtClean="0"/>
            </a:br>
            <a:r>
              <a:rPr lang="fr-FR" sz="1000" dirty="0" smtClean="0"/>
              <a:t/>
            </a:r>
            <a:br>
              <a:rPr lang="fr-FR" sz="1000" dirty="0" smtClean="0"/>
            </a:br>
            <a:endParaRPr lang="fr-FR" sz="1000" dirty="0" smtClean="0"/>
          </a:p>
          <a:p>
            <a:endParaRPr lang="fr-FR" sz="1000" dirty="0"/>
          </a:p>
        </p:txBody>
      </p:sp>
    </p:spTree>
  </p:cSld>
  <p:clrMapOvr>
    <a:masterClrMapping/>
  </p:clrMapOvr>
  <p:timing>
    <p:tnLst>
      <p:par>
        <p:cTn id="1" dur="indefinite" restart="never" nodeType="tmRoot"/>
      </p:par>
    </p:tnLst>
  </p:timing>
</p:sld>
</file>

<file path=ppt/slides/slide1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Sources </a:t>
            </a:r>
            <a:r>
              <a:rPr lang="fr-FR" sz="2800" b="0" i="1" dirty="0" smtClean="0"/>
              <a:t>(Page 3)</a:t>
            </a:r>
            <a:r>
              <a:rPr lang="fr-FR" sz="2800" dirty="0" smtClean="0"/>
              <a:t> </a:t>
            </a:r>
            <a:r>
              <a:rPr lang="fr-FR" dirty="0" smtClean="0"/>
              <a:t>:</a:t>
            </a:r>
            <a:endParaRPr lang="fr-FR" dirty="0"/>
          </a:p>
        </p:txBody>
      </p:sp>
      <p:sp>
        <p:nvSpPr>
          <p:cNvPr id="3" name="Espace réservé du contenu 2"/>
          <p:cNvSpPr>
            <a:spLocks noGrp="1"/>
          </p:cNvSpPr>
          <p:nvPr>
            <p:ph idx="1"/>
          </p:nvPr>
        </p:nvSpPr>
        <p:spPr>
          <a:xfrm>
            <a:off x="457200" y="1600200"/>
            <a:ext cx="8229600" cy="4781128"/>
          </a:xfrm>
        </p:spPr>
        <p:txBody>
          <a:bodyPr/>
          <a:lstStyle/>
          <a:p>
            <a:r>
              <a:rPr lang="fr-FR" sz="1000" dirty="0" smtClean="0"/>
              <a:t>Facteurs de l'</a:t>
            </a:r>
            <a:r>
              <a:rPr lang="fr-FR" sz="1000" dirty="0" err="1" smtClean="0"/>
              <a:t>évolution</a:t>
            </a:r>
            <a:r>
              <a:rPr lang="fr-FR" sz="1000" dirty="0" smtClean="0"/>
              <a:t> morphologique du sein </a:t>
            </a:r>
            <a:r>
              <a:rPr lang="fr-FR" sz="1000" dirty="0" err="1" smtClean="0"/>
              <a:t>après</a:t>
            </a:r>
            <a:r>
              <a:rPr lang="fr-FR" sz="1000" dirty="0" smtClean="0"/>
              <a:t> </a:t>
            </a:r>
            <a:r>
              <a:rPr lang="fr-FR" sz="1000" dirty="0" err="1" smtClean="0"/>
              <a:t>arrêt</a:t>
            </a:r>
            <a:r>
              <a:rPr lang="fr-FR" sz="1000" dirty="0" smtClean="0"/>
              <a:t> du port du soutien-gorge : </a:t>
            </a:r>
            <a:r>
              <a:rPr lang="fr-FR" sz="1000" dirty="0" err="1" smtClean="0"/>
              <a:t>étude</a:t>
            </a:r>
            <a:r>
              <a:rPr lang="fr-FR" sz="1000" dirty="0" smtClean="0"/>
              <a:t> ouverte </a:t>
            </a:r>
            <a:r>
              <a:rPr lang="fr-FR" sz="1000" dirty="0" err="1" smtClean="0"/>
              <a:t>préliminaire</a:t>
            </a:r>
            <a:r>
              <a:rPr lang="fr-FR" sz="1000" dirty="0" smtClean="0"/>
              <a:t> longitudinale chez 50 volontaires </a:t>
            </a:r>
            <a:r>
              <a:rPr lang="fr-FR" sz="1000" dirty="0" smtClean="0">
                <a:hlinkClick r:id="rId2" tooltip="Chercher d’autres ouvrages de cet auteur"/>
              </a:rPr>
              <a:t>Olivier Roussel</a:t>
            </a:r>
            <a:r>
              <a:rPr lang="fr-FR" sz="1000" dirty="0" smtClean="0"/>
              <a:t>; </a:t>
            </a:r>
            <a:r>
              <a:rPr lang="fr-FR" sz="1000" dirty="0" smtClean="0">
                <a:hlinkClick r:id="rId3" tooltip="Chercher d’autres ouvrages de cet auteur"/>
              </a:rPr>
              <a:t>Jean-Denis </a:t>
            </a:r>
            <a:r>
              <a:rPr lang="fr-FR" sz="1000" dirty="0" err="1" smtClean="0">
                <a:hlinkClick r:id="rId3" tooltip="Chercher d’autres ouvrages de cet auteur"/>
              </a:rPr>
              <a:t>Rouillon</a:t>
            </a:r>
            <a:r>
              <a:rPr lang="fr-FR" sz="1000" dirty="0" smtClean="0"/>
              <a:t>; </a:t>
            </a:r>
            <a:r>
              <a:rPr lang="fr-FR" sz="1000" dirty="0" err="1" smtClean="0">
                <a:hlinkClick r:id="rId4" tooltip="Chercher d’autres ouvrages de cet auteur"/>
              </a:rPr>
              <a:t>Universite</a:t>
            </a:r>
            <a:r>
              <a:rPr lang="fr-FR" sz="1000" dirty="0" smtClean="0">
                <a:hlinkClick r:id="rId4" tooltip="Chercher d’autres ouvrages de cet auteur"/>
              </a:rPr>
              <a:t>́ de </a:t>
            </a:r>
            <a:r>
              <a:rPr lang="fr-FR" sz="1000" dirty="0" err="1" smtClean="0">
                <a:hlinkClick r:id="rId4" tooltip="Chercher d’autres ouvrages de cet auteur"/>
              </a:rPr>
              <a:t>Franche-Comte</a:t>
            </a:r>
            <a:r>
              <a:rPr lang="fr-FR" sz="1000" dirty="0" smtClean="0">
                <a:hlinkClick r:id="rId4" tooltip="Chercher d’autres ouvrages de cet auteur"/>
              </a:rPr>
              <a:t>́. </a:t>
            </a:r>
            <a:r>
              <a:rPr lang="fr-FR" sz="1000" dirty="0" err="1" smtClean="0">
                <a:hlinkClick r:id="rId4" tooltip="Chercher d’autres ouvrages de cet auteur"/>
              </a:rPr>
              <a:t>Faculte</a:t>
            </a:r>
            <a:r>
              <a:rPr lang="fr-FR" sz="1000" dirty="0" smtClean="0">
                <a:hlinkClick r:id="rId4" tooltip="Chercher d’autres ouvrages de cet auteur"/>
              </a:rPr>
              <a:t>́ de </a:t>
            </a:r>
            <a:r>
              <a:rPr lang="fr-FR" sz="1000" dirty="0" err="1" smtClean="0">
                <a:hlinkClick r:id="rId4" tooltip="Chercher d’autres ouvrages de cet auteur"/>
              </a:rPr>
              <a:t>médecine</a:t>
            </a:r>
            <a:r>
              <a:rPr lang="fr-FR" sz="1000" dirty="0" smtClean="0">
                <a:hlinkClick r:id="rId4" tooltip="Chercher d’autres ouvrages de cet auteur"/>
              </a:rPr>
              <a:t> et de pharmacie.</a:t>
            </a:r>
            <a:endParaRPr lang="fr-FR" sz="1000" dirty="0" smtClean="0"/>
          </a:p>
          <a:p>
            <a:r>
              <a:rPr lang="fr-FR" sz="1000" dirty="0" smtClean="0"/>
              <a:t>Généralités sur le processus inflammatoire</a:t>
            </a:r>
          </a:p>
          <a:p>
            <a:r>
              <a:rPr lang="en-US" sz="1000" dirty="0" smtClean="0"/>
              <a:t>Health risks of wearing a bra</a:t>
            </a:r>
            <a:r>
              <a:rPr lang="fr-FR" sz="1000" dirty="0" smtClean="0"/>
              <a:t> </a:t>
            </a:r>
            <a:r>
              <a:rPr lang="en-US" sz="1000" dirty="0" smtClean="0"/>
              <a:t>by Paul Kendall and Jenny Hope</a:t>
            </a:r>
          </a:p>
          <a:p>
            <a:r>
              <a:rPr lang="fr-FR" sz="1000" dirty="0" err="1" smtClean="0"/>
              <a:t>hironobu</a:t>
            </a:r>
            <a:r>
              <a:rPr lang="fr-FR" sz="1000" dirty="0" smtClean="0"/>
              <a:t> </a:t>
            </a:r>
            <a:r>
              <a:rPr lang="fr-FR" sz="1000" dirty="0" err="1" smtClean="0"/>
              <a:t>sasano</a:t>
            </a:r>
            <a:r>
              <a:rPr lang="fr-FR" sz="1000" dirty="0" smtClean="0"/>
              <a:t> </a:t>
            </a:r>
            <a:r>
              <a:rPr lang="fr-FR" sz="1000" dirty="0" err="1" smtClean="0"/>
              <a:t>breast</a:t>
            </a:r>
            <a:r>
              <a:rPr lang="fr-FR" sz="1000" dirty="0" smtClean="0"/>
              <a:t> cancer</a:t>
            </a:r>
          </a:p>
          <a:p>
            <a:r>
              <a:rPr lang="en-US" sz="1000" dirty="0" smtClean="0"/>
              <a:t>Women with large breasts are at an increased risk of advanced breast cancer. Department of Surgery, </a:t>
            </a:r>
            <a:r>
              <a:rPr lang="en-US" sz="1000" dirty="0" err="1" smtClean="0"/>
              <a:t>Russells</a:t>
            </a:r>
            <a:r>
              <a:rPr lang="en-US" sz="1000" dirty="0" smtClean="0"/>
              <a:t> Hall Hospital, Dudley, UK. homepac@doctors.org.uk.</a:t>
            </a:r>
            <a:endParaRPr lang="fr-FR" sz="1000" dirty="0" smtClean="0"/>
          </a:p>
          <a:p>
            <a:r>
              <a:rPr lang="en-US" sz="1000" dirty="0" smtClean="0"/>
              <a:t>Is bra discomfort a barrier to exercise for breast cancer patients? </a:t>
            </a:r>
            <a:r>
              <a:rPr lang="fr-FR" sz="1000" dirty="0" smtClean="0"/>
              <a:t>(PMID:19669168) </a:t>
            </a:r>
            <a:r>
              <a:rPr lang="en-US" sz="1000" dirty="0" err="1" smtClean="0">
                <a:hlinkClick r:id="rId5"/>
              </a:rPr>
              <a:t>Gho</a:t>
            </a:r>
            <a:r>
              <a:rPr lang="en-US" sz="1000" dirty="0" smtClean="0">
                <a:hlinkClick r:id="rId5"/>
              </a:rPr>
              <a:t> SA</a:t>
            </a:r>
            <a:r>
              <a:rPr lang="en-US" sz="1000" dirty="0" smtClean="0"/>
              <a:t>, </a:t>
            </a:r>
            <a:r>
              <a:rPr lang="en-US" sz="1000" dirty="0" smtClean="0">
                <a:hlinkClick r:id="rId6"/>
              </a:rPr>
              <a:t>Steele JR</a:t>
            </a:r>
            <a:r>
              <a:rPr lang="en-US" sz="1000" dirty="0" smtClean="0"/>
              <a:t>, </a:t>
            </a:r>
            <a:r>
              <a:rPr lang="en-US" sz="1000" dirty="0" smtClean="0">
                <a:hlinkClick r:id="rId7"/>
              </a:rPr>
              <a:t>Munro BJ</a:t>
            </a:r>
            <a:r>
              <a:rPr lang="fr-FR" sz="1000" dirty="0" smtClean="0"/>
              <a:t> </a:t>
            </a:r>
            <a:r>
              <a:rPr lang="en-US" sz="1000" dirty="0" smtClean="0"/>
              <a:t>Biomechanics Research Laboratory, School of Health Sciences, University of Wollongong, Wollongong, New South Wales 2522, Australia. </a:t>
            </a:r>
            <a:r>
              <a:rPr lang="en-US" sz="1000" dirty="0" smtClean="0">
                <a:hlinkClick r:id="rId8"/>
              </a:rPr>
              <a:t>sg490@uow.edu.au</a:t>
            </a:r>
            <a:endParaRPr lang="en-US" sz="1000" dirty="0" smtClean="0"/>
          </a:p>
          <a:p>
            <a:r>
              <a:rPr lang="en-US" sz="1000" dirty="0" smtClean="0"/>
              <a:t>Is breast size a predictor of breast cancer risk or the laterality of the tumor? Memorial Sloan-Kettering Cancer Center, New York, NY 10021.</a:t>
            </a:r>
            <a:endParaRPr lang="fr-FR" sz="1000" dirty="0" smtClean="0"/>
          </a:p>
          <a:p>
            <a:pPr lvl="0"/>
            <a:r>
              <a:rPr lang="fr-FR" sz="1000" dirty="0" err="1" smtClean="0"/>
              <a:t>O’Followell</a:t>
            </a:r>
            <a:r>
              <a:rPr lang="fr-FR" sz="1000" dirty="0" smtClean="0"/>
              <a:t> Dr, Le Corset, histoire, médecine, hygiène, étude historique,  T.1&amp;2, </a:t>
            </a:r>
            <a:r>
              <a:rPr lang="fr-FR" sz="1000" dirty="0" err="1" smtClean="0"/>
              <a:t>A.Maloine</a:t>
            </a:r>
            <a:r>
              <a:rPr lang="fr-FR" sz="1000" dirty="0" smtClean="0"/>
              <a:t> Éditeur, Paris, 1905</a:t>
            </a:r>
          </a:p>
          <a:p>
            <a:r>
              <a:rPr lang="fr-FR" sz="1000" dirty="0" err="1" smtClean="0"/>
              <a:t>Gaches</a:t>
            </a:r>
            <a:r>
              <a:rPr lang="fr-FR" sz="1000" dirty="0" smtClean="0"/>
              <a:t>-Sarraute, Le corset, étude physiologique et pratique, Masson et Cie, Paris, 1900</a:t>
            </a:r>
          </a:p>
          <a:p>
            <a:r>
              <a:rPr lang="fr-FR" sz="1000" dirty="0" smtClean="0"/>
              <a:t>Les femmes portant moins de vêtements vivent plus longtemps Sir Edwin </a:t>
            </a:r>
            <a:r>
              <a:rPr lang="fr-FR" sz="1000" dirty="0" err="1" smtClean="0"/>
              <a:t>Burkhart</a:t>
            </a:r>
            <a:r>
              <a:rPr lang="fr-FR" sz="1000" dirty="0" smtClean="0"/>
              <a:t>, un anthropologiste britannique, a récemment sorti une étude dans le </a:t>
            </a:r>
            <a:r>
              <a:rPr lang="fr-FR" sz="1000" i="1" dirty="0" smtClean="0"/>
              <a:t>Royal Journal of Social </a:t>
            </a:r>
            <a:r>
              <a:rPr lang="fr-FR" sz="1000" i="1" dirty="0" err="1" smtClean="0"/>
              <a:t>Anthropology</a:t>
            </a:r>
            <a:r>
              <a:rPr lang="fr-FR" sz="1000" dirty="0" smtClean="0"/>
              <a:t> </a:t>
            </a:r>
          </a:p>
          <a:p>
            <a:r>
              <a:rPr lang="fr-FR" sz="1000" dirty="0" smtClean="0">
                <a:hlinkClick r:id="rId9"/>
              </a:rPr>
              <a:t>http://books.google.gp/books?id=WnaL0YpthnQC&amp;pg=PA184&amp;lpg=PA184&amp;dq=soutien+gorge+sant%C3%A9+1930&amp;source=bl&amp;ots=8b6U3LAafO&amp;sig=-QpXo3LMVS62LlaJlKZUpAqiQps&amp;hl=fr&amp;sa=X&amp;ei=ZCc3T92VHczqtgfuurS8Ag&amp;sqi=2&amp;redir_esc=y#v=onepage&amp;q&amp;f=false</a:t>
            </a:r>
            <a:endParaRPr lang="fr-FR" sz="1000" dirty="0" smtClean="0"/>
          </a:p>
          <a:p>
            <a:r>
              <a:rPr lang="fr-FR" sz="1000" dirty="0" smtClean="0"/>
              <a:t>·</a:t>
            </a:r>
            <a:r>
              <a:rPr lang="en-US" sz="1000" dirty="0" smtClean="0"/>
              <a:t>  </a:t>
            </a:r>
            <a:r>
              <a:rPr lang="en-US" sz="1000" b="1" dirty="0" err="1" smtClean="0"/>
              <a:t>Naraynsingh</a:t>
            </a:r>
            <a:r>
              <a:rPr lang="en-US" sz="1000" b="1" dirty="0" smtClean="0"/>
              <a:t> V</a:t>
            </a:r>
            <a:r>
              <a:rPr lang="en-US" sz="1000" dirty="0" smtClean="0"/>
              <a:t>, </a:t>
            </a:r>
            <a:r>
              <a:rPr lang="en-US" sz="1000" dirty="0" err="1" smtClean="0"/>
              <a:t>Maharaj</a:t>
            </a:r>
            <a:r>
              <a:rPr lang="en-US" sz="1000" dirty="0" smtClean="0"/>
              <a:t> R, Dan D, </a:t>
            </a:r>
            <a:r>
              <a:rPr lang="en-US" sz="1000" dirty="0" err="1" smtClean="0"/>
              <a:t>Hariharan</a:t>
            </a:r>
            <a:r>
              <a:rPr lang="en-US" sz="1000" dirty="0" smtClean="0"/>
              <a:t> S.  The Bra Sign in Breast Cancer. </a:t>
            </a:r>
            <a:r>
              <a:rPr lang="fr-FR" sz="1000" b="1" dirty="0" smtClean="0"/>
              <a:t>J </a:t>
            </a:r>
            <a:r>
              <a:rPr lang="fr-FR" sz="1000" b="1" dirty="0" err="1" smtClean="0"/>
              <a:t>Women’s</a:t>
            </a:r>
            <a:r>
              <a:rPr lang="fr-FR" sz="1000" b="1" dirty="0" smtClean="0"/>
              <a:t> </a:t>
            </a:r>
            <a:r>
              <a:rPr lang="fr-FR" sz="1000" b="1" dirty="0" err="1" smtClean="0"/>
              <a:t>Health</a:t>
            </a:r>
            <a:r>
              <a:rPr lang="fr-FR" sz="1000" b="1" dirty="0" smtClean="0"/>
              <a:t> (</a:t>
            </a:r>
            <a:r>
              <a:rPr lang="fr-FR" sz="1000" b="1" dirty="0" err="1" smtClean="0"/>
              <a:t>Larchmt</a:t>
            </a:r>
            <a:r>
              <a:rPr lang="fr-FR" sz="1000" b="1" dirty="0" smtClean="0"/>
              <a:t>). 2011 Jun 28. [</a:t>
            </a:r>
            <a:r>
              <a:rPr lang="fr-FR" sz="1000" b="1" dirty="0" err="1" smtClean="0"/>
              <a:t>Epub</a:t>
            </a:r>
            <a:r>
              <a:rPr lang="fr-FR" sz="1000" b="1" dirty="0" smtClean="0"/>
              <a:t> </a:t>
            </a:r>
            <a:r>
              <a:rPr lang="fr-FR" sz="1000" b="1" dirty="0" err="1" smtClean="0"/>
              <a:t>ahead</a:t>
            </a:r>
            <a:r>
              <a:rPr lang="fr-FR" sz="1000" b="1" dirty="0" smtClean="0"/>
              <a:t> of </a:t>
            </a:r>
            <a:r>
              <a:rPr lang="fr-FR" sz="1000" b="1" dirty="0" err="1" smtClean="0"/>
              <a:t>print</a:t>
            </a:r>
            <a:r>
              <a:rPr lang="fr-FR" sz="1000" b="1" dirty="0" smtClean="0"/>
              <a:t>]</a:t>
            </a:r>
          </a:p>
          <a:p>
            <a:r>
              <a:rPr lang="en-US" sz="1000" dirty="0" smtClean="0">
                <a:hlinkClick r:id="rId10"/>
              </a:rPr>
              <a:t>http://www.dailymail.co.uk/health/article-4098/Oestrogen-link-breast-cancer.html#ixzz29Njf4JOO</a:t>
            </a:r>
            <a:r>
              <a:rPr lang="fr-FR" sz="1000" dirty="0" smtClean="0"/>
              <a:t> </a:t>
            </a:r>
          </a:p>
          <a:p>
            <a:pPr lvl="0"/>
            <a:r>
              <a:rPr lang="en-US" sz="1000" dirty="0" smtClean="0">
                <a:hlinkClick r:id="rId11"/>
              </a:rPr>
              <a:t>↑</a:t>
            </a:r>
            <a:r>
              <a:rPr lang="fr-FR" sz="1000" dirty="0" smtClean="0"/>
              <a:t> </a:t>
            </a:r>
            <a:r>
              <a:rPr lang="en-US" sz="1000" dirty="0" err="1" smtClean="0"/>
              <a:t>Yager</a:t>
            </a:r>
            <a:r>
              <a:rPr lang="en-US" sz="1000" dirty="0" smtClean="0"/>
              <a:t> JD, Davidson NE, </a:t>
            </a:r>
            <a:r>
              <a:rPr lang="en-US" sz="1000" i="1" dirty="0" smtClean="0">
                <a:hlinkClick r:id="rId12"/>
              </a:rPr>
              <a:t>Estrogen carcinogenesis in breast cancer</a:t>
            </a:r>
            <a:r>
              <a:rPr lang="en-US" sz="1000" dirty="0" smtClean="0"/>
              <a:t> [</a:t>
            </a:r>
            <a:r>
              <a:rPr lang="en-US" sz="1000" dirty="0" smtClean="0">
                <a:hlinkClick r:id="rId13" tooltip="archive de Estrogen carcinogenesis in breast cancer"/>
              </a:rPr>
              <a:t>archive</a:t>
            </a:r>
            <a:r>
              <a:rPr lang="en-US" sz="1000" dirty="0" smtClean="0"/>
              <a:t>], N </a:t>
            </a:r>
            <a:r>
              <a:rPr lang="en-US" sz="1000" dirty="0" err="1" smtClean="0"/>
              <a:t>Engl</a:t>
            </a:r>
            <a:r>
              <a:rPr lang="en-US" sz="1000" dirty="0" smtClean="0"/>
              <a:t> J Med, 2006;354:270-82</a:t>
            </a:r>
          </a:p>
          <a:p>
            <a:r>
              <a:rPr lang="fr-FR" sz="1000" b="1" dirty="0" smtClean="0"/>
              <a:t>Les </a:t>
            </a:r>
            <a:r>
              <a:rPr lang="fr-FR" sz="1000" b="1" dirty="0" err="1" smtClean="0"/>
              <a:t>soutiens-gorge</a:t>
            </a:r>
            <a:r>
              <a:rPr lang="fr-FR" sz="1000" b="1" dirty="0" smtClean="0"/>
              <a:t> mal ajustés dangereux pour la santé </a:t>
            </a:r>
            <a:r>
              <a:rPr lang="fr-FR" sz="1000" dirty="0" smtClean="0"/>
              <a:t>ostéopathes de la British </a:t>
            </a:r>
            <a:r>
              <a:rPr lang="fr-FR" sz="1000" dirty="0" err="1" smtClean="0"/>
              <a:t>Osteopathic</a:t>
            </a:r>
            <a:r>
              <a:rPr lang="fr-FR" sz="1000" dirty="0" smtClean="0"/>
              <a:t> Association </a:t>
            </a:r>
          </a:p>
          <a:p>
            <a:r>
              <a:rPr lang="fr-FR" sz="1000" dirty="0" smtClean="0"/>
              <a:t>augmentation des taux de cancer du sein entre les femmes qui font des </a:t>
            </a:r>
            <a:r>
              <a:rPr lang="fr-FR" sz="1000" dirty="0" err="1" smtClean="0"/>
              <a:t>soutiens-gorge</a:t>
            </a:r>
            <a:r>
              <a:rPr lang="fr-FR" sz="1000" dirty="0" smtClean="0"/>
              <a:t> d'usure </a:t>
            </a:r>
            <a:r>
              <a:rPr lang="en-US" sz="1000" dirty="0" smtClean="0"/>
              <a:t>Ralph L. Reed, Ph.D.</a:t>
            </a:r>
          </a:p>
          <a:p>
            <a:r>
              <a:rPr lang="fr-FR" sz="1000" dirty="0" smtClean="0"/>
              <a:t>Dr </a:t>
            </a:r>
            <a:r>
              <a:rPr lang="fr-FR" sz="1000" dirty="0" err="1" smtClean="0"/>
              <a:t>Ewan</a:t>
            </a:r>
            <a:r>
              <a:rPr lang="fr-FR" sz="1000" dirty="0" smtClean="0"/>
              <a:t> Cameron et le Dr Linus Pauling Le drainage Lymphatique</a:t>
            </a:r>
          </a:p>
          <a:p>
            <a:r>
              <a:rPr lang="fr-FR" sz="1000" dirty="0" smtClean="0"/>
              <a:t>Mini trampoline Les femmes qui exercent régulièrement réduire leur risque de cancer du sein de 72%. - New </a:t>
            </a:r>
            <a:r>
              <a:rPr lang="fr-FR" sz="1000" dirty="0" err="1" smtClean="0"/>
              <a:t>England</a:t>
            </a:r>
            <a:r>
              <a:rPr lang="fr-FR" sz="1000" dirty="0" smtClean="0"/>
              <a:t> Journal of </a:t>
            </a:r>
            <a:r>
              <a:rPr lang="fr-FR" sz="1000" dirty="0" err="1" smtClean="0"/>
              <a:t>Medicine</a:t>
            </a:r>
            <a:r>
              <a:rPr lang="fr-FR" sz="1000" dirty="0" smtClean="0"/>
              <a:t>, le 1er mai 1997.</a:t>
            </a:r>
          </a:p>
          <a:p>
            <a:r>
              <a:rPr lang="en-US" sz="1000" dirty="0" smtClean="0"/>
              <a:t>British documentary </a:t>
            </a:r>
            <a:r>
              <a:rPr lang="en-US" sz="1000" i="1" dirty="0" smtClean="0"/>
              <a:t>Bras, Bare Facts</a:t>
            </a:r>
            <a:r>
              <a:rPr lang="en-US" sz="1000" dirty="0" smtClean="0"/>
              <a:t>, which was aired at Channel 4 (UK) on Thursday, November 2, 2000, at 10 pm</a:t>
            </a:r>
          </a:p>
          <a:p>
            <a:r>
              <a:rPr lang="en-US" sz="1000" dirty="0" smtClean="0"/>
              <a:t>P. Engel, G. </a:t>
            </a:r>
            <a:r>
              <a:rPr lang="en-US" sz="1000" dirty="0" err="1" smtClean="0"/>
              <a:t>Fagherazzi</a:t>
            </a:r>
            <a:r>
              <a:rPr lang="en-US" sz="1000" dirty="0" smtClean="0"/>
              <a:t>, A. </a:t>
            </a:r>
            <a:r>
              <a:rPr lang="en-US" sz="1000" dirty="0" err="1" smtClean="0"/>
              <a:t>Boutten</a:t>
            </a:r>
            <a:r>
              <a:rPr lang="en-US" sz="1000" dirty="0" smtClean="0"/>
              <a:t>, et al., Serum 25(OH) Vitamin D and Risk of Breast Cancer: A Nested Case-Control Study from the French E3N Cohort, Cancer </a:t>
            </a:r>
            <a:r>
              <a:rPr lang="en-US" sz="1000" dirty="0" err="1" smtClean="0"/>
              <a:t>Epidemiol</a:t>
            </a:r>
            <a:r>
              <a:rPr lang="en-US" sz="1000" dirty="0" smtClean="0"/>
              <a:t> Biomarkers Prev., 2010, 19(9), 2341-2350. </a:t>
            </a:r>
            <a:r>
              <a:rPr lang="en-US" sz="1000" dirty="0" err="1" smtClean="0"/>
              <a:t>Vitamine</a:t>
            </a:r>
            <a:r>
              <a:rPr lang="en-US" sz="1000" dirty="0" smtClean="0"/>
              <a:t> D et </a:t>
            </a:r>
            <a:r>
              <a:rPr lang="en-US" sz="1000" dirty="0" err="1" smtClean="0"/>
              <a:t>risque</a:t>
            </a:r>
            <a:r>
              <a:rPr lang="en-US" sz="1000" dirty="0" smtClean="0"/>
              <a:t> </a:t>
            </a:r>
            <a:r>
              <a:rPr lang="en-US" sz="1000" dirty="0" err="1" smtClean="0"/>
              <a:t>réduit</a:t>
            </a:r>
            <a:r>
              <a:rPr lang="en-US" sz="1000" dirty="0" smtClean="0"/>
              <a:t> du cancer du </a:t>
            </a:r>
            <a:r>
              <a:rPr lang="en-US" sz="1000" dirty="0" err="1" smtClean="0"/>
              <a:t>sein</a:t>
            </a:r>
            <a:endParaRPr lang="en-US" sz="1000" dirty="0" smtClean="0"/>
          </a:p>
          <a:p>
            <a:endParaRPr lang="fr-FR" sz="1000" dirty="0" smtClean="0"/>
          </a:p>
          <a:p>
            <a:endParaRPr lang="fr-FR" sz="1000" dirty="0" smtClean="0"/>
          </a:p>
          <a:p>
            <a:endParaRPr lang="fr-FR" sz="1000" dirty="0" smtClean="0"/>
          </a:p>
          <a:p>
            <a:pPr lvl="0"/>
            <a:endParaRPr lang="fr-FR" sz="1000" dirty="0" smtClean="0"/>
          </a:p>
          <a:p>
            <a:endParaRPr lang="fr-FR" sz="1000" dirty="0" smtClean="0"/>
          </a:p>
          <a:p>
            <a:endParaRPr lang="fr-FR" sz="1000" dirty="0" smtClean="0"/>
          </a:p>
          <a:p>
            <a:endParaRPr lang="fr-FR" sz="1000" dirty="0" smtClean="0"/>
          </a:p>
          <a:p>
            <a:endParaRPr lang="fr-FR" sz="1000" dirty="0" smtClean="0"/>
          </a:p>
          <a:p>
            <a:endParaRPr lang="fr-FR" sz="1000" dirty="0" smtClean="0"/>
          </a:p>
          <a:p>
            <a:pPr lvl="0"/>
            <a:endParaRPr lang="fr-FR" sz="1000" dirty="0" smtClean="0"/>
          </a:p>
          <a:p>
            <a:endParaRPr lang="fr-FR" sz="1000" dirty="0" smtClean="0"/>
          </a:p>
          <a:p>
            <a:endParaRPr lang="fr-FR" sz="1000" dirty="0" smtClean="0"/>
          </a:p>
          <a:p>
            <a:endParaRPr lang="fr-FR" sz="1000" dirty="0" smtClean="0"/>
          </a:p>
          <a:p>
            <a:endParaRPr lang="fr-FR" sz="1000" dirty="0" smtClean="0"/>
          </a:p>
          <a:p>
            <a:endParaRPr lang="fr-FR" sz="1000" dirty="0" smtClean="0"/>
          </a:p>
          <a:p>
            <a:endParaRPr lang="fr-FR" sz="1000" dirty="0" smtClean="0"/>
          </a:p>
          <a:p>
            <a:endParaRPr lang="fr-FR" sz="1000" dirty="0" smtClean="0"/>
          </a:p>
          <a:p>
            <a:endParaRPr lang="fr-FR" sz="1000" dirty="0" smtClean="0">
              <a:effectLst/>
            </a:endParaRPr>
          </a:p>
          <a:p>
            <a:endParaRPr lang="fr-FR" sz="1000" dirty="0" smtClean="0"/>
          </a:p>
          <a:p>
            <a:endParaRPr lang="fr-FR" sz="1000" dirty="0" smtClean="0"/>
          </a:p>
          <a:p>
            <a:endParaRPr lang="fr-FR" sz="1000" dirty="0" smtClean="0">
              <a:effectLst/>
            </a:endParaRPr>
          </a:p>
          <a:p>
            <a:endParaRPr lang="fr-FR" sz="1000" dirty="0" smtClean="0"/>
          </a:p>
          <a:p>
            <a:endParaRPr lang="fr-FR" sz="1000" dirty="0" smtClean="0"/>
          </a:p>
          <a:p>
            <a:endParaRPr lang="fr-FR" sz="1000" dirty="0" smtClean="0"/>
          </a:p>
          <a:p>
            <a:r>
              <a:rPr lang="fr-FR" sz="1000" dirty="0" smtClean="0"/>
              <a:t/>
            </a:r>
            <a:br>
              <a:rPr lang="fr-FR" sz="1000" dirty="0" smtClean="0"/>
            </a:br>
            <a:r>
              <a:rPr lang="fr-FR" sz="1000" dirty="0" smtClean="0"/>
              <a:t/>
            </a:r>
            <a:br>
              <a:rPr lang="fr-FR" sz="1000" dirty="0" smtClean="0"/>
            </a:br>
            <a:r>
              <a:rPr lang="fr-FR" sz="1000" dirty="0" smtClean="0"/>
              <a:t/>
            </a:r>
            <a:br>
              <a:rPr lang="fr-FR" sz="1000" dirty="0" smtClean="0"/>
            </a:br>
            <a:r>
              <a:rPr lang="fr-FR" sz="1000" dirty="0" smtClean="0"/>
              <a:t/>
            </a:r>
            <a:br>
              <a:rPr lang="fr-FR" sz="1000" dirty="0" smtClean="0"/>
            </a:br>
            <a:endParaRPr lang="fr-FR" sz="1000" dirty="0" smtClean="0"/>
          </a:p>
          <a:p>
            <a:endParaRPr lang="fr-FR" sz="1000" dirty="0"/>
          </a:p>
        </p:txBody>
      </p:sp>
    </p:spTree>
  </p:cSld>
  <p:clrMapOvr>
    <a:masterClrMapping/>
  </p:clrMapOvr>
  <p:timing>
    <p:tnLst>
      <p:par>
        <p:cTn id="1" dur="indefinite" restart="never" nodeType="tmRoot"/>
      </p:par>
    </p:tnLst>
  </p:timing>
</p:sld>
</file>

<file path=ppt/slides/slide1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Sources </a:t>
            </a:r>
            <a:r>
              <a:rPr lang="fr-FR" sz="2800" b="0" i="1" dirty="0" smtClean="0"/>
              <a:t>(Page 4)</a:t>
            </a:r>
            <a:r>
              <a:rPr lang="fr-FR" sz="2800" dirty="0" smtClean="0"/>
              <a:t> </a:t>
            </a:r>
            <a:r>
              <a:rPr lang="fr-FR" dirty="0" smtClean="0"/>
              <a:t>:</a:t>
            </a:r>
            <a:endParaRPr lang="fr-FR" dirty="0"/>
          </a:p>
        </p:txBody>
      </p:sp>
      <p:sp>
        <p:nvSpPr>
          <p:cNvPr id="3" name="Espace réservé du contenu 2"/>
          <p:cNvSpPr>
            <a:spLocks noGrp="1"/>
          </p:cNvSpPr>
          <p:nvPr>
            <p:ph idx="1"/>
          </p:nvPr>
        </p:nvSpPr>
        <p:spPr>
          <a:xfrm>
            <a:off x="457200" y="1600200"/>
            <a:ext cx="8229600" cy="4781128"/>
          </a:xfrm>
        </p:spPr>
        <p:txBody>
          <a:bodyPr/>
          <a:lstStyle/>
          <a:p>
            <a:r>
              <a:rPr lang="en-US" sz="1000" dirty="0" smtClean="0"/>
              <a:t>(1) "The Complete Book Of Breast Care" by </a:t>
            </a:r>
            <a:r>
              <a:rPr lang="en-US" sz="1000" dirty="0" err="1" smtClean="0"/>
              <a:t>Niels</a:t>
            </a:r>
            <a:r>
              <a:rPr lang="en-US" sz="1000" dirty="0" smtClean="0"/>
              <a:t> H. </a:t>
            </a:r>
            <a:r>
              <a:rPr lang="en-US" sz="1000" dirty="0" err="1" smtClean="0"/>
              <a:t>Lauersen</a:t>
            </a:r>
            <a:r>
              <a:rPr lang="en-US" sz="1000" dirty="0" smtClean="0"/>
              <a:t>, M.D., Ph.D., &amp; Eileen </a:t>
            </a:r>
            <a:r>
              <a:rPr lang="en-US" sz="1000" dirty="0" err="1" smtClean="0"/>
              <a:t>Stukane</a:t>
            </a:r>
            <a:r>
              <a:rPr lang="en-US" sz="1000" dirty="0" smtClean="0"/>
              <a:t/>
            </a:r>
            <a:br>
              <a:rPr lang="en-US" sz="1000" dirty="0" smtClean="0"/>
            </a:br>
            <a:r>
              <a:rPr lang="en-US" sz="1000" dirty="0" smtClean="0"/>
              <a:t>(2) "Dr. Susan Love's Breast Book" by Susan M. Love, M.D.</a:t>
            </a:r>
            <a:br>
              <a:rPr lang="en-US" sz="1000" dirty="0" smtClean="0"/>
            </a:br>
            <a:r>
              <a:rPr lang="en-US" sz="1000" dirty="0" smtClean="0"/>
              <a:t>(3) "The Prevention and Complementary Treatment of Breast Cancer", Dr. Michael </a:t>
            </a:r>
            <a:r>
              <a:rPr lang="en-US" sz="1000" dirty="0" err="1" smtClean="0"/>
              <a:t>Schachter</a:t>
            </a:r>
            <a:r>
              <a:rPr lang="en-US" sz="1000" dirty="0" smtClean="0"/>
              <a:t>, M. D., F.A.C.A.M </a:t>
            </a:r>
            <a:r>
              <a:rPr lang="en-US" sz="1000" dirty="0" smtClean="0">
                <a:hlinkClick r:id="rId2"/>
              </a:rPr>
              <a:t>http://healthy.net/library/articles/schachter/breast.d.html</a:t>
            </a:r>
            <a:r>
              <a:rPr lang="en-US" sz="1000" dirty="0" smtClean="0"/>
              <a:t> </a:t>
            </a:r>
            <a:br>
              <a:rPr lang="en-US" sz="1000" dirty="0" smtClean="0"/>
            </a:br>
            <a:r>
              <a:rPr lang="en-US" sz="1000" dirty="0" smtClean="0"/>
              <a:t>(4) "Dressed To Kill: The Link Between Breast Cancer and Bras" by Sydney Ross Singer and Soma </a:t>
            </a:r>
            <a:r>
              <a:rPr lang="en-US" sz="1000" dirty="0" err="1" smtClean="0"/>
              <a:t>Grismaijer</a:t>
            </a:r>
            <a:r>
              <a:rPr lang="en-US" sz="1000" dirty="0" smtClean="0"/>
              <a:t>, Avery Press, 1995, ISBN# 0-89529-664-0</a:t>
            </a:r>
            <a:br>
              <a:rPr lang="en-US" sz="1000" dirty="0" smtClean="0"/>
            </a:br>
            <a:r>
              <a:rPr lang="en-US" sz="1000" dirty="0" smtClean="0"/>
              <a:t>Sydney and Soma can be reached at:</a:t>
            </a:r>
            <a:br>
              <a:rPr lang="en-US" sz="1000" dirty="0" smtClean="0"/>
            </a:br>
            <a:r>
              <a:rPr lang="en-US" sz="1000" dirty="0" smtClean="0"/>
              <a:t>Institute for the Study of </a:t>
            </a:r>
            <a:r>
              <a:rPr lang="en-US" sz="1000" dirty="0" err="1" smtClean="0"/>
              <a:t>Culturogenic</a:t>
            </a:r>
            <a:r>
              <a:rPr lang="en-US" sz="1000" dirty="0" smtClean="0"/>
              <a:t> Disease</a:t>
            </a:r>
            <a:br>
              <a:rPr lang="en-US" sz="1000" dirty="0" smtClean="0"/>
            </a:br>
            <a:r>
              <a:rPr lang="en-US" sz="1000" dirty="0" smtClean="0"/>
              <a:t>P.O. Box 1880</a:t>
            </a:r>
            <a:br>
              <a:rPr lang="en-US" sz="1000" dirty="0" smtClean="0"/>
            </a:br>
            <a:r>
              <a:rPr lang="en-US" sz="1000" dirty="0" smtClean="0"/>
              <a:t>Pahoa, Hawaii 96778 808-935-5563</a:t>
            </a:r>
            <a:br>
              <a:rPr lang="en-US" sz="1000" dirty="0" smtClean="0"/>
            </a:br>
            <a:r>
              <a:rPr lang="en-US" sz="1000" dirty="0" smtClean="0"/>
              <a:t>(5) "Bra Straps Health Watch", Office of News and Publications &amp; the Library at UT Southwestern Medical Center at Dallas</a:t>
            </a:r>
            <a:br>
              <a:rPr lang="en-US" sz="1000" dirty="0" smtClean="0"/>
            </a:br>
            <a:r>
              <a:rPr lang="en-US" sz="1000" dirty="0" smtClean="0"/>
              <a:t> </a:t>
            </a:r>
            <a:r>
              <a:rPr lang="en-US" sz="1000" dirty="0" smtClean="0">
                <a:hlinkClick r:id="rId3"/>
              </a:rPr>
              <a:t>http://www.swmed.edu/home_pages/library/cosumer/brastrap.html</a:t>
            </a:r>
            <a:r>
              <a:rPr lang="en-US" sz="1000" dirty="0" smtClean="0"/>
              <a:t> </a:t>
            </a:r>
            <a:br>
              <a:rPr lang="en-US" sz="1000" dirty="0" smtClean="0"/>
            </a:br>
            <a:r>
              <a:rPr lang="en-US" sz="1000" dirty="0" smtClean="0"/>
              <a:t>(6) "Go Ask Alice": Columbia University's Health Education Program, </a:t>
            </a:r>
            <a:r>
              <a:rPr lang="en-US" sz="1000" dirty="0" smtClean="0">
                <a:hlinkClick r:id="rId4"/>
              </a:rPr>
              <a:t>http://www.goaskalice.columbia.edu/1729.html</a:t>
            </a:r>
            <a:r>
              <a:rPr lang="en-US" sz="1000" dirty="0" smtClean="0"/>
              <a:t> </a:t>
            </a:r>
            <a:br>
              <a:rPr lang="en-US" sz="1000" dirty="0" smtClean="0"/>
            </a:br>
            <a:r>
              <a:rPr lang="en-US" sz="1000" dirty="0" smtClean="0"/>
              <a:t>(7) "Fiji Follow-up Study Supports Dressed To Kill: The Link Between Breast Cancer and Bras", Avery News Release; Avery Publishing Group ; October 31, 1997</a:t>
            </a:r>
            <a:br>
              <a:rPr lang="en-US" sz="1000" dirty="0" smtClean="0"/>
            </a:br>
            <a:r>
              <a:rPr lang="en-US" sz="1000" dirty="0" smtClean="0"/>
              <a:t>(8) "British Study Links Bras To Cysts and Breast Cancer", Oliver Poole, The Sunday Telegraph October 31, 2000</a:t>
            </a:r>
            <a:br>
              <a:rPr lang="en-US" sz="1000" dirty="0" smtClean="0"/>
            </a:br>
            <a:r>
              <a:rPr lang="en-US" sz="1000" dirty="0" smtClean="0"/>
              <a:t>(9) Dr. Vicki Seltzer, M. D., chairwoman of obstetrics and gynecology at Long Island Jewish Medical Center in New York</a:t>
            </a:r>
            <a:br>
              <a:rPr lang="en-US" sz="1000" dirty="0" smtClean="0"/>
            </a:br>
            <a:r>
              <a:rPr lang="en-US" sz="1000" dirty="0" smtClean="0"/>
              <a:t>(10) "Myths About Breasts (That Grown Women Still Believe)", </a:t>
            </a:r>
            <a:r>
              <a:rPr lang="en-US" sz="1000" dirty="0" err="1" smtClean="0"/>
              <a:t>Homearts</a:t>
            </a:r>
            <a:r>
              <a:rPr lang="en-US" sz="1000" dirty="0" smtClean="0"/>
              <a:t> Network, Redbook wysiwyg://www.homearts.com/rb/health/97breaf1.html  </a:t>
            </a:r>
            <a:br>
              <a:rPr lang="en-US" sz="1000" dirty="0" smtClean="0"/>
            </a:br>
            <a:r>
              <a:rPr lang="en-US" sz="1000" dirty="0" smtClean="0"/>
              <a:t>(11) "Breast Form Changes Resulting From A Certain Brassiere", Journal of Hum. </a:t>
            </a:r>
            <a:r>
              <a:rPr lang="en-US" sz="1000" dirty="0" err="1" smtClean="0"/>
              <a:t>Ergol</a:t>
            </a:r>
            <a:r>
              <a:rPr lang="en-US" sz="1000" dirty="0" smtClean="0"/>
              <a:t>. (Tokyo) 1990 Jun; 19 (1) :53-62. </a:t>
            </a:r>
            <a:r>
              <a:rPr lang="en-US" sz="1000" dirty="0" err="1" smtClean="0"/>
              <a:t>Ashizawa</a:t>
            </a:r>
            <a:r>
              <a:rPr lang="en-US" sz="1000" dirty="0" smtClean="0"/>
              <a:t> K, </a:t>
            </a:r>
            <a:r>
              <a:rPr lang="en-US" sz="1000" dirty="0" err="1" smtClean="0"/>
              <a:t>Sugane</a:t>
            </a:r>
            <a:r>
              <a:rPr lang="en-US" sz="1000" dirty="0" smtClean="0"/>
              <a:t> A, </a:t>
            </a:r>
            <a:r>
              <a:rPr lang="en-US" sz="1000" dirty="0" err="1" smtClean="0"/>
              <a:t>Gunji</a:t>
            </a:r>
            <a:r>
              <a:rPr lang="en-US" sz="1000" dirty="0" smtClean="0"/>
              <a:t> T Institute of Human Living Sciences, </a:t>
            </a:r>
            <a:r>
              <a:rPr lang="en-US" sz="1000" dirty="0" err="1" smtClean="0"/>
              <a:t>Otsuma</a:t>
            </a:r>
            <a:r>
              <a:rPr lang="en-US" sz="1000" dirty="0" smtClean="0"/>
              <a:t> Women's University, Tokyo, Japan</a:t>
            </a:r>
            <a:br>
              <a:rPr lang="en-US" sz="1000" dirty="0" smtClean="0"/>
            </a:br>
            <a:r>
              <a:rPr lang="en-US" sz="1000" dirty="0" smtClean="0"/>
              <a:t>(12) "Why I don't wear a bra", Dr. Elizabeth Vaughan, M.D., </a:t>
            </a:r>
            <a:r>
              <a:rPr lang="en-US" sz="1000" dirty="0" smtClean="0">
                <a:hlinkClick r:id="rId5"/>
              </a:rPr>
              <a:t>http://www.BraFree.org</a:t>
            </a:r>
            <a:r>
              <a:rPr lang="en-US" sz="1000" dirty="0" smtClean="0"/>
              <a:t/>
            </a:r>
            <a:br>
              <a:rPr lang="en-US" sz="1000" dirty="0" smtClean="0"/>
            </a:br>
            <a:r>
              <a:rPr lang="en-US" sz="1000" dirty="0" smtClean="0">
                <a:hlinkClick r:id="rId5"/>
              </a:rPr>
              <a:t>(13) </a:t>
            </a:r>
            <a:r>
              <a:rPr lang="en-US" sz="1000" dirty="0" smtClean="0"/>
              <a:t>"Do bras prevent breasts from sagging?", Female Intelligence Agency examines:,007 Breasts, </a:t>
            </a:r>
            <a:r>
              <a:rPr lang="en-US" sz="1000" dirty="0" smtClean="0">
                <a:hlinkClick r:id="rId6"/>
              </a:rPr>
              <a:t>http://www.007b.com</a:t>
            </a:r>
            <a:r>
              <a:rPr lang="en-US" sz="1000" dirty="0" smtClean="0"/>
              <a:t/>
            </a:r>
            <a:br>
              <a:rPr lang="en-US" sz="1000" dirty="0" smtClean="0"/>
            </a:br>
            <a:r>
              <a:rPr lang="en-US" sz="1000" dirty="0" smtClean="0"/>
              <a:t>(14) "Brassiere, Choice or Obligation?", Dec. 13, 2009 </a:t>
            </a:r>
            <a:r>
              <a:rPr lang="en-US" sz="1000" dirty="0" smtClean="0">
                <a:hlinkClick r:id="rId7" tooltip="blocked::http://akinasuna.wordpress.com/2009/12/15/brassiere-choice-or-obligation/"/>
              </a:rPr>
              <a:t>http://akinasuna.wordpress.com/2009/12/15/brassiere-choice-or-obligation/</a:t>
            </a:r>
            <a:endParaRPr lang="fr-FR" sz="1000" dirty="0" smtClean="0"/>
          </a:p>
          <a:p>
            <a:endParaRPr lang="fr-FR" sz="1000" dirty="0" smtClean="0"/>
          </a:p>
          <a:p>
            <a:pPr lvl="0"/>
            <a:endParaRPr lang="fr-FR" sz="1000" dirty="0" smtClean="0"/>
          </a:p>
          <a:p>
            <a:endParaRPr lang="fr-FR" sz="1000" dirty="0" smtClean="0"/>
          </a:p>
          <a:p>
            <a:endParaRPr lang="fr-FR" sz="1000" dirty="0" smtClean="0"/>
          </a:p>
          <a:p>
            <a:endParaRPr lang="fr-FR" sz="1000" dirty="0" smtClean="0"/>
          </a:p>
          <a:p>
            <a:endParaRPr lang="fr-FR" sz="1000" dirty="0" smtClean="0"/>
          </a:p>
          <a:p>
            <a:endParaRPr lang="fr-FR" sz="1000" dirty="0" smtClean="0"/>
          </a:p>
          <a:p>
            <a:pPr lvl="0"/>
            <a:endParaRPr lang="fr-FR" sz="1000" dirty="0" smtClean="0"/>
          </a:p>
          <a:p>
            <a:endParaRPr lang="fr-FR" sz="1000" dirty="0" smtClean="0"/>
          </a:p>
          <a:p>
            <a:endParaRPr lang="fr-FR" sz="1000" dirty="0" smtClean="0"/>
          </a:p>
          <a:p>
            <a:endParaRPr lang="fr-FR" sz="1000" dirty="0" smtClean="0"/>
          </a:p>
          <a:p>
            <a:endParaRPr lang="fr-FR" sz="1000" dirty="0" smtClean="0"/>
          </a:p>
          <a:p>
            <a:endParaRPr lang="fr-FR" sz="1000" dirty="0" smtClean="0"/>
          </a:p>
          <a:p>
            <a:endParaRPr lang="fr-FR" sz="1000" dirty="0" smtClean="0"/>
          </a:p>
          <a:p>
            <a:endParaRPr lang="fr-FR" sz="1000" dirty="0" smtClean="0"/>
          </a:p>
          <a:p>
            <a:endParaRPr lang="fr-FR" sz="1000" dirty="0" smtClean="0">
              <a:effectLst/>
            </a:endParaRPr>
          </a:p>
          <a:p>
            <a:endParaRPr lang="fr-FR" sz="1000" dirty="0" smtClean="0"/>
          </a:p>
          <a:p>
            <a:endParaRPr lang="fr-FR" sz="1000" dirty="0" smtClean="0"/>
          </a:p>
          <a:p>
            <a:endParaRPr lang="fr-FR" sz="1000" dirty="0" smtClean="0">
              <a:effectLst/>
            </a:endParaRPr>
          </a:p>
          <a:p>
            <a:endParaRPr lang="fr-FR" sz="1000" dirty="0" smtClean="0"/>
          </a:p>
          <a:p>
            <a:endParaRPr lang="fr-FR" sz="1000" dirty="0" smtClean="0"/>
          </a:p>
          <a:p>
            <a:endParaRPr lang="fr-FR" sz="1000" dirty="0" smtClean="0"/>
          </a:p>
          <a:p>
            <a:r>
              <a:rPr lang="fr-FR" sz="1000" dirty="0" smtClean="0"/>
              <a:t/>
            </a:r>
            <a:br>
              <a:rPr lang="fr-FR" sz="1000" dirty="0" smtClean="0"/>
            </a:br>
            <a:r>
              <a:rPr lang="fr-FR" sz="1000" dirty="0" smtClean="0"/>
              <a:t/>
            </a:r>
            <a:br>
              <a:rPr lang="fr-FR" sz="1000" dirty="0" smtClean="0"/>
            </a:br>
            <a:r>
              <a:rPr lang="fr-FR" sz="1000" dirty="0" smtClean="0"/>
              <a:t/>
            </a:r>
            <a:br>
              <a:rPr lang="fr-FR" sz="1000" dirty="0" smtClean="0"/>
            </a:br>
            <a:r>
              <a:rPr lang="fr-FR" sz="1000" dirty="0" smtClean="0"/>
              <a:t/>
            </a:r>
            <a:br>
              <a:rPr lang="fr-FR" sz="1000" dirty="0" smtClean="0"/>
            </a:br>
            <a:endParaRPr lang="fr-FR" sz="1000" dirty="0" smtClean="0"/>
          </a:p>
          <a:p>
            <a:endParaRPr lang="fr-FR" sz="1000" dirty="0"/>
          </a:p>
        </p:txBody>
      </p:sp>
    </p:spTree>
  </p:cSld>
  <p:clrMapOvr>
    <a:masterClrMapping/>
  </p:clrMapOvr>
  <p:timing>
    <p:tnLst>
      <p:par>
        <p:cTn id="1" dur="indefinite" restart="never" nodeType="tmRoot"/>
      </p:par>
    </p:tnLst>
  </p:timing>
</p:sld>
</file>

<file path=ppt/slides/slide1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Sources </a:t>
            </a:r>
            <a:r>
              <a:rPr lang="fr-FR" sz="2800" b="0" i="1" dirty="0" smtClean="0"/>
              <a:t>(Page 5)</a:t>
            </a:r>
            <a:r>
              <a:rPr lang="fr-FR" sz="2800" dirty="0" smtClean="0"/>
              <a:t> </a:t>
            </a:r>
            <a:r>
              <a:rPr lang="fr-FR" dirty="0" smtClean="0"/>
              <a:t>:</a:t>
            </a:r>
            <a:endParaRPr lang="fr-FR" dirty="0"/>
          </a:p>
        </p:txBody>
      </p:sp>
      <p:sp>
        <p:nvSpPr>
          <p:cNvPr id="3" name="Espace réservé du contenu 2"/>
          <p:cNvSpPr>
            <a:spLocks noGrp="1"/>
          </p:cNvSpPr>
          <p:nvPr>
            <p:ph idx="1"/>
          </p:nvPr>
        </p:nvSpPr>
        <p:spPr>
          <a:xfrm>
            <a:off x="457200" y="1600200"/>
            <a:ext cx="8229600" cy="4781128"/>
          </a:xfrm>
        </p:spPr>
        <p:txBody>
          <a:bodyPr/>
          <a:lstStyle/>
          <a:p>
            <a:r>
              <a:rPr lang="en-US" sz="1000" dirty="0" smtClean="0"/>
              <a:t>1. Ralph L. Reed, Ph.D. is an environmental chemist and has some good comments on the first book that Singer and </a:t>
            </a:r>
            <a:r>
              <a:rPr lang="en-US" sz="1000" dirty="0" err="1" smtClean="0"/>
              <a:t>Grismaijer</a:t>
            </a:r>
            <a:r>
              <a:rPr lang="en-US" sz="1000" dirty="0" smtClean="0"/>
              <a:t> wrote on their study of the bra and its effects on the female breast. He also has some great comments regarding the lymphatic system and how to allow it to work like it should. </a:t>
            </a:r>
            <a:r>
              <a:rPr lang="en-US" sz="1000" dirty="0" smtClean="0">
                <a:hlinkClick r:id="rId2"/>
              </a:rPr>
              <a:t>http://www.all-natural.com/bras.html</a:t>
            </a:r>
            <a:endParaRPr lang="fr-FR" sz="1000" dirty="0" smtClean="0"/>
          </a:p>
          <a:p>
            <a:r>
              <a:rPr lang="en-US" sz="1000" dirty="0" smtClean="0"/>
              <a:t>2. Optimal Breathing has an article "Brassieres, Breathing and Breast Cancer" that is very good, and can be found at the URL:</a:t>
            </a:r>
            <a:br>
              <a:rPr lang="en-US" sz="1000" dirty="0" smtClean="0"/>
            </a:br>
            <a:r>
              <a:rPr lang="en-US" sz="1000" dirty="0" smtClean="0"/>
              <a:t> </a:t>
            </a:r>
            <a:r>
              <a:rPr lang="en-US" sz="1000" dirty="0" smtClean="0">
                <a:hlinkClick r:id="rId3"/>
              </a:rPr>
              <a:t>http://www.breathing.com/articles/brassieres.htm#ARTICLE%20URL%20does%20not%20work</a:t>
            </a:r>
            <a:r>
              <a:rPr lang="en-US" sz="1000" dirty="0" smtClean="0"/>
              <a:t>? </a:t>
            </a:r>
            <a:br>
              <a:rPr lang="en-US" sz="1000" dirty="0" smtClean="0"/>
            </a:br>
            <a:r>
              <a:rPr lang="en-US" sz="1000" dirty="0" smtClean="0"/>
              <a:t/>
            </a:r>
            <a:br>
              <a:rPr lang="en-US" sz="1000" dirty="0" smtClean="0"/>
            </a:br>
            <a:r>
              <a:rPr lang="en-US" sz="1000" dirty="0" smtClean="0"/>
              <a:t>3. </a:t>
            </a:r>
            <a:r>
              <a:rPr lang="en-US" sz="1000" dirty="0" err="1" smtClean="0"/>
              <a:t>Susun</a:t>
            </a:r>
            <a:r>
              <a:rPr lang="en-US" sz="1000" dirty="0" smtClean="0"/>
              <a:t> Weed did a very nice list of events that have occurred in the development of the bra, and it includes abstracts of various research projects that support this article. Her article is called "A few highlights of the history of research on bras and breast disease", and can be found at: </a:t>
            </a:r>
            <a:r>
              <a:rPr lang="en-US" sz="1000" dirty="0" smtClean="0">
                <a:hlinkClick r:id="rId4"/>
              </a:rPr>
              <a:t>http://www.susunweed.com/An_Article_Bra-disease.htm</a:t>
            </a:r>
            <a:endParaRPr lang="fr-FR" sz="1000" dirty="0" smtClean="0"/>
          </a:p>
          <a:p>
            <a:r>
              <a:rPr lang="en-US" sz="1000" dirty="0" smtClean="0"/>
              <a:t>4. </a:t>
            </a:r>
            <a:r>
              <a:rPr lang="en-US" sz="1000" dirty="0" err="1" smtClean="0"/>
              <a:t>Lise</a:t>
            </a:r>
            <a:r>
              <a:rPr lang="en-US" sz="1000" dirty="0" smtClean="0"/>
              <a:t> </a:t>
            </a:r>
            <a:r>
              <a:rPr lang="en-US" sz="1000" dirty="0" err="1" smtClean="0"/>
              <a:t>Cloutier</a:t>
            </a:r>
            <a:r>
              <a:rPr lang="en-US" sz="1000" dirty="0" smtClean="0"/>
              <a:t>-Steele relates her thoughts and lifetime practices with her bra in "The Column Vine" located on GardenPlum.com. The title is: "Breasts Weren't Made for Bras" and it can be found at: </a:t>
            </a:r>
            <a:r>
              <a:rPr lang="en-US" sz="1000" dirty="0" smtClean="0">
                <a:hlinkClick r:id="rId5"/>
              </a:rPr>
              <a:t>http://www.gardenplum.com/columnvine/breasts.html</a:t>
            </a:r>
            <a:r>
              <a:rPr lang="fr-FR" sz="1000" dirty="0" smtClean="0"/>
              <a:t> </a:t>
            </a:r>
          </a:p>
          <a:p>
            <a:r>
              <a:rPr lang="en-US" sz="1000" dirty="0" smtClean="0"/>
              <a:t>5. </a:t>
            </a:r>
            <a:r>
              <a:rPr lang="en-US" sz="1000" dirty="0" err="1" smtClean="0"/>
              <a:t>PubMed</a:t>
            </a:r>
            <a:r>
              <a:rPr lang="en-US" sz="1000" dirty="0" smtClean="0"/>
              <a:t> is part of NCBI, and is connected with the National Library of Medicine. They offer a source for many research papers that deal with any medical situation. The URL to take you into a search for papers dealing with "Bras and Breast Health" is: </a:t>
            </a:r>
            <a:br>
              <a:rPr lang="en-US" sz="1000" dirty="0" smtClean="0"/>
            </a:br>
            <a:r>
              <a:rPr lang="en-US" sz="1000" dirty="0" smtClean="0">
                <a:hlinkClick r:id="rId6"/>
              </a:rPr>
              <a:t>http://www.ncbi.nlm.nih.gov/entrez/query.fcgi?CMD=search&amp;DB=pubmed</a:t>
            </a:r>
            <a:r>
              <a:rPr lang="fr-FR" sz="1000" dirty="0" smtClean="0"/>
              <a:t> </a:t>
            </a:r>
            <a:r>
              <a:rPr lang="en-US" sz="1000" dirty="0" smtClean="0"/>
              <a:t>Of course, you can modify that search any way that you would want to. In fact it will ask you for your subject to do a search of its current material.</a:t>
            </a:r>
            <a:endParaRPr lang="fr-FR" sz="1000" dirty="0" smtClean="0"/>
          </a:p>
          <a:p>
            <a:r>
              <a:rPr lang="en-US" sz="1000" dirty="0" smtClean="0"/>
              <a:t>6. An article that is lengthy but covers a lot of interesting thoughts behind cancer is found at: </a:t>
            </a:r>
            <a:r>
              <a:rPr lang="en-US" sz="1000" dirty="0" smtClean="0">
                <a:hlinkClick r:id="rId7"/>
              </a:rPr>
              <a:t>http://www.cancer-prevention.net/</a:t>
            </a:r>
            <a:r>
              <a:rPr lang="fr-FR" sz="1000" dirty="0" smtClean="0"/>
              <a:t> </a:t>
            </a:r>
            <a:r>
              <a:rPr lang="en-US" sz="1000" dirty="0" smtClean="0"/>
              <a:t> It talks about how toxins and low oxygen levels in the cells and many other things are involved in the formation of what is referred to as a "malignant cell".</a:t>
            </a:r>
          </a:p>
          <a:p>
            <a:r>
              <a:rPr lang="fr-FR" sz="1000" dirty="0" smtClean="0"/>
              <a:t>http://www.portalesmedicos.com/publicaciones/articles/3691/1/Patologias-mamarias-generadas-por-el-uso-sostenido-y-seleccion-incorrecta-del-brassier-en-pacientes-que-acuden-a-la-consulta-de-mastologia-</a:t>
            </a:r>
          </a:p>
          <a:p>
            <a:r>
              <a:rPr lang="fr-FR" sz="1000" dirty="0" smtClean="0">
                <a:hlinkClick r:id="rId8"/>
              </a:rPr>
              <a:t>http://www.m6.fr/emission-100_mag/videos/11277270-le_soutien_gorge_est_il_encore_obligatoire.html</a:t>
            </a:r>
            <a:r>
              <a:rPr lang="fr-FR" sz="1000" dirty="0" smtClean="0"/>
              <a:t/>
            </a:r>
            <a:br>
              <a:rPr lang="fr-FR" sz="1000" dirty="0" smtClean="0"/>
            </a:br>
            <a:endParaRPr lang="fr-FR" sz="1000" dirty="0" smtClean="0"/>
          </a:p>
          <a:p>
            <a:endParaRPr lang="fr-FR" sz="1000" dirty="0" smtClean="0"/>
          </a:p>
          <a:p>
            <a:pPr lvl="0"/>
            <a:endParaRPr lang="fr-FR" sz="1000" dirty="0" smtClean="0"/>
          </a:p>
          <a:p>
            <a:endParaRPr lang="fr-FR" sz="1000" dirty="0" smtClean="0"/>
          </a:p>
          <a:p>
            <a:endParaRPr lang="fr-FR" sz="1000" dirty="0" smtClean="0"/>
          </a:p>
          <a:p>
            <a:endParaRPr lang="fr-FR" sz="1000" dirty="0" smtClean="0"/>
          </a:p>
          <a:p>
            <a:endParaRPr lang="fr-FR" sz="1000" dirty="0" smtClean="0"/>
          </a:p>
          <a:p>
            <a:endParaRPr lang="fr-FR" sz="1000" dirty="0" smtClean="0"/>
          </a:p>
          <a:p>
            <a:pPr lvl="0"/>
            <a:endParaRPr lang="fr-FR" sz="1000" dirty="0" smtClean="0"/>
          </a:p>
          <a:p>
            <a:endParaRPr lang="fr-FR" sz="1000" dirty="0" smtClean="0"/>
          </a:p>
          <a:p>
            <a:endParaRPr lang="fr-FR" sz="1000" dirty="0" smtClean="0"/>
          </a:p>
          <a:p>
            <a:endParaRPr lang="fr-FR" sz="1000" dirty="0" smtClean="0"/>
          </a:p>
          <a:p>
            <a:endParaRPr lang="fr-FR" sz="1000" dirty="0" smtClean="0"/>
          </a:p>
          <a:p>
            <a:endParaRPr lang="fr-FR" sz="1000" dirty="0" smtClean="0"/>
          </a:p>
          <a:p>
            <a:endParaRPr lang="fr-FR" sz="1000" dirty="0" smtClean="0"/>
          </a:p>
          <a:p>
            <a:endParaRPr lang="fr-FR" sz="1000" dirty="0" smtClean="0"/>
          </a:p>
          <a:p>
            <a:endParaRPr lang="fr-FR" sz="1000" dirty="0" smtClean="0">
              <a:effectLst/>
            </a:endParaRPr>
          </a:p>
          <a:p>
            <a:endParaRPr lang="fr-FR" sz="1000" dirty="0" smtClean="0"/>
          </a:p>
          <a:p>
            <a:endParaRPr lang="fr-FR" sz="1000" dirty="0" smtClean="0"/>
          </a:p>
          <a:p>
            <a:endParaRPr lang="fr-FR" sz="1000" dirty="0" smtClean="0">
              <a:effectLst/>
            </a:endParaRPr>
          </a:p>
          <a:p>
            <a:endParaRPr lang="fr-FR" sz="1000" dirty="0" smtClean="0"/>
          </a:p>
          <a:p>
            <a:endParaRPr lang="fr-FR" sz="1000" dirty="0" smtClean="0"/>
          </a:p>
          <a:p>
            <a:endParaRPr lang="fr-FR" sz="1000" dirty="0" smtClean="0"/>
          </a:p>
          <a:p>
            <a:r>
              <a:rPr lang="fr-FR" sz="1000" dirty="0" smtClean="0"/>
              <a:t/>
            </a:r>
            <a:br>
              <a:rPr lang="fr-FR" sz="1000" dirty="0" smtClean="0"/>
            </a:br>
            <a:r>
              <a:rPr lang="fr-FR" sz="1000" dirty="0" smtClean="0"/>
              <a:t/>
            </a:r>
            <a:br>
              <a:rPr lang="fr-FR" sz="1000" dirty="0" smtClean="0"/>
            </a:br>
            <a:r>
              <a:rPr lang="fr-FR" sz="1000" dirty="0" smtClean="0"/>
              <a:t/>
            </a:r>
            <a:br>
              <a:rPr lang="fr-FR" sz="1000" dirty="0" smtClean="0"/>
            </a:br>
            <a:r>
              <a:rPr lang="fr-FR" sz="1000" dirty="0" smtClean="0"/>
              <a:t/>
            </a:r>
            <a:br>
              <a:rPr lang="fr-FR" sz="1000" dirty="0" smtClean="0"/>
            </a:br>
            <a:endParaRPr lang="fr-FR" sz="1000" dirty="0" smtClean="0"/>
          </a:p>
          <a:p>
            <a:endParaRPr lang="fr-FR" sz="1000" dirty="0"/>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Les maladies « culturo-génétiques »">
  <a:themeElements>
    <a:clrScheme name="Travail d'équipe 4">
      <a:dk1>
        <a:srgbClr val="006E6B"/>
      </a:dk1>
      <a:lt1>
        <a:srgbClr val="FFFFFF"/>
      </a:lt1>
      <a:dk2>
        <a:srgbClr val="006666"/>
      </a:dk2>
      <a:lt2>
        <a:srgbClr val="B9EFEE"/>
      </a:lt2>
      <a:accent1>
        <a:srgbClr val="33CCCC"/>
      </a:accent1>
      <a:accent2>
        <a:srgbClr val="6AB475"/>
      </a:accent2>
      <a:accent3>
        <a:srgbClr val="AAB8B8"/>
      </a:accent3>
      <a:accent4>
        <a:srgbClr val="DADADA"/>
      </a:accent4>
      <a:accent5>
        <a:srgbClr val="ADE2E2"/>
      </a:accent5>
      <a:accent6>
        <a:srgbClr val="5FA369"/>
      </a:accent6>
      <a:hlink>
        <a:srgbClr val="00FF99"/>
      </a:hlink>
      <a:folHlink>
        <a:srgbClr val="CCFF66"/>
      </a:folHlink>
    </a:clrScheme>
    <a:fontScheme name="Travail d'équipe">
      <a:majorFont>
        <a:latin typeface="Garamond"/>
        <a:ea typeface=""/>
        <a:cs typeface=""/>
      </a:majorFont>
      <a:minorFont>
        <a:latin typeface="Garamond"/>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Travail d'équipe 1">
        <a:dk1>
          <a:srgbClr val="000078"/>
        </a:dk1>
        <a:lt1>
          <a:srgbClr val="FFFFFF"/>
        </a:lt1>
        <a:dk2>
          <a:srgbClr val="000066"/>
        </a:dk2>
        <a:lt2>
          <a:srgbClr val="CCECFF"/>
        </a:lt2>
        <a:accent1>
          <a:srgbClr val="0099CC"/>
        </a:accent1>
        <a:accent2>
          <a:srgbClr val="008080"/>
        </a:accent2>
        <a:accent3>
          <a:srgbClr val="AAAAB8"/>
        </a:accent3>
        <a:accent4>
          <a:srgbClr val="DADADA"/>
        </a:accent4>
        <a:accent5>
          <a:srgbClr val="AACAE2"/>
        </a:accent5>
        <a:accent6>
          <a:srgbClr val="007373"/>
        </a:accent6>
        <a:hlink>
          <a:srgbClr val="00FFCC"/>
        </a:hlink>
        <a:folHlink>
          <a:srgbClr val="6699FF"/>
        </a:folHlink>
      </a:clrScheme>
      <a:clrMap bg1="dk2" tx1="lt1" bg2="dk1" tx2="lt2" accent1="accent1" accent2="accent2" accent3="accent3" accent4="accent4" accent5="accent5" accent6="accent6" hlink="hlink" folHlink="folHlink"/>
    </a:extraClrScheme>
    <a:extraClrScheme>
      <a:clrScheme name="Travail d'équipe 2">
        <a:dk1>
          <a:srgbClr val="0000A6"/>
        </a:dk1>
        <a:lt1>
          <a:srgbClr val="FFFFFF"/>
        </a:lt1>
        <a:dk2>
          <a:srgbClr val="000099"/>
        </a:dk2>
        <a:lt2>
          <a:srgbClr val="CCFFFF"/>
        </a:lt2>
        <a:accent1>
          <a:srgbClr val="00CCFF"/>
        </a:accent1>
        <a:accent2>
          <a:srgbClr val="FFE701"/>
        </a:accent2>
        <a:accent3>
          <a:srgbClr val="AAAACA"/>
        </a:accent3>
        <a:accent4>
          <a:srgbClr val="DADADA"/>
        </a:accent4>
        <a:accent5>
          <a:srgbClr val="AAE2FF"/>
        </a:accent5>
        <a:accent6>
          <a:srgbClr val="E7D101"/>
        </a:accent6>
        <a:hlink>
          <a:srgbClr val="FFCC66"/>
        </a:hlink>
        <a:folHlink>
          <a:srgbClr val="00CA00"/>
        </a:folHlink>
      </a:clrScheme>
      <a:clrMap bg1="dk2" tx1="lt1" bg2="dk1" tx2="lt2" accent1="accent1" accent2="accent2" accent3="accent3" accent4="accent4" accent5="accent5" accent6="accent6" hlink="hlink" folHlink="folHlink"/>
    </a:extraClrScheme>
    <a:extraClrScheme>
      <a:clrScheme name="Travail d'équipe 3">
        <a:dk1>
          <a:srgbClr val="000000"/>
        </a:dk1>
        <a:lt1>
          <a:srgbClr val="E0EBF6"/>
        </a:lt1>
        <a:dk2>
          <a:srgbClr val="77A4AF"/>
        </a:dk2>
        <a:lt2>
          <a:srgbClr val="F3F7FB"/>
        </a:lt2>
        <a:accent1>
          <a:srgbClr val="B9C4D7"/>
        </a:accent1>
        <a:accent2>
          <a:srgbClr val="B1A1C5"/>
        </a:accent2>
        <a:accent3>
          <a:srgbClr val="EDF3FA"/>
        </a:accent3>
        <a:accent4>
          <a:srgbClr val="000000"/>
        </a:accent4>
        <a:accent5>
          <a:srgbClr val="D9DEE8"/>
        </a:accent5>
        <a:accent6>
          <a:srgbClr val="A091B2"/>
        </a:accent6>
        <a:hlink>
          <a:srgbClr val="3F2FB5"/>
        </a:hlink>
        <a:folHlink>
          <a:srgbClr val="318944"/>
        </a:folHlink>
      </a:clrScheme>
      <a:clrMap bg1="lt1" tx1="dk1" bg2="lt2" tx2="dk2" accent1="accent1" accent2="accent2" accent3="accent3" accent4="accent4" accent5="accent5" accent6="accent6" hlink="hlink" folHlink="folHlink"/>
    </a:extraClrScheme>
    <a:extraClrScheme>
      <a:clrScheme name="Travail d'équipe 4">
        <a:dk1>
          <a:srgbClr val="006E6B"/>
        </a:dk1>
        <a:lt1>
          <a:srgbClr val="FFFFFF"/>
        </a:lt1>
        <a:dk2>
          <a:srgbClr val="006666"/>
        </a:dk2>
        <a:lt2>
          <a:srgbClr val="B9EFEE"/>
        </a:lt2>
        <a:accent1>
          <a:srgbClr val="33CCCC"/>
        </a:accent1>
        <a:accent2>
          <a:srgbClr val="6AB475"/>
        </a:accent2>
        <a:accent3>
          <a:srgbClr val="AAB8B8"/>
        </a:accent3>
        <a:accent4>
          <a:srgbClr val="DADADA"/>
        </a:accent4>
        <a:accent5>
          <a:srgbClr val="ADE2E2"/>
        </a:accent5>
        <a:accent6>
          <a:srgbClr val="5FA369"/>
        </a:accent6>
        <a:hlink>
          <a:srgbClr val="00FF99"/>
        </a:hlink>
        <a:folHlink>
          <a:srgbClr val="CCFF66"/>
        </a:folHlink>
      </a:clrScheme>
      <a:clrMap bg1="dk2" tx1="lt1" bg2="dk1" tx2="lt2" accent1="accent1" accent2="accent2" accent3="accent3" accent4="accent4" accent5="accent5" accent6="accent6" hlink="hlink" folHlink="folHlink"/>
    </a:extraClrScheme>
    <a:extraClrScheme>
      <a:clrScheme name="Travail d'équipe 5">
        <a:dk1>
          <a:srgbClr val="8ABA8D"/>
        </a:dk1>
        <a:lt1>
          <a:srgbClr val="FFFFFF"/>
        </a:lt1>
        <a:dk2>
          <a:srgbClr val="6FB56D"/>
        </a:dk2>
        <a:lt2>
          <a:srgbClr val="DCF1F4"/>
        </a:lt2>
        <a:accent1>
          <a:srgbClr val="2E7E2E"/>
        </a:accent1>
        <a:accent2>
          <a:srgbClr val="25735D"/>
        </a:accent2>
        <a:accent3>
          <a:srgbClr val="BBD7BA"/>
        </a:accent3>
        <a:accent4>
          <a:srgbClr val="DADADA"/>
        </a:accent4>
        <a:accent5>
          <a:srgbClr val="ADC0AD"/>
        </a:accent5>
        <a:accent6>
          <a:srgbClr val="206853"/>
        </a:accent6>
        <a:hlink>
          <a:srgbClr val="FFFF00"/>
        </a:hlink>
        <a:folHlink>
          <a:srgbClr val="FFF4BF"/>
        </a:folHlink>
      </a:clrScheme>
      <a:clrMap bg1="dk2" tx1="lt1" bg2="dk1" tx2="lt2" accent1="accent1" accent2="accent2" accent3="accent3" accent4="accent4" accent5="accent5" accent6="accent6" hlink="hlink" folHlink="folHlink"/>
    </a:extraClrScheme>
    <a:extraClrScheme>
      <a:clrScheme name="Travail d'équipe 6">
        <a:dk1>
          <a:srgbClr val="005400"/>
        </a:dk1>
        <a:lt1>
          <a:srgbClr val="FFFFFF"/>
        </a:lt1>
        <a:dk2>
          <a:srgbClr val="004800"/>
        </a:dk2>
        <a:lt2>
          <a:srgbClr val="D6D8C0"/>
        </a:lt2>
        <a:accent1>
          <a:srgbClr val="339933"/>
        </a:accent1>
        <a:accent2>
          <a:srgbClr val="7D8C70"/>
        </a:accent2>
        <a:accent3>
          <a:srgbClr val="AAB1AA"/>
        </a:accent3>
        <a:accent4>
          <a:srgbClr val="DADADA"/>
        </a:accent4>
        <a:accent5>
          <a:srgbClr val="ADCAAD"/>
        </a:accent5>
        <a:accent6>
          <a:srgbClr val="717E65"/>
        </a:accent6>
        <a:hlink>
          <a:srgbClr val="CCCC00"/>
        </a:hlink>
        <a:folHlink>
          <a:srgbClr val="85B3B1"/>
        </a:folHlink>
      </a:clrScheme>
      <a:clrMap bg1="dk2" tx1="lt1" bg2="dk1" tx2="lt2" accent1="accent1" accent2="accent2" accent3="accent3" accent4="accent4" accent5="accent5" accent6="accent6" hlink="hlink" folHlink="folHlink"/>
    </a:extraClrScheme>
    <a:extraClrScheme>
      <a:clrScheme name="Travail d'équipe 7">
        <a:dk1>
          <a:srgbClr val="000000"/>
        </a:dk1>
        <a:lt1>
          <a:srgbClr val="F5F0BD"/>
        </a:lt1>
        <a:dk2>
          <a:srgbClr val="BD9D69"/>
        </a:dk2>
        <a:lt2>
          <a:srgbClr val="FFFFCC"/>
        </a:lt2>
        <a:accent1>
          <a:srgbClr val="CDBB77"/>
        </a:accent1>
        <a:accent2>
          <a:srgbClr val="F8EBD0"/>
        </a:accent2>
        <a:accent3>
          <a:srgbClr val="F9F6DB"/>
        </a:accent3>
        <a:accent4>
          <a:srgbClr val="000000"/>
        </a:accent4>
        <a:accent5>
          <a:srgbClr val="E3DABD"/>
        </a:accent5>
        <a:accent6>
          <a:srgbClr val="E1D5BC"/>
        </a:accent6>
        <a:hlink>
          <a:srgbClr val="FF9900"/>
        </a:hlink>
        <a:folHlink>
          <a:srgbClr val="C64B00"/>
        </a:folHlink>
      </a:clrScheme>
      <a:clrMap bg1="lt1" tx1="dk1" bg2="lt2" tx2="dk2" accent1="accent1" accent2="accent2" accent3="accent3" accent4="accent4" accent5="accent5" accent6="accent6" hlink="hlink" folHlink="folHlink"/>
    </a:extraClrScheme>
    <a:extraClrScheme>
      <a:clrScheme name="Travail d'équipe 8">
        <a:dk1>
          <a:srgbClr val="000000"/>
        </a:dk1>
        <a:lt1>
          <a:srgbClr val="E2DDD4"/>
        </a:lt1>
        <a:dk2>
          <a:srgbClr val="000000"/>
        </a:dk2>
        <a:lt2>
          <a:srgbClr val="EFEBE3"/>
        </a:lt2>
        <a:accent1>
          <a:srgbClr val="F2F2F2"/>
        </a:accent1>
        <a:accent2>
          <a:srgbClr val="C4AD74"/>
        </a:accent2>
        <a:accent3>
          <a:srgbClr val="EEEBE6"/>
        </a:accent3>
        <a:accent4>
          <a:srgbClr val="000000"/>
        </a:accent4>
        <a:accent5>
          <a:srgbClr val="F7F7F7"/>
        </a:accent5>
        <a:accent6>
          <a:srgbClr val="B19C68"/>
        </a:accent6>
        <a:hlink>
          <a:srgbClr val="A46032"/>
        </a:hlink>
        <a:folHlink>
          <a:srgbClr val="8F8E73"/>
        </a:folHlink>
      </a:clrScheme>
      <a:clrMap bg1="lt1" tx1="dk1" bg2="lt2" tx2="dk2" accent1="accent1" accent2="accent2" accent3="accent3" accent4="accent4" accent5="accent5" accent6="accent6" hlink="hlink" folHlink="folHlink"/>
    </a:extraClrScheme>
    <a:extraClrScheme>
      <a:clrScheme name="Travail d'équipe 9">
        <a:dk1>
          <a:srgbClr val="8A0000"/>
        </a:dk1>
        <a:lt1>
          <a:srgbClr val="FFFFFF"/>
        </a:lt1>
        <a:dk2>
          <a:srgbClr val="800000"/>
        </a:dk2>
        <a:lt2>
          <a:srgbClr val="FFFFCC"/>
        </a:lt2>
        <a:accent1>
          <a:srgbClr val="FF5831"/>
        </a:accent1>
        <a:accent2>
          <a:srgbClr val="C5543D"/>
        </a:accent2>
        <a:accent3>
          <a:srgbClr val="C0AAAA"/>
        </a:accent3>
        <a:accent4>
          <a:srgbClr val="DADADA"/>
        </a:accent4>
        <a:accent5>
          <a:srgbClr val="FFB4AD"/>
        </a:accent5>
        <a:accent6>
          <a:srgbClr val="B24B36"/>
        </a:accent6>
        <a:hlink>
          <a:srgbClr val="FFFFCC"/>
        </a:hlink>
        <a:folHlink>
          <a:srgbClr val="FF990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Les maladies « culturo-génétiques »</Template>
  <TotalTime>5239</TotalTime>
  <Words>8908</Words>
  <Application>Microsoft Office PowerPoint</Application>
  <PresentationFormat>Affichage à l'écran (4:3)</PresentationFormat>
  <Paragraphs>716</Paragraphs>
  <Slides>138</Slides>
  <Notes>1</Notes>
  <HiddenSlides>0</HiddenSlides>
  <MMClips>0</MMClips>
  <ScaleCrop>false</ScaleCrop>
  <HeadingPairs>
    <vt:vector size="6" baseType="variant">
      <vt:variant>
        <vt:lpstr>Thème</vt:lpstr>
      </vt:variant>
      <vt:variant>
        <vt:i4>1</vt:i4>
      </vt:variant>
      <vt:variant>
        <vt:lpstr>Serveurs OLE incorporés</vt:lpstr>
      </vt:variant>
      <vt:variant>
        <vt:i4>0</vt:i4>
      </vt:variant>
      <vt:variant>
        <vt:lpstr>Titres des diapositives</vt:lpstr>
      </vt:variant>
      <vt:variant>
        <vt:i4>138</vt:i4>
      </vt:variant>
    </vt:vector>
  </HeadingPairs>
  <TitlesOfParts>
    <vt:vector size="139" baseType="lpstr">
      <vt:lpstr>Les maladies « culturo-génétiques »</vt:lpstr>
      <vt:lpstr>Le danger du soutien gorge</vt:lpstr>
      <vt:lpstr>Préambule</vt:lpstr>
      <vt:lpstr>Un autre regard sur notre façon de vivre</vt:lpstr>
      <vt:lpstr>Seins et soutien gorge: un comportement social</vt:lpstr>
      <vt:lpstr>Une problématique complexe</vt:lpstr>
      <vt:lpstr>Inventé en 1889</vt:lpstr>
      <vt:lpstr>Le corset était déjà un problème de santé…</vt:lpstr>
      <vt:lpstr>Le vêtement compresse le corps</vt:lpstr>
      <vt:lpstr>Les alertes du milieu médical</vt:lpstr>
      <vt:lpstr>Les nouvelles informations sont souvent réfutées.</vt:lpstr>
      <vt:lpstr>Lucy a environ 3,2 millions d'années.</vt:lpstr>
      <vt:lpstr>Le soutien gorge et le drainage lymphatique</vt:lpstr>
      <vt:lpstr>Une étude sur 4700 femmes</vt:lpstr>
      <vt:lpstr>Compression des ganglions lymphatiques</vt:lpstr>
      <vt:lpstr>Les capillaires lymphatiques</vt:lpstr>
      <vt:lpstr>Evacuation bloquée des toxiques</vt:lpstr>
      <vt:lpstr>Compression des capillaires</vt:lpstr>
      <vt:lpstr>Une expérience très parlante</vt:lpstr>
      <vt:lpstr>Une pression constante…</vt:lpstr>
      <vt:lpstr>Une pression lymphatique faible</vt:lpstr>
      <vt:lpstr>Un blocage permanent…</vt:lpstr>
      <vt:lpstr>Un flux entravé</vt:lpstr>
      <vt:lpstr>Hypoxie tissulaire</vt:lpstr>
      <vt:lpstr>L’angiogenèse pathologique</vt:lpstr>
      <vt:lpstr>Les études sur les constrictions dues aux vêtements sont nombreuses.</vt:lpstr>
      <vt:lpstr>Etude médicale au Venezuela</vt:lpstr>
      <vt:lpstr>Pathologies et lésions mammaires générées par le soutien gorge</vt:lpstr>
      <vt:lpstr>« Le soutien gorge est un prédicateur important de l’émergence et le développement des maladies du sein »</vt:lpstr>
      <vt:lpstr>Relation étroite entre durée d’utilisation et lésions mammaires</vt:lpstr>
      <vt:lpstr>Méridiens et points d’acuponcture</vt:lpstr>
      <vt:lpstr>Un lien démontré…</vt:lpstr>
      <vt:lpstr>Les seins changent de volume,              pas le soutien gorge</vt:lpstr>
      <vt:lpstr>Les œstrogènes</vt:lpstr>
      <vt:lpstr>Des œstrogènes chimiques</vt:lpstr>
      <vt:lpstr>Le réchauffement permanent des seins </vt:lpstr>
      <vt:lpstr>Lien soutien gorge et température</vt:lpstr>
      <vt:lpstr>Une femme sur huit…</vt:lpstr>
      <vt:lpstr>Le massage naturel du sein libre</vt:lpstr>
      <vt:lpstr>Le mouvement fait circuler la lymphe</vt:lpstr>
      <vt:lpstr>Trampoline sans soutien gorge</vt:lpstr>
      <vt:lpstr>Habillée pour tuer</vt:lpstr>
      <vt:lpstr>Une femme est vivante (et non un objet)</vt:lpstr>
      <vt:lpstr>Des résultats d’enquête stupéfiants</vt:lpstr>
      <vt:lpstr>Corrélation et causalité</vt:lpstr>
      <vt:lpstr>Peut-on nier un constat ?</vt:lpstr>
      <vt:lpstr>Une approche pluridisciplinaire</vt:lpstr>
      <vt:lpstr>Il faut du temps aux connaissances, pour être reconnaissances…</vt:lpstr>
      <vt:lpstr>Aucun intérêt financier pour une telle étude à grande échelle</vt:lpstr>
      <vt:lpstr>Une étude qui passe à côté ?</vt:lpstr>
      <vt:lpstr>Le soutien gorge diminue la production de mélatonine</vt:lpstr>
      <vt:lpstr>Des résultats spectaculaires</vt:lpstr>
      <vt:lpstr>Après, c’est déjà trop tard…</vt:lpstr>
      <vt:lpstr>Lymphoedème: Conseils après opération Eviter la constriction du soutien gorge avant aurait été mieux.</vt:lpstr>
      <vt:lpstr>Inconfort du soutien gorge pour les femmes vivant avec un cancer du sein</vt:lpstr>
      <vt:lpstr>Pressions et douleurs</vt:lpstr>
      <vt:lpstr>Un accessoire de mode destructeur ? </vt:lpstr>
      <vt:lpstr>Aux îles Fidji…</vt:lpstr>
      <vt:lpstr>Les mêmes résultats en Chine</vt:lpstr>
      <vt:lpstr>Immigration japonaise aux Etats Unis</vt:lpstr>
      <vt:lpstr>Le cancer du sein chez l’homme</vt:lpstr>
      <vt:lpstr>Le premier monokini</vt:lpstr>
      <vt:lpstr>Le soleil excellent contre le cancer du sein</vt:lpstr>
      <vt:lpstr>Le soleil : Meilleure source de vitamine D</vt:lpstr>
      <vt:lpstr>Le soleil excellent contre le cancer du sein mais sans abus</vt:lpstr>
      <vt:lpstr>Le soleil, un anti cancer…</vt:lpstr>
      <vt:lpstr>Sociologie Jean Claude Kaufmann</vt:lpstr>
      <vt:lpstr>L’aisance: l’affirmation la plus visible de la liberté par rapport aux contraintes qui dominent les gens ordinaires (Pierre Bourdieu)</vt:lpstr>
      <vt:lpstr>Même sans seins, un soutien gorge obligatoire !</vt:lpstr>
      <vt:lpstr>En piscine seins nus autorisés</vt:lpstr>
      <vt:lpstr>Un faux besoin</vt:lpstr>
      <vt:lpstr>Le soutien gorge est inutile et favorise la chute des seins</vt:lpstr>
      <vt:lpstr>Contrairement aux idées reçues</vt:lpstr>
      <vt:lpstr>Le soutien gorge est inutile et favorise la chute des seins</vt:lpstr>
      <vt:lpstr>Le sein remonte sans soutien !</vt:lpstr>
      <vt:lpstr>Des résultats surprenants</vt:lpstr>
      <vt:lpstr>La croissance chez la jeune fille</vt:lpstr>
      <vt:lpstr>Étude médicale sur l’évolution du confort sans soutien gorge (2009)</vt:lpstr>
      <vt:lpstr>Prévention de la ptose (chute des seins) sans soutien gorge.</vt:lpstr>
      <vt:lpstr>Un maintien mécanique naturel </vt:lpstr>
      <vt:lpstr>Des mouvements  qu’il ne faut pas entraver…</vt:lpstr>
      <vt:lpstr>Le problème de  la statique mammaire</vt:lpstr>
      <vt:lpstr>Le sein, juste un organe nourricier</vt:lpstr>
      <vt:lpstr>Amélioration du sein sans soutien gorge:  une flambée médiatique</vt:lpstr>
      <vt:lpstr>Une étude japonaise…</vt:lpstr>
      <vt:lpstr>Les dégâts du soutien gorge</vt:lpstr>
      <vt:lpstr>Disparition des douleurs sans soutien gorge</vt:lpstr>
      <vt:lpstr>Aisance et liberté</vt:lpstr>
      <vt:lpstr>Mise en garde des ostéopathes</vt:lpstr>
      <vt:lpstr>Le constat des esthéticiennes</vt:lpstr>
      <vt:lpstr>Quand le soutien gorge n’existait pas</vt:lpstr>
      <vt:lpstr>Les femmes qui portent le moins de vêtements possible vivent plus longtemps !</vt:lpstr>
      <vt:lpstr>Un retour à une sage décision</vt:lpstr>
      <vt:lpstr>Une mode qui existait déjà</vt:lpstr>
      <vt:lpstr>La mode: un réflexe social et culturel</vt:lpstr>
      <vt:lpstr>Mai 68</vt:lpstr>
      <vt:lpstr>Un ralentissement lié à l’histoire ?</vt:lpstr>
      <vt:lpstr>Constat de l’OMS et habitudes Européennes</vt:lpstr>
      <vt:lpstr>Le cancer du sein explose dans les pays en voie de développement</vt:lpstr>
      <vt:lpstr>L’occident comme modèle…</vt:lpstr>
      <vt:lpstr>Le phénomène déclencheur ?</vt:lpstr>
      <vt:lpstr>Santé ou apparence</vt:lpstr>
      <vt:lpstr>Une ambiguïté étonnante !</vt:lpstr>
      <vt:lpstr>Différence  hommes / femmes</vt:lpstr>
      <vt:lpstr>Notre société n’est pas logique</vt:lpstr>
      <vt:lpstr>Le corps sexué de la femme</vt:lpstr>
      <vt:lpstr>L’allaitement public mal vu…</vt:lpstr>
      <vt:lpstr>Criminaliser tout ou partie du corps de la femme.</vt:lpstr>
      <vt:lpstr>Un incroyable paradoxe</vt:lpstr>
      <vt:lpstr>Le corps-objet de la femme dans notre société occidentale</vt:lpstr>
      <vt:lpstr>Torse nu sur un chantier</vt:lpstr>
      <vt:lpstr>Les seins: une féminité interdite</vt:lpstr>
      <vt:lpstr>Des femmes qui veulent se libérer…</vt:lpstr>
      <vt:lpstr>Une société évoluée…</vt:lpstr>
      <vt:lpstr>Eduquer les hommes…</vt:lpstr>
      <vt:lpstr>Dés que nous changeons d’univers culturel, nous changeons l’image de la femme. </vt:lpstr>
      <vt:lpstr>Atteinte à la pudeur en Tunisie</vt:lpstr>
      <vt:lpstr>Les seins de la femme pour sa liberté</vt:lpstr>
      <vt:lpstr>En France : Légalité juridique </vt:lpstr>
      <vt:lpstr>Kate seins nus… Un scandale ? Pourtant du naturel…</vt:lpstr>
      <vt:lpstr>Dans un département français</vt:lpstr>
      <vt:lpstr>A  New York…</vt:lpstr>
      <vt:lpstr>Normaliser le corps des femmes</vt:lpstr>
      <vt:lpstr>La pression sociale plus forte que la légalité ?</vt:lpstr>
      <vt:lpstr>Accessoire de mode en Papouasie</vt:lpstr>
      <vt:lpstr>Soutenir et mettre en valeur…</vt:lpstr>
      <vt:lpstr>Un combat pour la santé</vt:lpstr>
      <vt:lpstr>Attention aux méprises</vt:lpstr>
      <vt:lpstr>Un choix: santé ou apparence</vt:lpstr>
      <vt:lpstr>La pression sociale est le plus grand ennemi de votre santé </vt:lpstr>
      <vt:lpstr>Un accessoire qui tue</vt:lpstr>
      <vt:lpstr>Normalité ou aberration ?</vt:lpstr>
      <vt:lpstr>Ne vous laissez pas dicter votre mode de vie</vt:lpstr>
      <vt:lpstr>Votre corps est à vous, choisissez vous-même ce que vous devez porter ou pas !</vt:lpstr>
      <vt:lpstr>Sources (Page 1) :</vt:lpstr>
      <vt:lpstr>Sources (Page 2) :</vt:lpstr>
      <vt:lpstr>Sources (Page 3) :</vt:lpstr>
      <vt:lpstr>Sources (Page 4) :</vt:lpstr>
      <vt:lpstr>Sources (Page 5) :</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Le danger du soutien gorge</dc:title>
  <dc:subject>Cancer et pression sociale</dc:subject>
  <dc:creator>Yves M.</dc:creator>
  <cp:keywords>Soutien gorge cancer kyste société sein ptose</cp:keywords>
  <dc:description>Le soutien gorge pourrait bien être le lien avec les 75% de cancers du sein inexpliqués. Les études sur les constrictions sont nombreuses, sur les vêtements serrés qui entrainent des pathologies. Le soutien gorge favorise davantage la ptose plus qu'il ne la prévient.</dc:description>
  <cp:lastModifiedBy>MAZOUE</cp:lastModifiedBy>
  <cp:revision>696</cp:revision>
  <dcterms:created xsi:type="dcterms:W3CDTF">2011-12-16T04:58:06Z</dcterms:created>
  <dcterms:modified xsi:type="dcterms:W3CDTF">2013-06-10T03:06:17Z</dcterms:modified>
  <cp:category>Santé</cp:category>
  <cp:contentStatus>Rajout constant d'informations</cp:contentStatus>
</cp:coreProperties>
</file>