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  <p:sldMasterId id="2147484020" r:id="rId3"/>
  </p:sldMasterIdLst>
  <p:notesMasterIdLst>
    <p:notesMasterId r:id="rId18"/>
  </p:notesMasterIdLst>
  <p:sldIdLst>
    <p:sldId id="256" r:id="rId4"/>
    <p:sldId id="257" r:id="rId5"/>
    <p:sldId id="270" r:id="rId6"/>
    <p:sldId id="258" r:id="rId7"/>
    <p:sldId id="259" r:id="rId8"/>
    <p:sldId id="264" r:id="rId9"/>
    <p:sldId id="265" r:id="rId10"/>
    <p:sldId id="267" r:id="rId11"/>
    <p:sldId id="263" r:id="rId12"/>
    <p:sldId id="271" r:id="rId13"/>
    <p:sldId id="268" r:id="rId14"/>
    <p:sldId id="262" r:id="rId15"/>
    <p:sldId id="269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E9F42-EB3B-4CD3-B33C-D2293122F4D5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4A4B6-0FE1-4FD7-AC21-0096B7B656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96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82ADE8-D35A-47B3-9924-513F4A3EB2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9A9E-49E5-4B44-A17A-1B27FC40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E036-4538-45B5-BC01-1D4AADE9E6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626B-B54D-4C3F-8629-E9FE8B426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4E74-C1DF-40A8-986B-4446AA740E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A144-AC67-4613-9EF8-D83BA2A297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A750-1AE8-4E85-8668-E80EA5A078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8B54-E9A7-414D-ADFB-193B9883A9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69225-B987-47A3-AC5B-51926DB3C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7DE46-3D57-430A-8138-8FF755A3C6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7333-8B01-4B42-819C-C3C2BFF7F8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15B4BB-6DAC-4E99-B3DC-D1316D0CC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0F919F-35FE-4934-A2B9-8E1DDA8C4417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5EA973-DD8B-4927-830E-38B430AE20F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vision du monde</a:t>
            </a: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Marion RECHT </a:t>
            </a:r>
            <a:r>
              <a:rPr lang="fr-FR" b="1" dirty="0" smtClean="0">
                <a:solidFill>
                  <a:schemeClr val="tx2"/>
                </a:solidFill>
              </a:rPr>
              <a:t>2</a:t>
            </a:r>
            <a:r>
              <a:rPr lang="fr-FR" b="1" baseline="30000" dirty="0" smtClean="0">
                <a:solidFill>
                  <a:schemeClr val="tx2"/>
                </a:solidFill>
              </a:rPr>
              <a:t>nde</a:t>
            </a:r>
            <a:r>
              <a:rPr lang="fr-FR" b="1" dirty="0" smtClean="0">
                <a:solidFill>
                  <a:schemeClr val="tx2"/>
                </a:solidFill>
              </a:rPr>
              <a:t>2</a:t>
            </a:r>
          </a:p>
          <a:p>
            <a:pPr algn="ctr"/>
            <a:r>
              <a:rPr lang="fr-FR" b="1" dirty="0" err="1" smtClean="0">
                <a:solidFill>
                  <a:schemeClr val="tx2"/>
                </a:solidFill>
              </a:rPr>
              <a:t>Nazli</a:t>
            </a:r>
            <a:r>
              <a:rPr lang="fr-FR" b="1" dirty="0" smtClean="0">
                <a:solidFill>
                  <a:schemeClr val="tx2"/>
                </a:solidFill>
              </a:rPr>
              <a:t> MILADIZ 2</a:t>
            </a:r>
            <a:r>
              <a:rPr lang="fr-FR" b="1" baseline="30000" dirty="0" smtClean="0">
                <a:solidFill>
                  <a:schemeClr val="tx2"/>
                </a:solidFill>
              </a:rPr>
              <a:t>nde</a:t>
            </a:r>
            <a:r>
              <a:rPr lang="fr-FR" b="1" dirty="0" smtClean="0">
                <a:solidFill>
                  <a:schemeClr val="tx2"/>
                </a:solidFill>
              </a:rPr>
              <a:t>2</a:t>
            </a:r>
          </a:p>
          <a:p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908720"/>
            <a:ext cx="8229600" cy="5103440"/>
          </a:xfrm>
        </p:spPr>
        <p:txBody>
          <a:bodyPr>
            <a:noAutofit/>
          </a:bodyPr>
          <a:lstStyle/>
          <a:p>
            <a:pPr algn="ctr"/>
            <a:r>
              <a:rPr lang="fr-FR" sz="1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caméra</a:t>
            </a:r>
            <a:endParaRPr lang="fr-FR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352" cy="1253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 descr="Camera Pro Sony HXR-MC200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25" y="1124744"/>
            <a:ext cx="3744416" cy="2253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8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/>
          </p:cNvSpPr>
          <p:nvPr/>
        </p:nvSpPr>
        <p:spPr bwMode="auto">
          <a:xfrm>
            <a:off x="1853330" y="4043646"/>
            <a:ext cx="1412037" cy="1303734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8" tIns="26788" rIns="26788" bIns="26788"/>
          <a:lstStyle/>
          <a:p>
            <a:pPr algn="l"/>
            <a:r>
              <a:rPr lang="en-US" sz="1700" u="sng" dirty="0">
                <a:ea typeface="Gill Sans" charset="0"/>
                <a:cs typeface="Gill Sans" charset="0"/>
              </a:rPr>
              <a:t>1922 : </a:t>
            </a:r>
            <a:r>
              <a:rPr lang="en-US" sz="1700" dirty="0">
                <a:ea typeface="Gill Sans" charset="0"/>
                <a:cs typeface="Gill Sans" charset="0"/>
              </a:rPr>
              <a:t>Invention de l’objectif 9.5mm.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2555776" y="5144306"/>
            <a:ext cx="1714512" cy="1303734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8" tIns="26788" rIns="26788" bIns="26788"/>
          <a:lstStyle/>
          <a:p>
            <a:pPr algn="l"/>
            <a:r>
              <a:rPr lang="en-US" sz="1700" u="sng" dirty="0">
                <a:ea typeface="Gill Sans" charset="0"/>
                <a:cs typeface="Gill Sans" charset="0"/>
              </a:rPr>
              <a:t>1923 </a:t>
            </a:r>
            <a:r>
              <a:rPr lang="en-US" sz="1700" u="sng" dirty="0" smtClean="0">
                <a:ea typeface="Gill Sans" charset="0"/>
                <a:cs typeface="Gill Sans" charset="0"/>
              </a:rPr>
              <a:t>:</a:t>
            </a:r>
          </a:p>
          <a:p>
            <a:pPr algn="l"/>
            <a:r>
              <a:rPr lang="en-US" sz="1700" u="sng" dirty="0" smtClean="0">
                <a:ea typeface="Gill Sans" charset="0"/>
                <a:cs typeface="Gill Sans" charset="0"/>
              </a:rPr>
              <a:t> </a:t>
            </a:r>
            <a:r>
              <a:rPr lang="en-US" sz="1700" dirty="0">
                <a:ea typeface="Gill Sans" charset="0"/>
                <a:cs typeface="Gill Sans" charset="0"/>
              </a:rPr>
              <a:t>Invention de l’objectif 16mm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3462480" y="3644108"/>
            <a:ext cx="1352861" cy="1053703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8" tIns="26788" rIns="26788" bIns="26788"/>
          <a:lstStyle/>
          <a:p>
            <a:pPr algn="l"/>
            <a:r>
              <a:rPr lang="en-US" sz="1700" u="sng" dirty="0">
                <a:ea typeface="Gill Sans" charset="0"/>
                <a:cs typeface="Gill Sans" charset="0"/>
              </a:rPr>
              <a:t>1932 : </a:t>
            </a:r>
            <a:endParaRPr lang="en-US" sz="1700" u="sng" dirty="0" smtClean="0">
              <a:ea typeface="Gill Sans" charset="0"/>
              <a:cs typeface="Gill Sans" charset="0"/>
            </a:endParaRPr>
          </a:p>
          <a:p>
            <a:pPr algn="l"/>
            <a:r>
              <a:rPr lang="en-US" sz="1700" dirty="0" smtClean="0">
                <a:ea typeface="Gill Sans" charset="0"/>
                <a:cs typeface="Gill Sans" charset="0"/>
              </a:rPr>
              <a:t>Kodak </a:t>
            </a:r>
            <a:r>
              <a:rPr lang="en-US" sz="1700" dirty="0">
                <a:ea typeface="Gill Sans" charset="0"/>
                <a:cs typeface="Gill Sans" charset="0"/>
              </a:rPr>
              <a:t>lance le 8mm.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345875" y="4857760"/>
            <a:ext cx="1677675" cy="1053703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8" tIns="26788" rIns="26788" bIns="26788"/>
          <a:lstStyle/>
          <a:p>
            <a:pPr algn="l"/>
            <a:r>
              <a:rPr lang="en-US" sz="1700" u="sng" dirty="0">
                <a:ea typeface="Gill Sans" charset="0"/>
                <a:cs typeface="Gill Sans" charset="0"/>
              </a:rPr>
              <a:t>1965 : </a:t>
            </a:r>
            <a:endParaRPr lang="en-US" sz="1700" u="sng" dirty="0" smtClean="0">
              <a:ea typeface="Gill Sans" charset="0"/>
              <a:cs typeface="Gill Sans" charset="0"/>
            </a:endParaRPr>
          </a:p>
          <a:p>
            <a:pPr algn="l"/>
            <a:r>
              <a:rPr lang="en-US" sz="1700" dirty="0" smtClean="0">
                <a:ea typeface="Gill Sans" charset="0"/>
                <a:cs typeface="Gill Sans" charset="0"/>
              </a:rPr>
              <a:t>Invention </a:t>
            </a:r>
            <a:r>
              <a:rPr lang="en-US" sz="1700" dirty="0">
                <a:ea typeface="Gill Sans" charset="0"/>
                <a:cs typeface="Gill Sans" charset="0"/>
              </a:rPr>
              <a:t>du super 8</a:t>
            </a:r>
          </a:p>
        </p:txBody>
      </p:sp>
      <p:sp>
        <p:nvSpPr>
          <p:cNvPr id="23564" name="Rectangle 12"/>
          <p:cNvSpPr>
            <a:spLocks/>
          </p:cNvSpPr>
          <p:nvPr/>
        </p:nvSpPr>
        <p:spPr bwMode="auto">
          <a:xfrm>
            <a:off x="5429256" y="3357562"/>
            <a:ext cx="1643074" cy="1928826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8" tIns="26788" rIns="26788" bIns="26788"/>
          <a:lstStyle/>
          <a:p>
            <a:pPr algn="l"/>
            <a:r>
              <a:rPr lang="en-US" sz="1700" u="sng" dirty="0">
                <a:ea typeface="Gill Sans" charset="0"/>
                <a:cs typeface="Gill Sans" charset="0"/>
              </a:rPr>
              <a:t>Années 70 : </a:t>
            </a:r>
            <a:r>
              <a:rPr lang="en-US" sz="1700" dirty="0" smtClean="0">
                <a:ea typeface="Gill Sans" charset="0"/>
                <a:cs typeface="Gill Sans" charset="0"/>
              </a:rPr>
              <a:t>Possibilities </a:t>
            </a:r>
            <a:r>
              <a:rPr lang="en-US" sz="1700" dirty="0">
                <a:ea typeface="Gill Sans" charset="0"/>
                <a:cs typeface="Gill Sans" charset="0"/>
              </a:rPr>
              <a:t>d’enregistrer le son simultanément à l’image.</a:t>
            </a: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143768" y="5000636"/>
            <a:ext cx="1442172" cy="1303734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8" tIns="26788" rIns="26788" bIns="26788"/>
          <a:lstStyle/>
          <a:p>
            <a:pPr algn="l"/>
            <a:r>
              <a:rPr lang="en-US" sz="1700" u="sng" dirty="0">
                <a:ea typeface="Gill Sans" charset="0"/>
                <a:cs typeface="Gill Sans" charset="0"/>
              </a:rPr>
              <a:t>1985 : </a:t>
            </a:r>
            <a:endParaRPr lang="en-US" sz="1700" u="sng" dirty="0" smtClean="0">
              <a:ea typeface="Gill Sans" charset="0"/>
              <a:cs typeface="Gill Sans" charset="0"/>
            </a:endParaRPr>
          </a:p>
          <a:p>
            <a:pPr algn="l"/>
            <a:r>
              <a:rPr lang="en-US" sz="1700" dirty="0" smtClean="0">
                <a:ea typeface="Gill Sans" charset="0"/>
                <a:cs typeface="Gill Sans" charset="0"/>
              </a:rPr>
              <a:t>Prix </a:t>
            </a:r>
            <a:r>
              <a:rPr lang="en-US" sz="1700" dirty="0">
                <a:ea typeface="Gill Sans" charset="0"/>
                <a:cs typeface="Gill Sans" charset="0"/>
              </a:rPr>
              <a:t>du </a:t>
            </a:r>
            <a:r>
              <a:rPr lang="en-US" sz="1700" dirty="0" smtClean="0">
                <a:ea typeface="Gill Sans" charset="0"/>
                <a:cs typeface="Gill Sans" charset="0"/>
              </a:rPr>
              <a:t>materiel </a:t>
            </a:r>
            <a:r>
              <a:rPr lang="en-US" sz="1700" dirty="0">
                <a:ea typeface="Gill Sans" charset="0"/>
                <a:cs typeface="Gill Sans" charset="0"/>
              </a:rPr>
              <a:t>accessible au grand public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14282" y="857232"/>
            <a:ext cx="3022046" cy="83099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Histoire :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rot="5400000">
            <a:off x="650353" y="341776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2215578" y="4107546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3661009" y="345142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3839995" y="4036223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5400000">
            <a:off x="5857884" y="328612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>
            <a:off x="6465107" y="4036223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èche droite à entaille 29"/>
          <p:cNvSpPr/>
          <p:nvPr/>
        </p:nvSpPr>
        <p:spPr>
          <a:xfrm>
            <a:off x="214282" y="1714488"/>
            <a:ext cx="8715404" cy="2071702"/>
          </a:xfrm>
          <a:prstGeom prst="notchedRightArrow">
            <a:avLst>
              <a:gd name="adj1" fmla="val 40777"/>
              <a:gd name="adj2" fmla="val 56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267744" y="3233224"/>
            <a:ext cx="0" cy="875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467544" y="3770755"/>
            <a:ext cx="116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1892 :</a:t>
            </a:r>
          </a:p>
          <a:p>
            <a:r>
              <a:rPr lang="fr-FR" dirty="0" smtClean="0"/>
              <a:t>Invention du 35 mm</a:t>
            </a:r>
            <a:endParaRPr lang="fr-FR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786842" cy="1132732"/>
          </a:xfrm>
        </p:spPr>
        <p:txBody>
          <a:bodyPr>
            <a:noAutofit/>
          </a:bodyPr>
          <a:lstStyle/>
          <a:p>
            <a:r>
              <a:rPr lang="fr-FR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Fonctionnement de la caméra :</a:t>
            </a:r>
            <a:endParaRPr lang="fr-F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8592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1. Adaptateur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2. Fenêtre optique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3. Obturateur mécanique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4. Détecteur CCD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5. Amplificateur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6. Connexion pour alimenté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7. Dissipateur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8. Refroidisseur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9. Coque</a:t>
            </a:r>
          </a:p>
          <a:p>
            <a:endParaRPr lang="fr-FR" dirty="0"/>
          </a:p>
        </p:txBody>
      </p:sp>
      <p:pic>
        <p:nvPicPr>
          <p:cNvPr id="5" name="Image 4" descr="cameraP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125" y="1785926"/>
            <a:ext cx="4635875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ancêtres:</a:t>
            </a:r>
            <a:endParaRPr lang="fr-F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3.bp.blogspot.com/_3xAnhJsUtp8/TMRl6uv9yeI/AAAAAAAAABM/NBzG53mB0IQ/s1600/Camera_Obscura_bo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456719"/>
            <a:ext cx="2520280" cy="2212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683568" y="335699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Caméra </a:t>
            </a:r>
            <a:r>
              <a:rPr lang="fr-FR" dirty="0" err="1" smtClean="0"/>
              <a:t>Obscura</a:t>
            </a:r>
            <a:endParaRPr lang="fr-FR" dirty="0"/>
          </a:p>
        </p:txBody>
      </p:sp>
      <p:pic>
        <p:nvPicPr>
          <p:cNvPr id="1028" name="Picture 4" descr="http://bioscopic.files.wordpress.com/2008/09/phenakistiscop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378" y="1456719"/>
            <a:ext cx="1975014" cy="1961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4961128" y="3426001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Phénakistiscope</a:t>
            </a:r>
            <a:endParaRPr lang="fr-FR" dirty="0"/>
          </a:p>
        </p:txBody>
      </p:sp>
      <p:pic>
        <p:nvPicPr>
          <p:cNvPr id="3074" name="Picture 2" descr="http://www.afcinema.com/IMG/jpg/CF_Camereclair_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9030"/>
            <a:ext cx="297110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71600" y="625328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Caméréclair</a:t>
            </a:r>
            <a:endParaRPr lang="fr-FR" dirty="0"/>
          </a:p>
        </p:txBody>
      </p:sp>
      <p:pic>
        <p:nvPicPr>
          <p:cNvPr id="3076" name="Picture 4" descr="http://www.cv.vic.gov.au/data/7144/acmi_mitchell_16mm_1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49030"/>
            <a:ext cx="2736305" cy="2124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76056" y="625328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Caméra </a:t>
            </a:r>
            <a:r>
              <a:rPr lang="fr-FR" dirty="0"/>
              <a:t>Mitchell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Métiers: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844824"/>
            <a:ext cx="1954560" cy="7014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Cadreur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7539" y="349824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</a:rPr>
              <a:t>Réalisateur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572547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</a:rPr>
              <a:t>Scripte</a:t>
            </a:r>
            <a:endParaRPr lang="fr-FR" sz="28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://www.lesmetiers.net/upload/docs/image/jpeg/2010-08/scripte_383x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61835"/>
            <a:ext cx="3648075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lesmetiers.net/upload/docs/image/jpeg/2010-08/realisateur_383x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0086"/>
            <a:ext cx="3648075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esmetiers.net/upload/docs/image/jpeg/2010-08/cadreur_383x2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53" y="980728"/>
            <a:ext cx="3648075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8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Sommaire:</a:t>
            </a:r>
            <a:endParaRPr lang="fr-FR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fr-FR" sz="3200" u="sng" dirty="0" smtClean="0"/>
              <a:t>I – L’œil, le premier outil.</a:t>
            </a:r>
          </a:p>
          <a:p>
            <a:pPr algn="ctr">
              <a:buNone/>
            </a:pPr>
            <a:r>
              <a:rPr lang="fr-FR" sz="3500" i="1" dirty="0" smtClean="0"/>
              <a:t>1)Schéma:</a:t>
            </a:r>
          </a:p>
          <a:p>
            <a:pPr algn="ctr">
              <a:buNone/>
            </a:pPr>
            <a:r>
              <a:rPr lang="fr-FR" sz="3500" i="1" dirty="0" smtClean="0"/>
              <a:t>2) </a:t>
            </a:r>
            <a:r>
              <a:rPr lang="fr-FR" sz="3500" i="1" dirty="0" smtClean="0"/>
              <a:t>Fonctionnement:</a:t>
            </a:r>
            <a:endParaRPr lang="fr-FR" sz="3500" i="1" dirty="0" smtClean="0"/>
          </a:p>
          <a:p>
            <a:pPr algn="ctr">
              <a:buNone/>
            </a:pPr>
            <a:r>
              <a:rPr lang="fr-FR" sz="3500" i="1" dirty="0" smtClean="0"/>
              <a:t>3) Maladies et traitements:</a:t>
            </a:r>
          </a:p>
          <a:p>
            <a:pPr algn="ctr">
              <a:buNone/>
            </a:pPr>
            <a:r>
              <a:rPr lang="fr-FR" sz="3500" i="1" dirty="0" smtClean="0"/>
              <a:t>4) Métiers:</a:t>
            </a:r>
          </a:p>
          <a:p>
            <a:pPr algn="ctr">
              <a:buNone/>
            </a:pPr>
            <a:endParaRPr lang="fr-FR" u="sng" dirty="0" smtClean="0"/>
          </a:p>
          <a:p>
            <a:pPr algn="ctr">
              <a:buNone/>
            </a:pPr>
            <a:r>
              <a:rPr lang="fr-FR" sz="3200" u="sng" dirty="0" smtClean="0"/>
              <a:t>II- Un appareil optique : la </a:t>
            </a:r>
            <a:r>
              <a:rPr lang="fr-FR" sz="3200" u="sng" dirty="0" smtClean="0"/>
              <a:t>caméra.</a:t>
            </a:r>
            <a:endParaRPr lang="fr-FR" sz="3200" u="sng" dirty="0" smtClean="0"/>
          </a:p>
          <a:p>
            <a:pPr algn="ctr">
              <a:buNone/>
            </a:pPr>
            <a:r>
              <a:rPr lang="fr-FR" sz="3200" i="1" dirty="0" smtClean="0"/>
              <a:t>1)Histoire:</a:t>
            </a:r>
            <a:endParaRPr lang="fr-FR" sz="3200" i="1" dirty="0" smtClean="0"/>
          </a:p>
          <a:p>
            <a:pPr algn="ctr">
              <a:buNone/>
            </a:pPr>
            <a:r>
              <a:rPr lang="fr-FR" sz="3200" i="1" dirty="0" smtClean="0"/>
              <a:t>2)Fonctionnement:</a:t>
            </a:r>
            <a:endParaRPr lang="fr-FR" sz="3200" i="1" dirty="0" smtClean="0"/>
          </a:p>
          <a:p>
            <a:pPr algn="ctr">
              <a:buNone/>
            </a:pPr>
            <a:r>
              <a:rPr lang="fr-FR" sz="3200" i="1" dirty="0" smtClean="0"/>
              <a:t>3) </a:t>
            </a:r>
            <a:r>
              <a:rPr lang="fr-FR" sz="3200" i="1" dirty="0" smtClean="0"/>
              <a:t>Ancêtres:</a:t>
            </a:r>
          </a:p>
          <a:p>
            <a:pPr algn="ctr">
              <a:buNone/>
            </a:pPr>
            <a:r>
              <a:rPr lang="fr-FR" sz="3200" i="1" dirty="0" smtClean="0"/>
              <a:t>4) Métiers:</a:t>
            </a:r>
            <a:endParaRPr lang="fr-FR" sz="3200" i="1" dirty="0" smtClean="0"/>
          </a:p>
          <a:p>
            <a:endParaRPr lang="fr-FR" u="sng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8229600" cy="1143000"/>
          </a:xfrm>
        </p:spPr>
        <p:txBody>
          <a:bodyPr/>
          <a:lstStyle/>
          <a:p>
            <a:r>
              <a:rPr lang="fr-FR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L’œil, le premier outil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548177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Espace réservé du contenu 4" descr="Sans tit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065" y="2696930"/>
            <a:ext cx="3839111" cy="3400900"/>
          </a:xfrm>
          <a:noFill/>
          <a:ln>
            <a:noFill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043608" y="446215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Schéma:</a:t>
            </a:r>
            <a:endParaRPr lang="fr-FR" sz="60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200761" y="2517446"/>
            <a:ext cx="1285884" cy="8401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429256" y="3723233"/>
            <a:ext cx="1160678" cy="1428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030353" y="3398364"/>
            <a:ext cx="1200152" cy="3428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5400000">
            <a:off x="3244982" y="2470002"/>
            <a:ext cx="1725342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2347247" y="4253385"/>
            <a:ext cx="1198984" cy="9286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16200000" flipV="1">
            <a:off x="5072066" y="4643446"/>
            <a:ext cx="1285884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64387" y="2905737"/>
            <a:ext cx="229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Cornée</a:t>
            </a:r>
            <a:endParaRPr lang="fr-FR" sz="3600" b="1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3923928" y="1484784"/>
            <a:ext cx="247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Cristallin</a:t>
            </a:r>
            <a:endParaRPr lang="fr-FR" sz="3600" b="1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1509960" y="499473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Iris</a:t>
            </a:r>
            <a:endParaRPr lang="fr-FR" sz="3600" b="1" i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6516216" y="206084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Rétine</a:t>
            </a:r>
            <a:endParaRPr lang="fr-FR" sz="3600" b="1" i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5892040" y="5040896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Nerf Optique</a:t>
            </a:r>
            <a:endParaRPr lang="fr-FR" sz="3600" b="1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6516216" y="3418094"/>
            <a:ext cx="164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Fovéa</a:t>
            </a:r>
            <a:endParaRPr lang="fr-FR" sz="36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Fonctionnement de l’œil: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 descr="http://perso.id-net.fr/~brolis/docs/oeil/images/accomode1.gif"/>
          <p:cNvPicPr>
            <a:picLocks noChangeAspect="1" noChangeArrowheads="1"/>
          </p:cNvPicPr>
          <p:nvPr/>
        </p:nvPicPr>
        <p:blipFill>
          <a:blip r:embed="rId2" cstate="print"/>
          <a:srcRect l="1449" t="2564" r="1576" b="2564"/>
          <a:stretch>
            <a:fillRect/>
          </a:stretch>
        </p:blipFill>
        <p:spPr bwMode="auto">
          <a:xfrm>
            <a:off x="357126" y="2428868"/>
            <a:ext cx="8786874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conjonctivite: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714356"/>
            <a:ext cx="270571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pharmacieplus.files.wordpress.com/2012/12/conjonctivite-pha-nc2b001.png?w=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7658100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3786182" y="5643578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Antibiotique</a:t>
            </a:r>
            <a:endParaRPr lang="fr-FR" sz="32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32" y="4157644"/>
            <a:ext cx="2571768" cy="270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myopie: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857232"/>
            <a:ext cx="3911600" cy="23368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14282" y="3500438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accent1"/>
                </a:solidFill>
              </a:rPr>
              <a:t>Lunettes avec verres concaves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500530" y="3500438"/>
            <a:ext cx="4643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accent1"/>
                </a:solidFill>
              </a:rPr>
              <a:t>Laser dans les cas les plus graves</a:t>
            </a:r>
          </a:p>
          <a:p>
            <a:endParaRPr lang="fr-FR" dirty="0"/>
          </a:p>
        </p:txBody>
      </p:sp>
      <p:pic>
        <p:nvPicPr>
          <p:cNvPr id="14" name="Picture 2" descr="http://www.lindegger-optic.ch/wp-content/uploads/2011/08/myopie-a-travers-des-lunet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18"/>
            <a:ext cx="390207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1" y="4071918"/>
            <a:ext cx="3714775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L’astigmatisme: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60"/>
            <a:ext cx="473484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4786314" y="4214818"/>
            <a:ext cx="4071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" dirty="0" smtClean="0"/>
          </a:p>
          <a:p>
            <a:endParaRPr lang="fr-FR" sz="300" dirty="0" smtClean="0"/>
          </a:p>
          <a:p>
            <a:r>
              <a:rPr lang="fr-FR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Lunette divergente et concave</a:t>
            </a:r>
            <a:endParaRPr lang="fr-FR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5072074"/>
            <a:ext cx="1928826" cy="130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4786322"/>
            <a:ext cx="1285884" cy="187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4714884"/>
            <a:ext cx="928694" cy="199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3260" y="857232"/>
            <a:ext cx="4310740" cy="304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1071538" y="457200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Lentille</a:t>
            </a:r>
            <a:endParaRPr lang="fr-FR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542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métiers:</a:t>
            </a:r>
            <a:endParaRPr lang="fr-FR" sz="54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                           </a:t>
            </a:r>
            <a:r>
              <a:rPr lang="fr-F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Ophtalmologiste </a:t>
            </a: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>
              <a:buNone/>
            </a:pPr>
            <a:r>
              <a:rPr lang="fr-FR" sz="3200" dirty="0" smtClean="0">
                <a:solidFill>
                  <a:schemeClr val="accent1"/>
                </a:solidFill>
              </a:rPr>
              <a:t>             </a:t>
            </a:r>
            <a:r>
              <a:rPr lang="fr-FR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Opticien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000108"/>
            <a:ext cx="2948820" cy="242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357187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9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d_0197_slide">
  <a:themeElements>
    <a:clrScheme name="Office Theme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ébi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TC102191724[[fn=dance2]]</Template>
  <TotalTime>310</TotalTime>
  <Words>215</Words>
  <Application>Microsoft Office PowerPoint</Application>
  <PresentationFormat>Affichage à l'écran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ind_0197_slide</vt:lpstr>
      <vt:lpstr>1_Default Design</vt:lpstr>
      <vt:lpstr>Débit</vt:lpstr>
      <vt:lpstr>La vision du monde</vt:lpstr>
      <vt:lpstr>Sommaire:</vt:lpstr>
      <vt:lpstr>L’œil, le premier outil</vt:lpstr>
      <vt:lpstr>                                                                                                                                  </vt:lpstr>
      <vt:lpstr>Fonctionnement de l’œil:</vt:lpstr>
      <vt:lpstr>La conjonctivite: </vt:lpstr>
      <vt:lpstr>La myopie: </vt:lpstr>
      <vt:lpstr>L’astigmatisme: </vt:lpstr>
      <vt:lpstr>Les métiers:</vt:lpstr>
      <vt:lpstr>La caméra</vt:lpstr>
      <vt:lpstr>Présentation PowerPoint</vt:lpstr>
      <vt:lpstr>Fonctionnement de la caméra :</vt:lpstr>
      <vt:lpstr>Quelques ancêtres:</vt:lpstr>
      <vt:lpstr>Quelques Métiers:</vt:lpstr>
    </vt:vector>
  </TitlesOfParts>
  <Company>Service Informatique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vision du monde</dc:title>
  <dc:creator>emunier</dc:creator>
  <cp:lastModifiedBy>Marion</cp:lastModifiedBy>
  <cp:revision>50</cp:revision>
  <dcterms:created xsi:type="dcterms:W3CDTF">2013-03-11T13:28:30Z</dcterms:created>
  <dcterms:modified xsi:type="dcterms:W3CDTF">2013-06-09T17:38:35Z</dcterms:modified>
</cp:coreProperties>
</file>