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334" r:id="rId3"/>
    <p:sldId id="335" r:id="rId4"/>
    <p:sldId id="346" r:id="rId5"/>
    <p:sldId id="354" r:id="rId6"/>
    <p:sldId id="336" r:id="rId7"/>
    <p:sldId id="337" r:id="rId8"/>
    <p:sldId id="347" r:id="rId9"/>
    <p:sldId id="340" r:id="rId10"/>
    <p:sldId id="296" r:id="rId11"/>
    <p:sldId id="355" r:id="rId12"/>
    <p:sldId id="299" r:id="rId13"/>
    <p:sldId id="329" r:id="rId14"/>
    <p:sldId id="353" r:id="rId15"/>
    <p:sldId id="303" r:id="rId16"/>
    <p:sldId id="356" r:id="rId17"/>
  </p:sldIdLst>
  <p:sldSz cx="9144000" cy="6858000" type="screen4x3"/>
  <p:notesSz cx="6810375"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showPr>
  <p:clrMru>
    <a:srgbClr val="9999FF"/>
    <a:srgbClr val="0DD925"/>
    <a:srgbClr val="F4B0C5"/>
    <a:srgbClr val="007A00"/>
    <a:srgbClr val="FF9900"/>
    <a:srgbClr val="0DFF7A"/>
    <a:srgbClr val="0066FF"/>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78159" autoAdjust="0"/>
  </p:normalViewPr>
  <p:slideViewPr>
    <p:cSldViewPr>
      <p:cViewPr>
        <p:scale>
          <a:sx n="75" d="100"/>
          <a:sy n="75" d="100"/>
        </p:scale>
        <p:origin x="-1014" y="-288"/>
      </p:cViewPr>
      <p:guideLst>
        <p:guide orient="horz" pos="2160"/>
        <p:guide pos="2880"/>
      </p:guideLst>
    </p:cSldViewPr>
  </p:slideViewPr>
  <p:outlineViewPr>
    <p:cViewPr>
      <p:scale>
        <a:sx n="33" d="100"/>
        <a:sy n="33" d="100"/>
      </p:scale>
      <p:origin x="0" y="1374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310" y="-78"/>
      </p:cViewPr>
      <p:guideLst>
        <p:guide orient="horz" pos="3132"/>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ERIC\Local%20Settings\Temporary%20Internet%20Files\Content.Outlook\EE7LM6U0\STS%20IG1%202009-2010.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autoTitleDeleted val="1"/>
    <c:view3D>
      <c:rotX val="25"/>
      <c:hPercent val="50"/>
      <c:perspective val="0"/>
    </c:view3D>
    <c:plotArea>
      <c:layout>
        <c:manualLayout>
          <c:layoutTarget val="inner"/>
          <c:xMode val="edge"/>
          <c:yMode val="edge"/>
          <c:x val="0.16437193788276491"/>
          <c:y val="0.14670658682634918"/>
          <c:w val="0.79388888888888964"/>
          <c:h val="0.66691489769417045"/>
        </c:manualLayout>
      </c:layout>
      <c:pie3DChart>
        <c:varyColors val="1"/>
        <c:ser>
          <c:idx val="0"/>
          <c:order val="0"/>
          <c:tx>
            <c:strRef>
              <c:f>Sheet1!$A$2</c:f>
              <c:strCache>
                <c:ptCount val="1"/>
                <c:pt idx="0">
                  <c:v>Est</c:v>
                </c:pt>
              </c:strCache>
            </c:strRef>
          </c:tx>
          <c:spPr>
            <a:solidFill>
              <a:schemeClr val="accent1"/>
            </a:solidFill>
            <a:ln w="33281">
              <a:noFill/>
            </a:ln>
          </c:spPr>
          <c:explosion val="25"/>
          <c:dPt>
            <c:idx val="0"/>
            <c:explosion val="17"/>
            <c:spPr>
              <a:solidFill>
                <a:srgbClr val="FFFF00"/>
              </a:solidFill>
              <a:ln w="33281">
                <a:noFill/>
              </a:ln>
            </c:spPr>
          </c:dPt>
          <c:dPt>
            <c:idx val="1"/>
            <c:explosion val="16"/>
            <c:spPr>
              <a:solidFill>
                <a:srgbClr val="00FF00"/>
              </a:solidFill>
              <a:ln w="33281">
                <a:noFill/>
              </a:ln>
            </c:spPr>
          </c:dPt>
          <c:dPt>
            <c:idx val="2"/>
            <c:explosion val="26"/>
            <c:spPr>
              <a:solidFill>
                <a:srgbClr val="FF0000"/>
              </a:solidFill>
              <a:ln w="33281">
                <a:noFill/>
              </a:ln>
            </c:spPr>
          </c:dPt>
          <c:dLbls>
            <c:delete val="1"/>
          </c:dLbls>
          <c:cat>
            <c:strRef>
              <c:f>Sheet1!$B$1:$D$1</c:f>
              <c:strCache>
                <c:ptCount val="3"/>
                <c:pt idx="0">
                  <c:v>GEN</c:v>
                </c:pt>
                <c:pt idx="1">
                  <c:v>2e  trim.</c:v>
                </c:pt>
                <c:pt idx="2">
                  <c:v>3e  trim.</c:v>
                </c:pt>
              </c:strCache>
            </c:strRef>
          </c:cat>
          <c:val>
            <c:numRef>
              <c:f>Sheet1!$B$2:$D$2</c:f>
              <c:numCache>
                <c:formatCode>General</c:formatCode>
                <c:ptCount val="3"/>
                <c:pt idx="0">
                  <c:v>9</c:v>
                </c:pt>
                <c:pt idx="1">
                  <c:v>6</c:v>
                </c:pt>
                <c:pt idx="2">
                  <c:v>20</c:v>
                </c:pt>
              </c:numCache>
            </c:numRef>
          </c:val>
        </c:ser>
        <c:dLbls>
          <c:showCatName val="1"/>
        </c:dLbls>
      </c:pie3DChart>
      <c:spPr>
        <a:noFill/>
        <a:ln w="33281">
          <a:noFill/>
        </a:ln>
      </c:spPr>
    </c:plotArea>
    <c:plotVisOnly val="1"/>
    <c:dispBlanksAs val="zero"/>
  </c:chart>
  <c:spPr>
    <a:noFill/>
    <a:ln>
      <a:noFill/>
    </a:ln>
  </c:spPr>
  <c:txPr>
    <a:bodyPr/>
    <a:lstStyle/>
    <a:p>
      <a:pPr>
        <a:defRPr sz="2358" b="1" i="0" u="none" strike="noStrike" baseline="0">
          <a:solidFill>
            <a:schemeClr val="tx1"/>
          </a:solidFill>
          <a:latin typeface="Tahoma"/>
          <a:ea typeface="Tahoma"/>
          <a:cs typeface="Tahoma"/>
        </a:defRPr>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sz="1800" dirty="0" smtClean="0"/>
              <a:t>CLASSE SIO1 par bac d’origine</a:t>
            </a:r>
          </a:p>
          <a:p>
            <a:pPr>
              <a:defRPr/>
            </a:pPr>
            <a:r>
              <a:rPr lang="fr-FR" sz="1800" dirty="0" smtClean="0"/>
              <a:t>32 étudiants</a:t>
            </a:r>
            <a:endParaRPr lang="fr-FR" sz="1800" dirty="0"/>
          </a:p>
        </c:rich>
      </c:tx>
      <c:layout>
        <c:manualLayout>
          <c:xMode val="edge"/>
          <c:yMode val="edge"/>
          <c:x val="0.26748618339101188"/>
          <c:y val="3.7219712109987639E-2"/>
        </c:manualLayout>
      </c:layout>
    </c:title>
    <c:plotArea>
      <c:layout>
        <c:manualLayout>
          <c:layoutTarget val="inner"/>
          <c:xMode val="edge"/>
          <c:yMode val="edge"/>
          <c:x val="0.32699532388187097"/>
          <c:y val="0.19051473691918094"/>
          <c:w val="0.46911901509151122"/>
          <c:h val="0.71270060558551795"/>
        </c:manualLayout>
      </c:layout>
      <c:pieChart>
        <c:varyColors val="1"/>
        <c:ser>
          <c:idx val="0"/>
          <c:order val="0"/>
          <c:spPr>
            <a:solidFill>
              <a:srgbClr val="9999FF"/>
            </a:solidFill>
            <a:ln w="12700">
              <a:solidFill>
                <a:srgbClr val="000000"/>
              </a:solidFill>
              <a:prstDash val="solid"/>
            </a:ln>
          </c:spPr>
          <c:explosion val="25"/>
          <c:dPt>
            <c:idx val="0"/>
            <c:explosion val="30"/>
          </c:dPt>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Pt>
            <c:idx val="3"/>
            <c:spPr>
              <a:solidFill>
                <a:srgbClr val="CCFFFF"/>
              </a:solidFill>
              <a:ln w="12700">
                <a:solidFill>
                  <a:srgbClr val="000000"/>
                </a:solidFill>
                <a:prstDash val="solid"/>
              </a:ln>
            </c:spPr>
          </c:dPt>
          <c:dPt>
            <c:idx val="4"/>
            <c:spPr>
              <a:solidFill>
                <a:srgbClr val="660066"/>
              </a:solidFill>
              <a:ln w="12700">
                <a:solidFill>
                  <a:srgbClr val="000000"/>
                </a:solidFill>
                <a:prstDash val="solid"/>
              </a:ln>
            </c:spPr>
          </c:dPt>
          <c:dPt>
            <c:idx val="5"/>
            <c:spPr>
              <a:solidFill>
                <a:srgbClr val="FF8080"/>
              </a:solidFill>
              <a:ln w="12700">
                <a:solidFill>
                  <a:srgbClr val="000000"/>
                </a:solidFill>
                <a:prstDash val="solid"/>
              </a:ln>
            </c:spPr>
          </c:dPt>
          <c:cat>
            <c:strRef>
              <c:f>(Feuil2!$A$5;Feuil2!$A$12;Feuil2!$A$14;Feuil2!$A$18;Feuil2!$A$24;Feuil2!$A$36)</c:f>
              <c:strCache>
                <c:ptCount val="6"/>
                <c:pt idx="0">
                  <c:v>Bac pro MRIM</c:v>
                </c:pt>
                <c:pt idx="1">
                  <c:v>Bac S</c:v>
                </c:pt>
                <c:pt idx="2">
                  <c:v>Double</c:v>
                </c:pt>
                <c:pt idx="3">
                  <c:v>ES </c:v>
                </c:pt>
                <c:pt idx="4">
                  <c:v>STI </c:v>
                </c:pt>
                <c:pt idx="5">
                  <c:v>STT</c:v>
                </c:pt>
              </c:strCache>
            </c:strRef>
          </c:cat>
          <c:val>
            <c:numRef>
              <c:f>(Feuil2!$B$5;Feuil2!$B$12;Feuil2!$B$14;Feuil2!$B$18;Feuil2!$B$24;Feuil2!$B$36)</c:f>
              <c:numCache>
                <c:formatCode>General</c:formatCode>
                <c:ptCount val="6"/>
                <c:pt idx="0">
                  <c:v>5</c:v>
                </c:pt>
                <c:pt idx="1">
                  <c:v>7</c:v>
                </c:pt>
                <c:pt idx="2">
                  <c:v>2</c:v>
                </c:pt>
                <c:pt idx="3">
                  <c:v>4</c:v>
                </c:pt>
                <c:pt idx="4">
                  <c:v>6</c:v>
                </c:pt>
                <c:pt idx="5">
                  <c:v>12</c:v>
                </c:pt>
              </c:numCache>
            </c:numRef>
          </c:val>
        </c:ser>
        <c:dLbls>
          <c:showPercent val="1"/>
        </c:dLbls>
        <c:firstSliceAng val="0"/>
      </c:pieChart>
      <c:spPr>
        <a:noFill/>
        <a:ln w="25400">
          <a:noFill/>
        </a:ln>
      </c:spPr>
    </c:plotArea>
    <c:legend>
      <c:legendPos val="t"/>
      <c:layout>
        <c:manualLayout>
          <c:xMode val="edge"/>
          <c:yMode val="edge"/>
          <c:x val="7.7705379253574902E-2"/>
          <c:y val="0.91745944854428163"/>
          <c:w val="0.89999992728232925"/>
          <c:h val="8.1261358607047224E-2"/>
        </c:manualLayout>
      </c:layout>
      <c:spPr>
        <a:solidFill>
          <a:srgbClr val="FFFFFF"/>
        </a:solidFill>
        <a:ln w="3175">
          <a:solidFill>
            <a:srgbClr val="000000"/>
          </a:solidFill>
          <a:prstDash val="solid"/>
        </a:ln>
      </c:spPr>
      <c:txPr>
        <a:bodyPr/>
        <a:lstStyle/>
        <a:p>
          <a:pPr>
            <a:defRPr sz="1600"/>
          </a:pPr>
          <a:endParaRPr lang="fr-FR"/>
        </a:p>
      </c:txPr>
    </c:legend>
    <c:plotVisOnly val="1"/>
    <c:dispBlanksAs val="zero"/>
  </c:chart>
  <c:spPr>
    <a:solidFill>
      <a:srgbClr val="FFFFFF"/>
    </a:solidFill>
    <a:ln w="3175">
      <a:solidFill>
        <a:srgbClr val="000000"/>
      </a:solidFill>
      <a:prstDash val="solid"/>
    </a:ln>
  </c:spPr>
  <c:txPr>
    <a:bodyPr/>
    <a:lstStyle/>
    <a:p>
      <a:pPr>
        <a:defRPr sz="1200" b="0" i="0" u="none" strike="noStrike" baseline="0">
          <a:solidFill>
            <a:srgbClr val="000000"/>
          </a:solidFill>
          <a:latin typeface="Arial"/>
          <a:ea typeface="Arial"/>
          <a:cs typeface="Arial"/>
        </a:defRPr>
      </a:pPr>
      <a:endParaRPr lang="fr-FR"/>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4F61D748-C72E-4402-8B6E-4C9FCB7398D7}" type="datetimeFigureOut">
              <a:rPr lang="fr-FR" smtClean="0"/>
              <a:pPr/>
              <a:t>03/03/2012</a:t>
            </a:fld>
            <a:endParaRPr lang="fr-FR"/>
          </a:p>
        </p:txBody>
      </p:sp>
      <p:sp>
        <p:nvSpPr>
          <p:cNvPr id="4" name="Espace réservé de l'image des diapositives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1038" y="4722694"/>
            <a:ext cx="5448300" cy="4474131"/>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1DD0D0E7-2EBF-468B-9F7E-19DA715B9E7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fr.wikipedia.org/w/index.php?title=Brevet_de_technicien_sup%C3%A9rieur_-_Informatique_de_gestion&amp;action=edit&amp;section=3"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fr.wikipedia.org/w/index.php?title=Brevet_de_technicien_sup%C3%A9rieur_-_Informatique_de_gestion&amp;action=edit&amp;section=4"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56BAA367-6BBA-4160-9647-F1916B7E771D}" type="slidenum">
              <a:rPr lang="fr-FR" smtClean="0"/>
              <a:pPr/>
              <a:t>2</a:t>
            </a:fld>
            <a:endParaRPr lang="fr-FR" smtClean="0"/>
          </a:p>
        </p:txBody>
      </p:sp>
      <p:sp>
        <p:nvSpPr>
          <p:cNvPr id="35843" name="Rectangle 2"/>
          <p:cNvSpPr>
            <a:spLocks noGrp="1" noRot="1" noChangeAspect="1" noChangeArrowheads="1" noTextEdit="1"/>
          </p:cNvSpPr>
          <p:nvPr>
            <p:ph type="sldImg"/>
          </p:nvPr>
        </p:nvSpPr>
        <p:spPr>
          <a:xfrm>
            <a:off x="920750" y="746125"/>
            <a:ext cx="4968875" cy="3727450"/>
          </a:xfrm>
          <a:ln/>
        </p:spPr>
      </p:sp>
      <p:sp>
        <p:nvSpPr>
          <p:cNvPr id="35844" name="Rectangle 3"/>
          <p:cNvSpPr>
            <a:spLocks noGrp="1" noChangeArrowheads="1"/>
          </p:cNvSpPr>
          <p:nvPr>
            <p:ph type="body" idx="1"/>
          </p:nvPr>
        </p:nvSpPr>
        <p:spPr>
          <a:xfrm>
            <a:off x="907615" y="4721890"/>
            <a:ext cx="4995146" cy="4474131"/>
          </a:xfrm>
          <a:noFill/>
          <a:ln/>
        </p:spPr>
        <p:txBody>
          <a:bodyPr/>
          <a:lstStyle/>
          <a:p>
            <a:pPr eaLnBrk="1" hangingPunct="1"/>
            <a:r>
              <a:rPr lang="fr-FR" dirty="0" smtClean="0"/>
              <a:t>Le développement de </a:t>
            </a:r>
            <a:r>
              <a:rPr lang="fr-FR" b="1" dirty="0" smtClean="0"/>
              <a:t>l’économie numérique </a:t>
            </a:r>
            <a:r>
              <a:rPr lang="fr-FR" dirty="0" smtClean="0"/>
              <a:t>et les transformations stratégiques de la place et du rôle de l’informatique dans toutes les organisations, </a:t>
            </a:r>
            <a:r>
              <a:rPr lang="fr-FR" b="1" dirty="0" smtClean="0"/>
              <a:t>consacrent la prééminence des services informatiques dont l’efficacité, la qualité et la fiabilité</a:t>
            </a:r>
            <a:r>
              <a:rPr lang="fr-FR" dirty="0" smtClean="0"/>
              <a:t> conditionnent </a:t>
            </a:r>
            <a:r>
              <a:rPr lang="fr-FR" b="1" dirty="0" smtClean="0"/>
              <a:t>désormais la performance métier à travers les systèmes d’information. </a:t>
            </a:r>
          </a:p>
          <a:p>
            <a:pPr eaLnBrk="1" hangingPunct="1"/>
            <a:endParaRPr lang="fr-FR" dirty="0" smtClean="0"/>
          </a:p>
          <a:p>
            <a:pPr eaLnBrk="1" hangingPunct="1"/>
            <a:r>
              <a:rPr lang="fr-FR" dirty="0" smtClean="0"/>
              <a:t>Dans le nouveau paysage de l’enseignement supérieur</a:t>
            </a:r>
            <a:r>
              <a:rPr lang="fr-FR" b="1" dirty="0" smtClean="0"/>
              <a:t>, le BTS SIO a vocation</a:t>
            </a:r>
            <a:r>
              <a:rPr lang="fr-FR" dirty="0" smtClean="0"/>
              <a:t>, tout à la fois, </a:t>
            </a:r>
          </a:p>
          <a:p>
            <a:pPr lvl="1" eaLnBrk="1" hangingPunct="1">
              <a:buFont typeface="Arial" pitchFamily="34" charset="0"/>
              <a:buChar char="•"/>
            </a:pPr>
            <a:r>
              <a:rPr lang="fr-FR" b="1" dirty="0" smtClean="0"/>
              <a:t>à apporter les compétences</a:t>
            </a:r>
            <a:r>
              <a:rPr lang="fr-FR" dirty="0" smtClean="0"/>
              <a:t> nécessaires à </a:t>
            </a:r>
            <a:r>
              <a:rPr lang="fr-FR" b="1" dirty="0" smtClean="0"/>
              <a:t>l’insertion professionnelle immédiate </a:t>
            </a:r>
            <a:r>
              <a:rPr lang="fr-FR" dirty="0" smtClean="0"/>
              <a:t>du diplômé, </a:t>
            </a:r>
          </a:p>
          <a:p>
            <a:pPr lvl="1" eaLnBrk="1" hangingPunct="1">
              <a:buFont typeface="Arial" pitchFamily="34" charset="0"/>
              <a:buChar char="•"/>
            </a:pPr>
            <a:endParaRPr lang="fr-FR" dirty="0" smtClean="0"/>
          </a:p>
          <a:p>
            <a:pPr lvl="1" eaLnBrk="1" hangingPunct="1">
              <a:buFont typeface="Arial" pitchFamily="34" charset="0"/>
              <a:buChar char="•"/>
            </a:pPr>
            <a:r>
              <a:rPr lang="fr-FR" dirty="0" smtClean="0"/>
              <a:t>mais aussi à </a:t>
            </a:r>
            <a:r>
              <a:rPr lang="fr-FR" i="1" dirty="0" smtClean="0"/>
              <a:t>faciliter sa poursuite d’études </a:t>
            </a:r>
            <a:r>
              <a:rPr lang="fr-FR" dirty="0" smtClean="0"/>
              <a:t>vers une licence professionnelle, une école d’ingénieur ou une école supérieure de commerce et de management. </a:t>
            </a:r>
          </a:p>
          <a:p>
            <a:pPr lvl="0" eaLnBrk="1" hangingPunct="1">
              <a:buFont typeface="Arial" pitchFamily="34" charset="0"/>
              <a:buNone/>
            </a:pPr>
            <a:endParaRPr lang="fr-FR" dirty="0" smtClean="0"/>
          </a:p>
          <a:p>
            <a:pPr lvl="0" eaLnBrk="1" hangingPunct="1">
              <a:buFont typeface="Arial" pitchFamily="34" charset="0"/>
              <a:buNone/>
            </a:pPr>
            <a:r>
              <a:rPr lang="fr-FR" dirty="0" smtClean="0"/>
              <a:t>Cette dualité d’objectifs impose une formation dans laquelle </a:t>
            </a:r>
            <a:r>
              <a:rPr lang="fr-FR" b="1" dirty="0" smtClean="0"/>
              <a:t>la professionnalisation est renforcée</a:t>
            </a:r>
            <a:r>
              <a:rPr lang="fr-FR" dirty="0" smtClean="0"/>
              <a:t>, tout comme les acquis fondamentaux nécessaires à la poursuite d’études, en particulier la maîtrise de l’anglais, des mathématiques pour l’informatique, de la culture générale et de l’expression.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kern="1200" dirty="0" smtClean="0">
                <a:solidFill>
                  <a:schemeClr val="tx1"/>
                </a:solidFill>
                <a:latin typeface="+mn-lt"/>
                <a:ea typeface="+mn-ea"/>
                <a:cs typeface="+mn-cs"/>
              </a:rPr>
              <a:t>À quels élèves le BTS SIO s’adresse-t-il ?</a:t>
            </a:r>
            <a:endParaRPr lang="fr-FR" sz="1200" kern="1200" dirty="0" smtClean="0">
              <a:solidFill>
                <a:schemeClr val="tx1"/>
              </a:solidFill>
              <a:latin typeface="+mn-lt"/>
              <a:ea typeface="+mn-ea"/>
              <a:cs typeface="+mn-cs"/>
            </a:endParaRP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Ce nouveau diplôme est une opportunité remarquable pour attirer des jeunes filles et des jeunes gens dans une filière en plein développement, avec la possibilité d'une professionnalisation rapide ou différée, dans des métiers très diversifiés où l'invention, les relations humaines, l'ouverture à l'international sont des arguments décisifs pour une vie professionnelle passionnante. </a:t>
            </a: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Il s’adresse aux titulaires d’un baccalauréat technologique, notamment STG (en particulier avec l’option Gestion des systèmes d'information - GSI), mais aussi STI, d’un baccalauréat général (S, ES), d’un baccalauréat professionnel (SEN).</a:t>
            </a:r>
          </a:p>
          <a:p>
            <a:endParaRPr lang="fr-FR" dirty="0"/>
          </a:p>
        </p:txBody>
      </p:sp>
      <p:sp>
        <p:nvSpPr>
          <p:cNvPr id="4" name="Espace réservé du numéro de diapositive 3"/>
          <p:cNvSpPr>
            <a:spLocks noGrp="1"/>
          </p:cNvSpPr>
          <p:nvPr>
            <p:ph type="sldNum" sz="quarter" idx="10"/>
          </p:nvPr>
        </p:nvSpPr>
        <p:spPr/>
        <p:txBody>
          <a:bodyPr/>
          <a:lstStyle/>
          <a:p>
            <a:fld id="{1DD0D0E7-2EBF-468B-9F7E-19DA715B9E74}" type="slidenum">
              <a:rPr lang="fr-FR" smtClean="0"/>
              <a:pPr/>
              <a:t>13</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7C917611-995D-40C6-9BEC-0FD993B1D139}" type="slidenum">
              <a:rPr lang="fr-FR" smtClean="0"/>
              <a:pPr/>
              <a:t>15</a:t>
            </a:fld>
            <a:endParaRPr lang="fr-FR" smtClean="0"/>
          </a:p>
        </p:txBody>
      </p:sp>
      <p:sp>
        <p:nvSpPr>
          <p:cNvPr id="39939" name="Rectangle 2"/>
          <p:cNvSpPr>
            <a:spLocks noGrp="1" noRot="1" noChangeAspect="1" noChangeArrowheads="1" noTextEdit="1"/>
          </p:cNvSpPr>
          <p:nvPr>
            <p:ph type="sldImg"/>
          </p:nvPr>
        </p:nvSpPr>
        <p:spPr>
          <a:xfrm>
            <a:off x="920750" y="746125"/>
            <a:ext cx="4968875" cy="3727450"/>
          </a:xfrm>
          <a:ln/>
        </p:spPr>
      </p:sp>
      <p:sp>
        <p:nvSpPr>
          <p:cNvPr id="39940" name="Rectangle 3"/>
          <p:cNvSpPr>
            <a:spLocks noGrp="1" noChangeArrowheads="1"/>
          </p:cNvSpPr>
          <p:nvPr>
            <p:ph type="body" idx="1"/>
          </p:nvPr>
        </p:nvSpPr>
        <p:spPr>
          <a:xfrm>
            <a:off x="907615" y="4721890"/>
            <a:ext cx="4995146" cy="4474131"/>
          </a:xfrm>
          <a:noFill/>
          <a:ln/>
        </p:spPr>
        <p:txBody>
          <a:bodyPr/>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Aujourd’hui, en automatisant et en accompagnant les métiers des entreprises clientes, les services informatiques répondent à leur besoin de performance</a:t>
            </a:r>
            <a:endParaRPr lang="fr-FR" dirty="0" smtClean="0"/>
          </a:p>
          <a:p>
            <a:endParaRPr lang="fr-FR" dirty="0" smtClean="0"/>
          </a:p>
          <a:p>
            <a:r>
              <a:rPr lang="fr-FR" dirty="0" smtClean="0"/>
              <a:t>L’objectif du BTS IG était</a:t>
            </a:r>
            <a:r>
              <a:rPr lang="fr-FR" baseline="0" dirty="0" smtClean="0"/>
              <a:t> de </a:t>
            </a:r>
            <a:r>
              <a:rPr lang="fr-FR" dirty="0" smtClean="0">
                <a:sym typeface="Wingdings" pitchFamily="2" charset="2"/>
              </a:rPr>
              <a:t>fournir des informaticiens capable de créer des</a:t>
            </a:r>
            <a:r>
              <a:rPr lang="fr-FR" baseline="0" dirty="0" smtClean="0">
                <a:sym typeface="Wingdings" pitchFamily="2" charset="2"/>
              </a:rPr>
              <a:t> outils pour assumer les fonctions orientées gestion d’entreprise (stock, compta, salaire …</a:t>
            </a:r>
          </a:p>
          <a:p>
            <a:endParaRPr lang="fr-FR" baseline="0" dirty="0" smtClean="0">
              <a:sym typeface="Wingdings" pitchFamily="2" charset="2"/>
            </a:endParaRPr>
          </a:p>
          <a:p>
            <a:r>
              <a:rPr lang="fr-FR" baseline="0" dirty="0" smtClean="0">
                <a:sym typeface="Wingdings" pitchFamily="2" charset="2"/>
              </a:rPr>
              <a:t>L’informatique d’entreprise s’est considérablement développée et concerne maintenant tous les secteurs d’activités (métiers).</a:t>
            </a:r>
          </a:p>
          <a:p>
            <a:r>
              <a:rPr lang="fr-FR" baseline="0" dirty="0" smtClean="0">
                <a:sym typeface="Wingdings" pitchFamily="2" charset="2"/>
              </a:rPr>
              <a:t>Ce qui nécessite des nouvelles compétences.</a:t>
            </a:r>
          </a:p>
          <a:p>
            <a:endParaRPr lang="fr-FR" dirty="0" smtClean="0"/>
          </a:p>
          <a:p>
            <a:endParaRPr lang="fr-FR" baseline="0"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En automatisant et en accompagnant les processus métier des organisations clientes, les services informatiques répondent à leur besoin d’efficience.</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nouveau BTS « services informatiques aux organisations » (SIO), répond aux évolutions attendues par la profession en matière de profils de qualification des techniciens de l’informatique des organisations.</a:t>
            </a:r>
            <a:endParaRPr lang="fr-FR" baseline="0"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baseline="0" dirty="0" smtClean="0">
              <a:sym typeface="Wingdings" pitchFamily="2" charset="2"/>
            </a:endParaRPr>
          </a:p>
        </p:txBody>
      </p:sp>
      <p:sp>
        <p:nvSpPr>
          <p:cNvPr id="4" name="Espace réservé du numéro de diapositive 3"/>
          <p:cNvSpPr>
            <a:spLocks noGrp="1"/>
          </p:cNvSpPr>
          <p:nvPr>
            <p:ph type="sldNum" sz="quarter" idx="10"/>
          </p:nvPr>
        </p:nvSpPr>
        <p:spPr/>
        <p:txBody>
          <a:bodyPr/>
          <a:lstStyle/>
          <a:p>
            <a:fld id="{1DD0D0E7-2EBF-468B-9F7E-19DA715B9E74}"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Différentes études</a:t>
            </a:r>
            <a:r>
              <a:rPr lang="fr-FR" baseline="0" dirty="0" smtClean="0"/>
              <a:t> d’organismes de prospective tel que la DARES (</a:t>
            </a:r>
            <a:r>
              <a:rPr lang="fr-FR" b="1" dirty="0" smtClean="0"/>
              <a:t>Direction de l‘Animation de la Recherche, des Etudes et des Statistiques)</a:t>
            </a:r>
            <a:r>
              <a:rPr lang="fr-FR" baseline="0" dirty="0" smtClean="0"/>
              <a:t> ou de l’APEC s’accordent concordent convergent pour dire</a:t>
            </a:r>
          </a:p>
          <a:p>
            <a:endParaRPr lang="fr-FR" dirty="0" smtClean="0"/>
          </a:p>
          <a:p>
            <a:r>
              <a:rPr lang="fr-FR" dirty="0" smtClean="0"/>
              <a:t>Selon les études du </a:t>
            </a:r>
            <a:r>
              <a:rPr lang="fr-FR" dirty="0" err="1" smtClean="0"/>
              <a:t>Syntec</a:t>
            </a:r>
            <a:r>
              <a:rPr lang="fr-FR" dirty="0" smtClean="0"/>
              <a:t> numérique, la chambre syndicale des sociétés de services et d’ingénierie informatique (SSII), les besoins en spécialistes de l’architecture et de la sécurité doivent se maintenir dans les prochaines années. </a:t>
            </a:r>
          </a:p>
          <a:p>
            <a:r>
              <a:rPr lang="fr-FR" dirty="0" smtClean="0"/>
              <a:t>Selon la DARES, la proportion de techniciens pourrait progresser plus vite que celle des cadres. "L’industrialisation des outils informatiques permet d’étendre les compétences des techniciens, notamment dans le domaine du développement."</a:t>
            </a:r>
            <a:endParaRPr lang="fr-FR" baseline="0" dirty="0" smtClean="0"/>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b="1" kern="1200" dirty="0" smtClean="0">
                <a:solidFill>
                  <a:schemeClr val="tx1"/>
                </a:solidFill>
                <a:latin typeface="+mn-lt"/>
                <a:ea typeface="+mn-ea"/>
                <a:cs typeface="+mn-cs"/>
              </a:rPr>
              <a:t>Ce nouveau diplôme répond à la volonté de renforcer l'attractivité du secteur professionne</a:t>
            </a:r>
            <a:r>
              <a:rPr lang="fr-FR" sz="1200" kern="1200" dirty="0" smtClean="0">
                <a:solidFill>
                  <a:schemeClr val="tx1"/>
                </a:solidFill>
                <a:latin typeface="+mn-lt"/>
                <a:ea typeface="+mn-ea"/>
                <a:cs typeface="+mn-cs"/>
              </a:rPr>
              <a:t>l des technologies de l’information (IT) et des formations qui y conduisent, en particulier auprès d'une cible féminine qui paraît s'en détourner aujourd'hui. </a:t>
            </a:r>
          </a:p>
          <a:p>
            <a:endParaRPr lang="fr-FR" baseline="0" dirty="0" smtClean="0"/>
          </a:p>
        </p:txBody>
      </p:sp>
      <p:sp>
        <p:nvSpPr>
          <p:cNvPr id="4" name="Espace réservé du numéro de diapositive 3"/>
          <p:cNvSpPr>
            <a:spLocks noGrp="1"/>
          </p:cNvSpPr>
          <p:nvPr>
            <p:ph type="sldNum" sz="quarter" idx="10"/>
          </p:nvPr>
        </p:nvSpPr>
        <p:spPr/>
        <p:txBody>
          <a:bodyPr/>
          <a:lstStyle/>
          <a:p>
            <a:fld id="{1DD0D0E7-2EBF-468B-9F7E-19DA715B9E74}"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kern="1200" dirty="0" smtClean="0">
                <a:solidFill>
                  <a:schemeClr val="tx1"/>
                </a:solidFill>
                <a:latin typeface="+mn-lt"/>
                <a:ea typeface="+mn-ea"/>
                <a:cs typeface="+mn-cs"/>
              </a:rPr>
              <a:t>En quoi la formation sera-t-elle différente du BTS informatique de gestion ?</a:t>
            </a:r>
            <a:endParaRPr lang="fr-FR" sz="1200" kern="1200" dirty="0" smtClean="0">
              <a:solidFill>
                <a:schemeClr val="tx1"/>
              </a:solidFill>
              <a:latin typeface="+mn-lt"/>
              <a:ea typeface="+mn-ea"/>
              <a:cs typeface="+mn-cs"/>
            </a:endParaRPr>
          </a:p>
          <a:p>
            <a:endParaRPr lang="fr-FR" sz="1200" kern="1200" dirty="0" smtClean="0">
              <a:solidFill>
                <a:schemeClr val="tx1"/>
              </a:solidFill>
              <a:latin typeface="+mn-lt"/>
              <a:ea typeface="+mn-ea"/>
              <a:cs typeface="+mn-cs"/>
            </a:endParaRPr>
          </a:p>
          <a:p>
            <a:r>
              <a:rPr lang="fr-FR" sz="1200" b="1" kern="1200" dirty="0" smtClean="0">
                <a:solidFill>
                  <a:schemeClr val="tx1"/>
                </a:solidFill>
                <a:latin typeface="+mn-lt"/>
                <a:ea typeface="+mn-ea"/>
                <a:cs typeface="+mn-cs"/>
              </a:rPr>
              <a:t>Dans sa conception </a:t>
            </a:r>
            <a:r>
              <a:rPr lang="fr-FR" sz="1200" kern="1200" dirty="0" smtClean="0">
                <a:solidFill>
                  <a:schemeClr val="tx1"/>
                </a:solidFill>
                <a:latin typeface="+mn-lt"/>
                <a:ea typeface="+mn-ea"/>
                <a:cs typeface="+mn-cs"/>
              </a:rPr>
              <a:t>d’abord, car le choix de la spécialité s’effectuera après un semestre seulement : cela permettra d’aller plus loin dans la maîtrise des parties techniques. </a:t>
            </a:r>
          </a:p>
          <a:p>
            <a:endParaRPr lang="fr-FR" sz="1200" kern="1200" dirty="0" smtClean="0">
              <a:solidFill>
                <a:schemeClr val="tx1"/>
              </a:solidFill>
              <a:latin typeface="+mn-lt"/>
              <a:ea typeface="+mn-ea"/>
              <a:cs typeface="+mn-cs"/>
            </a:endParaRPr>
          </a:p>
          <a:p>
            <a:r>
              <a:rPr lang="fr-FR" sz="1200" b="1" kern="1200" dirty="0" smtClean="0">
                <a:solidFill>
                  <a:schemeClr val="tx1"/>
                </a:solidFill>
                <a:latin typeface="+mn-lt"/>
                <a:ea typeface="+mn-ea"/>
                <a:cs typeface="+mn-cs"/>
              </a:rPr>
              <a:t>Dans son organisation </a:t>
            </a:r>
            <a:r>
              <a:rPr lang="fr-FR" sz="1200" kern="1200" dirty="0" smtClean="0">
                <a:solidFill>
                  <a:schemeClr val="tx1"/>
                </a:solidFill>
                <a:latin typeface="+mn-lt"/>
                <a:ea typeface="+mn-ea"/>
                <a:cs typeface="+mn-cs"/>
              </a:rPr>
              <a:t>aussi, avec la mise en place des projets personnalisés encadrés (PPE) qui permettent à chaque étudiant d’acquérir progressivement une véritable autonomie dans sa démarche de professionnalisation. </a:t>
            </a: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Enfin, dans sa certification, puisqu’il y aura une place importante réservée au contrôle en cours de formation (CCF</a:t>
            </a:r>
            <a:r>
              <a:rPr lang="fr-FR" sz="1200" kern="1200" dirty="0" smtClean="0">
                <a:solidFill>
                  <a:schemeClr val="tx1"/>
                </a:solidFill>
                <a:latin typeface="+mn-lt"/>
                <a:ea typeface="+mn-ea"/>
                <a:cs typeface="+mn-cs"/>
              </a:rPr>
              <a:t>).</a:t>
            </a:r>
          </a:p>
          <a:p>
            <a:endParaRPr lang="fr-FR" sz="1200" kern="1200" dirty="0" smtClean="0">
              <a:solidFill>
                <a:schemeClr val="tx1"/>
              </a:solidFill>
              <a:latin typeface="+mn-lt"/>
              <a:ea typeface="+mn-ea"/>
              <a:cs typeface="+mn-cs"/>
            </a:endParaRPr>
          </a:p>
          <a:p>
            <a:r>
              <a:rPr lang="fr-FR" b="1" dirty="0" smtClean="0"/>
              <a:t>ECTS : </a:t>
            </a:r>
            <a:r>
              <a:rPr lang="fr-FR" b="1" dirty="0" err="1" smtClean="0"/>
              <a:t>European</a:t>
            </a:r>
            <a:r>
              <a:rPr lang="fr-FR" b="1" dirty="0" smtClean="0"/>
              <a:t> </a:t>
            </a:r>
            <a:r>
              <a:rPr lang="fr-FR" b="1" dirty="0" err="1" smtClean="0"/>
              <a:t>Credit</a:t>
            </a:r>
            <a:r>
              <a:rPr lang="fr-FR" b="1" dirty="0" smtClean="0"/>
              <a:t> Transfert System</a:t>
            </a:r>
            <a:r>
              <a:rPr lang="fr-FR" dirty="0" smtClean="0"/>
              <a:t> </a:t>
            </a:r>
            <a:br>
              <a:rPr lang="fr-FR" dirty="0" smtClean="0"/>
            </a:br>
            <a:r>
              <a:rPr lang="fr-FR" b="1" dirty="0" smtClean="0"/>
              <a:t>Qu’est-ce que l’ECTS ?</a:t>
            </a:r>
            <a:endParaRPr lang="fr-FR" dirty="0" smtClean="0"/>
          </a:p>
          <a:p>
            <a:r>
              <a:rPr lang="fr-FR" dirty="0" smtClean="0"/>
              <a:t>L’ECTS est un système européen de transfert de crédits pour des étudiants européens, basé sur la charge de travail d'étudiant, exigée pour réaliser les objectifs d'un programme,  objectifs indiqués en termes de résultats d'étude et des compétences à acquérir. </a:t>
            </a:r>
          </a:p>
          <a:p>
            <a:r>
              <a:rPr lang="fr-FR" b="1" dirty="0" smtClean="0"/>
              <a:t>Comment le système ECTS s'est-il développé ?</a:t>
            </a:r>
            <a:endParaRPr lang="fr-FR" dirty="0" smtClean="0"/>
          </a:p>
          <a:p>
            <a:r>
              <a:rPr lang="fr-FR" dirty="0" smtClean="0"/>
              <a:t>ECTS a démarré en 1989, dans le cadre d'Erasmus, et fait partie maintenant du programme de </a:t>
            </a:r>
            <a:r>
              <a:rPr lang="fr-FR" dirty="0" err="1" smtClean="0"/>
              <a:t>Socrates</a:t>
            </a:r>
            <a:r>
              <a:rPr lang="fr-FR" dirty="0" smtClean="0"/>
              <a:t>. ECTS est le seul système de crédit qui a été testé avec succès et employé à travers l'Europe. ECTS a été mis en place au démarrage pour le transfert de crédit.</a:t>
            </a:r>
          </a:p>
          <a:p>
            <a:r>
              <a:rPr lang="fr-FR" dirty="0" smtClean="0"/>
              <a:t>Le système a permis l'identification de périodes d’étude à l'étranger et a ainsi augmenté la qualité et le volume de la mobilité des étudiants en Europe. Récemment l’ECTS s’est développé en système d'accumulation  de crédits qui doit se mettre en application au niveau régional, national et européen.</a:t>
            </a:r>
          </a:p>
          <a:p>
            <a:r>
              <a:rPr lang="fr-FR" dirty="0" smtClean="0"/>
              <a:t>C'est l'un des objectifs principaux de la déclaration de Bologne en juin 1999.</a:t>
            </a:r>
          </a:p>
          <a:p>
            <a:endParaRPr lang="fr-FR" sz="1200" kern="1200" dirty="0" smtClean="0">
              <a:solidFill>
                <a:schemeClr val="tx1"/>
              </a:solidFill>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1DD0D0E7-2EBF-468B-9F7E-19DA715B9E74}"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Cette approche "services" demande une réponse en termes de "solutions".  Ainsi, le nouveau BTS SIO offre-t-il deux spécialités au choix des futurs étudiants : solutions logicielles et applications métiers (</a:t>
            </a:r>
            <a:r>
              <a:rPr lang="fr-FR" sz="1200" b="1" kern="1200" dirty="0" smtClean="0">
                <a:solidFill>
                  <a:schemeClr val="tx1"/>
                </a:solidFill>
                <a:latin typeface="+mn-lt"/>
                <a:ea typeface="+mn-ea"/>
                <a:cs typeface="+mn-cs"/>
              </a:rPr>
              <a:t>SLAM</a:t>
            </a:r>
            <a:r>
              <a:rPr lang="fr-FR" sz="1200" kern="1200" dirty="0" smtClean="0">
                <a:solidFill>
                  <a:schemeClr val="tx1"/>
                </a:solidFill>
                <a:latin typeface="+mn-lt"/>
                <a:ea typeface="+mn-ea"/>
                <a:cs typeface="+mn-cs"/>
              </a:rPr>
              <a:t>) et solutions d'infrastructure, systèmes et réseaux (</a:t>
            </a:r>
            <a:r>
              <a:rPr lang="fr-FR" sz="1200" b="1" kern="1200" dirty="0" smtClean="0">
                <a:solidFill>
                  <a:schemeClr val="tx1"/>
                </a:solidFill>
                <a:latin typeface="+mn-lt"/>
                <a:ea typeface="+mn-ea"/>
                <a:cs typeface="+mn-cs"/>
              </a:rPr>
              <a:t>SISR</a:t>
            </a:r>
            <a:r>
              <a:rPr lang="fr-FR" sz="1200" kern="1200" dirty="0" smtClean="0">
                <a:solidFill>
                  <a:schemeClr val="tx1"/>
                </a:solidFill>
                <a:latin typeface="+mn-lt"/>
                <a:ea typeface="+mn-ea"/>
                <a:cs typeface="+mn-cs"/>
              </a:rPr>
              <a:t>).</a:t>
            </a:r>
          </a:p>
          <a:p>
            <a:endParaRPr lang="fr-FR" dirty="0" smtClean="0"/>
          </a:p>
          <a:p>
            <a:r>
              <a:rPr lang="fr-FR" sz="1200" b="1" kern="1200" dirty="0" smtClean="0">
                <a:solidFill>
                  <a:schemeClr val="tx1"/>
                </a:solidFill>
                <a:latin typeface="+mn-lt"/>
                <a:ea typeface="+mn-ea"/>
                <a:cs typeface="+mn-cs"/>
              </a:rPr>
              <a:t>Quelles sont les visées principales de ce nouveau diplôme ? </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Il s'agit d'abord de préparer l'insertion professionnelle des futur(e)s diplômé(e)s par l'acquisition d'excellentes bases techniques dans le domaine des applications, des systèmes et des réseaux, complétées par la maîtrise de la "relation de services", tournée vers le client. D'où la place nouvelle des enseignements de management, d'économie et de droit du numérique et un parcours de valorisation progressive de la professionnalisation (constitution d’un portfolio).</a:t>
            </a:r>
          </a:p>
          <a:p>
            <a:endParaRPr lang="fr-FR" sz="1200" kern="1200" dirty="0" smtClean="0">
              <a:solidFill>
                <a:schemeClr val="tx1"/>
              </a:solidFill>
              <a:latin typeface="+mn-lt"/>
              <a:ea typeface="+mn-ea"/>
              <a:cs typeface="+mn-cs"/>
            </a:endParaRPr>
          </a:p>
          <a:p>
            <a:pPr>
              <a:buFont typeface="Arial" pitchFamily="34" charset="0"/>
              <a:buChar char="•"/>
            </a:pPr>
            <a:r>
              <a:rPr lang="fr-FR" sz="1200" kern="1200" dirty="0" smtClean="0">
                <a:solidFill>
                  <a:schemeClr val="tx1"/>
                </a:solidFill>
                <a:latin typeface="+mn-lt"/>
                <a:ea typeface="+mn-ea"/>
                <a:cs typeface="+mn-cs"/>
              </a:rPr>
              <a:t>Ce nouveau diplôme répond à la volonté de renforcer l'attractivité du secteur professionnel des technologies de l’information (IT) et des formations qui y conduisent, en particulier auprès d'une cible féminine qui paraît s'en détourner aujourd'hui. </a:t>
            </a:r>
          </a:p>
          <a:p>
            <a:pPr>
              <a:buFont typeface="Arial" pitchFamily="34" charset="0"/>
              <a:buChar char="•"/>
            </a:pPr>
            <a:r>
              <a:rPr lang="fr-FR" sz="1200" kern="1200" dirty="0" smtClean="0">
                <a:solidFill>
                  <a:schemeClr val="tx1"/>
                </a:solidFill>
                <a:latin typeface="+mn-lt"/>
                <a:ea typeface="+mn-ea"/>
                <a:cs typeface="+mn-cs"/>
              </a:rPr>
              <a:t>Ce nouveau diplôme offrira aussi aux futurs titulaires de réelles possibilités de poursuites d'étude après le BTS.</a:t>
            </a:r>
          </a:p>
        </p:txBody>
      </p:sp>
      <p:sp>
        <p:nvSpPr>
          <p:cNvPr id="4" name="Espace réservé du numéro de diapositive 3"/>
          <p:cNvSpPr>
            <a:spLocks noGrp="1"/>
          </p:cNvSpPr>
          <p:nvPr>
            <p:ph type="sldNum" sz="quarter" idx="10"/>
          </p:nvPr>
        </p:nvSpPr>
        <p:spPr/>
        <p:txBody>
          <a:bodyPr/>
          <a:lstStyle/>
          <a:p>
            <a:fld id="{1DD0D0E7-2EBF-468B-9F7E-19DA715B9E74}"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77500" lnSpcReduction="20000"/>
          </a:bodyPr>
          <a:lstStyle/>
          <a:p>
            <a:pPr eaLnBrk="1" fontAlgn="auto" hangingPunct="1">
              <a:spcBef>
                <a:spcPts val="0"/>
              </a:spcBef>
              <a:spcAft>
                <a:spcPts val="0"/>
              </a:spcAft>
              <a:defRPr/>
            </a:pPr>
            <a:r>
              <a:rPr lang="fr-FR" b="1" dirty="0" smtClean="0"/>
              <a:t>Dans le cadre de ce référentiel, les activités d’un technicien supérieur débouchent sur deux domaines</a:t>
            </a:r>
          </a:p>
          <a:p>
            <a:pPr eaLnBrk="1" fontAlgn="auto" hangingPunct="1">
              <a:spcBef>
                <a:spcPts val="0"/>
              </a:spcBef>
              <a:spcAft>
                <a:spcPts val="0"/>
              </a:spcAft>
              <a:defRPr/>
            </a:pPr>
            <a:r>
              <a:rPr lang="fr-FR" b="1" dirty="0" smtClean="0"/>
              <a:t>métiers distincts, auxquels correspondent les deux spécialités du diplôme :</a:t>
            </a:r>
          </a:p>
          <a:p>
            <a:pPr eaLnBrk="1" fontAlgn="auto" hangingPunct="1">
              <a:spcBef>
                <a:spcPts val="0"/>
              </a:spcBef>
              <a:spcAft>
                <a:spcPts val="0"/>
              </a:spcAft>
              <a:defRPr/>
            </a:pPr>
            <a:r>
              <a:rPr lang="fr-FR" b="1" dirty="0" smtClean="0"/>
              <a:t>· Solutions logicielles et applications métiers</a:t>
            </a:r>
          </a:p>
          <a:p>
            <a:pPr eaLnBrk="1" fontAlgn="auto" hangingPunct="1">
              <a:spcBef>
                <a:spcPts val="0"/>
              </a:spcBef>
              <a:spcAft>
                <a:spcPts val="0"/>
              </a:spcAft>
              <a:defRPr/>
            </a:pPr>
            <a:r>
              <a:rPr lang="fr-FR" b="1" dirty="0" smtClean="0"/>
              <a:t>· Solutions d’infrastructure, systèmes et réseaux</a:t>
            </a:r>
          </a:p>
          <a:p>
            <a:pPr eaLnBrk="1" fontAlgn="auto" hangingPunct="1">
              <a:spcBef>
                <a:spcPts val="0"/>
              </a:spcBef>
              <a:spcAft>
                <a:spcPts val="0"/>
              </a:spcAft>
              <a:defRPr/>
            </a:pPr>
            <a:r>
              <a:rPr lang="fr-FR" b="1" dirty="0" smtClean="0"/>
              <a:t>Les interventions du titulaire du diplôme dans les processus ainsi que les compétences qu’il mobilise</a:t>
            </a:r>
          </a:p>
          <a:p>
            <a:pPr eaLnBrk="1" fontAlgn="auto" hangingPunct="1">
              <a:spcBef>
                <a:spcPts val="0"/>
              </a:spcBef>
              <a:spcAft>
                <a:spcPts val="0"/>
              </a:spcAft>
              <a:defRPr/>
            </a:pPr>
            <a:r>
              <a:rPr lang="fr-FR" b="1" dirty="0" smtClean="0"/>
              <a:t>sont fonction de sa spécialité.</a:t>
            </a:r>
          </a:p>
          <a:p>
            <a:pPr eaLnBrk="1" fontAlgn="auto" hangingPunct="1">
              <a:spcBef>
                <a:spcPts val="0"/>
              </a:spcBef>
              <a:spcAft>
                <a:spcPts val="0"/>
              </a:spcAft>
              <a:defRPr/>
            </a:pPr>
            <a:endParaRPr lang="fr-FR" b="1" dirty="0" smtClean="0"/>
          </a:p>
          <a:p>
            <a:pPr eaLnBrk="1" fontAlgn="auto" hangingPunct="1">
              <a:spcBef>
                <a:spcPts val="0"/>
              </a:spcBef>
              <a:spcAft>
                <a:spcPts val="0"/>
              </a:spcAft>
              <a:defRPr/>
            </a:pPr>
            <a:r>
              <a:rPr lang="fr-FR" b="1" dirty="0" smtClean="0"/>
              <a:t>La spécialité Administrateur de réseaux locaux d'entreprise (ARLE) </a:t>
            </a:r>
            <a:r>
              <a:rPr lang="fr-FR" dirty="0" smtClean="0"/>
              <a:t>[</a:t>
            </a:r>
            <a:r>
              <a:rPr lang="fr-FR" dirty="0" smtClean="0">
                <a:hlinkClick r:id="rId3" tooltip="Modifier la section : La spécialité Administrateur de réseaux locaux d'entreprise (ARLE)"/>
              </a:rPr>
              <a:t>modifier</a:t>
            </a:r>
            <a:r>
              <a:rPr lang="fr-FR" dirty="0" smtClean="0"/>
              <a:t>]</a:t>
            </a:r>
          </a:p>
          <a:p>
            <a:pPr eaLnBrk="1" fontAlgn="auto" hangingPunct="1">
              <a:spcBef>
                <a:spcPts val="0"/>
              </a:spcBef>
              <a:spcAft>
                <a:spcPts val="0"/>
              </a:spcAft>
              <a:defRPr/>
            </a:pPr>
            <a:r>
              <a:rPr lang="fr-FR" dirty="0" smtClean="0"/>
              <a:t>vise à former des techniciens capables d'installer et de gérer un parc informatique ou d'administrer un réseau dans les PME-PMI. Tandis que dans une plus grande structure, ils assisteront le responsable du site. Un tel technicien devra exercer un dialogue avec les autres informaticiens, les collaborateurs d'entreprises externes (SSII, fournisseurs...) ainsi que les utilisateurs finaux du système d'information.</a:t>
            </a:r>
          </a:p>
          <a:p>
            <a:pPr eaLnBrk="1" fontAlgn="auto" hangingPunct="1">
              <a:spcBef>
                <a:spcPts val="0"/>
              </a:spcBef>
              <a:spcAft>
                <a:spcPts val="0"/>
              </a:spcAft>
              <a:defRPr/>
            </a:pPr>
            <a:r>
              <a:rPr lang="fr-FR" dirty="0" smtClean="0"/>
              <a:t>Ses activités courantes sont:</a:t>
            </a:r>
          </a:p>
          <a:p>
            <a:pPr eaLnBrk="1" fontAlgn="auto" hangingPunct="1">
              <a:spcBef>
                <a:spcPts val="0"/>
              </a:spcBef>
              <a:spcAft>
                <a:spcPts val="0"/>
              </a:spcAft>
              <a:defRPr/>
            </a:pPr>
            <a:r>
              <a:rPr lang="fr-FR" dirty="0" smtClean="0"/>
              <a:t>le choix et l'installation de serveurs et de postes de travail sur le réseau</a:t>
            </a:r>
          </a:p>
          <a:p>
            <a:pPr eaLnBrk="1" fontAlgn="auto" hangingPunct="1">
              <a:spcBef>
                <a:spcPts val="0"/>
              </a:spcBef>
              <a:spcAft>
                <a:spcPts val="0"/>
              </a:spcAft>
              <a:defRPr/>
            </a:pPr>
            <a:r>
              <a:rPr lang="fr-FR" dirty="0" smtClean="0"/>
              <a:t>l'administration du réseau et son exploitation</a:t>
            </a:r>
          </a:p>
          <a:p>
            <a:pPr eaLnBrk="1" fontAlgn="auto" hangingPunct="1">
              <a:spcBef>
                <a:spcPts val="0"/>
              </a:spcBef>
              <a:spcAft>
                <a:spcPts val="0"/>
              </a:spcAft>
              <a:defRPr/>
            </a:pPr>
            <a:r>
              <a:rPr lang="fr-FR" dirty="0" smtClean="0"/>
              <a:t>le choix, la mise en œuvre et le test de la connectique et de l'électronique active</a:t>
            </a:r>
          </a:p>
          <a:p>
            <a:pPr eaLnBrk="1" fontAlgn="auto" hangingPunct="1">
              <a:spcBef>
                <a:spcPts val="0"/>
              </a:spcBef>
              <a:spcAft>
                <a:spcPts val="0"/>
              </a:spcAft>
              <a:defRPr/>
            </a:pPr>
            <a:r>
              <a:rPr lang="fr-FR" dirty="0" smtClean="0"/>
              <a:t>le choix, la mise en œuvre et le test de configurations hétérogènes ainsi que de configurations de type client-serveur</a:t>
            </a:r>
          </a:p>
          <a:p>
            <a:pPr eaLnBrk="1" fontAlgn="auto" hangingPunct="1">
              <a:spcBef>
                <a:spcPts val="0"/>
              </a:spcBef>
              <a:spcAft>
                <a:spcPts val="0"/>
              </a:spcAft>
              <a:defRPr/>
            </a:pPr>
            <a:r>
              <a:rPr lang="fr-FR" dirty="0" smtClean="0"/>
              <a:t>la formation du personnel à l'utilisation des outils mis à leur disposition</a:t>
            </a:r>
          </a:p>
          <a:p>
            <a:pPr eaLnBrk="1" fontAlgn="auto" hangingPunct="1">
              <a:spcBef>
                <a:spcPts val="0"/>
              </a:spcBef>
              <a:spcAft>
                <a:spcPts val="0"/>
              </a:spcAft>
              <a:defRPr/>
            </a:pPr>
            <a:endParaRPr lang="fr-FR" b="1" dirty="0" smtClean="0"/>
          </a:p>
          <a:p>
            <a:pPr eaLnBrk="1" fontAlgn="auto" hangingPunct="1">
              <a:spcBef>
                <a:spcPts val="0"/>
              </a:spcBef>
              <a:spcAft>
                <a:spcPts val="0"/>
              </a:spcAft>
              <a:defRPr/>
            </a:pPr>
            <a:r>
              <a:rPr lang="fr-FR" b="1" dirty="0" smtClean="0"/>
              <a:t>La spécialité Développeur d'applications (DA) </a:t>
            </a:r>
            <a:r>
              <a:rPr lang="fr-FR" dirty="0" smtClean="0"/>
              <a:t>[</a:t>
            </a:r>
            <a:r>
              <a:rPr lang="fr-FR" dirty="0" smtClean="0">
                <a:hlinkClick r:id="rId4" tooltip="Modifier la section : La spécialité Développeur d'applications (DA)"/>
              </a:rPr>
              <a:t>modifier</a:t>
            </a:r>
            <a:r>
              <a:rPr lang="fr-FR" dirty="0" smtClean="0"/>
              <a:t>]</a:t>
            </a:r>
            <a:endParaRPr lang="fr-FR" b="1" dirty="0" smtClean="0"/>
          </a:p>
          <a:p>
            <a:pPr eaLnBrk="1" fontAlgn="auto" hangingPunct="1">
              <a:spcBef>
                <a:spcPts val="0"/>
              </a:spcBef>
              <a:spcAft>
                <a:spcPts val="0"/>
              </a:spcAft>
              <a:defRPr/>
            </a:pPr>
            <a:r>
              <a:rPr lang="fr-FR" dirty="0" smtClean="0"/>
              <a:t>Elle vise à former des informaticiens capables de développer des applications dans divers domaines, en faisant appel tant à leurs capacités d'étude du besoin, d'analyse (méthodes Merise, UML...), de développement (le "codage") et de tests. Ces applications pouvant être de divers types (Base de données, client-serveur, télétraitement, web...)</a:t>
            </a:r>
          </a:p>
          <a:p>
            <a:pPr eaLnBrk="1" fontAlgn="auto" hangingPunct="1">
              <a:spcBef>
                <a:spcPts val="0"/>
              </a:spcBef>
              <a:spcAft>
                <a:spcPts val="0"/>
              </a:spcAft>
              <a:defRPr/>
            </a:pPr>
            <a:r>
              <a:rPr lang="fr-FR" dirty="0" smtClean="0"/>
              <a:t>Les activités du développeur d'applications sont :</a:t>
            </a:r>
          </a:p>
          <a:p>
            <a:pPr eaLnBrk="1" fontAlgn="auto" hangingPunct="1">
              <a:spcBef>
                <a:spcPts val="0"/>
              </a:spcBef>
              <a:spcAft>
                <a:spcPts val="0"/>
              </a:spcAft>
              <a:defRPr/>
            </a:pPr>
            <a:r>
              <a:rPr lang="fr-FR" dirty="0" smtClean="0"/>
              <a:t>l'analyse des besoins des utilisateurs dans l'entreprise ou chez le client</a:t>
            </a:r>
          </a:p>
          <a:p>
            <a:pPr eaLnBrk="1" fontAlgn="auto" hangingPunct="1">
              <a:spcBef>
                <a:spcPts val="0"/>
              </a:spcBef>
              <a:spcAft>
                <a:spcPts val="0"/>
              </a:spcAft>
              <a:defRPr/>
            </a:pPr>
            <a:r>
              <a:rPr lang="fr-FR" dirty="0" smtClean="0"/>
              <a:t>la recherche et le choix d'une solution adaptée répondant aux besoins cités</a:t>
            </a:r>
          </a:p>
          <a:p>
            <a:pPr eaLnBrk="1" fontAlgn="auto" hangingPunct="1">
              <a:spcBef>
                <a:spcPts val="0"/>
              </a:spcBef>
              <a:spcAft>
                <a:spcPts val="0"/>
              </a:spcAft>
              <a:defRPr/>
            </a:pPr>
            <a:r>
              <a:rPr lang="fr-FR" dirty="0" smtClean="0"/>
              <a:t>la conception des applications (analyse Merise, UML...)</a:t>
            </a:r>
          </a:p>
          <a:p>
            <a:pPr eaLnBrk="1" fontAlgn="auto" hangingPunct="1">
              <a:spcBef>
                <a:spcPts val="0"/>
              </a:spcBef>
              <a:spcAft>
                <a:spcPts val="0"/>
              </a:spcAft>
              <a:defRPr/>
            </a:pPr>
            <a:r>
              <a:rPr lang="fr-FR" dirty="0" smtClean="0"/>
              <a:t>le développement des applications</a:t>
            </a:r>
          </a:p>
          <a:p>
            <a:pPr eaLnBrk="1" fontAlgn="auto" hangingPunct="1">
              <a:spcBef>
                <a:spcPts val="0"/>
              </a:spcBef>
              <a:spcAft>
                <a:spcPts val="0"/>
              </a:spcAft>
              <a:defRPr/>
            </a:pPr>
            <a:r>
              <a:rPr lang="fr-FR" dirty="0" smtClean="0"/>
              <a:t>les tests des applications avant leur mise en œuvre</a:t>
            </a:r>
          </a:p>
          <a:p>
            <a:pPr eaLnBrk="1" fontAlgn="auto" hangingPunct="1">
              <a:spcBef>
                <a:spcPts val="0"/>
              </a:spcBef>
              <a:spcAft>
                <a:spcPts val="0"/>
              </a:spcAft>
              <a:defRPr/>
            </a:pPr>
            <a:r>
              <a:rPr lang="fr-FR" dirty="0" smtClean="0"/>
              <a:t>la mise en œuvre et la maintenance des programmes informatiques (maintenance évolutive), afin d'y apporter les modifications nécessaires à leur bon fonctionnement dans le temps</a:t>
            </a:r>
          </a:p>
          <a:p>
            <a:pPr eaLnBrk="1" fontAlgn="auto" hangingPunct="1">
              <a:spcBef>
                <a:spcPts val="0"/>
              </a:spcBef>
              <a:spcAft>
                <a:spcPts val="0"/>
              </a:spcAft>
              <a:defRPr/>
            </a:pPr>
            <a:r>
              <a:rPr lang="fr-FR" dirty="0" smtClean="0"/>
              <a:t>la mise en place de la documentation technique et des manuels d'utilisateur</a:t>
            </a:r>
          </a:p>
          <a:p>
            <a:pPr eaLnBrk="1" fontAlgn="auto" hangingPunct="1">
              <a:spcBef>
                <a:spcPts val="0"/>
              </a:spcBef>
              <a:spcAft>
                <a:spcPts val="0"/>
              </a:spcAft>
              <a:defRPr/>
            </a:pPr>
            <a:r>
              <a:rPr lang="fr-FR" dirty="0" smtClean="0"/>
              <a:t>la formation des utilisateurs aux applications déployées</a:t>
            </a:r>
          </a:p>
        </p:txBody>
      </p:sp>
      <p:sp>
        <p:nvSpPr>
          <p:cNvPr id="14340"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D6C98B-CDA2-47BF-BCD8-FA191107FDBE}" type="slidenum">
              <a:rPr lang="fr-FR" smtClean="0"/>
              <a:pPr fontAlgn="base">
                <a:spcBef>
                  <a:spcPct val="0"/>
                </a:spcBef>
                <a:spcAft>
                  <a:spcPct val="0"/>
                </a:spcAft>
                <a:defRPr/>
              </a:pPr>
              <a:t>7</a:t>
            </a:fld>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defTabSz="886957">
              <a:defRPr/>
            </a:pPr>
            <a:fld id="{BA51063F-21E7-420B-9C0C-6FAF7865FECA}" type="slidenum">
              <a:rPr lang="fr-FR" smtClean="0"/>
              <a:pPr defTabSz="886957">
                <a:defRPr/>
              </a:pPr>
              <a:t>8</a:t>
            </a:fld>
            <a:endParaRPr lang="fr-FR" dirty="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907644" y="4722193"/>
            <a:ext cx="4995087" cy="4799302"/>
          </a:xfrm>
          <a:noFill/>
          <a:ln/>
        </p:spPr>
        <p:txBody>
          <a:bodyPr/>
          <a:lstStyle/>
          <a:p>
            <a:pPr eaLnBrk="1" hangingPunct="1"/>
            <a:r>
              <a:rPr lang="fr-FR" sz="900" b="1" dirty="0" smtClean="0">
                <a:latin typeface="Lucida Grande" charset="0"/>
              </a:rPr>
              <a:t>Une approche modulaire qui favorise la progressivité des apprentissages en appuyant chaque module sur des activités professionnelle.</a:t>
            </a:r>
          </a:p>
          <a:p>
            <a:pPr eaLnBrk="1" hangingPunct="1"/>
            <a:endParaRPr lang="fr-FR" sz="900" dirty="0" smtClean="0">
              <a:latin typeface="Lucida Grande"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900" dirty="0" smtClean="0">
                <a:latin typeface="Lucida Grande" charset="0"/>
              </a:rPr>
              <a:t>Nous formons des étudiants sur des produits qui n’existeront plus dans quelques années : il faut les préparer à s’adapter à cette évolution par la capacité à savoir se former tout au long de la vie.</a:t>
            </a:r>
          </a:p>
          <a:p>
            <a:pPr eaLnBrk="1" hangingPunct="1"/>
            <a:endParaRPr lang="fr-FR" sz="900" dirty="0" smtClean="0">
              <a:latin typeface="Lucida Grande" charset="0"/>
            </a:endParaRPr>
          </a:p>
          <a:p>
            <a:pPr eaLnBrk="1" hangingPunct="1"/>
            <a:r>
              <a:rPr lang="fr-FR" sz="900" dirty="0" smtClean="0">
                <a:latin typeface="Lucida Grande" charset="0"/>
              </a:rPr>
              <a:t>Une progressivité marquée par le fait que : </a:t>
            </a:r>
          </a:p>
          <a:p>
            <a:pPr eaLnBrk="1" hangingPunct="1">
              <a:buFontTx/>
              <a:buChar char="-"/>
            </a:pPr>
            <a:r>
              <a:rPr lang="fr-FR" sz="900" dirty="0" smtClean="0">
                <a:latin typeface="Lucida Grande" charset="0"/>
              </a:rPr>
              <a:t> ces activités sont reprises dans différents modules afin de construire les compétences attendues,</a:t>
            </a:r>
          </a:p>
          <a:p>
            <a:pPr eaLnBrk="1" hangingPunct="1">
              <a:buFontTx/>
              <a:buChar char="-"/>
            </a:pPr>
            <a:r>
              <a:rPr lang="fr-FR" sz="900" dirty="0" smtClean="0">
                <a:latin typeface="Lucida Grande" charset="0"/>
              </a:rPr>
              <a:t> les objets d’étude peuvent être abordés dans différents modules à des niveaux d’exploitation différents pour aider à la construction des compétences.</a:t>
            </a:r>
          </a:p>
          <a:p>
            <a:pPr eaLnBrk="1" hangingPunct="1"/>
            <a:r>
              <a:rPr lang="fr-FR" sz="900" i="1" dirty="0" smtClean="0">
                <a:latin typeface="Lucida Grande" charset="0"/>
              </a:rPr>
              <a:t>Exemple</a:t>
            </a:r>
          </a:p>
          <a:p>
            <a:pPr eaLnBrk="1" hangingPunct="1"/>
            <a:r>
              <a:rPr lang="fr-FR" sz="900" dirty="0" smtClean="0">
                <a:latin typeface="Lucida Grande" charset="0"/>
              </a:rPr>
              <a:t>L’activité « Installation et configuration d’éléments d’infrastructure »  s’appuie sur trois compétences :</a:t>
            </a:r>
          </a:p>
          <a:p>
            <a:pPr eaLnBrk="1" hangingPunct="1">
              <a:buFontTx/>
              <a:buChar char="•"/>
            </a:pPr>
            <a:r>
              <a:rPr lang="fr-FR" sz="900" dirty="0" smtClean="0">
                <a:latin typeface="Lucida Grande" charset="0"/>
              </a:rPr>
              <a:t> C3.2.1.1 Installer et configurer un élément d’interconnexion, un service, un serveur, un équipement terminal utilisateur,</a:t>
            </a:r>
          </a:p>
          <a:p>
            <a:pPr eaLnBrk="1" hangingPunct="1">
              <a:buFontTx/>
              <a:buChar char="•"/>
            </a:pPr>
            <a:r>
              <a:rPr lang="fr-FR" sz="900" dirty="0" smtClean="0">
                <a:latin typeface="Lucida Grande" charset="0"/>
              </a:rPr>
              <a:t> C3.2.1.2 Installer et configurer un élément d’infrastructure permettant d’assurer la continuité de service, un système de régulation des éléments d’infrastructure, un outil de métrologie, un dispositif d’alerte,</a:t>
            </a:r>
          </a:p>
          <a:p>
            <a:pPr eaLnBrk="1" hangingPunct="1">
              <a:buFontTx/>
              <a:buChar char="•"/>
            </a:pPr>
            <a:r>
              <a:rPr lang="fr-FR" sz="900" dirty="0" smtClean="0">
                <a:latin typeface="Lucida Grande" charset="0"/>
              </a:rPr>
              <a:t> C3.2.1.3 Installer et configurer des éléments de sécurité permettant d’assurer la protection du système informatique.</a:t>
            </a:r>
          </a:p>
          <a:p>
            <a:pPr eaLnBrk="1" hangingPunct="1"/>
            <a:r>
              <a:rPr lang="fr-FR" sz="900" dirty="0" smtClean="0">
                <a:latin typeface="Lucida Grande" charset="0"/>
              </a:rPr>
              <a:t>Pour être capable d’installer et de configurer  « n’importe quel » élément d’infrastructure, il faut en avoir installé et configuré un certain nombre, de différents types, voire de différents modèles (type : service </a:t>
            </a:r>
            <a:r>
              <a:rPr lang="fr-FR" sz="900" i="1" dirty="0" smtClean="0">
                <a:latin typeface="Lucida Grande" charset="0"/>
              </a:rPr>
              <a:t>web</a:t>
            </a:r>
            <a:r>
              <a:rPr lang="fr-FR" sz="900" dirty="0" smtClean="0">
                <a:latin typeface="Lucida Grande" charset="0"/>
              </a:rPr>
              <a:t>, modèle : Apache ou IIS).</a:t>
            </a:r>
          </a:p>
          <a:p>
            <a:pPr eaLnBrk="1" hangingPunct="1"/>
            <a:r>
              <a:rPr lang="fr-FR" sz="900" dirty="0" smtClean="0">
                <a:latin typeface="Lucida Grande" charset="0"/>
              </a:rPr>
              <a:t>Il ne s’agit pas  de le faire pour tous les éléments possibles (pour savoir refaire) mais bien de s’appuyer sur ces opérations pour en comprendre la logique  afin d’être capable de faire sur un élément qui n’existe peut-être pas encore (soit d’un type différent, soit d’un modèle différent dans un type abordé).</a:t>
            </a:r>
          </a:p>
          <a:p>
            <a:pPr eaLnBrk="1" hangingPunct="1">
              <a:buFontTx/>
              <a:buChar char="-"/>
            </a:pPr>
            <a:endParaRPr lang="fr-FR" sz="900" dirty="0" smtClean="0">
              <a:latin typeface="Lucida Grande" charset="0"/>
            </a:endParaRPr>
          </a:p>
          <a:p>
            <a:pPr eaLnBrk="1" hangingPunct="1"/>
            <a:endParaRPr lang="fr-FR" sz="900" dirty="0" smtClean="0">
              <a:latin typeface="Lucida Grande" charset="0"/>
            </a:endParaRPr>
          </a:p>
          <a:p>
            <a:pPr eaLnBrk="1" hangingPunct="1"/>
            <a:endParaRPr lang="fr-FR" sz="900" dirty="0" smtClean="0">
              <a:latin typeface="Lucida Grande"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A555851B-0777-4172-AFDB-B6ADC0F1DD6B}" type="slidenum">
              <a:rPr lang="fr-FR" smtClean="0"/>
              <a:pPr/>
              <a:t>10</a:t>
            </a:fld>
            <a:endParaRPr lang="fr-FR" smtClean="0"/>
          </a:p>
        </p:txBody>
      </p:sp>
      <p:sp>
        <p:nvSpPr>
          <p:cNvPr id="60419" name="Rectangle 2"/>
          <p:cNvSpPr>
            <a:spLocks noGrp="1" noRot="1" noChangeAspect="1" noChangeArrowheads="1" noTextEdit="1"/>
          </p:cNvSpPr>
          <p:nvPr>
            <p:ph type="sldImg"/>
          </p:nvPr>
        </p:nvSpPr>
        <p:spPr>
          <a:xfrm>
            <a:off x="930275" y="752475"/>
            <a:ext cx="4951413" cy="3714750"/>
          </a:xfrm>
          <a:ln/>
        </p:spPr>
      </p:sp>
      <p:sp>
        <p:nvSpPr>
          <p:cNvPr id="60420" name="Rectangle 3"/>
          <p:cNvSpPr>
            <a:spLocks noGrp="1" noChangeArrowheads="1"/>
          </p:cNvSpPr>
          <p:nvPr>
            <p:ph type="body" idx="1"/>
          </p:nvPr>
        </p:nvSpPr>
        <p:spPr>
          <a:xfrm>
            <a:off x="907615" y="4721890"/>
            <a:ext cx="4995146" cy="4474131"/>
          </a:xfrm>
          <a:noFill/>
          <a:ln/>
        </p:spPr>
        <p:txBody>
          <a:bodyPr/>
          <a:lstStyle/>
          <a:p>
            <a:pPr eaLnBrk="1" hangingPunct="1"/>
            <a:r>
              <a:rPr lang="fr-FR" sz="1200" dirty="0" smtClean="0">
                <a:latin typeface="Lucida Grande" charset="0"/>
              </a:rPr>
              <a:t>Technicité : savoir-faire technique</a:t>
            </a:r>
          </a:p>
          <a:p>
            <a:pPr eaLnBrk="1" hangingPunct="1"/>
            <a:r>
              <a:rPr lang="fr-FR" sz="1200" dirty="0" smtClean="0">
                <a:latin typeface="Lucida Grande" charset="0"/>
              </a:rPr>
              <a:t>Professionnalité : qualité  de professionnel</a:t>
            </a:r>
          </a:p>
          <a:p>
            <a:pPr eaLnBrk="1" hangingPunct="1"/>
            <a:endParaRPr lang="fr-FR" sz="1200" dirty="0" smtClean="0">
              <a:latin typeface="Lucida Grande" charset="0"/>
            </a:endParaRPr>
          </a:p>
          <a:p>
            <a:pPr eaLnBrk="1" hangingPunct="1"/>
            <a:r>
              <a:rPr lang="fr-FR" sz="1200" dirty="0" smtClean="0">
                <a:latin typeface="Lucida Grande" charset="0"/>
              </a:rPr>
              <a:t>La professionnalité s’appuie sur la technicité qui représente l’identité du technicien supérieur.</a:t>
            </a:r>
          </a:p>
          <a:p>
            <a:pPr eaLnBrk="1" hangingPunct="1"/>
            <a:endParaRPr lang="fr-FR" sz="1200" dirty="0" smtClean="0">
              <a:latin typeface="Lucida Grande" charset="0"/>
            </a:endParaRPr>
          </a:p>
          <a:p>
            <a:pPr eaLnBrk="1" hangingPunct="1"/>
            <a:r>
              <a:rPr lang="fr-FR" sz="1200" dirty="0" smtClean="0">
                <a:latin typeface="Lucida Grande" charset="0"/>
              </a:rPr>
              <a:t>La professionnalité, c’est la technicité mise au service des besoins d’une organisation.</a:t>
            </a:r>
          </a:p>
          <a:p>
            <a:pPr eaLnBrk="1" hangingPunct="1"/>
            <a:endParaRPr lang="fr-FR" sz="1200" dirty="0" smtClean="0">
              <a:latin typeface="Lucida Grande" charset="0"/>
            </a:endParaRPr>
          </a:p>
          <a:p>
            <a:pPr eaLnBrk="1" hangingPunct="1"/>
            <a:r>
              <a:rPr lang="fr-FR" sz="1200" dirty="0" smtClean="0">
                <a:latin typeface="Lucida Grande" charset="0"/>
              </a:rPr>
              <a:t>Un objectif forcément ambitieux puisqu’on s’adresse à des étudiants qui ont eu peu de contact avec le monde professionnel et notamment celui lié au secteur informatique.</a:t>
            </a:r>
          </a:p>
          <a:p>
            <a:pPr eaLnBrk="1" hangingPunct="1"/>
            <a:endParaRPr lang="fr-FR" sz="1200" dirty="0" smtClean="0">
              <a:latin typeface="Lucida Grande" charset="0"/>
            </a:endParaRPr>
          </a:p>
          <a:p>
            <a:pPr eaLnBrk="1" hangingPunct="1"/>
            <a:r>
              <a:rPr lang="fr-FR" sz="1200" dirty="0" smtClean="0">
                <a:latin typeface="Lucida Grande" charset="0"/>
              </a:rPr>
              <a:t>La professionnalité  n’est de toute façon avérée que dans l’emploi mais l’objectif de la formation est de fournir les repères nécessaires pour construire les savoirs, savoir-faire et attitudes permettant la meilleure intégration possible du titulaire du diplôme dans le monde professionnel.</a:t>
            </a:r>
          </a:p>
          <a:p>
            <a:pPr eaLnBrk="1" hangingPunct="1"/>
            <a:endParaRPr lang="fr-FR"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1428887-9948-45F9-B8B4-9E7100DDB08A}" type="slidenum">
              <a:rPr lang="fr-FR" smtClean="0"/>
              <a:pPr/>
              <a:t>11</a:t>
            </a:fld>
            <a:endParaRPr lang="fr-FR" smtClean="0"/>
          </a:p>
        </p:txBody>
      </p:sp>
      <p:sp>
        <p:nvSpPr>
          <p:cNvPr id="61443" name="Rectangle 2"/>
          <p:cNvSpPr>
            <a:spLocks noGrp="1" noRot="1" noChangeAspect="1" noChangeArrowheads="1" noTextEdit="1"/>
          </p:cNvSpPr>
          <p:nvPr>
            <p:ph type="sldImg"/>
          </p:nvPr>
        </p:nvSpPr>
        <p:spPr>
          <a:xfrm>
            <a:off x="930275" y="752475"/>
            <a:ext cx="4951413" cy="3714750"/>
          </a:xfrm>
          <a:ln/>
        </p:spPr>
      </p:sp>
      <p:sp>
        <p:nvSpPr>
          <p:cNvPr id="61444" name="Rectangle 3"/>
          <p:cNvSpPr>
            <a:spLocks noGrp="1" noChangeArrowheads="1"/>
          </p:cNvSpPr>
          <p:nvPr>
            <p:ph type="body" idx="1"/>
          </p:nvPr>
        </p:nvSpPr>
        <p:spPr>
          <a:xfrm>
            <a:off x="907615" y="4721890"/>
            <a:ext cx="4995146" cy="4474131"/>
          </a:xfrm>
          <a:noFill/>
          <a:ln/>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dirty="0" smtClean="0"/>
              <a:t>Cliquez pour modifier le style du titre</a:t>
            </a:r>
            <a:endParaRPr kumimoji="0" lang="en-US" dirty="0"/>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dirty="0" smtClean="0"/>
              <a:t>Cliquez pour modifier le style des sous-titres du masque</a:t>
            </a:r>
            <a:endParaRPr kumimoji="0" lang="en-US" dirty="0"/>
          </a:p>
        </p:txBody>
      </p:sp>
      <p:sp>
        <p:nvSpPr>
          <p:cNvPr id="30" name="Espace réservé de la date 29"/>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04B5607F-27B6-4B5F-98A2-EA3D9AC55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0" y="76200"/>
            <a:ext cx="8569325" cy="6096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0" y="990600"/>
            <a:ext cx="44958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990600"/>
            <a:ext cx="4495800" cy="4572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0" y="142852"/>
            <a:ext cx="9144000" cy="1000132"/>
          </a:xfrm>
        </p:spPr>
        <p:txBody>
          <a:bodyPr/>
          <a:lstStyle>
            <a:lvl1pPr algn="ctr">
              <a:defRPr sz="4000"/>
            </a:lvl1pPr>
          </a:lstStyle>
          <a:p>
            <a:r>
              <a:rPr kumimoji="0" lang="fr-FR" dirty="0" smtClean="0"/>
              <a:t>Cliquez pour modifier le style du titre</a:t>
            </a:r>
            <a:endParaRPr kumimoji="0" lang="en-US" dirty="0"/>
          </a:p>
        </p:txBody>
      </p:sp>
      <p:sp>
        <p:nvSpPr>
          <p:cNvPr id="3" name="Espace réservé du contenu 2"/>
          <p:cNvSpPr>
            <a:spLocks noGrp="1"/>
          </p:cNvSpPr>
          <p:nvPr>
            <p:ph idx="1"/>
          </p:nvPr>
        </p:nvSpPr>
        <p:spPr>
          <a:xfrm>
            <a:off x="642910" y="1500174"/>
            <a:ext cx="7786742" cy="4525963"/>
          </a:xfrm>
        </p:spPr>
        <p:txBody>
          <a:bodyPr/>
          <a:lstStyle>
            <a:lvl2pPr>
              <a:defRPr sz="2000"/>
            </a:lvl2pPr>
            <a:lvl3pPr>
              <a:defRPr sz="1800"/>
            </a:lvl3pPr>
            <a:lvl4pPr>
              <a:defRPr sz="1600"/>
            </a:lvl4pPr>
            <a:lvl5pPr>
              <a:defRPr sz="1600"/>
            </a:lvl5pPr>
          </a:lstStyle>
          <a:p>
            <a:pPr lvl="0" eaLnBrk="1" latinLnBrk="0" hangingPunct="1"/>
            <a:r>
              <a:rPr lang="fr-FR" dirty="0" smtClean="0"/>
              <a:t>Cliquez pour modifier les styles du texte du masque</a:t>
            </a:r>
          </a:p>
          <a:p>
            <a:pPr lvl="1" eaLnBrk="1" latinLnBrk="0" hangingPunct="1"/>
            <a:r>
              <a:rPr lang="fr-FR" dirty="0" smtClean="0"/>
              <a:t>Deuxième niveau</a:t>
            </a:r>
          </a:p>
          <a:p>
            <a:pPr lvl="2" eaLnBrk="1" latinLnBrk="0" hangingPunct="1"/>
            <a:r>
              <a:rPr lang="fr-FR" dirty="0" smtClean="0"/>
              <a:t>Troisième niveau</a:t>
            </a:r>
          </a:p>
          <a:p>
            <a:pPr lvl="3" eaLnBrk="1" latinLnBrk="0" hangingPunct="1"/>
            <a:r>
              <a:rPr lang="fr-FR" dirty="0" smtClean="0"/>
              <a:t>Quatrième niveau</a:t>
            </a:r>
          </a:p>
          <a:p>
            <a:pPr lvl="4" eaLnBrk="1" latinLnBrk="0" hangingPunct="1"/>
            <a:r>
              <a:rPr lang="fr-FR" dirty="0" smtClean="0"/>
              <a:t>Cinquième niveau</a:t>
            </a:r>
            <a:endParaRPr kumimoji="0" lang="en-US" dirty="0"/>
          </a:p>
        </p:txBody>
      </p:sp>
      <p:sp>
        <p:nvSpPr>
          <p:cNvPr id="4" name="Espace réservé de la date 3"/>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B5607F-27B6-4B5F-98A2-EA3D9AC55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8" name="Espace réservé du numéro de diapositive 7"/>
          <p:cNvSpPr>
            <a:spLocks noGrp="1"/>
          </p:cNvSpPr>
          <p:nvPr>
            <p:ph type="sldNum" sz="quarter" idx="11"/>
          </p:nvPr>
        </p:nvSpPr>
        <p:spPr/>
        <p:txBody>
          <a:bodyPr/>
          <a:lstStyle/>
          <a:p>
            <a:fld id="{04B5607F-27B6-4B5F-98A2-EA3D9AC550DE}"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FC7E888-FC1F-425D-B2DE-28727BED8D05}" type="datetimeFigureOut">
              <a:rPr lang="fr-FR" smtClean="0"/>
              <a:pPr/>
              <a:t>03/03/2012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04B5607F-27B6-4B5F-98A2-EA3D9AC550D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4FC7E888-FC1F-425D-B2DE-28727BED8D05}" type="datetimeFigureOut">
              <a:rPr lang="fr-FR" smtClean="0"/>
              <a:pPr/>
              <a:t>03/03/2012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B5607F-27B6-4B5F-98A2-EA3D9AC550D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0" y="142852"/>
            <a:ext cx="9144000" cy="785818"/>
          </a:xfrm>
          <a:prstGeom prst="rect">
            <a:avLst/>
          </a:prstGeom>
        </p:spPr>
        <p:txBody>
          <a:bodyPr vert="horz" lIns="45720" rIns="45720" anchor="ctr">
            <a:noAutofit/>
          </a:bodyPr>
          <a:lstStyle/>
          <a:p>
            <a:r>
              <a:rPr kumimoji="0" lang="fr-FR" dirty="0" smtClean="0"/>
              <a:t>Cliquez pour modifier le style du titre</a:t>
            </a:r>
            <a:endParaRPr kumimoji="0" lang="en-US" dirty="0"/>
          </a:p>
        </p:txBody>
      </p:sp>
      <p:sp>
        <p:nvSpPr>
          <p:cNvPr id="30" name="Espace réservé du texte 29"/>
          <p:cNvSpPr>
            <a:spLocks noGrp="1"/>
          </p:cNvSpPr>
          <p:nvPr>
            <p:ph type="body" idx="1"/>
          </p:nvPr>
        </p:nvSpPr>
        <p:spPr>
          <a:xfrm>
            <a:off x="428596" y="1285860"/>
            <a:ext cx="8501122" cy="4714908"/>
          </a:xfrm>
          <a:prstGeom prst="rect">
            <a:avLst/>
          </a:prstGeom>
        </p:spPr>
        <p:txBody>
          <a:bodyPr vert="horz">
            <a:normAutofit/>
          </a:bodyPr>
          <a:lstStyle/>
          <a:p>
            <a:pPr lvl="0" eaLnBrk="1" latinLnBrk="0" hangingPunct="1"/>
            <a:r>
              <a:rPr kumimoji="0" lang="fr-FR" dirty="0" smtClean="0"/>
              <a:t>Cliquez pour modifier les styles du texte du masque</a:t>
            </a:r>
          </a:p>
          <a:p>
            <a:pPr lvl="1" eaLnBrk="1" latinLnBrk="0" hangingPunct="1"/>
            <a:r>
              <a:rPr kumimoji="0" lang="fr-FR" dirty="0" smtClean="0"/>
              <a:t>Deuxième niveau</a:t>
            </a:r>
          </a:p>
          <a:p>
            <a:pPr lvl="2" eaLnBrk="1" latinLnBrk="0" hangingPunct="1"/>
            <a:r>
              <a:rPr kumimoji="0" lang="fr-FR" dirty="0" smtClean="0"/>
              <a:t>Troisième niveau</a:t>
            </a:r>
          </a:p>
          <a:p>
            <a:pPr lvl="3" eaLnBrk="1" latinLnBrk="0" hangingPunct="1"/>
            <a:r>
              <a:rPr kumimoji="0" lang="fr-FR" dirty="0" smtClean="0"/>
              <a:t>Quatrième niveau</a:t>
            </a:r>
          </a:p>
          <a:p>
            <a:pPr lvl="4" eaLnBrk="1" latinLnBrk="0" hangingPunct="1"/>
            <a:r>
              <a:rPr kumimoji="0" lang="fr-FR" dirty="0" smtClean="0"/>
              <a:t>Cinquième niveau</a:t>
            </a:r>
            <a:endParaRPr kumimoji="0" lang="en-US" dirty="0"/>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4FC7E888-FC1F-425D-B2DE-28727BED8D05}" type="datetimeFigureOut">
              <a:rPr lang="fr-FR" smtClean="0"/>
              <a:pPr/>
              <a:t>03/03/2012</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4B5607F-27B6-4B5F-98A2-EA3D9AC550DE}"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checkerboard(across)">
                                      <p:cBhvr>
                                        <p:cTn id="7" dur="10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Effect transition="in" filter="checkerboard(across)">
                                      <p:cBhvr>
                                        <p:cTn id="12" dur="1000"/>
                                        <p:tgtEl>
                                          <p:spTgt spid="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0">
                                            <p:txEl>
                                              <p:pRg st="2" end="2"/>
                                            </p:txEl>
                                          </p:spTgt>
                                        </p:tgtEl>
                                        <p:attrNameLst>
                                          <p:attrName>style.visibility</p:attrName>
                                        </p:attrNameLst>
                                      </p:cBhvr>
                                      <p:to>
                                        <p:strVal val="visible"/>
                                      </p:to>
                                    </p:set>
                                    <p:animEffect transition="in" filter="checkerboard(across)">
                                      <p:cBhvr>
                                        <p:cTn id="17" dur="1000"/>
                                        <p:tgtEl>
                                          <p:spTgt spid="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0">
                                            <p:txEl>
                                              <p:pRg st="3" end="3"/>
                                            </p:txEl>
                                          </p:spTgt>
                                        </p:tgtEl>
                                        <p:attrNameLst>
                                          <p:attrName>style.visibility</p:attrName>
                                        </p:attrNameLst>
                                      </p:cBhvr>
                                      <p:to>
                                        <p:strVal val="visible"/>
                                      </p:to>
                                    </p:set>
                                    <p:animEffect transition="in" filter="checkerboard(across)">
                                      <p:cBhvr>
                                        <p:cTn id="22" dur="1000"/>
                                        <p:tgtEl>
                                          <p:spTgt spid="3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0">
                                            <p:txEl>
                                              <p:pRg st="4" end="4"/>
                                            </p:txEl>
                                          </p:spTgt>
                                        </p:tgtEl>
                                        <p:attrNameLst>
                                          <p:attrName>style.visibility</p:attrName>
                                        </p:attrNameLst>
                                      </p:cBhvr>
                                      <p:to>
                                        <p:strVal val="visible"/>
                                      </p:to>
                                    </p:set>
                                    <p:animEffect transition="in" filter="checkerboard(across)">
                                      <p:cBhvr>
                                        <p:cTn id="27" dur="10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uiExpand="1" build="p" bldLvl="5">
        <p:tmplLst>
          <p:tmpl lvl="1">
            <p:tnLst>
              <p:par>
                <p:cTn presetID="5" presetClass="entr" presetSubtype="1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checkerboard(across)">
                      <p:cBhvr>
                        <p:cTn dur="1000"/>
                        <p:tgtEl>
                          <p:spTgt spid="30"/>
                        </p:tgtEl>
                      </p:cBhvr>
                    </p:animEffect>
                  </p:childTnLst>
                </p:cTn>
              </p:par>
            </p:tnLst>
          </p:tmpl>
          <p:tmpl lvl="2">
            <p:tnLst>
              <p:par>
                <p:cTn presetID="5" presetClass="entr" presetSubtype="1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checkerboard(across)">
                      <p:cBhvr>
                        <p:cTn dur="1000"/>
                        <p:tgtEl>
                          <p:spTgt spid="30"/>
                        </p:tgtEl>
                      </p:cBhvr>
                    </p:animEffect>
                  </p:childTnLst>
                </p:cTn>
              </p:par>
            </p:tnLst>
          </p:tmpl>
          <p:tmpl lvl="3">
            <p:tnLst>
              <p:par>
                <p:cTn presetID="5" presetClass="entr" presetSubtype="1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checkerboard(across)">
                      <p:cBhvr>
                        <p:cTn dur="1000"/>
                        <p:tgtEl>
                          <p:spTgt spid="30"/>
                        </p:tgtEl>
                      </p:cBhvr>
                    </p:animEffect>
                  </p:childTnLst>
                </p:cTn>
              </p:par>
            </p:tnLst>
          </p:tmpl>
          <p:tmpl lvl="4">
            <p:tnLst>
              <p:par>
                <p:cTn presetID="5" presetClass="entr" presetSubtype="1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checkerboard(across)">
                      <p:cBhvr>
                        <p:cTn dur="1000"/>
                        <p:tgtEl>
                          <p:spTgt spid="30"/>
                        </p:tgtEl>
                      </p:cBhvr>
                    </p:animEffect>
                  </p:childTnLst>
                </p:cTn>
              </p:par>
            </p:tnLst>
          </p:tmpl>
          <p:tmpl lvl="5">
            <p:tnLst>
              <p:par>
                <p:cTn presetID="5" presetClass="entr" presetSubtype="1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checkerboard(across)">
                      <p:cBhvr>
                        <p:cTn dur="1000"/>
                        <p:tgtEl>
                          <p:spTgt spid="30"/>
                        </p:tgtEl>
                      </p:cBhvr>
                    </p:animEffect>
                  </p:childTnLst>
                </p:cTn>
              </p:par>
            </p:tnLst>
          </p:tmpl>
        </p:tmplLst>
      </p:bldP>
    </p:bldLst>
  </p:timing>
  <p:txStyles>
    <p:titleStyle>
      <a:lvl1pPr algn="ctr" rtl="0" eaLnBrk="1" latinLnBrk="0" hangingPunct="1">
        <a:spcBef>
          <a:spcPct val="0"/>
        </a:spcBef>
        <a:buNone/>
        <a:defRPr kumimoji="0" lang="en-US" sz="4000" b="1" kern="1200"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2400" kern="1200">
          <a:solidFill>
            <a:schemeClr val="accent4">
              <a:lumMod val="20000"/>
              <a:lumOff val="80000"/>
            </a:schemeClr>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accent2">
              <a:lumMod val="40000"/>
              <a:lumOff val="60000"/>
            </a:schemeClr>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accent4">
              <a:lumMod val="60000"/>
              <a:lumOff val="40000"/>
            </a:schemeClr>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accent5">
              <a:lumMod val="60000"/>
              <a:lumOff val="40000"/>
            </a:schemeClr>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accent3">
              <a:lumMod val="40000"/>
              <a:lumOff val="60000"/>
            </a:schemeClr>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admission-postbac.f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assopascaline.fr/" TargetMode="External"/><Relationship Id="rId7" Type="http://schemas.openxmlformats.org/officeDocument/2006/relationships/hyperlink" Target="01012316926-les-secteurs-qui-recruteront-en-2011.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DARES-Emploi.htm" TargetMode="External"/><Relationship Id="rId5" Type="http://schemas.openxmlformats.org/officeDocument/2006/relationships/hyperlink" Target="http://jd.apec.fr/Emploi-stage/Marche-Emploi/Fiches-Apec/Fiches-secteurs/Les-activites-economiques/Travailler-dans-les-activites-informatiques/(linked)/41526" TargetMode="External"/><Relationship Id="rId4" Type="http://schemas.openxmlformats.org/officeDocument/2006/relationships/hyperlink" Target="APEC-41526.htm" TargetMode="External"/><Relationship Id="rId9" Type="http://schemas.openxmlformats.org/officeDocument/2006/relationships/hyperlink" Target="http://www.liberation.fr/economie,13"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7.pn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708920"/>
            <a:ext cx="6660232" cy="2808312"/>
          </a:xfrm>
        </p:spPr>
        <p:txBody>
          <a:bodyPr/>
          <a:lstStyle/>
          <a:p>
            <a:pPr algn="ctr"/>
            <a:r>
              <a:rPr lang="fr-FR" sz="7200" dirty="0" smtClean="0">
                <a:ln/>
                <a:solidFill>
                  <a:schemeClr val="accent2">
                    <a:lumMod val="60000"/>
                    <a:lumOff val="4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Ensemble construire son futur</a:t>
            </a:r>
            <a:endParaRPr lang="fr-FR" sz="7200" dirty="0">
              <a:ln/>
              <a:solidFill>
                <a:schemeClr val="accent2">
                  <a:lumMod val="60000"/>
                  <a:lumOff val="40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4" name="Picture 30"/>
          <p:cNvPicPr>
            <a:picLocks noChangeAspect="1" noChangeArrowheads="1"/>
          </p:cNvPicPr>
          <p:nvPr/>
        </p:nvPicPr>
        <p:blipFill>
          <a:blip r:embed="rId2" cstate="print"/>
          <a:srcRect/>
          <a:stretch>
            <a:fillRect/>
          </a:stretch>
        </p:blipFill>
        <p:spPr bwMode="auto">
          <a:xfrm>
            <a:off x="3382962" y="0"/>
            <a:ext cx="5761038" cy="2000250"/>
          </a:xfrm>
          <a:prstGeom prst="rect">
            <a:avLst/>
          </a:prstGeom>
          <a:noFill/>
          <a:ln w="9525">
            <a:noFill/>
            <a:miter lim="800000"/>
            <a:headEnd/>
            <a:tailEnd/>
          </a:ln>
          <a:effectLst/>
        </p:spPr>
      </p:pic>
      <p:pic>
        <p:nvPicPr>
          <p:cNvPr id="5" name="Picture 20" descr="view_biz01"/>
          <p:cNvPicPr>
            <a:picLocks noChangeAspect="1" noChangeArrowheads="1"/>
          </p:cNvPicPr>
          <p:nvPr/>
        </p:nvPicPr>
        <p:blipFill>
          <a:blip r:embed="rId3" cstate="print"/>
          <a:srcRect/>
          <a:stretch>
            <a:fillRect/>
          </a:stretch>
        </p:blipFill>
        <p:spPr bwMode="auto">
          <a:xfrm>
            <a:off x="0" y="0"/>
            <a:ext cx="2268538" cy="2547938"/>
          </a:xfrm>
          <a:prstGeom prst="rect">
            <a:avLst/>
          </a:prstGeom>
          <a:noFill/>
        </p:spPr>
      </p:pic>
      <p:pic>
        <p:nvPicPr>
          <p:cNvPr id="6" name="Picture 28"/>
          <p:cNvPicPr>
            <a:picLocks noChangeAspect="1" noChangeArrowheads="1"/>
          </p:cNvPicPr>
          <p:nvPr/>
        </p:nvPicPr>
        <p:blipFill>
          <a:blip r:embed="rId4" cstate="print"/>
          <a:srcRect/>
          <a:stretch>
            <a:fillRect/>
          </a:stretch>
        </p:blipFill>
        <p:spPr bwMode="auto">
          <a:xfrm>
            <a:off x="6643702" y="2214554"/>
            <a:ext cx="2500298" cy="4643446"/>
          </a:xfrm>
          <a:prstGeom prst="rect">
            <a:avLst/>
          </a:prstGeom>
          <a:noFill/>
          <a:ln w="9525">
            <a:noFill/>
            <a:miter lim="800000"/>
            <a:headEnd/>
            <a:tailEnd/>
          </a:ln>
          <a:effectLst/>
        </p:spPr>
      </p:pic>
    </p:spTree>
  </p:cSld>
  <p:clrMapOvr>
    <a:masterClrMapping/>
  </p:clrMapOvr>
  <p:transition advTm="457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0"/>
            <a:ext cx="9144000" cy="836712"/>
          </a:xfrm>
        </p:spPr>
        <p:txBody>
          <a:bodyPr/>
          <a:lstStyle/>
          <a:p>
            <a:r>
              <a:rPr lang="fr-FR" dirty="0" smtClean="0"/>
              <a:t>Projets PERSONNELS ENCADRES (PPE)</a:t>
            </a:r>
            <a:endParaRPr lang="fr-FR" dirty="0"/>
          </a:p>
        </p:txBody>
      </p:sp>
      <p:sp>
        <p:nvSpPr>
          <p:cNvPr id="4" name="Espace réservé du contenu 3"/>
          <p:cNvSpPr>
            <a:spLocks noGrp="1"/>
          </p:cNvSpPr>
          <p:nvPr>
            <p:ph idx="1"/>
          </p:nvPr>
        </p:nvSpPr>
        <p:spPr>
          <a:xfrm>
            <a:off x="0" y="1124744"/>
            <a:ext cx="6804248" cy="5544616"/>
          </a:xfrm>
        </p:spPr>
        <p:txBody>
          <a:bodyPr>
            <a:noAutofit/>
          </a:bodyPr>
          <a:lstStyle/>
          <a:p>
            <a:r>
              <a:rPr lang="fr-FR" sz="2800" dirty="0" smtClean="0"/>
              <a:t>4H hebdomadaire pour</a:t>
            </a:r>
          </a:p>
          <a:p>
            <a:pPr lvl="1"/>
            <a:r>
              <a:rPr lang="fr-FR" sz="2800" b="1" dirty="0" smtClean="0">
                <a:solidFill>
                  <a:srgbClr val="FF0000"/>
                </a:solidFill>
              </a:rPr>
              <a:t>Travailler collaboratif en projet</a:t>
            </a:r>
          </a:p>
          <a:p>
            <a:pPr lvl="2"/>
            <a:r>
              <a:rPr lang="fr-FR" sz="2200" dirty="0" smtClean="0"/>
              <a:t>Acquérir de la </a:t>
            </a:r>
            <a:r>
              <a:rPr lang="fr-FR" sz="2200" dirty="0" smtClean="0">
                <a:solidFill>
                  <a:schemeClr val="accent3">
                    <a:lumMod val="20000"/>
                    <a:lumOff val="80000"/>
                  </a:schemeClr>
                </a:solidFill>
              </a:rPr>
              <a:t>professionnalité</a:t>
            </a:r>
            <a:r>
              <a:rPr lang="fr-FR" sz="2200" dirty="0" smtClean="0"/>
              <a:t> et de la </a:t>
            </a:r>
            <a:r>
              <a:rPr lang="fr-FR" sz="2200" dirty="0" smtClean="0">
                <a:solidFill>
                  <a:schemeClr val="accent3">
                    <a:lumMod val="20000"/>
                    <a:lumOff val="80000"/>
                  </a:schemeClr>
                </a:solidFill>
              </a:rPr>
              <a:t>technicité</a:t>
            </a:r>
            <a:r>
              <a:rPr lang="fr-FR" sz="2200" dirty="0" smtClean="0"/>
              <a:t> en s'appuyant sur </a:t>
            </a:r>
            <a:r>
              <a:rPr lang="fr-FR" sz="2400" dirty="0" smtClean="0">
                <a:solidFill>
                  <a:srgbClr val="FF0000"/>
                </a:solidFill>
              </a:rPr>
              <a:t>des besoins et des contraintes d’un contexte réel.</a:t>
            </a:r>
            <a:endParaRPr lang="fr-FR" sz="2200" dirty="0" smtClean="0">
              <a:solidFill>
                <a:srgbClr val="FF0000"/>
              </a:solidFill>
            </a:endParaRPr>
          </a:p>
          <a:p>
            <a:pPr lvl="4"/>
            <a:endParaRPr lang="fr-FR" sz="1400" dirty="0" smtClean="0"/>
          </a:p>
          <a:p>
            <a:r>
              <a:rPr lang="fr-FR" sz="2800" dirty="0" smtClean="0"/>
              <a:t>Exemples de PPE en SIO1:</a:t>
            </a:r>
          </a:p>
          <a:p>
            <a:pPr lvl="1"/>
            <a:r>
              <a:rPr lang="fr-FR" dirty="0" smtClean="0"/>
              <a:t>Développer et mettre en œuvre une infrastructure  d’hébergement pour un site web dynamique LAMPAF (Linux, Apache, </a:t>
            </a:r>
            <a:r>
              <a:rPr lang="fr-FR" dirty="0" err="1" smtClean="0"/>
              <a:t>Mysql</a:t>
            </a:r>
            <a:r>
              <a:rPr lang="fr-FR" dirty="0" smtClean="0"/>
              <a:t>, </a:t>
            </a:r>
            <a:r>
              <a:rPr lang="fr-FR" dirty="0" err="1" smtClean="0"/>
              <a:t>Php</a:t>
            </a:r>
            <a:r>
              <a:rPr lang="fr-FR" dirty="0" smtClean="0"/>
              <a:t>, Ajax, Flash)</a:t>
            </a:r>
          </a:p>
          <a:p>
            <a:pPr lvl="1"/>
            <a:endParaRPr lang="fr-FR" dirty="0" smtClean="0"/>
          </a:p>
          <a:p>
            <a:pPr lvl="1"/>
            <a:r>
              <a:rPr lang="fr-FR" dirty="0" smtClean="0"/>
              <a:t>Installer , configurer et maintenir une infrastructure sécurisée d’accès utilisateur à Internet (passerelle pare-feu linux)</a:t>
            </a:r>
          </a:p>
        </p:txBody>
      </p:sp>
      <p:pic>
        <p:nvPicPr>
          <p:cNvPr id="7" name="Picture 3"/>
          <p:cNvPicPr>
            <a:picLocks noChangeAspect="1" noChangeArrowheads="1"/>
          </p:cNvPicPr>
          <p:nvPr/>
        </p:nvPicPr>
        <p:blipFill>
          <a:blip r:embed="rId4" cstate="print"/>
          <a:srcRect/>
          <a:stretch>
            <a:fillRect/>
          </a:stretch>
        </p:blipFill>
        <p:spPr bwMode="auto">
          <a:xfrm>
            <a:off x="6876255" y="1214422"/>
            <a:ext cx="2148713" cy="1708696"/>
          </a:xfrm>
          <a:prstGeom prst="rect">
            <a:avLst/>
          </a:prstGeom>
          <a:noFill/>
          <a:ln w="9525">
            <a:noFill/>
            <a:miter lim="800000"/>
            <a:headEnd/>
            <a:tailEnd/>
          </a:ln>
        </p:spPr>
      </p:pic>
      <p:pic>
        <p:nvPicPr>
          <p:cNvPr id="8" name="Picture 4"/>
          <p:cNvPicPr>
            <a:picLocks noChangeAspect="1" noChangeArrowheads="1"/>
          </p:cNvPicPr>
          <p:nvPr/>
        </p:nvPicPr>
        <p:blipFill>
          <a:blip r:embed="rId5" cstate="print"/>
          <a:srcRect/>
          <a:stretch>
            <a:fillRect/>
          </a:stretch>
        </p:blipFill>
        <p:spPr bwMode="auto">
          <a:xfrm>
            <a:off x="6876255" y="2928934"/>
            <a:ext cx="2148713" cy="1720282"/>
          </a:xfrm>
          <a:prstGeom prst="rect">
            <a:avLst/>
          </a:prstGeom>
          <a:noFill/>
          <a:ln w="9525">
            <a:noFill/>
            <a:miter lim="800000"/>
            <a:headEnd/>
            <a:tailEnd/>
          </a:ln>
        </p:spPr>
      </p:pic>
      <p:pic>
        <p:nvPicPr>
          <p:cNvPr id="24578" name="Picture 2" descr="L:\ADMIN\PORTES OUVERTES\PO 2010\DSCN0737-OK.JPG"/>
          <p:cNvPicPr>
            <a:picLocks noChangeAspect="1" noChangeArrowheads="1"/>
          </p:cNvPicPr>
          <p:nvPr/>
        </p:nvPicPr>
        <p:blipFill>
          <a:blip r:embed="rId6" cstate="print"/>
          <a:srcRect/>
          <a:stretch>
            <a:fillRect/>
          </a:stretch>
        </p:blipFill>
        <p:spPr bwMode="auto">
          <a:xfrm>
            <a:off x="6876256" y="4643446"/>
            <a:ext cx="2148713" cy="1785950"/>
          </a:xfrm>
          <a:prstGeom prst="rect">
            <a:avLst/>
          </a:prstGeom>
          <a:noFill/>
        </p:spPr>
      </p:pic>
      <p:sp>
        <p:nvSpPr>
          <p:cNvPr id="9" name="Rectangle 8"/>
          <p:cNvSpPr/>
          <p:nvPr/>
        </p:nvSpPr>
        <p:spPr>
          <a:xfrm>
            <a:off x="6804247" y="1214422"/>
            <a:ext cx="2220721" cy="5214974"/>
          </a:xfrm>
          <a:prstGeom prst="rect">
            <a:avLst/>
          </a:prstGeom>
          <a:noFill/>
          <a:ln w="762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ustDataLst>
      <p:tags r:id="rId1"/>
    </p:custDataLst>
  </p:cSld>
  <p:clrMapOvr>
    <a:masterClrMapping/>
  </p:clrMapOvr>
  <p:transition advTm="9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378" name="Rectangle 2"/>
          <p:cNvSpPr>
            <a:spLocks noChangeArrowheads="1"/>
          </p:cNvSpPr>
          <p:nvPr/>
        </p:nvSpPr>
        <p:spPr bwMode="auto">
          <a:xfrm>
            <a:off x="0" y="2214554"/>
            <a:ext cx="9144000" cy="3071834"/>
          </a:xfrm>
          <a:prstGeom prst="rect">
            <a:avLst/>
          </a:prstGeom>
          <a:noFill/>
          <a:ln w="9525">
            <a:noFill/>
            <a:miter lim="800000"/>
            <a:headEnd/>
            <a:tailEnd/>
          </a:ln>
        </p:spPr>
        <p:txBody>
          <a:bodyPr lIns="92075" tIns="46038" rIns="92075" bIns="46038"/>
          <a:lstStyle/>
          <a:p>
            <a:pPr marL="342900" indent="-342900" algn="l" eaLnBrk="0" hangingPunct="0">
              <a:lnSpc>
                <a:spcPct val="100000"/>
              </a:lnSpc>
              <a:spcBef>
                <a:spcPct val="20000"/>
              </a:spcBef>
              <a:buClr>
                <a:schemeClr val="accent2"/>
              </a:buClr>
              <a:buSzPct val="75000"/>
              <a:buFont typeface="Arial" pitchFamily="34" charset="0"/>
              <a:buChar char="•"/>
            </a:pPr>
            <a:endParaRPr lang="fr-FR" sz="2400" dirty="0">
              <a:solidFill>
                <a:schemeClr val="accent2">
                  <a:lumMod val="75000"/>
                </a:schemeClr>
              </a:solidFill>
              <a:latin typeface="+mj-lt"/>
            </a:endParaRPr>
          </a:p>
        </p:txBody>
      </p:sp>
      <p:sp>
        <p:nvSpPr>
          <p:cNvPr id="1125379" name="Rectangle 3"/>
          <p:cNvSpPr>
            <a:spLocks noChangeArrowheads="1"/>
          </p:cNvSpPr>
          <p:nvPr/>
        </p:nvSpPr>
        <p:spPr bwMode="auto">
          <a:xfrm>
            <a:off x="685800" y="76200"/>
            <a:ext cx="7772400" cy="1143000"/>
          </a:xfrm>
          <a:prstGeom prst="rect">
            <a:avLst/>
          </a:prstGeom>
          <a:noFill/>
          <a:ln w="9525">
            <a:noFill/>
            <a:miter lim="800000"/>
            <a:headEnd/>
            <a:tailEnd/>
          </a:ln>
          <a:effectLst/>
        </p:spPr>
        <p:txBody>
          <a:bodyPr lIns="92075" tIns="46038" rIns="92075" bIns="46038" anchor="ctr"/>
          <a:lstStyle/>
          <a:p>
            <a:pPr eaLnBrk="0" hangingPunct="0">
              <a:lnSpc>
                <a:spcPct val="100000"/>
              </a:lnSpc>
              <a:spcBef>
                <a:spcPct val="0"/>
              </a:spcBef>
              <a:defRPr/>
            </a:pPr>
            <a:endParaRPr lang="fr-FR" sz="3600">
              <a:solidFill>
                <a:srgbClr val="FAFD00"/>
              </a:solidFill>
              <a:effectLst>
                <a:outerShdw blurRad="38100" dist="38100" dir="2700000" algn="tl">
                  <a:srgbClr val="C0C0C0"/>
                </a:outerShdw>
              </a:effectLst>
            </a:endParaRPr>
          </a:p>
        </p:txBody>
      </p:sp>
      <p:sp>
        <p:nvSpPr>
          <p:cNvPr id="1125380" name="Rectangle 4"/>
          <p:cNvSpPr>
            <a:spLocks noChangeArrowheads="1"/>
          </p:cNvSpPr>
          <p:nvPr/>
        </p:nvSpPr>
        <p:spPr bwMode="auto">
          <a:xfrm>
            <a:off x="0" y="1628800"/>
            <a:ext cx="9144000" cy="1446550"/>
          </a:xfrm>
          <a:prstGeom prst="rect">
            <a:avLst/>
          </a:prstGeom>
          <a:solidFill>
            <a:schemeClr val="accent2">
              <a:lumMod val="20000"/>
              <a:lumOff val="80000"/>
            </a:schemeClr>
          </a:solidFill>
          <a:ln w="9525">
            <a:noFill/>
            <a:miter lim="800000"/>
            <a:headEnd/>
            <a:tailEnd/>
          </a:ln>
        </p:spPr>
        <p:txBody>
          <a:bodyPr wrap="square">
            <a:spAutoFit/>
          </a:bodyPr>
          <a:lstStyle/>
          <a:p>
            <a:r>
              <a:rPr lang="fr-FR" sz="3200" dirty="0" smtClean="0">
                <a:solidFill>
                  <a:schemeClr val="bg2">
                    <a:lumMod val="75000"/>
                  </a:schemeClr>
                </a:solidFill>
              </a:rPr>
              <a:t>10 semaines de stage répartis sur deux années</a:t>
            </a:r>
          </a:p>
          <a:p>
            <a:pPr lvl="1">
              <a:buFont typeface="Arial" pitchFamily="34" charset="0"/>
              <a:buChar char="•"/>
            </a:pPr>
            <a:r>
              <a:rPr lang="fr-FR" sz="2800" dirty="0" smtClean="0">
                <a:solidFill>
                  <a:schemeClr val="bg2">
                    <a:lumMod val="75000"/>
                  </a:schemeClr>
                </a:solidFill>
              </a:rPr>
              <a:t>4 semaines en première année</a:t>
            </a:r>
          </a:p>
          <a:p>
            <a:pPr lvl="1">
              <a:buFont typeface="Arial" pitchFamily="34" charset="0"/>
              <a:buChar char="•"/>
            </a:pPr>
            <a:r>
              <a:rPr lang="fr-FR" sz="2800" dirty="0" smtClean="0">
                <a:solidFill>
                  <a:schemeClr val="bg2">
                    <a:lumMod val="75000"/>
                  </a:schemeClr>
                </a:solidFill>
              </a:rPr>
              <a:t>6 semaines en deuxième année</a:t>
            </a:r>
            <a:endParaRPr lang="fr-FR" sz="3200" dirty="0" smtClean="0">
              <a:solidFill>
                <a:schemeClr val="bg2">
                  <a:lumMod val="75000"/>
                </a:schemeClr>
              </a:solidFill>
            </a:endParaRPr>
          </a:p>
        </p:txBody>
      </p:sp>
      <p:sp>
        <p:nvSpPr>
          <p:cNvPr id="6" name="Titre 5"/>
          <p:cNvSpPr>
            <a:spLocks noGrp="1"/>
          </p:cNvSpPr>
          <p:nvPr>
            <p:ph type="title"/>
          </p:nvPr>
        </p:nvSpPr>
        <p:spPr>
          <a:xfrm>
            <a:off x="0" y="0"/>
            <a:ext cx="9144000" cy="1484784"/>
          </a:xfrm>
        </p:spPr>
        <p:txBody>
          <a:bodyPr/>
          <a:lstStyle/>
          <a:p>
            <a:r>
              <a:rPr lang="fr-FR" sz="5400" smtClean="0"/>
              <a:t>périodes </a:t>
            </a:r>
            <a:r>
              <a:rPr lang="fr-FR" sz="5400" dirty="0" smtClean="0"/>
              <a:t>de formation en entreprise</a:t>
            </a:r>
            <a:endParaRPr lang="fr-FR" sz="5400" dirty="0"/>
          </a:p>
        </p:txBody>
      </p:sp>
      <p:sp>
        <p:nvSpPr>
          <p:cNvPr id="7" name="Espace réservé du contenu 6"/>
          <p:cNvSpPr>
            <a:spLocks noGrp="1"/>
          </p:cNvSpPr>
          <p:nvPr>
            <p:ph idx="1"/>
          </p:nvPr>
        </p:nvSpPr>
        <p:spPr>
          <a:xfrm>
            <a:off x="0" y="3284984"/>
            <a:ext cx="9144000" cy="3573016"/>
          </a:xfrm>
        </p:spPr>
        <p:txBody>
          <a:bodyPr>
            <a:noAutofit/>
          </a:bodyPr>
          <a:lstStyle/>
          <a:p>
            <a:r>
              <a:rPr lang="fr-FR" sz="2800" dirty="0" smtClean="0"/>
              <a:t>Appréhender les réalités de l'entreprise et en percevoir la diversité.</a:t>
            </a:r>
          </a:p>
          <a:p>
            <a:pPr lvl="1"/>
            <a:r>
              <a:rPr lang="fr-FR" sz="2400" dirty="0" smtClean="0"/>
              <a:t>vivre des situations professionnelles, participer à un projet.</a:t>
            </a:r>
          </a:p>
          <a:p>
            <a:pPr lvl="1"/>
            <a:r>
              <a:rPr lang="fr-FR" sz="2400" dirty="0" smtClean="0"/>
              <a:t>Enrichir son portefeuille de compétences professionnelles</a:t>
            </a:r>
            <a:endParaRPr lang="fr-FR" sz="2800" dirty="0" smtClean="0"/>
          </a:p>
          <a:p>
            <a:pPr lvl="2"/>
            <a:endParaRPr lang="fr-FR" dirty="0" smtClean="0"/>
          </a:p>
          <a:p>
            <a:r>
              <a:rPr lang="fr-FR" sz="2800" dirty="0" smtClean="0"/>
              <a:t>Un suivi de l’équipe pédagogique et des tuteurs</a:t>
            </a:r>
          </a:p>
          <a:p>
            <a:pPr lvl="1"/>
            <a:r>
              <a:rPr lang="fr-FR" sz="2400" dirty="0" smtClean="0"/>
              <a:t>Des bilans intermédiaires pendant les stages</a:t>
            </a:r>
          </a:p>
          <a:p>
            <a:pPr lvl="1"/>
            <a:r>
              <a:rPr lang="fr-FR" sz="2400" dirty="0" smtClean="0"/>
              <a:t>Des bilans à l’issue des stages</a:t>
            </a:r>
          </a:p>
          <a:p>
            <a:pPr lvl="1"/>
            <a:endParaRPr lang="fr-FR" sz="2400" dirty="0" smtClean="0"/>
          </a:p>
        </p:txBody>
      </p:sp>
    </p:spTree>
    <p:custDataLst>
      <p:tags r:id="rId1"/>
    </p:custDataLst>
  </p:cSld>
  <p:clrMapOvr>
    <a:masterClrMapping/>
  </p:clrMapOvr>
  <p:transition advTm="7936"/>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00108"/>
          </a:xfrm>
        </p:spPr>
        <p:txBody>
          <a:bodyPr/>
          <a:lstStyle/>
          <a:p>
            <a:r>
              <a:rPr lang="fr-FR" sz="4800" dirty="0" smtClean="0"/>
              <a:t>Quelques aptitudes requises</a:t>
            </a:r>
            <a:endParaRPr lang="fr-FR" sz="4800" dirty="0"/>
          </a:p>
        </p:txBody>
      </p:sp>
      <p:sp>
        <p:nvSpPr>
          <p:cNvPr id="3" name="Espace réservé du contenu 2"/>
          <p:cNvSpPr>
            <a:spLocks noGrp="1"/>
          </p:cNvSpPr>
          <p:nvPr>
            <p:ph idx="1"/>
          </p:nvPr>
        </p:nvSpPr>
        <p:spPr>
          <a:xfrm>
            <a:off x="0" y="1124744"/>
            <a:ext cx="9144000" cy="5310922"/>
          </a:xfrm>
        </p:spPr>
        <p:txBody>
          <a:bodyPr>
            <a:noAutofit/>
          </a:bodyPr>
          <a:lstStyle/>
          <a:p>
            <a:r>
              <a:rPr lang="fr-FR" sz="2800" dirty="0" smtClean="0"/>
              <a:t>Esprit logique</a:t>
            </a:r>
          </a:p>
          <a:p>
            <a:pPr lvl="1"/>
            <a:r>
              <a:rPr lang="fr-FR" sz="2400" dirty="0" smtClean="0"/>
              <a:t>Rigoureux, méthodique, autonome</a:t>
            </a:r>
          </a:p>
          <a:p>
            <a:r>
              <a:rPr lang="fr-FR" sz="2800" dirty="0" smtClean="0"/>
              <a:t>Ouverture d’esprit</a:t>
            </a:r>
          </a:p>
          <a:p>
            <a:pPr lvl="1"/>
            <a:r>
              <a:rPr lang="fr-FR" sz="2400" dirty="0" smtClean="0"/>
              <a:t>Envie de découvrir des technologies, des domaines nouveaux</a:t>
            </a:r>
          </a:p>
          <a:p>
            <a:r>
              <a:rPr lang="fr-FR" sz="2800" dirty="0" smtClean="0"/>
              <a:t>Esprit de synthèse</a:t>
            </a:r>
          </a:p>
          <a:p>
            <a:pPr lvl="1"/>
            <a:r>
              <a:rPr lang="fr-FR" sz="2400" dirty="0" smtClean="0"/>
              <a:t>Multiplicité des sources d’information et des expériences</a:t>
            </a:r>
          </a:p>
          <a:p>
            <a:r>
              <a:rPr lang="fr-FR" sz="2800" dirty="0" smtClean="0"/>
              <a:t>Sens relationnel</a:t>
            </a:r>
          </a:p>
          <a:p>
            <a:pPr lvl="1"/>
            <a:r>
              <a:rPr lang="fr-FR" sz="2400" dirty="0" smtClean="0"/>
              <a:t>Travail en équipe, écoute des utilisateurs</a:t>
            </a:r>
          </a:p>
          <a:p>
            <a:r>
              <a:rPr lang="fr-FR" sz="2800" dirty="0" smtClean="0"/>
              <a:t>Bonne pratique de l’anglais</a:t>
            </a:r>
          </a:p>
          <a:p>
            <a:pPr lvl="1"/>
            <a:r>
              <a:rPr lang="fr-FR" sz="2400" dirty="0" smtClean="0"/>
              <a:t>Documentations techniques en langue anglaise, web</a:t>
            </a:r>
          </a:p>
        </p:txBody>
      </p:sp>
    </p:spTree>
    <p:custDataLst>
      <p:tags r:id="rId1"/>
    </p:custData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57232"/>
          </a:xfrm>
        </p:spPr>
        <p:txBody>
          <a:bodyPr/>
          <a:lstStyle/>
          <a:p>
            <a:r>
              <a:rPr lang="fr-FR" sz="4400" dirty="0" smtClean="0"/>
              <a:t>Origines des CANDIDATURES</a:t>
            </a:r>
            <a:endParaRPr lang="fr-FR" sz="4400" dirty="0"/>
          </a:p>
        </p:txBody>
      </p:sp>
      <p:sp>
        <p:nvSpPr>
          <p:cNvPr id="3" name="Espace réservé du contenu 2"/>
          <p:cNvSpPr>
            <a:spLocks noGrp="1"/>
          </p:cNvSpPr>
          <p:nvPr>
            <p:ph idx="1"/>
          </p:nvPr>
        </p:nvSpPr>
        <p:spPr>
          <a:xfrm>
            <a:off x="5214942" y="4429132"/>
            <a:ext cx="3214710" cy="1597005"/>
          </a:xfrm>
        </p:spPr>
        <p:txBody>
          <a:bodyPr/>
          <a:lstStyle/>
          <a:p>
            <a:endParaRPr lang="fr-FR" dirty="0"/>
          </a:p>
        </p:txBody>
      </p:sp>
      <p:graphicFrame>
        <p:nvGraphicFramePr>
          <p:cNvPr id="4" name="Chart 2"/>
          <p:cNvGraphicFramePr>
            <a:graphicFrameLocks/>
          </p:cNvGraphicFramePr>
          <p:nvPr/>
        </p:nvGraphicFramePr>
        <p:xfrm>
          <a:off x="3500430" y="3140968"/>
          <a:ext cx="5643570" cy="3717032"/>
        </p:xfrm>
        <a:graphic>
          <a:graphicData uri="http://schemas.openxmlformats.org/drawingml/2006/chart">
            <c:chart xmlns:c="http://schemas.openxmlformats.org/drawingml/2006/chart" xmlns:r="http://schemas.openxmlformats.org/officeDocument/2006/relationships" r:id="rId3"/>
          </a:graphicData>
        </a:graphic>
      </p:graphicFrame>
      <p:sp>
        <p:nvSpPr>
          <p:cNvPr id="5" name="Espace réservé du contenu 2"/>
          <p:cNvSpPr txBox="1">
            <a:spLocks/>
          </p:cNvSpPr>
          <p:nvPr/>
        </p:nvSpPr>
        <p:spPr>
          <a:xfrm>
            <a:off x="0" y="3140968"/>
            <a:ext cx="3491880" cy="3717032"/>
          </a:xfrm>
          <a:prstGeom prst="rect">
            <a:avLst/>
          </a:prstGeom>
        </p:spPr>
        <p:style>
          <a:lnRef idx="3">
            <a:schemeClr val="lt1"/>
          </a:lnRef>
          <a:fillRef idx="1">
            <a:schemeClr val="accent6"/>
          </a:fillRef>
          <a:effectRef idx="1">
            <a:schemeClr val="accent6"/>
          </a:effectRef>
          <a:fontRef idx="minor">
            <a:schemeClr val="lt1"/>
          </a:fontRef>
        </p:style>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tabLst/>
              <a:defRPr/>
            </a:pPr>
            <a:r>
              <a:rPr kumimoji="0" lang="fr-FR" sz="2800" b="0" i="0" u="none" strike="noStrike" kern="1200" cap="none" spc="0" normalizeH="0" baseline="0" noProof="0" dirty="0" smtClean="0">
                <a:ln>
                  <a:noFill/>
                </a:ln>
                <a:solidFill>
                  <a:srgbClr val="FF0000"/>
                </a:solidFill>
                <a:effectLst/>
                <a:uLnTx/>
                <a:uFillTx/>
                <a:latin typeface="+mn-lt"/>
                <a:ea typeface="+mn-ea"/>
                <a:cs typeface="+mn-cs"/>
              </a:rPr>
              <a:t>Bilan </a:t>
            </a:r>
            <a:r>
              <a:rPr kumimoji="0" lang="fr-FR" sz="2800" b="0" i="0" u="none" strike="noStrike" kern="1200" cap="none" spc="0" normalizeH="0" baseline="0" noProof="0" dirty="0" err="1" smtClean="0">
                <a:ln>
                  <a:noFill/>
                </a:ln>
                <a:solidFill>
                  <a:srgbClr val="FF0000"/>
                </a:solidFill>
                <a:effectLst/>
                <a:uLnTx/>
                <a:uFillTx/>
                <a:latin typeface="+mn-lt"/>
                <a:ea typeface="+mn-ea"/>
                <a:cs typeface="+mn-cs"/>
              </a:rPr>
              <a:t>Postbac</a:t>
            </a:r>
            <a:r>
              <a:rPr kumimoji="0" lang="fr-FR" sz="2800" b="0" i="0" u="none" strike="noStrike" kern="1200" cap="none" spc="0" normalizeH="0" baseline="0" noProof="0" dirty="0" smtClean="0">
                <a:ln>
                  <a:noFill/>
                </a:ln>
                <a:solidFill>
                  <a:srgbClr val="FF0000"/>
                </a:solidFill>
                <a:effectLst/>
                <a:uLnTx/>
                <a:uFillTx/>
                <a:latin typeface="+mn-lt"/>
                <a:ea typeface="+mn-ea"/>
                <a:cs typeface="+mn-cs"/>
              </a:rPr>
              <a:t> 2011 </a:t>
            </a:r>
          </a:p>
          <a:p>
            <a:pPr marL="722376" marR="0" lvl="1" indent="-274320" algn="l" defTabSz="914400" rtl="0" eaLnBrk="1" fontAlgn="auto" latinLnBrk="0" hangingPunct="1">
              <a:lnSpc>
                <a:spcPct val="100000"/>
              </a:lnSpc>
              <a:spcBef>
                <a:spcPct val="20000"/>
              </a:spcBef>
              <a:spcAft>
                <a:spcPts val="0"/>
              </a:spcAft>
              <a:buClr>
                <a:schemeClr val="accent1"/>
              </a:buClr>
              <a:buSzPct val="90000"/>
              <a:buFont typeface="Wingdings 2"/>
              <a:buChar char=""/>
              <a:tabLst/>
              <a:defRPr/>
            </a:pPr>
            <a:r>
              <a:rPr lang="fr-FR" sz="2800" dirty="0" smtClean="0">
                <a:solidFill>
                  <a:schemeClr val="bg1"/>
                </a:solidFill>
              </a:rPr>
              <a:t>18</a:t>
            </a:r>
            <a:r>
              <a:rPr kumimoji="0" lang="fr-FR" sz="2800" b="0" i="0" u="none" strike="noStrike" kern="1200" cap="none" spc="0" normalizeH="0" baseline="0" noProof="0" dirty="0" smtClean="0">
                <a:ln>
                  <a:noFill/>
                </a:ln>
                <a:solidFill>
                  <a:schemeClr val="bg1"/>
                </a:solidFill>
                <a:effectLst/>
                <a:uLnTx/>
                <a:uFillTx/>
                <a:latin typeface="+mn-lt"/>
                <a:ea typeface="+mn-ea"/>
                <a:cs typeface="+mn-cs"/>
              </a:rPr>
              <a:t>1 candidats</a:t>
            </a:r>
          </a:p>
          <a:p>
            <a:pPr marL="1005840" marR="0" lvl="2" indent="-256032" algn="l" defTabSz="914400" rtl="0" eaLnBrk="1" fontAlgn="auto" latinLnBrk="0" hangingPunct="1">
              <a:lnSpc>
                <a:spcPct val="100000"/>
              </a:lnSpc>
              <a:spcBef>
                <a:spcPct val="20000"/>
              </a:spcBef>
              <a:spcAft>
                <a:spcPts val="0"/>
              </a:spcAft>
              <a:buClr>
                <a:schemeClr val="accent2"/>
              </a:buClr>
              <a:buSzPct val="85000"/>
              <a:buFont typeface="Arial"/>
              <a:buChar char="○"/>
              <a:tabLst/>
              <a:defRPr/>
            </a:pPr>
            <a:r>
              <a:rPr kumimoji="0" lang="fr-FR" sz="2400" b="0" i="0" u="none" strike="noStrike" kern="1200" cap="none" spc="0" normalizeH="0" baseline="0" noProof="0" dirty="0" smtClean="0">
                <a:ln>
                  <a:noFill/>
                </a:ln>
                <a:solidFill>
                  <a:srgbClr val="0DD925"/>
                </a:solidFill>
                <a:effectLst/>
                <a:uLnTx/>
                <a:uFillTx/>
                <a:latin typeface="+mn-lt"/>
                <a:ea typeface="+mn-ea"/>
                <a:cs typeface="+mn-cs"/>
              </a:rPr>
              <a:t>44 STG</a:t>
            </a:r>
          </a:p>
          <a:p>
            <a:pPr marL="1005840" marR="0" lvl="2" indent="-256032" algn="l" defTabSz="914400" rtl="0" eaLnBrk="1" fontAlgn="auto" latinLnBrk="0" hangingPunct="1">
              <a:lnSpc>
                <a:spcPct val="100000"/>
              </a:lnSpc>
              <a:spcBef>
                <a:spcPct val="20000"/>
              </a:spcBef>
              <a:spcAft>
                <a:spcPts val="0"/>
              </a:spcAft>
              <a:buClr>
                <a:schemeClr val="accent2"/>
              </a:buClr>
              <a:buSzPct val="85000"/>
              <a:buFont typeface="Arial"/>
              <a:buChar char="○"/>
              <a:tabLst/>
              <a:defRPr/>
            </a:pPr>
            <a:r>
              <a:rPr kumimoji="0" lang="fr-FR" sz="2400" b="0" i="0" u="none" strike="noStrike" kern="1200" cap="none" spc="0" normalizeH="0" baseline="0" noProof="0" dirty="0" smtClean="0">
                <a:ln>
                  <a:noFill/>
                </a:ln>
                <a:solidFill>
                  <a:srgbClr val="000099"/>
                </a:solidFill>
                <a:effectLst/>
                <a:uLnTx/>
                <a:uFillTx/>
                <a:latin typeface="+mn-lt"/>
                <a:ea typeface="+mn-ea"/>
                <a:cs typeface="+mn-cs"/>
              </a:rPr>
              <a:t>32 S</a:t>
            </a:r>
          </a:p>
          <a:p>
            <a:pPr marL="1005840" marR="0" lvl="2" indent="-256032" algn="l" defTabSz="914400" rtl="0" eaLnBrk="1" fontAlgn="auto" latinLnBrk="0" hangingPunct="1">
              <a:lnSpc>
                <a:spcPct val="100000"/>
              </a:lnSpc>
              <a:spcBef>
                <a:spcPct val="20000"/>
              </a:spcBef>
              <a:spcAft>
                <a:spcPts val="0"/>
              </a:spcAft>
              <a:buClr>
                <a:schemeClr val="accent2"/>
              </a:buClr>
              <a:buSzPct val="85000"/>
              <a:buFont typeface="Arial"/>
              <a:buChar char="○"/>
              <a:tabLst/>
              <a:defRPr/>
            </a:pPr>
            <a:r>
              <a:rPr kumimoji="0" lang="fr-FR" sz="2400" b="0" i="0" u="none" strike="noStrike" kern="1200" cap="none" spc="0" normalizeH="0" baseline="0" noProof="0" dirty="0" smtClean="0">
                <a:ln>
                  <a:noFill/>
                </a:ln>
                <a:solidFill>
                  <a:srgbClr val="000099"/>
                </a:solidFill>
                <a:effectLst/>
                <a:uLnTx/>
                <a:uFillTx/>
                <a:latin typeface="+mn-lt"/>
                <a:ea typeface="+mn-ea"/>
                <a:cs typeface="+mn-cs"/>
              </a:rPr>
              <a:t>13 ES</a:t>
            </a:r>
          </a:p>
          <a:p>
            <a:pPr marL="1005840" marR="0" lvl="2" indent="-256032" algn="l" defTabSz="914400" rtl="0" eaLnBrk="1" fontAlgn="auto" latinLnBrk="0" hangingPunct="1">
              <a:lnSpc>
                <a:spcPct val="100000"/>
              </a:lnSpc>
              <a:spcBef>
                <a:spcPct val="20000"/>
              </a:spcBef>
              <a:spcAft>
                <a:spcPts val="0"/>
              </a:spcAft>
              <a:buClr>
                <a:schemeClr val="accent2"/>
              </a:buClr>
              <a:buSzPct val="85000"/>
              <a:buFont typeface="Arial"/>
              <a:buChar char="○"/>
              <a:tabLst/>
              <a:defRPr/>
            </a:pPr>
            <a:r>
              <a:rPr kumimoji="0" lang="fr-FR" sz="2400" b="0" i="0" u="none" strike="noStrike" kern="1200" cap="none" spc="0" normalizeH="0" baseline="0" noProof="0" dirty="0" smtClean="0">
                <a:ln>
                  <a:noFill/>
                </a:ln>
                <a:solidFill>
                  <a:srgbClr val="7030A0"/>
                </a:solidFill>
                <a:effectLst/>
                <a:uLnTx/>
                <a:uFillTx/>
                <a:latin typeface="+mn-lt"/>
                <a:ea typeface="+mn-ea"/>
                <a:cs typeface="+mn-cs"/>
              </a:rPr>
              <a:t>31 STI</a:t>
            </a:r>
          </a:p>
          <a:p>
            <a:pPr marL="1005840" marR="0" lvl="2" indent="-256032" algn="l" defTabSz="914400" rtl="0" eaLnBrk="1" fontAlgn="auto" latinLnBrk="0" hangingPunct="1">
              <a:lnSpc>
                <a:spcPct val="100000"/>
              </a:lnSpc>
              <a:spcBef>
                <a:spcPct val="20000"/>
              </a:spcBef>
              <a:spcAft>
                <a:spcPts val="0"/>
              </a:spcAft>
              <a:buClr>
                <a:schemeClr val="accent2"/>
              </a:buClr>
              <a:buSzPct val="85000"/>
              <a:buFont typeface="Arial"/>
              <a:buChar char="○"/>
              <a:tabLst/>
              <a:defRPr/>
            </a:pPr>
            <a:r>
              <a:rPr kumimoji="0" lang="fr-FR" sz="2400" b="0" i="0" u="none" strike="noStrike" kern="1200" cap="none" spc="0" normalizeH="0" baseline="0" noProof="0" dirty="0" smtClean="0">
                <a:ln>
                  <a:noFill/>
                </a:ln>
                <a:solidFill>
                  <a:srgbClr val="9999FF"/>
                </a:solidFill>
                <a:effectLst/>
                <a:uLnTx/>
                <a:uFillTx/>
                <a:latin typeface="+mn-lt"/>
                <a:ea typeface="+mn-ea"/>
                <a:cs typeface="+mn-cs"/>
              </a:rPr>
              <a:t>61 Bac Pro</a:t>
            </a:r>
          </a:p>
        </p:txBody>
      </p:sp>
      <p:sp>
        <p:nvSpPr>
          <p:cNvPr id="15" name="Text Box 4"/>
          <p:cNvSpPr txBox="1">
            <a:spLocks noChangeArrowheads="1"/>
          </p:cNvSpPr>
          <p:nvPr/>
        </p:nvSpPr>
        <p:spPr bwMode="auto">
          <a:xfrm>
            <a:off x="142844" y="987966"/>
            <a:ext cx="8786874" cy="785818"/>
          </a:xfrm>
          <a:prstGeom prst="rect">
            <a:avLst/>
          </a:prstGeom>
          <a:noFill/>
          <a:ln w="50800">
            <a:solidFill>
              <a:schemeClr val="tx1"/>
            </a:solidFill>
            <a:miter lim="800000"/>
            <a:headEnd/>
            <a:tailEnd/>
          </a:ln>
          <a:effectLst>
            <a:glow rad="101600">
              <a:schemeClr val="accent2">
                <a:satMod val="175000"/>
                <a:alpha val="40000"/>
              </a:schemeClr>
            </a:glow>
          </a:effectLst>
        </p:spPr>
        <p:txBody>
          <a:bodyPr anchor="ctr" anchorCtr="1"/>
          <a:lstStyle/>
          <a:p>
            <a:pPr>
              <a:spcBef>
                <a:spcPct val="50000"/>
              </a:spcBef>
              <a:defRPr/>
            </a:pPr>
            <a:r>
              <a:rPr lang="fr-FR" sz="3600" dirty="0">
                <a:solidFill>
                  <a:schemeClr val="accent2">
                    <a:lumMod val="40000"/>
                    <a:lumOff val="60000"/>
                  </a:schemeClr>
                </a:solidFill>
              </a:rPr>
              <a:t>Admission en STS </a:t>
            </a:r>
            <a:r>
              <a:rPr lang="fr-FR" sz="3600" dirty="0" smtClean="0">
                <a:solidFill>
                  <a:schemeClr val="accent2">
                    <a:lumMod val="40000"/>
                    <a:lumOff val="60000"/>
                  </a:schemeClr>
                </a:solidFill>
              </a:rPr>
              <a:t>SIO après </a:t>
            </a:r>
            <a:r>
              <a:rPr lang="fr-FR" sz="3600" dirty="0">
                <a:solidFill>
                  <a:schemeClr val="accent2">
                    <a:lumMod val="40000"/>
                    <a:lumOff val="60000"/>
                  </a:schemeClr>
                </a:solidFill>
              </a:rPr>
              <a:t>un bac</a:t>
            </a:r>
          </a:p>
        </p:txBody>
      </p:sp>
      <p:sp>
        <p:nvSpPr>
          <p:cNvPr id="16" name="Text Box 6"/>
          <p:cNvSpPr txBox="1">
            <a:spLocks noChangeArrowheads="1"/>
          </p:cNvSpPr>
          <p:nvPr/>
        </p:nvSpPr>
        <p:spPr bwMode="auto">
          <a:xfrm>
            <a:off x="179512" y="2195572"/>
            <a:ext cx="2404902" cy="369332"/>
          </a:xfrm>
          <a:prstGeom prst="rect">
            <a:avLst/>
          </a:prstGeom>
          <a:noFill/>
          <a:ln w="38100">
            <a:solidFill>
              <a:srgbClr val="00B050"/>
            </a:solidFill>
            <a:miter lim="800000"/>
            <a:headEnd/>
            <a:tailEnd/>
          </a:ln>
        </p:spPr>
        <p:txBody>
          <a:bodyPr wrap="square" anchor="ctr" anchorCtr="0">
            <a:spAutoFit/>
          </a:bodyPr>
          <a:lstStyle/>
          <a:p>
            <a:pPr algn="ctr">
              <a:spcBef>
                <a:spcPct val="50000"/>
              </a:spcBef>
            </a:pPr>
            <a:r>
              <a:rPr lang="fr-FR" dirty="0">
                <a:solidFill>
                  <a:srgbClr val="00B050"/>
                </a:solidFill>
              </a:rPr>
              <a:t>STG </a:t>
            </a:r>
            <a:r>
              <a:rPr lang="fr-FR" dirty="0" smtClean="0">
                <a:solidFill>
                  <a:srgbClr val="00B050"/>
                </a:solidFill>
              </a:rPr>
              <a:t>GSI </a:t>
            </a:r>
            <a:r>
              <a:rPr lang="fr-FR" dirty="0">
                <a:solidFill>
                  <a:srgbClr val="00B050"/>
                </a:solidFill>
              </a:rPr>
              <a:t>ou </a:t>
            </a:r>
            <a:r>
              <a:rPr lang="fr-FR" dirty="0" smtClean="0">
                <a:solidFill>
                  <a:srgbClr val="00B050"/>
                </a:solidFill>
              </a:rPr>
              <a:t>CFE</a:t>
            </a:r>
            <a:endParaRPr lang="fr-FR" dirty="0">
              <a:solidFill>
                <a:srgbClr val="00B050"/>
              </a:solidFill>
            </a:endParaRPr>
          </a:p>
        </p:txBody>
      </p:sp>
      <p:sp>
        <p:nvSpPr>
          <p:cNvPr id="17" name="Text Box 8"/>
          <p:cNvSpPr txBox="1">
            <a:spLocks noChangeArrowheads="1"/>
          </p:cNvSpPr>
          <p:nvPr/>
        </p:nvSpPr>
        <p:spPr bwMode="auto">
          <a:xfrm>
            <a:off x="4788024" y="2204864"/>
            <a:ext cx="1643074" cy="369332"/>
          </a:xfrm>
          <a:prstGeom prst="rect">
            <a:avLst/>
          </a:prstGeom>
          <a:noFill/>
          <a:ln w="38100">
            <a:solidFill>
              <a:srgbClr val="FF0000"/>
            </a:solidFill>
            <a:miter lim="800000"/>
            <a:headEnd/>
            <a:tailEnd/>
          </a:ln>
        </p:spPr>
        <p:txBody>
          <a:bodyPr wrap="square">
            <a:spAutoFit/>
          </a:bodyPr>
          <a:lstStyle/>
          <a:p>
            <a:pPr algn="ctr">
              <a:spcBef>
                <a:spcPct val="50000"/>
              </a:spcBef>
            </a:pPr>
            <a:r>
              <a:rPr lang="fr-FR" dirty="0">
                <a:solidFill>
                  <a:srgbClr val="FF0000"/>
                </a:solidFill>
              </a:rPr>
              <a:t>STI En ou El</a:t>
            </a:r>
          </a:p>
        </p:txBody>
      </p:sp>
      <p:sp>
        <p:nvSpPr>
          <p:cNvPr id="18" name="Text Box 9"/>
          <p:cNvSpPr txBox="1">
            <a:spLocks noChangeArrowheads="1"/>
          </p:cNvSpPr>
          <p:nvPr/>
        </p:nvSpPr>
        <p:spPr bwMode="auto">
          <a:xfrm>
            <a:off x="6948264" y="2202412"/>
            <a:ext cx="1656184" cy="357190"/>
          </a:xfrm>
          <a:prstGeom prst="rect">
            <a:avLst/>
          </a:prstGeom>
          <a:noFill/>
          <a:ln w="38100">
            <a:solidFill>
              <a:schemeClr val="accent2">
                <a:lumMod val="40000"/>
                <a:lumOff val="60000"/>
              </a:schemeClr>
            </a:solidFill>
            <a:miter lim="800000"/>
            <a:headEnd/>
            <a:tailEnd/>
          </a:ln>
        </p:spPr>
        <p:txBody>
          <a:bodyPr wrap="square" anchor="ctr" anchorCtr="0">
            <a:noAutofit/>
          </a:bodyPr>
          <a:lstStyle/>
          <a:p>
            <a:pPr algn="ctr">
              <a:spcBef>
                <a:spcPct val="50000"/>
              </a:spcBef>
            </a:pPr>
            <a:r>
              <a:rPr lang="fr-FR" sz="1600" dirty="0">
                <a:solidFill>
                  <a:schemeClr val="accent2">
                    <a:lumMod val="40000"/>
                    <a:lumOff val="60000"/>
                  </a:schemeClr>
                </a:solidFill>
              </a:rPr>
              <a:t>Bac Pro </a:t>
            </a:r>
            <a:r>
              <a:rPr lang="fr-FR" sz="1600" dirty="0" smtClean="0">
                <a:solidFill>
                  <a:schemeClr val="accent2">
                    <a:lumMod val="40000"/>
                    <a:lumOff val="60000"/>
                  </a:schemeClr>
                </a:solidFill>
              </a:rPr>
              <a:t>SEN</a:t>
            </a:r>
            <a:endParaRPr lang="fr-FR" sz="1600" dirty="0">
              <a:solidFill>
                <a:schemeClr val="accent2">
                  <a:lumMod val="40000"/>
                  <a:lumOff val="60000"/>
                </a:schemeClr>
              </a:solidFill>
            </a:endParaRPr>
          </a:p>
        </p:txBody>
      </p:sp>
      <p:sp>
        <p:nvSpPr>
          <p:cNvPr id="19" name="Line 10"/>
          <p:cNvSpPr>
            <a:spLocks noChangeShapeType="1"/>
          </p:cNvSpPr>
          <p:nvPr/>
        </p:nvSpPr>
        <p:spPr bwMode="auto">
          <a:xfrm flipV="1">
            <a:off x="1357290" y="1835532"/>
            <a:ext cx="0" cy="369332"/>
          </a:xfrm>
          <a:prstGeom prst="line">
            <a:avLst/>
          </a:prstGeom>
          <a:noFill/>
          <a:ln w="38100">
            <a:solidFill>
              <a:srgbClr val="00B050"/>
            </a:solidFill>
            <a:round/>
            <a:headEnd/>
            <a:tailEnd type="triangle" w="med" len="med"/>
          </a:ln>
        </p:spPr>
        <p:txBody>
          <a:bodyPr wrap="none" anchor="ctr"/>
          <a:lstStyle/>
          <a:p>
            <a:endParaRPr lang="fr-FR">
              <a:solidFill>
                <a:srgbClr val="00B050"/>
              </a:solidFill>
            </a:endParaRPr>
          </a:p>
        </p:txBody>
      </p:sp>
      <p:sp>
        <p:nvSpPr>
          <p:cNvPr id="20" name="Line 12"/>
          <p:cNvSpPr>
            <a:spLocks noChangeShapeType="1"/>
          </p:cNvSpPr>
          <p:nvPr/>
        </p:nvSpPr>
        <p:spPr bwMode="auto">
          <a:xfrm flipH="1" flipV="1">
            <a:off x="3563888" y="1844824"/>
            <a:ext cx="7980" cy="369730"/>
          </a:xfrm>
          <a:prstGeom prst="line">
            <a:avLst/>
          </a:prstGeom>
          <a:noFill/>
          <a:ln w="38100">
            <a:solidFill>
              <a:srgbClr val="0066FF"/>
            </a:solidFill>
            <a:round/>
            <a:headEnd/>
            <a:tailEnd type="triangle" w="med" len="med"/>
          </a:ln>
        </p:spPr>
        <p:txBody>
          <a:bodyPr wrap="none" anchor="ctr"/>
          <a:lstStyle/>
          <a:p>
            <a:endParaRPr lang="fr-FR"/>
          </a:p>
        </p:txBody>
      </p:sp>
      <p:sp>
        <p:nvSpPr>
          <p:cNvPr id="21" name="Line 13"/>
          <p:cNvSpPr>
            <a:spLocks noChangeShapeType="1"/>
          </p:cNvSpPr>
          <p:nvPr/>
        </p:nvSpPr>
        <p:spPr bwMode="auto">
          <a:xfrm flipH="1" flipV="1">
            <a:off x="5580112" y="1844824"/>
            <a:ext cx="0" cy="360040"/>
          </a:xfrm>
          <a:prstGeom prst="line">
            <a:avLst/>
          </a:prstGeom>
          <a:noFill/>
          <a:ln w="38100">
            <a:solidFill>
              <a:srgbClr val="FF0000"/>
            </a:solidFill>
            <a:round/>
            <a:headEnd/>
            <a:tailEnd type="triangle" w="med" len="med"/>
          </a:ln>
        </p:spPr>
        <p:txBody>
          <a:bodyPr wrap="none" anchor="ctr"/>
          <a:lstStyle/>
          <a:p>
            <a:endParaRPr lang="fr-FR">
              <a:solidFill>
                <a:srgbClr val="FF0000"/>
              </a:solidFill>
            </a:endParaRPr>
          </a:p>
        </p:txBody>
      </p:sp>
      <p:sp>
        <p:nvSpPr>
          <p:cNvPr id="22" name="Line 14"/>
          <p:cNvSpPr>
            <a:spLocks noChangeShapeType="1"/>
          </p:cNvSpPr>
          <p:nvPr/>
        </p:nvSpPr>
        <p:spPr bwMode="auto">
          <a:xfrm flipH="1" flipV="1">
            <a:off x="7643834" y="1773784"/>
            <a:ext cx="0" cy="440770"/>
          </a:xfrm>
          <a:prstGeom prst="line">
            <a:avLst/>
          </a:prstGeom>
          <a:noFill/>
          <a:ln w="38100">
            <a:solidFill>
              <a:schemeClr val="accent2">
                <a:lumMod val="40000"/>
                <a:lumOff val="60000"/>
              </a:schemeClr>
            </a:solidFill>
            <a:round/>
            <a:headEnd/>
            <a:tailEnd type="triangle" w="med" len="med"/>
          </a:ln>
        </p:spPr>
        <p:txBody>
          <a:bodyPr wrap="none" anchor="ctr"/>
          <a:lstStyle/>
          <a:p>
            <a:endParaRPr lang="fr-FR">
              <a:solidFill>
                <a:srgbClr val="FF0000"/>
              </a:solidFill>
            </a:endParaRPr>
          </a:p>
        </p:txBody>
      </p:sp>
      <p:sp>
        <p:nvSpPr>
          <p:cNvPr id="23" name="Text Box 7"/>
          <p:cNvSpPr txBox="1">
            <a:spLocks noChangeArrowheads="1"/>
          </p:cNvSpPr>
          <p:nvPr/>
        </p:nvSpPr>
        <p:spPr bwMode="auto">
          <a:xfrm>
            <a:off x="2802043" y="2214554"/>
            <a:ext cx="1555643" cy="369332"/>
          </a:xfrm>
          <a:prstGeom prst="rect">
            <a:avLst/>
          </a:prstGeom>
          <a:noFill/>
          <a:ln w="38100">
            <a:solidFill>
              <a:srgbClr val="0000FF"/>
            </a:solidFill>
            <a:miter lim="800000"/>
            <a:headEnd/>
            <a:tailEnd/>
          </a:ln>
        </p:spPr>
        <p:txBody>
          <a:bodyPr wrap="square">
            <a:spAutoFit/>
          </a:bodyPr>
          <a:lstStyle/>
          <a:p>
            <a:pPr algn="ctr">
              <a:spcBef>
                <a:spcPct val="50000"/>
              </a:spcBef>
            </a:pPr>
            <a:r>
              <a:rPr lang="fr-FR" dirty="0">
                <a:solidFill>
                  <a:srgbClr val="0066FF"/>
                </a:solidFill>
              </a:rPr>
              <a:t>S ou 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0-#ppt_w/2"/>
                                          </p:val>
                                        </p:tav>
                                        <p:tav tm="100000">
                                          <p:val>
                                            <p:strVal val="#ppt_x"/>
                                          </p:val>
                                        </p:tav>
                                      </p:tavLst>
                                    </p:anim>
                                    <p:anim calcmode="lin" valueType="num">
                                      <p:cBhvr additive="base">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0-#ppt_w/2"/>
                                          </p:val>
                                        </p:tav>
                                        <p:tav tm="100000">
                                          <p:val>
                                            <p:strVal val="#ppt_x"/>
                                          </p:val>
                                        </p:tav>
                                      </p:tavLst>
                                    </p:anim>
                                    <p:anim calcmode="lin" valueType="num">
                                      <p:cBhvr additive="base">
                                        <p:cTn id="20"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500" fill="hold"/>
                                        <p:tgtEl>
                                          <p:spTgt spid="23"/>
                                        </p:tgtEl>
                                        <p:attrNameLst>
                                          <p:attrName>ppt_x</p:attrName>
                                        </p:attrNameLst>
                                      </p:cBhvr>
                                      <p:tavLst>
                                        <p:tav tm="0">
                                          <p:val>
                                            <p:strVal val="0-#ppt_w/2"/>
                                          </p:val>
                                        </p:tav>
                                        <p:tav tm="100000">
                                          <p:val>
                                            <p:strVal val="#ppt_x"/>
                                          </p:val>
                                        </p:tav>
                                      </p:tavLst>
                                    </p:anim>
                                    <p:anim calcmode="lin" valueType="num">
                                      <p:cBhvr additive="base">
                                        <p:cTn id="26"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0-#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0-#ppt_w/2"/>
                                          </p:val>
                                        </p:tav>
                                        <p:tav tm="100000">
                                          <p:val>
                                            <p:strVal val="#ppt_x"/>
                                          </p:val>
                                        </p:tav>
                                      </p:tavLst>
                                    </p:anim>
                                    <p:anim calcmode="lin" valueType="num">
                                      <p:cBhvr additive="base">
                                        <p:cTn id="38"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0-#ppt_w/2"/>
                                          </p:val>
                                        </p:tav>
                                        <p:tav tm="100000">
                                          <p:val>
                                            <p:strVal val="#ppt_x"/>
                                          </p:val>
                                        </p:tav>
                                      </p:tavLst>
                                    </p:anim>
                                    <p:anim calcmode="lin" valueType="num">
                                      <p:cBhvr additive="base">
                                        <p:cTn id="44"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0-#ppt_w/2"/>
                                          </p:val>
                                        </p:tav>
                                        <p:tav tm="100000">
                                          <p:val>
                                            <p:strVal val="#ppt_x"/>
                                          </p:val>
                                        </p:tav>
                                      </p:tavLst>
                                    </p:anim>
                                    <p:anim calcmode="lin" valueType="num">
                                      <p:cBhvr additive="base">
                                        <p:cTn id="50"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0-#ppt_w/2"/>
                                          </p:val>
                                        </p:tav>
                                        <p:tav tm="100000">
                                          <p:val>
                                            <p:strVal val="#ppt_x"/>
                                          </p:val>
                                        </p:tav>
                                      </p:tavLst>
                                    </p:anim>
                                    <p:anim calcmode="lin" valueType="num">
                                      <p:cBhvr additive="base">
                                        <p:cTn id="56"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autoUpdateAnimBg="0"/>
      <p:bldP spid="17" grpId="0" animBg="1" autoUpdateAnimBg="0"/>
      <p:bldP spid="18" grpId="0" animBg="1" autoUpdateAnimBg="0"/>
      <p:bldP spid="19" grpId="0" animBg="1"/>
      <p:bldP spid="20" grpId="0" animBg="1"/>
      <p:bldP spid="21" grpId="0" animBg="1"/>
      <p:bldP spid="22" grpId="0" animBg="1"/>
      <p:bldP spid="23"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42852"/>
            <a:ext cx="9144000" cy="693860"/>
          </a:xfrm>
        </p:spPr>
        <p:txBody>
          <a:bodyPr/>
          <a:lstStyle/>
          <a:p>
            <a:r>
              <a:rPr lang="fr-FR" sz="4400" dirty="0" smtClean="0"/>
              <a:t>CANDIDATURE ADMISSION </a:t>
            </a:r>
            <a:r>
              <a:rPr lang="fr-FR" sz="4400" dirty="0" err="1" smtClean="0"/>
              <a:t>postbac</a:t>
            </a:r>
            <a:endParaRPr lang="fr-FR" sz="4400" dirty="0"/>
          </a:p>
        </p:txBody>
      </p:sp>
      <p:sp>
        <p:nvSpPr>
          <p:cNvPr id="3" name="Espace réservé du contenu 2"/>
          <p:cNvSpPr>
            <a:spLocks noGrp="1"/>
          </p:cNvSpPr>
          <p:nvPr>
            <p:ph idx="1"/>
          </p:nvPr>
        </p:nvSpPr>
        <p:spPr>
          <a:xfrm>
            <a:off x="0" y="1556792"/>
            <a:ext cx="9144000" cy="4032448"/>
          </a:xfrm>
        </p:spPr>
        <p:txBody>
          <a:bodyPr>
            <a:normAutofit/>
          </a:bodyPr>
          <a:lstStyle/>
          <a:p>
            <a:pPr>
              <a:buNone/>
            </a:pPr>
            <a:r>
              <a:rPr lang="fr-FR" sz="3200" dirty="0" smtClean="0">
                <a:solidFill>
                  <a:schemeClr val="tx1"/>
                </a:solidFill>
                <a:hlinkClick r:id="rId2"/>
              </a:rPr>
              <a:t>www.admission-postbac.fr</a:t>
            </a:r>
            <a:endParaRPr lang="fr-FR" sz="3200" dirty="0" smtClean="0">
              <a:solidFill>
                <a:schemeClr val="tx1"/>
              </a:solidFill>
            </a:endParaRPr>
          </a:p>
          <a:p>
            <a:pPr algn="ctr"/>
            <a:endParaRPr lang="fr-FR" sz="3600" dirty="0" smtClean="0">
              <a:solidFill>
                <a:srgbClr val="FF0000"/>
              </a:solidFill>
            </a:endParaRPr>
          </a:p>
          <a:p>
            <a:pPr algn="ctr"/>
            <a:endParaRPr lang="fr-FR" sz="3600" dirty="0" smtClean="0">
              <a:solidFill>
                <a:srgbClr val="FF0000"/>
              </a:solidFill>
            </a:endParaRPr>
          </a:p>
        </p:txBody>
      </p:sp>
      <p:pic>
        <p:nvPicPr>
          <p:cNvPr id="2050" name="Picture 2"/>
          <p:cNvPicPr>
            <a:picLocks noChangeAspect="1" noChangeArrowheads="1"/>
          </p:cNvPicPr>
          <p:nvPr/>
        </p:nvPicPr>
        <p:blipFill>
          <a:blip r:embed="rId3" cstate="print"/>
          <a:srcRect/>
          <a:stretch>
            <a:fillRect/>
          </a:stretch>
        </p:blipFill>
        <p:spPr bwMode="auto">
          <a:xfrm>
            <a:off x="6084168" y="1052736"/>
            <a:ext cx="2849205" cy="20605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44624"/>
            <a:ext cx="9144000" cy="3456384"/>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fr-FR" sz="80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Laboratoires</a:t>
            </a:r>
            <a:br>
              <a:rPr lang="fr-FR" sz="80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fr-FR" sz="80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&amp; </a:t>
            </a:r>
            <a:br>
              <a:rPr lang="fr-FR" sz="80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fr-FR" sz="80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équipements</a:t>
            </a:r>
          </a:p>
        </p:txBody>
      </p:sp>
      <p:sp>
        <p:nvSpPr>
          <p:cNvPr id="4" name="Espace réservé du contenu 3"/>
          <p:cNvSpPr>
            <a:spLocks noGrp="1"/>
          </p:cNvSpPr>
          <p:nvPr>
            <p:ph idx="1"/>
          </p:nvPr>
        </p:nvSpPr>
        <p:spPr>
          <a:xfrm>
            <a:off x="611560" y="3933056"/>
            <a:ext cx="7786742" cy="2741153"/>
          </a:xfrm>
        </p:spPr>
        <p:txBody>
          <a:bodyPr>
            <a:normAutofit/>
          </a:bodyPr>
          <a:lstStyle/>
          <a:p>
            <a:pPr algn="ctr"/>
            <a:r>
              <a:rPr lang="fr-FR" sz="4000" dirty="0" smtClean="0">
                <a:solidFill>
                  <a:srgbClr val="FF0000"/>
                </a:solidFill>
              </a:rPr>
              <a:t>Découvrez les </a:t>
            </a:r>
            <a:r>
              <a:rPr lang="fr-FR" sz="4000" dirty="0" smtClean="0">
                <a:solidFill>
                  <a:srgbClr val="FF0000"/>
                </a:solidFill>
              </a:rPr>
              <a:t>labos lors des PO</a:t>
            </a:r>
            <a:endParaRPr lang="fr-FR" sz="4000" dirty="0">
              <a:solidFill>
                <a:srgbClr val="FF0000"/>
              </a:solidFill>
            </a:endParaRPr>
          </a:p>
        </p:txBody>
      </p:sp>
    </p:spTree>
    <p:custDataLst>
      <p:tags r:id="rId1"/>
    </p:custDataLst>
  </p:cSld>
  <p:clrMapOvr>
    <a:masterClrMapping/>
  </p:clrMapOvr>
  <p:transition spd="med" advClick="0" advTm="6544">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Portes Ouvertes</a:t>
            </a:r>
            <a:endParaRPr lang="fr-FR" dirty="0"/>
          </a:p>
        </p:txBody>
      </p:sp>
      <p:sp>
        <p:nvSpPr>
          <p:cNvPr id="3" name="Espace réservé du contenu 2"/>
          <p:cNvSpPr>
            <a:spLocks noGrp="1"/>
          </p:cNvSpPr>
          <p:nvPr>
            <p:ph idx="1"/>
          </p:nvPr>
        </p:nvSpPr>
        <p:spPr>
          <a:xfrm>
            <a:off x="323528" y="1500174"/>
            <a:ext cx="8640960" cy="4525963"/>
          </a:xfrm>
        </p:spPr>
        <p:txBody>
          <a:bodyPr>
            <a:normAutofit/>
          </a:bodyPr>
          <a:lstStyle/>
          <a:p>
            <a:r>
              <a:rPr lang="fr-FR" sz="3600" dirty="0" smtClean="0">
                <a:solidFill>
                  <a:srgbClr val="FF0000"/>
                </a:solidFill>
              </a:rPr>
              <a:t>Vendredi  2  mars en fin de journée</a:t>
            </a:r>
          </a:p>
          <a:p>
            <a:r>
              <a:rPr lang="fr-FR" sz="3600" dirty="0" smtClean="0">
                <a:solidFill>
                  <a:srgbClr val="FF0000"/>
                </a:solidFill>
              </a:rPr>
              <a:t>Samedi 3 mars le matin</a:t>
            </a:r>
            <a:endParaRPr lang="fr-FR" sz="36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9144000" cy="4509120"/>
          </a:xfrm>
        </p:spPr>
        <p:txBody>
          <a:bodyPr/>
          <a:lstStyle/>
          <a:p>
            <a:r>
              <a:rPr lang="fr-FR" sz="16600"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STS SIO </a:t>
            </a:r>
            <a:r>
              <a:rPr lang="fr-FR" sz="115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r>
            <a:br>
              <a:rPr lang="fr-FR" sz="1150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fr-FR" sz="7200" cap="none"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a:t>
            </a:r>
            <a:r>
              <a:rPr lang="fr-FR" sz="6000" cap="none"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ervices </a:t>
            </a:r>
            <a:r>
              <a:rPr lang="fr-FR" sz="6600" cap="none"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INFORMATIQUES</a:t>
            </a:r>
            <a:r>
              <a:rPr lang="fr-FR" sz="5400" cap="none"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fr-FR" sz="6000" cap="none"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aux </a:t>
            </a:r>
            <a:r>
              <a:rPr lang="fr-FR" sz="7200" cap="none" dirty="0" smtClean="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O</a:t>
            </a:r>
            <a:r>
              <a:rPr lang="fr-FR" sz="6000" cap="none"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rganisations</a:t>
            </a:r>
            <a:endParaRPr lang="fr-FR" sz="11500" cap="none"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7" name="Espace réservé du contenu 6"/>
          <p:cNvSpPr>
            <a:spLocks noGrp="1"/>
          </p:cNvSpPr>
          <p:nvPr>
            <p:ph idx="1"/>
          </p:nvPr>
        </p:nvSpPr>
        <p:spPr>
          <a:xfrm>
            <a:off x="0" y="5301208"/>
            <a:ext cx="9144000" cy="720080"/>
          </a:xfrm>
        </p:spPr>
        <p:txBody>
          <a:bodyPr>
            <a:noAutofit/>
          </a:bodyPr>
          <a:lstStyle/>
          <a:p>
            <a:pPr algn="ctr">
              <a:buNone/>
            </a:pPr>
            <a:r>
              <a:rPr lang="fr-FR" sz="3600" dirty="0" smtClean="0">
                <a:solidFill>
                  <a:schemeClr val="accent2">
                    <a:lumMod val="60000"/>
                    <a:lumOff val="40000"/>
                  </a:schemeClr>
                </a:solidFill>
              </a:rPr>
              <a:t>L’Informatique au cœur des Organisations</a:t>
            </a:r>
          </a:p>
        </p:txBody>
      </p:sp>
      <p:sp>
        <p:nvSpPr>
          <p:cNvPr id="4" name="Espace réservé du contenu 6"/>
          <p:cNvSpPr txBox="1">
            <a:spLocks/>
          </p:cNvSpPr>
          <p:nvPr/>
        </p:nvSpPr>
        <p:spPr>
          <a:xfrm>
            <a:off x="0" y="6281936"/>
            <a:ext cx="9144000" cy="576064"/>
          </a:xfrm>
          <a:prstGeom prst="rect">
            <a:avLst/>
          </a:prstGeom>
        </p:spPr>
        <p:txBody>
          <a:bodyPr vert="horz">
            <a:noAutofit/>
          </a:bodyPr>
          <a:lstStyle/>
          <a:p>
            <a:pPr algn="ctr">
              <a:defRPr/>
            </a:pPr>
            <a:r>
              <a:rPr lang="fr-FR" sz="3600" dirty="0" smtClean="0">
                <a:latin typeface="Calibri" pitchFamily="34" charset="0"/>
              </a:rPr>
              <a:t>Anciennement </a:t>
            </a:r>
            <a:r>
              <a:rPr lang="fr-FR" sz="3600" b="1" dirty="0" smtClean="0">
                <a:solidFill>
                  <a:srgbClr val="FF0000"/>
                </a:solidFill>
                <a:effectLst>
                  <a:outerShdw blurRad="38100" dist="38100" dir="2700000" algn="tl">
                    <a:srgbClr val="000000">
                      <a:alpha val="43137"/>
                    </a:srgbClr>
                  </a:outerShdw>
                </a:effectLst>
                <a:latin typeface="Calibri" pitchFamily="34" charset="0"/>
              </a:rPr>
              <a:t>STS IG </a:t>
            </a:r>
            <a:r>
              <a:rPr lang="fr-FR" sz="3200" dirty="0" smtClean="0">
                <a:latin typeface="Calibri" pitchFamily="34" charset="0"/>
                <a:sym typeface="Wingdings" pitchFamily="2" charset="2"/>
              </a:rPr>
              <a:t>(</a:t>
            </a:r>
            <a:r>
              <a:rPr lang="fr-FR" sz="3200" b="1" dirty="0" smtClean="0">
                <a:solidFill>
                  <a:srgbClr val="FF0000"/>
                </a:solidFill>
                <a:effectLst>
                  <a:outerShdw blurRad="38100" dist="38100" dir="2700000" algn="tl">
                    <a:srgbClr val="000000">
                      <a:alpha val="43137"/>
                    </a:srgbClr>
                  </a:outerShdw>
                </a:effectLst>
                <a:latin typeface="Calibri" pitchFamily="34" charset="0"/>
                <a:sym typeface="Wingdings" pitchFamily="2" charset="2"/>
              </a:rPr>
              <a:t>Informatique de Gestion</a:t>
            </a:r>
            <a:r>
              <a:rPr lang="fr-FR" sz="3200" dirty="0" smtClean="0">
                <a:latin typeface="Calibri" pitchFamily="34" charset="0"/>
                <a:sym typeface="Wingdings" pitchFamily="2" charset="2"/>
              </a:rPr>
              <a:t>)</a:t>
            </a:r>
            <a:endParaRPr lang="fr-FR" sz="3200" dirty="0">
              <a:latin typeface="Calibri" pitchFamily="34" charset="0"/>
            </a:endParaRPr>
          </a:p>
        </p:txBody>
      </p:sp>
      <p:pic>
        <p:nvPicPr>
          <p:cNvPr id="5" name="Picture 6"/>
          <p:cNvPicPr>
            <a:picLocks noChangeAspect="1" noChangeArrowheads="1"/>
          </p:cNvPicPr>
          <p:nvPr/>
        </p:nvPicPr>
        <p:blipFill>
          <a:blip r:embed="rId4" cstate="print"/>
          <a:srcRect/>
          <a:stretch>
            <a:fillRect/>
          </a:stretch>
        </p:blipFill>
        <p:spPr bwMode="auto">
          <a:xfrm>
            <a:off x="8185539" y="0"/>
            <a:ext cx="958461" cy="1052735"/>
          </a:xfrm>
          <a:prstGeom prst="rect">
            <a:avLst/>
          </a:prstGeom>
          <a:noFill/>
          <a:ln w="9525">
            <a:noFill/>
            <a:miter lim="800000"/>
            <a:headEnd/>
            <a:tailEnd/>
          </a:ln>
        </p:spPr>
      </p:pic>
    </p:spTree>
    <p:custDataLst>
      <p:tags r:id="rId1"/>
    </p:custDataLst>
  </p:cSld>
  <p:clrMapOvr>
    <a:masterClrMapping/>
  </p:clrMapOvr>
  <p:transition spd="med" advClick="0" advTm="500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checkerboard(across)">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checkerboard(across)">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checkerboard(across)">
                                      <p:cBhvr>
                                        <p:cTn id="1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7" grpId="0" build="p"/>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909310"/>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fr-FR"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rPr>
              <a:t>1987</a:t>
            </a:r>
            <a:r>
              <a:rPr lang="fr-FR"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sym typeface="Wingdings" pitchFamily="2" charset="2"/>
              </a:rPr>
              <a:t></a:t>
            </a:r>
            <a:r>
              <a:rPr lang="fr-FR"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rPr>
              <a:t> BTS </a:t>
            </a:r>
            <a:r>
              <a:rPr lang="fr-FR" sz="4800" b="1" dirty="0" smtClean="0">
                <a:ln w="11430"/>
                <a:solidFill>
                  <a:srgbClr val="00B0F0"/>
                </a:solidFill>
                <a:effectLst>
                  <a:outerShdw blurRad="50800" dist="39000" dir="5460000" algn="tl">
                    <a:srgbClr val="000000">
                      <a:alpha val="38000"/>
                    </a:srgbClr>
                  </a:outerShdw>
                </a:effectLst>
                <a:latin typeface="+mn-lt"/>
              </a:rPr>
              <a:t>IG</a:t>
            </a:r>
            <a:br>
              <a:rPr lang="fr-FR" sz="4800" b="1" dirty="0" smtClean="0">
                <a:ln w="11430"/>
                <a:solidFill>
                  <a:srgbClr val="00B0F0"/>
                </a:solidFill>
                <a:effectLst>
                  <a:outerShdw blurRad="50800" dist="39000" dir="5460000" algn="tl">
                    <a:srgbClr val="000000">
                      <a:alpha val="38000"/>
                    </a:srgbClr>
                  </a:outerShdw>
                </a:effectLst>
                <a:latin typeface="+mn-lt"/>
              </a:rPr>
            </a:br>
            <a:r>
              <a:rPr lang="fr-FR" sz="2800" b="1" dirty="0" smtClean="0">
                <a:ln w="11430"/>
                <a:solidFill>
                  <a:srgbClr val="00B0F0"/>
                </a:solidFill>
                <a:effectLst>
                  <a:outerShdw blurRad="50800" dist="39000" dir="5460000" algn="tl">
                    <a:srgbClr val="000000">
                      <a:alpha val="38000"/>
                    </a:srgbClr>
                  </a:outerShdw>
                </a:effectLst>
                <a:latin typeface="+mn-lt"/>
              </a:rPr>
              <a:t>Automatiser les fonctions de bases de gestion</a:t>
            </a:r>
          </a:p>
          <a:p>
            <a:pPr algn="ctr" fontAlgn="auto">
              <a:spcBef>
                <a:spcPts val="0"/>
              </a:spcBef>
              <a:spcAft>
                <a:spcPts val="0"/>
              </a:spcAft>
              <a:defRPr/>
            </a:pPr>
            <a:endParaRPr lang="fr-FR" sz="2000" b="1" dirty="0" smtClean="0">
              <a:ln w="11430"/>
              <a:solidFill>
                <a:srgbClr val="00B0F0"/>
              </a:solidFill>
              <a:effectLst>
                <a:outerShdw blurRad="50800" dist="39000" dir="5460000" algn="tl">
                  <a:srgbClr val="000000">
                    <a:alpha val="38000"/>
                  </a:srgbClr>
                </a:outerShdw>
              </a:effectLst>
              <a:latin typeface="+mn-lt"/>
            </a:endParaRPr>
          </a:p>
          <a:p>
            <a:pPr algn="ctr" fontAlgn="auto">
              <a:spcBef>
                <a:spcPts val="0"/>
              </a:spcBef>
              <a:spcAft>
                <a:spcPts val="0"/>
              </a:spcAft>
              <a:defRPr/>
            </a:pPr>
            <a:endParaRPr lang="fr-FR" sz="4000" b="1" dirty="0" smtClean="0">
              <a:ln w="11430"/>
              <a:solidFill>
                <a:srgbClr val="00B0F0"/>
              </a:solidFill>
              <a:effectLst>
                <a:outerShdw blurRad="50800" dist="39000" dir="5460000" algn="tl">
                  <a:srgbClr val="000000">
                    <a:alpha val="38000"/>
                  </a:srgbClr>
                </a:outerShdw>
              </a:effectLst>
              <a:latin typeface="+mn-lt"/>
            </a:endParaRPr>
          </a:p>
          <a:p>
            <a:pPr algn="ctr" fontAlgn="auto">
              <a:spcBef>
                <a:spcPts val="0"/>
              </a:spcBef>
              <a:spcAft>
                <a:spcPts val="0"/>
              </a:spcAft>
              <a:defRPr/>
            </a:pPr>
            <a:endParaRPr lang="fr-FR" sz="4800" b="1" dirty="0" smtClean="0">
              <a:ln w="11430"/>
              <a:solidFill>
                <a:srgbClr val="FF0000"/>
              </a:solidFill>
              <a:effectLst>
                <a:outerShdw blurRad="50800" dist="39000" dir="5460000" algn="tl">
                  <a:srgbClr val="000000">
                    <a:alpha val="38000"/>
                  </a:srgbClr>
                </a:outerShdw>
              </a:effectLst>
              <a:latin typeface="+mn-lt"/>
            </a:endParaRPr>
          </a:p>
          <a:p>
            <a:pPr algn="ctr">
              <a:defRPr/>
            </a:pPr>
            <a:r>
              <a:rPr lang="fr-F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Rentrée 2011 </a:t>
            </a:r>
            <a:r>
              <a:rPr lang="fr-F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sym typeface="Wingdings" pitchFamily="2" charset="2"/>
              </a:rPr>
              <a:t></a:t>
            </a:r>
            <a:r>
              <a:rPr lang="fr-F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BTS</a:t>
            </a:r>
            <a:r>
              <a:rPr lang="fr-FR" sz="6000" dirty="0" smtClean="0">
                <a:solidFill>
                  <a:srgbClr val="FF0000"/>
                </a:solidFill>
              </a:rPr>
              <a:t> </a:t>
            </a:r>
            <a:r>
              <a:rPr lang="fr-FR" sz="6600" b="1" dirty="0" smtClean="0">
                <a:solidFill>
                  <a:srgbClr val="FF0000"/>
                </a:solidFill>
              </a:rPr>
              <a:t>SIO</a:t>
            </a:r>
            <a:r>
              <a:rPr lang="fr-FR" sz="6000" dirty="0" smtClean="0">
                <a:solidFill>
                  <a:srgbClr val="FF0000"/>
                </a:solidFill>
              </a:rPr>
              <a:t> </a:t>
            </a:r>
            <a:br>
              <a:rPr lang="fr-FR" sz="6000" dirty="0" smtClean="0">
                <a:solidFill>
                  <a:srgbClr val="FF0000"/>
                </a:solidFill>
              </a:rPr>
            </a:br>
            <a:r>
              <a:rPr lang="fr-FR" sz="3600" b="1" dirty="0" smtClean="0">
                <a:solidFill>
                  <a:srgbClr val="FF0000"/>
                </a:solidFill>
              </a:rPr>
              <a:t>= INFORMATIQUE au SERVICE des ORGANISATIONS</a:t>
            </a:r>
            <a:r>
              <a:rPr lang="fr-FR" sz="4800" b="1" dirty="0">
                <a:ln w="11430"/>
                <a:solidFill>
                  <a:srgbClr val="FF0000"/>
                </a:solidFill>
                <a:effectLst>
                  <a:outerShdw blurRad="50800" dist="39000" dir="5460000" algn="tl">
                    <a:srgbClr val="000000">
                      <a:alpha val="38000"/>
                    </a:srgbClr>
                  </a:outerShdw>
                </a:effectLst>
                <a:latin typeface="+mn-lt"/>
              </a:rPr>
              <a:t/>
            </a:r>
            <a:br>
              <a:rPr lang="fr-FR" sz="4800" b="1" dirty="0">
                <a:ln w="11430"/>
                <a:solidFill>
                  <a:srgbClr val="FF0000"/>
                </a:solidFill>
                <a:effectLst>
                  <a:outerShdw blurRad="50800" dist="39000" dir="5460000" algn="tl">
                    <a:srgbClr val="000000">
                      <a:alpha val="38000"/>
                    </a:srgbClr>
                  </a:outerShdw>
                </a:effectLst>
                <a:latin typeface="+mn-lt"/>
              </a:rPr>
            </a:br>
            <a:r>
              <a:rPr lang="fr-FR" sz="2800" dirty="0" smtClean="0"/>
              <a:t>Automatiser et accompagner les processus métier des organisations, afin de répondre à leur besoin d’efficience</a:t>
            </a:r>
            <a:endParaRPr lang="fr-FR" sz="6000" b="1" dirty="0">
              <a:ln w="11430"/>
              <a:solidFill>
                <a:srgbClr val="00B050"/>
              </a:solidFill>
              <a:effectLst>
                <a:outerShdw blurRad="50800" dist="39000" dir="5460000" algn="tl">
                  <a:srgbClr val="000000">
                    <a:alpha val="38000"/>
                  </a:srgbClr>
                </a:outerShdw>
              </a:effectLst>
              <a:latin typeface="+mn-lt"/>
            </a:endParaRPr>
          </a:p>
        </p:txBody>
      </p:sp>
      <p:sp>
        <p:nvSpPr>
          <p:cNvPr id="5" name="Flèche vers le bas 4"/>
          <p:cNvSpPr/>
          <p:nvPr/>
        </p:nvSpPr>
        <p:spPr>
          <a:xfrm>
            <a:off x="3347864" y="1268760"/>
            <a:ext cx="1872208" cy="1656184"/>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1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checkerboard(across)">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5"/>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7876"/>
          </a:xfrm>
        </p:spPr>
        <p:txBody>
          <a:bodyPr/>
          <a:lstStyle/>
          <a:p>
            <a:r>
              <a:rPr lang="fr-FR" dirty="0" smtClean="0"/>
              <a:t>L’informatique, un métier d’avenir</a:t>
            </a:r>
            <a:endParaRPr lang="fr-FR" dirty="0"/>
          </a:p>
        </p:txBody>
      </p:sp>
      <p:sp>
        <p:nvSpPr>
          <p:cNvPr id="3" name="Espace réservé du contenu 2"/>
          <p:cNvSpPr>
            <a:spLocks noGrp="1"/>
          </p:cNvSpPr>
          <p:nvPr>
            <p:ph idx="1"/>
          </p:nvPr>
        </p:nvSpPr>
        <p:spPr>
          <a:xfrm>
            <a:off x="0" y="1700808"/>
            <a:ext cx="9144000" cy="4941168"/>
          </a:xfrm>
        </p:spPr>
        <p:txBody>
          <a:bodyPr>
            <a:normAutofit/>
          </a:bodyPr>
          <a:lstStyle/>
          <a:p>
            <a:r>
              <a:rPr lang="fr-FR" sz="3200" dirty="0" smtClean="0"/>
              <a:t>« Sur la décennie 20010-2020, l’informatique,</a:t>
            </a:r>
          </a:p>
          <a:p>
            <a:pPr lvl="1"/>
            <a:r>
              <a:rPr lang="fr-FR" sz="3200" dirty="0" smtClean="0">
                <a:solidFill>
                  <a:srgbClr val="FF0000"/>
                </a:solidFill>
              </a:rPr>
              <a:t>c’est le secteur qui créera le plus de nouveaux emplois</a:t>
            </a:r>
            <a:r>
              <a:rPr lang="fr-FR" sz="3200" dirty="0" smtClean="0"/>
              <a:t>…»</a:t>
            </a:r>
          </a:p>
          <a:p>
            <a:r>
              <a:rPr lang="fr-FR" sz="3400" dirty="0" smtClean="0"/>
              <a:t>«40000 jobs cette année !» </a:t>
            </a:r>
          </a:p>
          <a:p>
            <a:pPr lvl="4"/>
            <a:r>
              <a:rPr lang="fr-FR" sz="2000" dirty="0" smtClean="0"/>
              <a:t>Sources : Nouvel Observateur 10 février 2011 et </a:t>
            </a:r>
            <a:r>
              <a:rPr lang="fr-FR" sz="2000" dirty="0" smtClean="0">
                <a:hlinkClick r:id="rId3"/>
              </a:rPr>
              <a:t>http://www.assopascaline.fr/</a:t>
            </a:r>
            <a:endParaRPr lang="fr-FR" sz="2000" dirty="0" smtClean="0"/>
          </a:p>
          <a:p>
            <a:r>
              <a:rPr lang="fr-FR" dirty="0" smtClean="0"/>
              <a:t>«les besoins en spécialistes d’architecture réseau et de sécurité doivent se maintenir dans les prochaines années.» </a:t>
            </a:r>
            <a:r>
              <a:rPr lang="fr-FR" sz="1800" dirty="0" smtClean="0">
                <a:hlinkClick r:id="rId4" action="ppaction://hlinkfile"/>
              </a:rPr>
              <a:t>APEC</a:t>
            </a:r>
            <a:r>
              <a:rPr lang="fr-FR" sz="1800" dirty="0" smtClean="0">
                <a:hlinkClick r:id="rId5"/>
              </a:rPr>
              <a:t> </a:t>
            </a:r>
            <a:endParaRPr lang="fr-FR" sz="1800" dirty="0" smtClean="0"/>
          </a:p>
          <a:p>
            <a:r>
              <a:rPr lang="fr-FR" dirty="0" smtClean="0"/>
              <a:t>«la proportion de techniciens pourrait progresser plus vite que celle des cadres» </a:t>
            </a:r>
            <a:r>
              <a:rPr lang="fr-FR" dirty="0" smtClean="0">
                <a:hlinkClick r:id="rId6" action="ppaction://hlinkfile"/>
              </a:rPr>
              <a:t>DARES</a:t>
            </a:r>
            <a:endParaRPr lang="fr-FR" dirty="0" smtClean="0"/>
          </a:p>
        </p:txBody>
      </p:sp>
      <p:pic>
        <p:nvPicPr>
          <p:cNvPr id="5" name="Image 4">
            <a:hlinkClick r:id="rId7" action="ppaction://hlinkfile"/>
          </p:cNvPr>
          <p:cNvPicPr/>
          <p:nvPr/>
        </p:nvPicPr>
        <p:blipFill>
          <a:blip r:embed="rId8" cstate="print"/>
          <a:srcRect/>
          <a:stretch>
            <a:fillRect/>
          </a:stretch>
        </p:blipFill>
        <p:spPr bwMode="auto">
          <a:xfrm>
            <a:off x="6804248" y="908720"/>
            <a:ext cx="1440160" cy="720080"/>
          </a:xfrm>
          <a:prstGeom prst="rect">
            <a:avLst/>
          </a:prstGeom>
          <a:noFill/>
          <a:ln w="9525">
            <a:noFill/>
            <a:miter lim="800000"/>
            <a:headEnd/>
            <a:tailEnd/>
          </a:ln>
        </p:spPr>
      </p:pic>
      <p:sp>
        <p:nvSpPr>
          <p:cNvPr id="6" name="Rectangle 5">
            <a:hlinkClick r:id="rId7" action="ppaction://hlinkfile"/>
          </p:cNvPr>
          <p:cNvSpPr/>
          <p:nvPr/>
        </p:nvSpPr>
        <p:spPr>
          <a:xfrm>
            <a:off x="1619672" y="980728"/>
            <a:ext cx="5220072" cy="461665"/>
          </a:xfrm>
          <a:prstGeom prst="rect">
            <a:avLst/>
          </a:prstGeom>
        </p:spPr>
        <p:txBody>
          <a:bodyPr wrap="square">
            <a:spAutoFit/>
          </a:bodyPr>
          <a:lstStyle/>
          <a:p>
            <a:pPr marL="877824" lvl="1" indent="-384048">
              <a:spcBef>
                <a:spcPct val="20000"/>
              </a:spcBef>
              <a:buClr>
                <a:srgbClr val="6EA0B0"/>
              </a:buClr>
              <a:buSzPct val="80000"/>
            </a:pPr>
            <a:r>
              <a:rPr lang="fr-FR" sz="2400" b="1" dirty="0" smtClean="0">
                <a:solidFill>
                  <a:srgbClr val="748560">
                    <a:lumMod val="20000"/>
                    <a:lumOff val="80000"/>
                  </a:srgbClr>
                </a:solidFill>
                <a:hlinkClick r:id="rId9"/>
              </a:rPr>
              <a:t>Rubrique Économie</a:t>
            </a:r>
            <a:r>
              <a:rPr lang="fr-FR" sz="2400" b="1" dirty="0" smtClean="0">
                <a:solidFill>
                  <a:srgbClr val="748560">
                    <a:lumMod val="20000"/>
                    <a:lumOff val="80000"/>
                  </a:srgbClr>
                </a:solidFill>
              </a:rPr>
              <a:t> 31/01/2011 </a:t>
            </a:r>
            <a:endParaRPr lang="fr-FR" sz="2400" dirty="0" smtClean="0">
              <a:solidFill>
                <a:srgbClr val="748560">
                  <a:lumMod val="20000"/>
                  <a:lumOff val="80000"/>
                </a:srgb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00132"/>
          </a:xfrm>
        </p:spPr>
        <p:txBody>
          <a:bodyPr/>
          <a:lstStyle/>
          <a:p>
            <a:r>
              <a:rPr lang="fr-FR" sz="5400" dirty="0" smtClean="0"/>
              <a:t>Nouveautés du BTS SIO</a:t>
            </a:r>
            <a:endParaRPr lang="fr-FR" sz="5400" dirty="0"/>
          </a:p>
        </p:txBody>
      </p:sp>
      <p:sp>
        <p:nvSpPr>
          <p:cNvPr id="3" name="Espace réservé du contenu 2"/>
          <p:cNvSpPr>
            <a:spLocks noGrp="1"/>
          </p:cNvSpPr>
          <p:nvPr>
            <p:ph idx="1"/>
          </p:nvPr>
        </p:nvSpPr>
        <p:spPr>
          <a:xfrm>
            <a:off x="0" y="1124744"/>
            <a:ext cx="9144000" cy="5733256"/>
          </a:xfrm>
        </p:spPr>
        <p:txBody>
          <a:bodyPr>
            <a:normAutofit fontScale="92500" lnSpcReduction="20000"/>
          </a:bodyPr>
          <a:lstStyle/>
          <a:p>
            <a:r>
              <a:rPr lang="fr-FR" sz="3200" dirty="0" smtClean="0"/>
              <a:t>Véritable </a:t>
            </a:r>
            <a:r>
              <a:rPr lang="fr-FR" sz="3200" dirty="0" err="1" smtClean="0"/>
              <a:t>modularisation</a:t>
            </a:r>
            <a:r>
              <a:rPr lang="fr-FR" sz="3200" dirty="0" smtClean="0"/>
              <a:t> des parcours </a:t>
            </a:r>
            <a:endParaRPr lang="fr-FR" sz="3200" dirty="0" smtClean="0"/>
          </a:p>
          <a:p>
            <a:pPr lvl="1"/>
            <a:r>
              <a:rPr lang="fr-FR" sz="2800" dirty="0" smtClean="0"/>
              <a:t>(</a:t>
            </a:r>
            <a:r>
              <a:rPr lang="fr-FR" sz="2800" dirty="0" smtClean="0"/>
              <a:t>ECTS </a:t>
            </a:r>
            <a:r>
              <a:rPr lang="fr-FR" sz="2800" dirty="0" err="1" smtClean="0"/>
              <a:t>Ready</a:t>
            </a:r>
            <a:r>
              <a:rPr lang="fr-FR" sz="2800" dirty="0" smtClean="0"/>
              <a:t> (</a:t>
            </a:r>
            <a:r>
              <a:rPr lang="fr-FR" sz="2800" b="1" dirty="0" err="1" smtClean="0"/>
              <a:t>European</a:t>
            </a:r>
            <a:r>
              <a:rPr lang="fr-FR" sz="2800" b="1" dirty="0" smtClean="0"/>
              <a:t> </a:t>
            </a:r>
            <a:r>
              <a:rPr lang="fr-FR" sz="2800" b="1" dirty="0" err="1" smtClean="0"/>
              <a:t>Credit</a:t>
            </a:r>
            <a:r>
              <a:rPr lang="fr-FR" sz="2800" b="1" dirty="0" smtClean="0"/>
              <a:t> Transfert </a:t>
            </a:r>
            <a:r>
              <a:rPr lang="fr-FR" sz="2800" b="1" dirty="0" smtClean="0"/>
              <a:t>System)</a:t>
            </a:r>
            <a:r>
              <a:rPr lang="fr-FR" sz="2800" dirty="0" smtClean="0"/>
              <a:t>)</a:t>
            </a:r>
            <a:endParaRPr lang="fr-FR" sz="2800" dirty="0" smtClean="0"/>
          </a:p>
          <a:p>
            <a:endParaRPr lang="fr-FR" sz="3200" dirty="0" smtClean="0"/>
          </a:p>
          <a:p>
            <a:r>
              <a:rPr lang="fr-FR" sz="3200" dirty="0" smtClean="0"/>
              <a:t>Anticipation du choix de la spécialité, </a:t>
            </a:r>
            <a:endParaRPr lang="fr-FR" sz="3200" dirty="0" smtClean="0"/>
          </a:p>
          <a:p>
            <a:pPr lvl="1"/>
            <a:r>
              <a:rPr lang="fr-FR" sz="2800" dirty="0" smtClean="0"/>
              <a:t>Dès le </a:t>
            </a:r>
            <a:r>
              <a:rPr lang="fr-FR" sz="2800" dirty="0" smtClean="0"/>
              <a:t>2</a:t>
            </a:r>
            <a:r>
              <a:rPr lang="fr-FR" sz="2800" dirty="0" smtClean="0"/>
              <a:t>ème semestre </a:t>
            </a:r>
            <a:r>
              <a:rPr lang="fr-FR" sz="2800" dirty="0" smtClean="0"/>
              <a:t>de 1ère année (en janvier)</a:t>
            </a:r>
          </a:p>
          <a:p>
            <a:endParaRPr lang="fr-FR" sz="3200" dirty="0" smtClean="0">
              <a:solidFill>
                <a:schemeClr val="tx1"/>
              </a:solidFill>
            </a:endParaRPr>
          </a:p>
          <a:p>
            <a:r>
              <a:rPr lang="fr-FR" sz="3200" dirty="0" smtClean="0">
                <a:solidFill>
                  <a:schemeClr val="tx1"/>
                </a:solidFill>
              </a:rPr>
              <a:t>Projets Personnalisés Encadrés (PPE) </a:t>
            </a:r>
            <a:endParaRPr lang="fr-FR" sz="3200" dirty="0" smtClean="0"/>
          </a:p>
          <a:p>
            <a:endParaRPr lang="fr-FR" sz="3200" dirty="0" smtClean="0">
              <a:solidFill>
                <a:schemeClr val="tx1"/>
              </a:solidFill>
            </a:endParaRPr>
          </a:p>
          <a:p>
            <a:r>
              <a:rPr lang="fr-FR" sz="3200" dirty="0" smtClean="0">
                <a:solidFill>
                  <a:schemeClr val="tx1"/>
                </a:solidFill>
              </a:rPr>
              <a:t>Valorisation du Parcours de </a:t>
            </a:r>
            <a:r>
              <a:rPr lang="fr-FR" sz="3200" dirty="0" smtClean="0">
                <a:solidFill>
                  <a:schemeClr val="tx1"/>
                </a:solidFill>
              </a:rPr>
              <a:t>professionnalisation</a:t>
            </a:r>
          </a:p>
          <a:p>
            <a:pPr lvl="1"/>
            <a:r>
              <a:rPr lang="fr-FR" sz="2800" dirty="0" smtClean="0"/>
              <a:t>constitution </a:t>
            </a:r>
            <a:r>
              <a:rPr lang="fr-FR" sz="2800" dirty="0" smtClean="0"/>
              <a:t>progressive d’un portfolio des compétences = futur </a:t>
            </a:r>
            <a:r>
              <a:rPr lang="fr-FR" sz="2800" dirty="0" smtClean="0"/>
              <a:t>CV.</a:t>
            </a:r>
            <a:endParaRPr lang="fr-FR" sz="2800" dirty="0" smtClean="0"/>
          </a:p>
          <a:p>
            <a:endParaRPr lang="fr-FR" sz="3200" dirty="0" smtClean="0"/>
          </a:p>
          <a:p>
            <a:r>
              <a:rPr lang="fr-FR" sz="3200" dirty="0" smtClean="0"/>
              <a:t>Contrôle en Cours de Formation (3 CCF) </a:t>
            </a:r>
          </a:p>
          <a:p>
            <a:endParaRPr lang="fr-FR" sz="3200" dirty="0" smtClean="0"/>
          </a:p>
          <a:p>
            <a:endParaRPr lang="fr-FR" sz="3200" dirty="0" smtClean="0"/>
          </a:p>
          <a:p>
            <a:endParaRPr lang="fr-F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5076056" y="2420888"/>
            <a:ext cx="4067944" cy="4437112"/>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4" name="Rectangle 23"/>
          <p:cNvSpPr/>
          <p:nvPr/>
        </p:nvSpPr>
        <p:spPr>
          <a:xfrm>
            <a:off x="0" y="2492896"/>
            <a:ext cx="3707904" cy="436510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16" name="ZoneTexte 15"/>
          <p:cNvSpPr txBox="1"/>
          <p:nvPr/>
        </p:nvSpPr>
        <p:spPr>
          <a:xfrm>
            <a:off x="0" y="4155464"/>
            <a:ext cx="3923928" cy="2554545"/>
          </a:xfrm>
          <a:prstGeom prst="rect">
            <a:avLst/>
          </a:prstGeom>
          <a:noFill/>
        </p:spPr>
        <p:txBody>
          <a:bodyPr wrap="square">
            <a:spAutoFit/>
          </a:bodyPr>
          <a:lstStyle/>
          <a:p>
            <a:pPr fontAlgn="auto">
              <a:spcBef>
                <a:spcPts val="0"/>
              </a:spcBef>
              <a:spcAft>
                <a:spcPts val="0"/>
              </a:spcAft>
              <a:defRPr/>
            </a:pPr>
            <a:r>
              <a:rPr lang="fr-FR" sz="4000" dirty="0" smtClean="0">
                <a:solidFill>
                  <a:srgbClr val="0070C0"/>
                </a:solidFill>
                <a:effectLst>
                  <a:outerShdw blurRad="38100" dist="38100" dir="2700000" algn="tl">
                    <a:srgbClr val="000000">
                      <a:alpha val="43137"/>
                    </a:srgbClr>
                  </a:outerShdw>
                </a:effectLst>
                <a:latin typeface="+mn-lt"/>
              </a:rPr>
              <a:t>  </a:t>
            </a:r>
            <a:r>
              <a:rPr lang="fr-FR" sz="4000" b="1" dirty="0" smtClean="0">
                <a:solidFill>
                  <a:schemeClr val="accent1">
                    <a:lumMod val="50000"/>
                  </a:schemeClr>
                </a:solidFill>
                <a:effectLst>
                  <a:outerShdw blurRad="38100" dist="38100" dir="2700000" algn="tl">
                    <a:srgbClr val="000000">
                      <a:alpha val="43137"/>
                    </a:srgbClr>
                  </a:outerShdw>
                </a:effectLst>
                <a:latin typeface="+mn-lt"/>
              </a:rPr>
              <a:t>S</a:t>
            </a:r>
            <a:r>
              <a:rPr lang="fr-FR" sz="3600" b="1" dirty="0" smtClean="0">
                <a:latin typeface="+mn-lt"/>
              </a:rPr>
              <a:t>olutions</a:t>
            </a:r>
            <a:endParaRPr lang="fr-FR" sz="3600" b="1" dirty="0">
              <a:latin typeface="+mn-lt"/>
            </a:endParaRPr>
          </a:p>
          <a:p>
            <a:pPr fontAlgn="auto">
              <a:spcBef>
                <a:spcPts val="0"/>
              </a:spcBef>
              <a:spcAft>
                <a:spcPts val="0"/>
              </a:spcAft>
              <a:defRPr/>
            </a:pPr>
            <a:r>
              <a:rPr lang="fr-FR" sz="3600" b="1" dirty="0" smtClean="0">
                <a:effectLst>
                  <a:outerShdw blurRad="38100" dist="38100" dir="2700000" algn="tl">
                    <a:srgbClr val="000000">
                      <a:alpha val="43137"/>
                    </a:srgbClr>
                  </a:outerShdw>
                </a:effectLst>
                <a:latin typeface="+mn-lt"/>
              </a:rPr>
              <a:t>d’</a:t>
            </a:r>
            <a:r>
              <a:rPr lang="fr-FR" sz="4000" b="1" dirty="0" smtClean="0">
                <a:solidFill>
                  <a:schemeClr val="accent1">
                    <a:lumMod val="50000"/>
                  </a:schemeClr>
                </a:solidFill>
                <a:effectLst>
                  <a:outerShdw blurRad="38100" dist="38100" dir="2700000" algn="tl">
                    <a:srgbClr val="000000">
                      <a:alpha val="43137"/>
                    </a:srgbClr>
                  </a:outerShdw>
                </a:effectLst>
                <a:latin typeface="+mn-lt"/>
              </a:rPr>
              <a:t>I</a:t>
            </a:r>
            <a:r>
              <a:rPr lang="fr-FR" sz="3600" b="1" dirty="0" smtClean="0">
                <a:latin typeface="+mn-lt"/>
              </a:rPr>
              <a:t>nfrastructure,</a:t>
            </a:r>
            <a:endParaRPr lang="fr-FR" sz="3600" b="1" dirty="0">
              <a:latin typeface="+mn-lt"/>
            </a:endParaRPr>
          </a:p>
          <a:p>
            <a:pPr fontAlgn="auto">
              <a:spcBef>
                <a:spcPts val="0"/>
              </a:spcBef>
              <a:spcAft>
                <a:spcPts val="0"/>
              </a:spcAft>
              <a:defRPr/>
            </a:pPr>
            <a:r>
              <a:rPr lang="fr-FR" sz="3600" b="1" dirty="0" smtClean="0">
                <a:solidFill>
                  <a:srgbClr val="0070C0"/>
                </a:solidFill>
                <a:effectLst>
                  <a:outerShdw blurRad="38100" dist="38100" dir="2700000" algn="tl">
                    <a:srgbClr val="000000">
                      <a:alpha val="43137"/>
                    </a:srgbClr>
                  </a:outerShdw>
                </a:effectLst>
                <a:latin typeface="+mn-lt"/>
              </a:rPr>
              <a:t>  </a:t>
            </a:r>
            <a:r>
              <a:rPr lang="fr-FR" sz="4000" b="1" dirty="0" smtClean="0">
                <a:solidFill>
                  <a:schemeClr val="accent1">
                    <a:lumMod val="50000"/>
                  </a:schemeClr>
                </a:solidFill>
                <a:effectLst>
                  <a:outerShdw blurRad="38100" dist="38100" dir="2700000" algn="tl">
                    <a:srgbClr val="000000">
                      <a:alpha val="43137"/>
                    </a:srgbClr>
                  </a:outerShdw>
                </a:effectLst>
                <a:latin typeface="+mn-lt"/>
              </a:rPr>
              <a:t>S</a:t>
            </a:r>
            <a:r>
              <a:rPr lang="fr-FR" sz="3600" b="1" dirty="0" smtClean="0">
                <a:latin typeface="+mn-lt"/>
              </a:rPr>
              <a:t>ystèmes </a:t>
            </a:r>
            <a:r>
              <a:rPr lang="fr-FR" sz="3600" b="1" dirty="0">
                <a:latin typeface="+mn-lt"/>
              </a:rPr>
              <a:t>et</a:t>
            </a:r>
          </a:p>
          <a:p>
            <a:pPr fontAlgn="auto">
              <a:spcBef>
                <a:spcPts val="0"/>
              </a:spcBef>
              <a:spcAft>
                <a:spcPts val="0"/>
              </a:spcAft>
              <a:defRPr/>
            </a:pPr>
            <a:r>
              <a:rPr lang="fr-FR" sz="3600" b="1" dirty="0" smtClean="0">
                <a:solidFill>
                  <a:srgbClr val="0070C0"/>
                </a:solidFill>
                <a:effectLst>
                  <a:outerShdw blurRad="38100" dist="38100" dir="2700000" algn="tl">
                    <a:srgbClr val="000000">
                      <a:alpha val="43137"/>
                    </a:srgbClr>
                  </a:outerShdw>
                </a:effectLst>
                <a:latin typeface="+mn-lt"/>
              </a:rPr>
              <a:t>  </a:t>
            </a:r>
            <a:r>
              <a:rPr lang="fr-FR" sz="4000" b="1" dirty="0" smtClean="0">
                <a:solidFill>
                  <a:schemeClr val="accent1">
                    <a:lumMod val="50000"/>
                  </a:schemeClr>
                </a:solidFill>
                <a:effectLst>
                  <a:outerShdw blurRad="38100" dist="38100" dir="2700000" algn="tl">
                    <a:srgbClr val="000000">
                      <a:alpha val="43137"/>
                    </a:srgbClr>
                  </a:outerShdw>
                </a:effectLst>
                <a:latin typeface="+mn-lt"/>
              </a:rPr>
              <a:t>R</a:t>
            </a:r>
            <a:r>
              <a:rPr lang="fr-FR" sz="3600" b="1" dirty="0" smtClean="0">
                <a:latin typeface="+mn-lt"/>
              </a:rPr>
              <a:t>éseaux</a:t>
            </a:r>
            <a:endParaRPr lang="fr-FR" sz="3600" b="1" dirty="0">
              <a:latin typeface="+mn-lt"/>
            </a:endParaRPr>
          </a:p>
        </p:txBody>
      </p:sp>
      <p:sp>
        <p:nvSpPr>
          <p:cNvPr id="17" name="ZoneTexte 16"/>
          <p:cNvSpPr txBox="1"/>
          <p:nvPr/>
        </p:nvSpPr>
        <p:spPr>
          <a:xfrm>
            <a:off x="5436096" y="4293096"/>
            <a:ext cx="3384376" cy="2554545"/>
          </a:xfrm>
          <a:prstGeom prst="rect">
            <a:avLst/>
          </a:prstGeom>
          <a:noFill/>
        </p:spPr>
        <p:txBody>
          <a:bodyPr wrap="square">
            <a:spAutoFit/>
          </a:bodyPr>
          <a:lstStyle/>
          <a:p>
            <a:pPr fontAlgn="auto">
              <a:spcBef>
                <a:spcPts val="0"/>
              </a:spcBef>
              <a:spcAft>
                <a:spcPts val="0"/>
              </a:spcAft>
              <a:defRPr/>
            </a:pPr>
            <a:r>
              <a:rPr lang="fr-FR"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S</a:t>
            </a:r>
            <a:r>
              <a:rPr lang="fr-FR" sz="3600" b="1" dirty="0">
                <a:latin typeface="+mn-lt"/>
              </a:rPr>
              <a:t>olutions</a:t>
            </a:r>
          </a:p>
          <a:p>
            <a:pPr fontAlgn="auto">
              <a:spcBef>
                <a:spcPts val="0"/>
              </a:spcBef>
              <a:spcAft>
                <a:spcPts val="0"/>
              </a:spcAft>
              <a:defRPr/>
            </a:pPr>
            <a:r>
              <a:rPr lang="fr-FR"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L</a:t>
            </a:r>
            <a:r>
              <a:rPr lang="fr-FR" sz="3600" b="1" dirty="0">
                <a:latin typeface="+mn-lt"/>
              </a:rPr>
              <a:t>ogicielles et</a:t>
            </a:r>
          </a:p>
          <a:p>
            <a:pPr fontAlgn="auto">
              <a:spcBef>
                <a:spcPts val="0"/>
              </a:spcBef>
              <a:spcAft>
                <a:spcPts val="0"/>
              </a:spcAft>
              <a:defRPr/>
            </a:pPr>
            <a:r>
              <a:rPr lang="fr-FR"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A</a:t>
            </a:r>
            <a:r>
              <a:rPr lang="fr-FR" sz="3600" b="1" dirty="0">
                <a:latin typeface="+mn-lt"/>
              </a:rPr>
              <a:t>pplications</a:t>
            </a:r>
          </a:p>
          <a:p>
            <a:pPr fontAlgn="auto">
              <a:spcBef>
                <a:spcPts val="0"/>
              </a:spcBef>
              <a:spcAft>
                <a:spcPts val="0"/>
              </a:spcAft>
              <a:defRPr/>
            </a:pPr>
            <a:r>
              <a:rPr lang="fr-FR"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M</a:t>
            </a:r>
            <a:r>
              <a:rPr lang="fr-FR" sz="3600" b="1" dirty="0">
                <a:latin typeface="+mn-lt"/>
              </a:rPr>
              <a:t>étiers</a:t>
            </a:r>
          </a:p>
        </p:txBody>
      </p:sp>
      <p:grpSp>
        <p:nvGrpSpPr>
          <p:cNvPr id="13" name="Groupe 12"/>
          <p:cNvGrpSpPr/>
          <p:nvPr/>
        </p:nvGrpSpPr>
        <p:grpSpPr>
          <a:xfrm>
            <a:off x="179512" y="2852936"/>
            <a:ext cx="3337095" cy="1297601"/>
            <a:chOff x="0" y="2708920"/>
            <a:chExt cx="3275856" cy="1297601"/>
          </a:xfrm>
        </p:grpSpPr>
        <p:pic>
          <p:nvPicPr>
            <p:cNvPr id="9" name="Picture 2" descr="C:\Documents and Settings\ERIC\Local Settings\Temporary Internet Files\Content.IE5\6PQH8FC5\MPj04006370000[1].jpg"/>
            <p:cNvPicPr>
              <a:picLocks noChangeAspect="1" noChangeArrowheads="1"/>
            </p:cNvPicPr>
            <p:nvPr/>
          </p:nvPicPr>
          <p:blipFill>
            <a:blip r:embed="rId3" cstate="print"/>
            <a:srcRect/>
            <a:stretch>
              <a:fillRect/>
            </a:stretch>
          </p:blipFill>
          <p:spPr bwMode="auto">
            <a:xfrm>
              <a:off x="0" y="2708920"/>
              <a:ext cx="3275856" cy="12976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4" name="Rectangle 13"/>
            <p:cNvSpPr/>
            <p:nvPr/>
          </p:nvSpPr>
          <p:spPr>
            <a:xfrm>
              <a:off x="0" y="2852936"/>
              <a:ext cx="2267744" cy="1107996"/>
            </a:xfrm>
            <a:prstGeom prst="rect">
              <a:avLst/>
            </a:prstGeom>
            <a:noFill/>
          </p:spPr>
          <p:txBody>
            <a:bodyPr wrap="square">
              <a:spAutoFit/>
            </a:bodyPr>
            <a:lstStyle/>
            <a:p>
              <a:pPr algn="ctr" fontAlgn="auto">
                <a:spcBef>
                  <a:spcPts val="0"/>
                </a:spcBef>
                <a:spcAft>
                  <a:spcPts val="0"/>
                </a:spcAft>
                <a:defRPr/>
              </a:pPr>
              <a:r>
                <a:rPr lang="fr-FR" sz="6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SISR</a:t>
              </a:r>
              <a:endParaRPr lang="fr-FR"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pSp>
      <p:sp>
        <p:nvSpPr>
          <p:cNvPr id="15" name="Flèche vers le bas 14"/>
          <p:cNvSpPr/>
          <p:nvPr/>
        </p:nvSpPr>
        <p:spPr>
          <a:xfrm rot="3855815">
            <a:off x="3347141" y="996474"/>
            <a:ext cx="360040" cy="204488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sp>
        <p:nvSpPr>
          <p:cNvPr id="18" name="Flèche vers le bas 17"/>
          <p:cNvSpPr/>
          <p:nvPr/>
        </p:nvSpPr>
        <p:spPr>
          <a:xfrm rot="17767163">
            <a:off x="5156537" y="1006776"/>
            <a:ext cx="243315" cy="1996773"/>
          </a:xfrm>
          <a:prstGeom prst="downArrow">
            <a:avLst>
              <a:gd name="adj1" fmla="val 67539"/>
              <a:gd name="adj2" fmla="val 50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0000"/>
              </a:solidFill>
            </a:endParaRPr>
          </a:p>
        </p:txBody>
      </p:sp>
      <p:grpSp>
        <p:nvGrpSpPr>
          <p:cNvPr id="19" name="Groupe 18"/>
          <p:cNvGrpSpPr/>
          <p:nvPr/>
        </p:nvGrpSpPr>
        <p:grpSpPr>
          <a:xfrm>
            <a:off x="5255920" y="2708920"/>
            <a:ext cx="3852584" cy="1543029"/>
            <a:chOff x="5292080" y="2708920"/>
            <a:chExt cx="3888432" cy="1543029"/>
          </a:xfrm>
        </p:grpSpPr>
        <p:pic>
          <p:nvPicPr>
            <p:cNvPr id="11" name="Picture 3" descr="C:\Documents and Settings\ERIC\Local Settings\Temporary Internet Files\Content.IE5\CBVDMQTQ\MCj04348280000[1].png"/>
            <p:cNvPicPr>
              <a:picLocks noChangeAspect="1" noChangeArrowheads="1"/>
            </p:cNvPicPr>
            <p:nvPr/>
          </p:nvPicPr>
          <p:blipFill>
            <a:blip r:embed="rId4" cstate="print"/>
            <a:srcRect/>
            <a:stretch>
              <a:fillRect/>
            </a:stretch>
          </p:blipFill>
          <p:spPr bwMode="auto">
            <a:xfrm>
              <a:off x="5292080" y="2708920"/>
              <a:ext cx="3888432" cy="154302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Rectangle 4"/>
            <p:cNvSpPr/>
            <p:nvPr/>
          </p:nvSpPr>
          <p:spPr>
            <a:xfrm>
              <a:off x="5546611" y="2996952"/>
              <a:ext cx="2761765" cy="1015663"/>
            </a:xfrm>
            <a:prstGeom prst="rect">
              <a:avLst/>
            </a:prstGeom>
            <a:noFill/>
          </p:spPr>
          <p:txBody>
            <a:bodyPr wrap="square">
              <a:spAutoFit/>
            </a:bodyPr>
            <a:lstStyle/>
            <a:p>
              <a:pPr algn="ctr" fontAlgn="auto">
                <a:spcBef>
                  <a:spcPts val="0"/>
                </a:spcBef>
                <a:spcAft>
                  <a:spcPts val="0"/>
                </a:spcAft>
                <a:defRPr/>
              </a:pPr>
              <a:r>
                <a:rPr lang="fr-FR" sz="6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SLAM</a:t>
              </a:r>
              <a:endParaRPr lang="fr-FR" sz="6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grpSp>
      <p:sp>
        <p:nvSpPr>
          <p:cNvPr id="20" name="Titre 19"/>
          <p:cNvSpPr>
            <a:spLocks noGrp="1"/>
          </p:cNvSpPr>
          <p:nvPr>
            <p:ph type="title"/>
          </p:nvPr>
        </p:nvSpPr>
        <p:spPr>
          <a:xfrm>
            <a:off x="0" y="142852"/>
            <a:ext cx="9144000" cy="1341932"/>
          </a:xfrm>
        </p:spPr>
        <p:txBody>
          <a:bodyPr/>
          <a:lstStyle/>
          <a:p>
            <a:r>
              <a:rPr lang="fr-FR" sz="4800" dirty="0" smtClean="0"/>
              <a:t>Un diplôme, un métier,</a:t>
            </a:r>
            <a:br>
              <a:rPr lang="fr-FR" sz="4800" dirty="0" smtClean="0"/>
            </a:br>
            <a:r>
              <a:rPr lang="fr-FR" sz="4800" dirty="0" smtClean="0"/>
              <a:t>Deux spécialités</a:t>
            </a:r>
            <a:endParaRPr lang="fr-FR"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checkerboard(across)">
                                      <p:cBhvr>
                                        <p:cTn id="15" dur="500"/>
                                        <p:tgtEl>
                                          <p:spTgt spid="18"/>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checkerboard(across)">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5"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0" y="0"/>
            <a:ext cx="9144000" cy="765868"/>
          </a:xfrm>
        </p:spPr>
        <p:txBody>
          <a:bodyPr/>
          <a:lstStyle/>
          <a:p>
            <a:r>
              <a:rPr lang="fr-FR" sz="4800" dirty="0" smtClean="0"/>
              <a:t>Emplois concernés</a:t>
            </a:r>
            <a:endParaRPr lang="fr-FR" sz="4800" dirty="0"/>
          </a:p>
        </p:txBody>
      </p:sp>
      <p:sp>
        <p:nvSpPr>
          <p:cNvPr id="6" name="Espace réservé du contenu 5"/>
          <p:cNvSpPr>
            <a:spLocks noGrp="1"/>
          </p:cNvSpPr>
          <p:nvPr>
            <p:ph idx="1"/>
          </p:nvPr>
        </p:nvSpPr>
        <p:spPr>
          <a:xfrm>
            <a:off x="2627784" y="1988840"/>
            <a:ext cx="6516216" cy="4536504"/>
          </a:xfrm>
        </p:spPr>
        <p:txBody>
          <a:bodyPr>
            <a:normAutofit fontScale="92500" lnSpcReduction="20000"/>
          </a:bodyPr>
          <a:lstStyle/>
          <a:p>
            <a:r>
              <a:rPr lang="fr-FR" sz="3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Solution d’infrastructure, systèmes et réseaux</a:t>
            </a:r>
          </a:p>
          <a:p>
            <a:pPr lvl="1"/>
            <a:r>
              <a:rPr lang="fr-FR" sz="2400" dirty="0" smtClean="0"/>
              <a:t>Technicien systèmes et réseaux &amp; télécoms</a:t>
            </a:r>
          </a:p>
          <a:p>
            <a:pPr lvl="1"/>
            <a:r>
              <a:rPr lang="fr-FR" sz="2400" dirty="0" smtClean="0"/>
              <a:t>Technicien support systèmes et réseaux</a:t>
            </a:r>
          </a:p>
          <a:p>
            <a:pPr lvl="1" eaLnBrk="1" hangingPunct="1"/>
            <a:r>
              <a:rPr lang="fr-FR" sz="2400" dirty="0" smtClean="0"/>
              <a:t>Pilote d'exploitation </a:t>
            </a:r>
          </a:p>
          <a:p>
            <a:pPr lvl="1" eaLnBrk="1" hangingPunct="1"/>
            <a:r>
              <a:rPr lang="fr-FR" sz="2400" dirty="0" smtClean="0"/>
              <a:t>Technicien micro et réseaux …</a:t>
            </a:r>
          </a:p>
          <a:p>
            <a:pPr lvl="1" eaLnBrk="1" hangingPunct="1"/>
            <a:endParaRPr lang="fr-FR" dirty="0" smtClean="0"/>
          </a:p>
          <a:p>
            <a:pPr>
              <a:defRPr/>
            </a:pPr>
            <a:r>
              <a:rPr lang="fr-FR" sz="3000" b="1" dirty="0" smtClean="0">
                <a:ln w="10541" cmpd="sng">
                  <a:solidFill>
                    <a:schemeClr val="accent1">
                      <a:shade val="88000"/>
                      <a:satMod val="110000"/>
                    </a:schemeClr>
                  </a:solidFill>
                  <a:prstDash val="solid"/>
                </a:ln>
                <a:solidFill>
                  <a:srgbClr val="007A00"/>
                </a:solidFill>
              </a:rPr>
              <a:t>Solutions logicielles et applications métiers</a:t>
            </a:r>
          </a:p>
          <a:p>
            <a:pPr lvl="1"/>
            <a:r>
              <a:rPr lang="fr-FR" sz="2400" dirty="0" smtClean="0"/>
              <a:t>Analyste programmeur d'applications </a:t>
            </a:r>
          </a:p>
          <a:p>
            <a:pPr lvl="1"/>
            <a:r>
              <a:rPr lang="fr-FR" sz="2400" dirty="0" smtClean="0"/>
              <a:t>Analyste d'études</a:t>
            </a:r>
          </a:p>
          <a:p>
            <a:pPr lvl="1" eaLnBrk="1" hangingPunct="1"/>
            <a:r>
              <a:rPr lang="fr-FR" sz="2400" dirty="0" smtClean="0"/>
              <a:t>Développeur d'applications informatiques</a:t>
            </a:r>
          </a:p>
          <a:p>
            <a:pPr lvl="1" eaLnBrk="1" hangingPunct="1"/>
            <a:r>
              <a:rPr lang="fr-FR" sz="2400" dirty="0" smtClean="0"/>
              <a:t>Technicien d'études informatiques …</a:t>
            </a:r>
          </a:p>
        </p:txBody>
      </p:sp>
      <p:grpSp>
        <p:nvGrpSpPr>
          <p:cNvPr id="15" name="Groupe 14"/>
          <p:cNvGrpSpPr/>
          <p:nvPr/>
        </p:nvGrpSpPr>
        <p:grpSpPr>
          <a:xfrm>
            <a:off x="0" y="2285655"/>
            <a:ext cx="2555776" cy="1503385"/>
            <a:chOff x="0" y="2852936"/>
            <a:chExt cx="3275856" cy="1426976"/>
          </a:xfrm>
        </p:grpSpPr>
        <p:pic>
          <p:nvPicPr>
            <p:cNvPr id="16" name="Picture 2" descr="C:\Documents and Settings\ERIC\Local Settings\Temporary Internet Files\Content.IE5\6PQH8FC5\MPj04006370000[1].jpg"/>
            <p:cNvPicPr>
              <a:picLocks noChangeAspect="1" noChangeArrowheads="1"/>
            </p:cNvPicPr>
            <p:nvPr/>
          </p:nvPicPr>
          <p:blipFill>
            <a:blip r:embed="rId4" cstate="print"/>
            <a:srcRect/>
            <a:stretch>
              <a:fillRect/>
            </a:stretch>
          </p:blipFill>
          <p:spPr bwMode="auto">
            <a:xfrm>
              <a:off x="0" y="2982312"/>
              <a:ext cx="3275856" cy="1297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7" name="Rectangle 16"/>
            <p:cNvSpPr/>
            <p:nvPr/>
          </p:nvSpPr>
          <p:spPr>
            <a:xfrm>
              <a:off x="0" y="2852936"/>
              <a:ext cx="2744635" cy="1051682"/>
            </a:xfrm>
            <a:prstGeom prst="rect">
              <a:avLst/>
            </a:prstGeom>
            <a:noFill/>
          </p:spPr>
          <p:txBody>
            <a:bodyPr wrap="square">
              <a:spAutoFit/>
            </a:bodyPr>
            <a:lstStyle/>
            <a:p>
              <a:pPr algn="ctr" fontAlgn="auto">
                <a:spcBef>
                  <a:spcPts val="0"/>
                </a:spcBef>
                <a:spcAft>
                  <a:spcPts val="0"/>
                </a:spcAft>
                <a:defRPr/>
              </a:pPr>
              <a:r>
                <a:rPr lang="fr-FR" sz="6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SISR</a:t>
              </a:r>
              <a:endParaRPr lang="fr-FR"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pSp>
      <p:grpSp>
        <p:nvGrpSpPr>
          <p:cNvPr id="18" name="Groupe 17"/>
          <p:cNvGrpSpPr/>
          <p:nvPr/>
        </p:nvGrpSpPr>
        <p:grpSpPr>
          <a:xfrm>
            <a:off x="0" y="4365104"/>
            <a:ext cx="2627784" cy="1512168"/>
            <a:chOff x="5220072" y="2708920"/>
            <a:chExt cx="3960440" cy="1543029"/>
          </a:xfrm>
        </p:grpSpPr>
        <p:pic>
          <p:nvPicPr>
            <p:cNvPr id="19" name="Picture 3" descr="C:\Documents and Settings\ERIC\Local Settings\Temporary Internet Files\Content.IE5\CBVDMQTQ\MCj04348280000[1].png"/>
            <p:cNvPicPr>
              <a:picLocks noChangeAspect="1" noChangeArrowheads="1"/>
            </p:cNvPicPr>
            <p:nvPr/>
          </p:nvPicPr>
          <p:blipFill>
            <a:blip r:embed="rId5" cstate="print"/>
            <a:srcRect/>
            <a:stretch>
              <a:fillRect/>
            </a:stretch>
          </p:blipFill>
          <p:spPr bwMode="auto">
            <a:xfrm>
              <a:off x="5292080" y="2708920"/>
              <a:ext cx="3888432" cy="154302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0" name="Rectangle 19"/>
            <p:cNvSpPr/>
            <p:nvPr/>
          </p:nvSpPr>
          <p:spPr>
            <a:xfrm>
              <a:off x="5220072" y="2996953"/>
              <a:ext cx="3432282" cy="942174"/>
            </a:xfrm>
            <a:prstGeom prst="rect">
              <a:avLst/>
            </a:prstGeom>
            <a:noFill/>
          </p:spPr>
          <p:txBody>
            <a:bodyPr wrap="square">
              <a:spAutoFit/>
            </a:bodyPr>
            <a:lstStyle/>
            <a:p>
              <a:pPr algn="ctr" fontAlgn="auto">
                <a:spcBef>
                  <a:spcPts val="0"/>
                </a:spcBef>
                <a:spcAft>
                  <a:spcPts val="0"/>
                </a:spcAft>
                <a:defRPr/>
              </a:pPr>
              <a:r>
                <a:rPr lang="fr-F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SLAM</a:t>
              </a:r>
              <a:endParaRPr lang="fr-FR"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grpSp>
      <p:sp>
        <p:nvSpPr>
          <p:cNvPr id="10" name="Rectangle 9"/>
          <p:cNvSpPr/>
          <p:nvPr/>
        </p:nvSpPr>
        <p:spPr>
          <a:xfrm>
            <a:off x="0" y="692696"/>
            <a:ext cx="9144000" cy="1015663"/>
          </a:xfrm>
          <a:prstGeom prst="rect">
            <a:avLst/>
          </a:prstGeom>
        </p:spPr>
        <p:txBody>
          <a:bodyPr wrap="square">
            <a:spAutoFit/>
          </a:bodyPr>
          <a:lstStyle/>
          <a:p>
            <a:r>
              <a:rPr lang="fr-FR" sz="2000" dirty="0" smtClean="0"/>
              <a:t>Le titulaire du BTS SIO travaillera, soit en tant que collaborateur dans une entreprise, soit en en tant qu'intervenant d'une SSII*, d'un éditeur de logiciels ou de conseil en technologies.</a:t>
            </a:r>
            <a:endParaRPr lang="fr-FR" sz="2000" dirty="0"/>
          </a:p>
        </p:txBody>
      </p:sp>
      <p:sp>
        <p:nvSpPr>
          <p:cNvPr id="11" name="Rectangle 10"/>
          <p:cNvSpPr/>
          <p:nvPr/>
        </p:nvSpPr>
        <p:spPr>
          <a:xfrm>
            <a:off x="0" y="6550223"/>
            <a:ext cx="6858000" cy="307777"/>
          </a:xfrm>
          <a:prstGeom prst="rect">
            <a:avLst/>
          </a:prstGeom>
        </p:spPr>
        <p:txBody>
          <a:bodyPr wrap="square">
            <a:spAutoFit/>
          </a:bodyPr>
          <a:lstStyle/>
          <a:p>
            <a:r>
              <a:rPr lang="fr-FR" sz="1400" dirty="0" smtClean="0"/>
              <a:t>*SSII Société de Services en Ingénierie Informatique.</a:t>
            </a:r>
            <a:endParaRPr lang="fr-FR" sz="1400" dirty="0"/>
          </a:p>
        </p:txBody>
      </p:sp>
    </p:spTree>
    <p:custDataLst>
      <p:tags r:id="rId1"/>
    </p:custData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p:cNvSpPr>
            <a:spLocks noGrp="1"/>
          </p:cNvSpPr>
          <p:nvPr>
            <p:ph type="title"/>
          </p:nvPr>
        </p:nvSpPr>
        <p:spPr>
          <a:xfrm>
            <a:off x="0" y="0"/>
            <a:ext cx="9144000" cy="692696"/>
          </a:xfrm>
        </p:spPr>
        <p:txBody>
          <a:bodyPr/>
          <a:lstStyle/>
          <a:p>
            <a:r>
              <a:rPr lang="fr-FR" sz="4400" dirty="0" smtClean="0"/>
              <a:t>Une approche modulaire</a:t>
            </a:r>
            <a:endParaRPr lang="fr-FR" sz="4400" dirty="0"/>
          </a:p>
        </p:txBody>
      </p:sp>
      <p:graphicFrame>
        <p:nvGraphicFramePr>
          <p:cNvPr id="7" name="Espace réservé du contenu 6"/>
          <p:cNvGraphicFramePr>
            <a:graphicFrameLocks noGrp="1"/>
          </p:cNvGraphicFramePr>
          <p:nvPr>
            <p:ph idx="1"/>
          </p:nvPr>
        </p:nvGraphicFramePr>
        <p:xfrm>
          <a:off x="107504" y="2132856"/>
          <a:ext cx="3672408" cy="3628012"/>
        </p:xfrm>
        <a:graphic>
          <a:graphicData uri="http://schemas.openxmlformats.org/drawingml/2006/table">
            <a:tbl>
              <a:tblPr firstRow="1" bandRow="1">
                <a:tableStyleId>{21E4AEA4-8DFA-4A89-87EB-49C32662AFE0}</a:tableStyleId>
              </a:tblPr>
              <a:tblGrid>
                <a:gridCol w="735329"/>
                <a:gridCol w="2937079"/>
              </a:tblGrid>
              <a:tr h="388843">
                <a:tc gridSpan="2">
                  <a:txBody>
                    <a:bodyPr/>
                    <a:lstStyle/>
                    <a:p>
                      <a:r>
                        <a:rPr lang="fr-FR" sz="1600" baseline="0" dirty="0" smtClean="0"/>
                        <a:t>Enseignement commun </a:t>
                      </a:r>
                      <a:r>
                        <a:rPr lang="fr-FR" sz="1400" baseline="0" dirty="0" smtClean="0"/>
                        <a:t>–</a:t>
                      </a:r>
                      <a:r>
                        <a:rPr lang="fr-FR" sz="1400" dirty="0" smtClean="0"/>
                        <a:t>EC</a:t>
                      </a:r>
                      <a:r>
                        <a:rPr lang="fr-FR" sz="1400" baseline="0" dirty="0" smtClean="0"/>
                        <a:t> 4.1 </a:t>
                      </a:r>
                      <a:endParaRPr lang="fr-FR" sz="1400" b="1" dirty="0"/>
                    </a:p>
                  </a:txBody>
                  <a:tcPr marL="210372" marR="210372"/>
                </a:tc>
                <a:tc hMerge="1">
                  <a:txBody>
                    <a:bodyPr/>
                    <a:lstStyle/>
                    <a:p>
                      <a:endParaRPr lang="fr-FR" dirty="0"/>
                    </a:p>
                  </a:txBody>
                  <a:tcPr/>
                </a:tc>
              </a:tr>
              <a:tr h="388843">
                <a:tc>
                  <a:txBody>
                    <a:bodyPr/>
                    <a:lstStyle/>
                    <a:p>
                      <a:r>
                        <a:rPr lang="fr-FR" sz="1400" dirty="0" smtClean="0"/>
                        <a:t>SI1</a:t>
                      </a:r>
                      <a:endParaRPr lang="fr-FR" sz="1400" b="1" dirty="0"/>
                    </a:p>
                  </a:txBody>
                  <a:tcPr marL="210372" marR="210372"/>
                </a:tc>
                <a:tc>
                  <a:txBody>
                    <a:bodyPr/>
                    <a:lstStyle/>
                    <a:p>
                      <a:r>
                        <a:rPr lang="fr-FR" sz="1400" dirty="0" smtClean="0"/>
                        <a:t>Support système des accès utilisateurs</a:t>
                      </a:r>
                      <a:endParaRPr lang="fr-FR" sz="1400" b="1" dirty="0"/>
                    </a:p>
                  </a:txBody>
                  <a:tcPr marL="210372" marR="210372"/>
                </a:tc>
              </a:tr>
              <a:tr h="388843">
                <a:tc>
                  <a:txBody>
                    <a:bodyPr/>
                    <a:lstStyle/>
                    <a:p>
                      <a:r>
                        <a:rPr lang="fr-FR" sz="1400" dirty="0" smtClean="0"/>
                        <a:t>SI2</a:t>
                      </a:r>
                      <a:endParaRPr lang="fr-FR" sz="1400" b="1" dirty="0"/>
                    </a:p>
                  </a:txBody>
                  <a:tcPr marL="210372" marR="210372"/>
                </a:tc>
                <a:tc>
                  <a:txBody>
                    <a:bodyPr/>
                    <a:lstStyle/>
                    <a:p>
                      <a:r>
                        <a:rPr lang="fr-FR" sz="1400" dirty="0" smtClean="0"/>
                        <a:t>Support réseau des accès utilisateurs</a:t>
                      </a:r>
                      <a:endParaRPr lang="fr-FR" sz="1400" b="1" dirty="0"/>
                    </a:p>
                  </a:txBody>
                  <a:tcPr marL="210372" marR="210372"/>
                </a:tc>
              </a:tr>
              <a:tr h="388843">
                <a:tc>
                  <a:txBody>
                    <a:bodyPr/>
                    <a:lstStyle/>
                    <a:p>
                      <a:r>
                        <a:rPr lang="fr-FR" sz="1400" dirty="0" smtClean="0"/>
                        <a:t>SI3</a:t>
                      </a:r>
                      <a:endParaRPr lang="fr-FR" sz="1400" b="1" dirty="0"/>
                    </a:p>
                  </a:txBody>
                  <a:tcPr marL="210372" marR="210372"/>
                </a:tc>
                <a:tc>
                  <a:txBody>
                    <a:bodyPr/>
                    <a:lstStyle/>
                    <a:p>
                      <a:r>
                        <a:rPr lang="fr-FR" sz="1400" dirty="0" smtClean="0"/>
                        <a:t>Exploitation des données</a:t>
                      </a:r>
                      <a:endParaRPr lang="fr-FR" sz="1400" b="1" dirty="0"/>
                    </a:p>
                  </a:txBody>
                  <a:tcPr marL="210372" marR="210372"/>
                </a:tc>
              </a:tr>
              <a:tr h="388843">
                <a:tc>
                  <a:txBody>
                    <a:bodyPr/>
                    <a:lstStyle/>
                    <a:p>
                      <a:r>
                        <a:rPr lang="fr-FR" sz="1400" dirty="0" smtClean="0"/>
                        <a:t>SI4</a:t>
                      </a:r>
                      <a:endParaRPr lang="fr-FR" sz="1400" b="1" dirty="0"/>
                    </a:p>
                  </a:txBody>
                  <a:tcPr marL="210372" marR="210372"/>
                </a:tc>
                <a:tc>
                  <a:txBody>
                    <a:bodyPr/>
                    <a:lstStyle/>
                    <a:p>
                      <a:r>
                        <a:rPr lang="fr-FR" sz="1400" dirty="0" smtClean="0"/>
                        <a:t> Base</a:t>
                      </a:r>
                      <a:r>
                        <a:rPr lang="fr-FR" sz="1400" baseline="0" dirty="0" smtClean="0"/>
                        <a:t> de  la p</a:t>
                      </a:r>
                      <a:r>
                        <a:rPr lang="fr-FR" sz="1400" dirty="0" smtClean="0"/>
                        <a:t>rogrammation</a:t>
                      </a:r>
                      <a:endParaRPr lang="fr-FR" sz="1400" b="1" dirty="0"/>
                    </a:p>
                  </a:txBody>
                  <a:tcPr marL="210372" marR="210372"/>
                </a:tc>
              </a:tr>
              <a:tr h="388843">
                <a:tc>
                  <a:txBody>
                    <a:bodyPr/>
                    <a:lstStyle/>
                    <a:p>
                      <a:r>
                        <a:rPr lang="fr-FR" sz="1400" dirty="0" smtClean="0"/>
                        <a:t>SI5</a:t>
                      </a:r>
                      <a:endParaRPr lang="fr-FR" sz="1400" b="1" dirty="0"/>
                    </a:p>
                  </a:txBody>
                  <a:tcPr marL="210372" marR="210372"/>
                </a:tc>
                <a:tc>
                  <a:txBody>
                    <a:bodyPr/>
                    <a:lstStyle/>
                    <a:p>
                      <a:r>
                        <a:rPr lang="fr-FR" sz="1400" dirty="0" smtClean="0"/>
                        <a:t>Support des services et des serveurs</a:t>
                      </a:r>
                      <a:endParaRPr lang="fr-FR" sz="1400" b="1" dirty="0"/>
                    </a:p>
                  </a:txBody>
                  <a:tcPr marL="210372" marR="210372"/>
                </a:tc>
              </a:tr>
              <a:tr h="388843">
                <a:tc>
                  <a:txBody>
                    <a:bodyPr/>
                    <a:lstStyle/>
                    <a:p>
                      <a:r>
                        <a:rPr lang="fr-FR" sz="1400" dirty="0" smtClean="0"/>
                        <a:t>SI6</a:t>
                      </a:r>
                      <a:endParaRPr lang="fr-FR" sz="1400" b="1" dirty="0"/>
                    </a:p>
                  </a:txBody>
                  <a:tcPr marL="210372" marR="210372"/>
                </a:tc>
                <a:tc>
                  <a:txBody>
                    <a:bodyPr/>
                    <a:lstStyle/>
                    <a:p>
                      <a:r>
                        <a:rPr lang="fr-FR" sz="1400" dirty="0" smtClean="0"/>
                        <a:t>Développement d’applications</a:t>
                      </a:r>
                      <a:endParaRPr lang="fr-FR" sz="1400" b="1" dirty="0"/>
                    </a:p>
                  </a:txBody>
                  <a:tcPr marL="210372" marR="210372"/>
                </a:tc>
              </a:tr>
              <a:tr h="388843">
                <a:tc>
                  <a:txBody>
                    <a:bodyPr/>
                    <a:lstStyle/>
                    <a:p>
                      <a:r>
                        <a:rPr lang="fr-FR" sz="1400" dirty="0" smtClean="0"/>
                        <a:t>SI7</a:t>
                      </a:r>
                      <a:endParaRPr lang="fr-FR" sz="1400" b="1" dirty="0"/>
                    </a:p>
                  </a:txBody>
                  <a:tcPr marL="210372" marR="21037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Intégration et adaptation d’un service</a:t>
                      </a:r>
                      <a:endParaRPr lang="fr-FR" sz="1400" b="1" dirty="0" smtClean="0">
                        <a:latin typeface="Times New Roman"/>
                        <a:ea typeface="Times New Roman"/>
                      </a:endParaRPr>
                    </a:p>
                  </a:txBody>
                  <a:tcPr marL="210372" marR="210372"/>
                </a:tc>
              </a:tr>
            </a:tbl>
          </a:graphicData>
        </a:graphic>
      </p:graphicFrame>
      <p:graphicFrame>
        <p:nvGraphicFramePr>
          <p:cNvPr id="8" name="Espace réservé du contenu 6"/>
          <p:cNvGraphicFramePr>
            <a:graphicFrameLocks noGrp="1"/>
          </p:cNvGraphicFramePr>
          <p:nvPr>
            <p:ph idx="4294967295"/>
          </p:nvPr>
        </p:nvGraphicFramePr>
        <p:xfrm>
          <a:off x="4427984" y="1196752"/>
          <a:ext cx="3312368" cy="2620496"/>
        </p:xfrm>
        <a:graphic>
          <a:graphicData uri="http://schemas.openxmlformats.org/drawingml/2006/table">
            <a:tbl>
              <a:tblPr firstRow="1" bandRow="1">
                <a:tableStyleId>{3C2FFA5D-87B4-456A-9821-1D502468CF0F}</a:tableStyleId>
              </a:tblPr>
              <a:tblGrid>
                <a:gridCol w="793680"/>
                <a:gridCol w="2518688"/>
              </a:tblGrid>
              <a:tr h="396044">
                <a:tc gridSpan="2">
                  <a:txBody>
                    <a:bodyPr/>
                    <a:lstStyle/>
                    <a:p>
                      <a:pPr algn="l"/>
                      <a:r>
                        <a:rPr lang="fr-FR" sz="1800" baseline="0" dirty="0" smtClean="0"/>
                        <a:t>SISR</a:t>
                      </a:r>
                      <a:r>
                        <a:rPr lang="fr-FR" sz="1400" baseline="0" dirty="0" smtClean="0"/>
                        <a:t> 4.2A </a:t>
                      </a:r>
                      <a:endParaRPr lang="fr-FR" sz="1400" b="1" dirty="0"/>
                    </a:p>
                  </a:txBody>
                  <a:tcPr/>
                </a:tc>
                <a:tc hMerge="1">
                  <a:txBody>
                    <a:bodyPr/>
                    <a:lstStyle/>
                    <a:p>
                      <a:endParaRPr lang="fr-FR" dirty="0"/>
                    </a:p>
                  </a:txBody>
                  <a:tcPr/>
                </a:tc>
              </a:tr>
              <a:tr h="396044">
                <a:tc>
                  <a:txBody>
                    <a:bodyPr/>
                    <a:lstStyle/>
                    <a:p>
                      <a:r>
                        <a:rPr lang="fr-FR" sz="1400" dirty="0" smtClean="0"/>
                        <a:t>SISR1</a:t>
                      </a:r>
                      <a:endParaRPr lang="fr-FR" sz="1400" b="1" dirty="0"/>
                    </a:p>
                  </a:txBody>
                  <a:tcPr/>
                </a:tc>
                <a:tc>
                  <a:txBody>
                    <a:bodyPr/>
                    <a:lstStyle/>
                    <a:p>
                      <a:r>
                        <a:rPr lang="fr-FR" sz="1400" dirty="0" smtClean="0"/>
                        <a:t>Maintenance des accès utilisateurs</a:t>
                      </a:r>
                      <a:endParaRPr lang="fr-FR" sz="1400" b="1" dirty="0"/>
                    </a:p>
                  </a:txBody>
                  <a:tcPr/>
                </a:tc>
              </a:tr>
              <a:tr h="396044">
                <a:tc>
                  <a:txBody>
                    <a:bodyPr/>
                    <a:lstStyle/>
                    <a:p>
                      <a:r>
                        <a:rPr lang="fr-FR" sz="1400" dirty="0" smtClean="0"/>
                        <a:t>SISR2</a:t>
                      </a:r>
                      <a:endParaRPr lang="fr-FR" sz="1400" b="1" dirty="0"/>
                    </a:p>
                  </a:txBody>
                  <a:tcPr/>
                </a:tc>
                <a:tc>
                  <a:txBody>
                    <a:bodyPr/>
                    <a:lstStyle/>
                    <a:p>
                      <a:r>
                        <a:rPr lang="fr-FR" sz="1400" dirty="0" smtClean="0"/>
                        <a:t>Conception des infrastructures réseaux</a:t>
                      </a:r>
                      <a:endParaRPr lang="fr-FR" sz="1400" b="1" dirty="0"/>
                    </a:p>
                  </a:txBody>
                  <a:tcPr/>
                </a:tc>
              </a:tr>
              <a:tr h="396044">
                <a:tc>
                  <a:txBody>
                    <a:bodyPr/>
                    <a:lstStyle/>
                    <a:p>
                      <a:r>
                        <a:rPr lang="fr-FR" sz="1400" dirty="0" smtClean="0"/>
                        <a:t>SISR3</a:t>
                      </a:r>
                      <a:endParaRPr lang="fr-FR" sz="1400" b="1" dirty="0"/>
                    </a:p>
                  </a:txBody>
                  <a:tcPr/>
                </a:tc>
                <a:tc>
                  <a:txBody>
                    <a:bodyPr/>
                    <a:lstStyle/>
                    <a:p>
                      <a:r>
                        <a:rPr lang="fr-FR" sz="1400" dirty="0" smtClean="0"/>
                        <a:t>Exploitation des services</a:t>
                      </a:r>
                      <a:endParaRPr lang="fr-FR" sz="1400" b="1" dirty="0"/>
                    </a:p>
                  </a:txBody>
                  <a:tcPr/>
                </a:tc>
              </a:tr>
              <a:tr h="396044">
                <a:tc>
                  <a:txBody>
                    <a:bodyPr/>
                    <a:lstStyle/>
                    <a:p>
                      <a:r>
                        <a:rPr lang="fr-FR" sz="1400" dirty="0" smtClean="0"/>
                        <a:t>SISR4</a:t>
                      </a:r>
                      <a:endParaRPr lang="fr-FR" sz="1400" b="1" dirty="0"/>
                    </a:p>
                  </a:txBody>
                  <a:tcPr/>
                </a:tc>
                <a:tc>
                  <a:txBody>
                    <a:bodyPr/>
                    <a:lstStyle/>
                    <a:p>
                      <a:r>
                        <a:rPr lang="fr-FR" sz="1400" dirty="0" smtClean="0"/>
                        <a:t>Administration des systèmes</a:t>
                      </a:r>
                      <a:endParaRPr lang="fr-FR" sz="1400" b="1" dirty="0"/>
                    </a:p>
                  </a:txBody>
                  <a:tcPr/>
                </a:tc>
              </a:tr>
              <a:tr h="396044">
                <a:tc>
                  <a:txBody>
                    <a:bodyPr/>
                    <a:lstStyle/>
                    <a:p>
                      <a:r>
                        <a:rPr lang="fr-FR" sz="1400" dirty="0" smtClean="0"/>
                        <a:t>SISR5</a:t>
                      </a:r>
                      <a:endParaRPr lang="fr-FR" sz="1400" b="1" dirty="0"/>
                    </a:p>
                  </a:txBody>
                  <a:tcPr/>
                </a:tc>
                <a:tc>
                  <a:txBody>
                    <a:bodyPr/>
                    <a:lstStyle/>
                    <a:p>
                      <a:r>
                        <a:rPr lang="fr-FR" sz="1400" dirty="0" smtClean="0"/>
                        <a:t>Supervision des réseaux </a:t>
                      </a:r>
                      <a:endParaRPr lang="fr-FR" sz="1400" b="1" dirty="0"/>
                    </a:p>
                  </a:txBody>
                  <a:tcPr/>
                </a:tc>
              </a:tr>
            </a:tbl>
          </a:graphicData>
        </a:graphic>
      </p:graphicFrame>
      <p:graphicFrame>
        <p:nvGraphicFramePr>
          <p:cNvPr id="9" name="Espace réservé du contenu 6"/>
          <p:cNvGraphicFramePr>
            <a:graphicFrameLocks noGrp="1"/>
          </p:cNvGraphicFramePr>
          <p:nvPr>
            <p:ph idx="4294967295"/>
          </p:nvPr>
        </p:nvGraphicFramePr>
        <p:xfrm>
          <a:off x="4427984" y="4136991"/>
          <a:ext cx="3312368" cy="2850326"/>
        </p:xfrm>
        <a:graphic>
          <a:graphicData uri="http://schemas.openxmlformats.org/drawingml/2006/table">
            <a:tbl>
              <a:tblPr firstRow="1" bandRow="1">
                <a:tableStyleId>{775DCB02-9BB8-47FD-8907-85C794F793BA}</a:tableStyleId>
              </a:tblPr>
              <a:tblGrid>
                <a:gridCol w="847855"/>
                <a:gridCol w="2464513"/>
              </a:tblGrid>
              <a:tr h="388843">
                <a:tc gridSpan="2">
                  <a:txBody>
                    <a:bodyPr/>
                    <a:lstStyle/>
                    <a:p>
                      <a:r>
                        <a:rPr lang="fr-FR" sz="1800" baseline="0" dirty="0" smtClean="0"/>
                        <a:t>SLAM - </a:t>
                      </a:r>
                      <a:r>
                        <a:rPr lang="fr-FR" sz="1800" dirty="0" smtClean="0"/>
                        <a:t>ES</a:t>
                      </a:r>
                      <a:r>
                        <a:rPr lang="fr-FR" sz="1800" baseline="0" dirty="0" smtClean="0"/>
                        <a:t> – 4.2B </a:t>
                      </a:r>
                      <a:endParaRPr lang="fr-FR" sz="1800" b="1" dirty="0"/>
                    </a:p>
                  </a:txBody>
                  <a:tcPr/>
                </a:tc>
                <a:tc hMerge="1">
                  <a:txBody>
                    <a:bodyPr/>
                    <a:lstStyle/>
                    <a:p>
                      <a:endParaRPr lang="fr-FR" dirty="0"/>
                    </a:p>
                  </a:txBody>
                  <a:tcPr/>
                </a:tc>
              </a:tr>
              <a:tr h="388843">
                <a:tc>
                  <a:txBody>
                    <a:bodyPr/>
                    <a:lstStyle/>
                    <a:p>
                      <a:r>
                        <a:rPr lang="fr-FR" sz="1400" dirty="0" smtClean="0"/>
                        <a:t>SLAM1</a:t>
                      </a:r>
                      <a:endParaRPr lang="fr-FR" sz="1400" b="1" dirty="0"/>
                    </a:p>
                  </a:txBody>
                  <a:tcPr/>
                </a:tc>
                <a:tc>
                  <a:txBody>
                    <a:bodyPr/>
                    <a:lstStyle/>
                    <a:p>
                      <a:r>
                        <a:rPr lang="fr-FR" sz="1400" dirty="0" smtClean="0"/>
                        <a:t>Exploitation d’un schéma de données</a:t>
                      </a:r>
                      <a:endParaRPr lang="fr-FR" sz="1400" b="1" dirty="0"/>
                    </a:p>
                  </a:txBody>
                  <a:tcPr/>
                </a:tc>
              </a:tr>
              <a:tr h="388843">
                <a:tc>
                  <a:txBody>
                    <a:bodyPr/>
                    <a:lstStyle/>
                    <a:p>
                      <a:r>
                        <a:rPr lang="fr-FR" sz="1400" dirty="0" smtClean="0"/>
                        <a:t>SLAM2</a:t>
                      </a:r>
                      <a:endParaRPr lang="fr-FR" sz="1400" b="1" dirty="0"/>
                    </a:p>
                  </a:txBody>
                  <a:tcPr/>
                </a:tc>
                <a:tc>
                  <a:txBody>
                    <a:bodyPr/>
                    <a:lstStyle/>
                    <a:p>
                      <a:r>
                        <a:rPr lang="fr-FR" sz="1400" dirty="0" smtClean="0"/>
                        <a:t>.Programmation objet</a:t>
                      </a:r>
                      <a:endParaRPr lang="fr-FR" sz="1400" b="1" dirty="0"/>
                    </a:p>
                  </a:txBody>
                  <a:tcPr/>
                </a:tc>
              </a:tr>
              <a:tr h="388843">
                <a:tc>
                  <a:txBody>
                    <a:bodyPr/>
                    <a:lstStyle/>
                    <a:p>
                      <a:r>
                        <a:rPr lang="fr-FR" sz="1400" dirty="0" smtClean="0"/>
                        <a:t>SLAM3</a:t>
                      </a:r>
                      <a:endParaRPr lang="fr-FR" sz="1400" b="1" dirty="0"/>
                    </a:p>
                  </a:txBody>
                  <a:tcPr/>
                </a:tc>
                <a:tc>
                  <a:txBody>
                    <a:bodyPr/>
                    <a:lstStyle/>
                    <a:p>
                      <a:r>
                        <a:rPr lang="fr-FR" sz="1400" dirty="0" smtClean="0"/>
                        <a:t>Conception</a:t>
                      </a:r>
                      <a:r>
                        <a:rPr lang="fr-FR" sz="1400" baseline="0" dirty="0" smtClean="0"/>
                        <a:t> et adaptation d’une base de </a:t>
                      </a:r>
                      <a:r>
                        <a:rPr lang="fr-FR" sz="1400" dirty="0" smtClean="0"/>
                        <a:t> données</a:t>
                      </a:r>
                      <a:endParaRPr lang="fr-FR" sz="1400" b="1" dirty="0"/>
                    </a:p>
                  </a:txBody>
                  <a:tcPr/>
                </a:tc>
              </a:tr>
              <a:tr h="388843">
                <a:tc>
                  <a:txBody>
                    <a:bodyPr/>
                    <a:lstStyle/>
                    <a:p>
                      <a:r>
                        <a:rPr lang="fr-FR" sz="1400" dirty="0" smtClean="0"/>
                        <a:t>SLAM4</a:t>
                      </a:r>
                      <a:endParaRPr lang="fr-FR" sz="1400" b="1" dirty="0"/>
                    </a:p>
                  </a:txBody>
                  <a:tcPr/>
                </a:tc>
                <a:tc>
                  <a:txBody>
                    <a:bodyPr/>
                    <a:lstStyle/>
                    <a:p>
                      <a:r>
                        <a:rPr lang="fr-FR" sz="1400" dirty="0" smtClean="0"/>
                        <a:t>Réalisation et maintenance de composants logiciels</a:t>
                      </a:r>
                      <a:endParaRPr lang="fr-FR" sz="1400" b="1" dirty="0"/>
                    </a:p>
                  </a:txBody>
                  <a:tcPr/>
                </a:tc>
              </a:tr>
              <a:tr h="388843">
                <a:tc>
                  <a:txBody>
                    <a:bodyPr/>
                    <a:lstStyle/>
                    <a:p>
                      <a:r>
                        <a:rPr lang="fr-FR" sz="1400" dirty="0" smtClean="0"/>
                        <a:t>SLAM5</a:t>
                      </a:r>
                      <a:endParaRPr lang="fr-FR" sz="1400" b="1" dirty="0"/>
                    </a:p>
                  </a:txBody>
                  <a:tcPr/>
                </a:tc>
                <a:tc>
                  <a:txBody>
                    <a:bodyPr/>
                    <a:lstStyle/>
                    <a:p>
                      <a:r>
                        <a:rPr lang="fr-FR" sz="1400" dirty="0" smtClean="0"/>
                        <a:t>Conception et adaptation de solutions applicatives</a:t>
                      </a:r>
                      <a:endParaRPr lang="fr-FR" sz="1400" b="1" dirty="0"/>
                    </a:p>
                  </a:txBody>
                  <a:tcPr/>
                </a:tc>
              </a:tr>
            </a:tbl>
          </a:graphicData>
        </a:graphic>
      </p:graphicFrame>
      <p:graphicFrame>
        <p:nvGraphicFramePr>
          <p:cNvPr id="10" name="Espace réservé du contenu 6"/>
          <p:cNvGraphicFramePr>
            <a:graphicFrameLocks noGrp="1"/>
          </p:cNvGraphicFramePr>
          <p:nvPr>
            <p:ph idx="4294967295"/>
          </p:nvPr>
        </p:nvGraphicFramePr>
        <p:xfrm>
          <a:off x="8316416" y="3212976"/>
          <a:ext cx="720080" cy="1944215"/>
        </p:xfrm>
        <a:graphic>
          <a:graphicData uri="http://schemas.openxmlformats.org/drawingml/2006/table">
            <a:tbl>
              <a:tblPr firstRow="1" bandRow="1">
                <a:tableStyleId>{69C7853C-536D-4A76-A0AE-DD22124D55A5}</a:tableStyleId>
              </a:tblPr>
              <a:tblGrid>
                <a:gridCol w="720080"/>
              </a:tblGrid>
              <a:tr h="442475">
                <a:tc>
                  <a:txBody>
                    <a:bodyPr/>
                    <a:lstStyle/>
                    <a:p>
                      <a:r>
                        <a:rPr lang="fr-FR" sz="1400" baseline="0" dirty="0" smtClean="0"/>
                        <a:t>PPE</a:t>
                      </a:r>
                      <a:endParaRPr lang="fr-FR" sz="1400" b="1" dirty="0"/>
                    </a:p>
                  </a:txBody>
                  <a:tcPr/>
                </a:tc>
              </a:tr>
              <a:tr h="375435">
                <a:tc>
                  <a:txBody>
                    <a:bodyPr/>
                    <a:lstStyle/>
                    <a:p>
                      <a:r>
                        <a:rPr lang="fr-FR" sz="1400" dirty="0" smtClean="0"/>
                        <a:t>PPE1</a:t>
                      </a:r>
                      <a:endParaRPr lang="fr-FR" sz="1400" b="1" dirty="0"/>
                    </a:p>
                  </a:txBody>
                  <a:tcPr/>
                </a:tc>
              </a:tr>
              <a:tr h="375435">
                <a:tc>
                  <a:txBody>
                    <a:bodyPr/>
                    <a:lstStyle/>
                    <a:p>
                      <a:r>
                        <a:rPr lang="fr-FR" sz="1400" dirty="0" smtClean="0"/>
                        <a:t>PPE2</a:t>
                      </a:r>
                      <a:endParaRPr lang="fr-FR" sz="1400" b="1" dirty="0"/>
                    </a:p>
                  </a:txBody>
                  <a:tcPr/>
                </a:tc>
              </a:tr>
              <a:tr h="375435">
                <a:tc>
                  <a:txBody>
                    <a:bodyPr/>
                    <a:lstStyle/>
                    <a:p>
                      <a:r>
                        <a:rPr lang="fr-FR" sz="1400" dirty="0" smtClean="0"/>
                        <a:t>PPE3</a:t>
                      </a:r>
                      <a:endParaRPr lang="fr-FR" sz="1400" b="1" dirty="0"/>
                    </a:p>
                  </a:txBody>
                  <a:tcPr/>
                </a:tc>
              </a:tr>
              <a:tr h="375435">
                <a:tc>
                  <a:txBody>
                    <a:bodyPr/>
                    <a:lstStyle/>
                    <a:p>
                      <a:r>
                        <a:rPr lang="fr-FR" sz="1400" dirty="0" smtClean="0"/>
                        <a:t>PPE4</a:t>
                      </a:r>
                      <a:endParaRPr lang="fr-FR" sz="1400" b="1" dirty="0"/>
                    </a:p>
                  </a:txBody>
                  <a:tcPr/>
                </a:tc>
              </a:tr>
            </a:tbl>
          </a:graphicData>
        </a:graphic>
      </p:graphicFrame>
      <p:sp>
        <p:nvSpPr>
          <p:cNvPr id="12" name="Rectangle 11"/>
          <p:cNvSpPr/>
          <p:nvPr/>
        </p:nvSpPr>
        <p:spPr>
          <a:xfrm>
            <a:off x="0" y="620688"/>
            <a:ext cx="6588224" cy="461665"/>
          </a:xfrm>
          <a:prstGeom prst="rect">
            <a:avLst/>
          </a:prstGeom>
        </p:spPr>
        <p:txBody>
          <a:bodyPr wrap="square">
            <a:spAutoFit/>
          </a:bodyPr>
          <a:lstStyle/>
          <a:p>
            <a:pPr>
              <a:buFont typeface="Arial" pitchFamily="34" charset="0"/>
              <a:buChar char="•"/>
            </a:pPr>
            <a:r>
              <a:rPr lang="fr-FR" sz="2400" dirty="0" smtClean="0">
                <a:solidFill>
                  <a:schemeClr val="accent2">
                    <a:lumMod val="40000"/>
                    <a:lumOff val="60000"/>
                  </a:schemeClr>
                </a:solidFill>
                <a:latin typeface="Lucida Grande" charset="0"/>
              </a:rPr>
              <a:t>Favoriser la progressivité des apprentissages </a:t>
            </a:r>
            <a:endParaRPr lang="fr-FR" sz="2400" dirty="0">
              <a:solidFill>
                <a:schemeClr val="accent2">
                  <a:lumMod val="40000"/>
                  <a:lumOff val="60000"/>
                </a:schemeClr>
              </a:solidFill>
            </a:endParaRPr>
          </a:p>
        </p:txBody>
      </p:sp>
      <p:sp>
        <p:nvSpPr>
          <p:cNvPr id="13" name="Rectangle à coins arrondis 12"/>
          <p:cNvSpPr/>
          <p:nvPr/>
        </p:nvSpPr>
        <p:spPr>
          <a:xfrm>
            <a:off x="0" y="2492896"/>
            <a:ext cx="3923928" cy="2736304"/>
          </a:xfrm>
          <a:prstGeom prst="roundRect">
            <a:avLst/>
          </a:prstGeom>
          <a:solidFill>
            <a:srgbClr val="FF0000">
              <a:alpha val="39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à coins arrondis 13"/>
          <p:cNvSpPr/>
          <p:nvPr/>
        </p:nvSpPr>
        <p:spPr>
          <a:xfrm>
            <a:off x="4283968" y="1556792"/>
            <a:ext cx="3600400" cy="1080120"/>
          </a:xfrm>
          <a:prstGeom prst="roundRect">
            <a:avLst/>
          </a:prstGeom>
          <a:solidFill>
            <a:srgbClr val="FF0000">
              <a:alpha val="39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à coins arrondis 14"/>
          <p:cNvSpPr/>
          <p:nvPr/>
        </p:nvSpPr>
        <p:spPr>
          <a:xfrm>
            <a:off x="4283968" y="4437112"/>
            <a:ext cx="3600400" cy="1008112"/>
          </a:xfrm>
          <a:prstGeom prst="roundRect">
            <a:avLst/>
          </a:prstGeom>
          <a:solidFill>
            <a:srgbClr val="FF0000">
              <a:alpha val="39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à coins arrondis 15"/>
          <p:cNvSpPr/>
          <p:nvPr/>
        </p:nvSpPr>
        <p:spPr>
          <a:xfrm>
            <a:off x="8244408" y="3645024"/>
            <a:ext cx="899592" cy="720080"/>
          </a:xfrm>
          <a:prstGeom prst="roundRect">
            <a:avLst/>
          </a:prstGeom>
          <a:solidFill>
            <a:srgbClr val="FF0000">
              <a:alpha val="39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à coins arrondis 16"/>
          <p:cNvSpPr/>
          <p:nvPr/>
        </p:nvSpPr>
        <p:spPr>
          <a:xfrm>
            <a:off x="467544" y="1340768"/>
            <a:ext cx="1152128" cy="504056"/>
          </a:xfrm>
          <a:prstGeom prst="roundRect">
            <a:avLst/>
          </a:prstGeom>
          <a:solidFill>
            <a:srgbClr val="FF0000">
              <a:alpha val="39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Focus SIO1</a:t>
            </a:r>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heckerboard(across)">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heckerboard(across)">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heckerboard(across)">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checkerboard(across)">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heckerboard(across)">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0" y="1928802"/>
            <a:ext cx="9144000" cy="4572032"/>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80000"/>
              </a:lnSpc>
              <a:spcBef>
                <a:spcPct val="25000"/>
              </a:spcBef>
              <a:spcAft>
                <a:spcPct val="0"/>
              </a:spcAft>
              <a:buClrTx/>
              <a:buSzTx/>
              <a:buFontTx/>
              <a:buNone/>
              <a:tabLst/>
            </a:pPr>
            <a:endParaRPr kumimoji="0" lang="fr-FR" sz="1800" b="1" i="0" u="none" strike="noStrike" cap="none" normalizeH="0" baseline="0" smtClean="0">
              <a:ln>
                <a:noFill/>
              </a:ln>
              <a:solidFill>
                <a:schemeClr val="bg1"/>
              </a:solidFill>
              <a:effectLst/>
              <a:latin typeface="Arial" charset="0"/>
            </a:endParaRPr>
          </a:p>
        </p:txBody>
      </p:sp>
      <p:sp>
        <p:nvSpPr>
          <p:cNvPr id="2" name="Titre 1"/>
          <p:cNvSpPr>
            <a:spLocks noGrp="1"/>
          </p:cNvSpPr>
          <p:nvPr>
            <p:ph type="title"/>
          </p:nvPr>
        </p:nvSpPr>
        <p:spPr>
          <a:xfrm>
            <a:off x="0" y="0"/>
            <a:ext cx="9144000" cy="714356"/>
          </a:xfrm>
        </p:spPr>
        <p:txBody>
          <a:bodyPr/>
          <a:lstStyle/>
          <a:p>
            <a:r>
              <a:rPr lang="fr-FR" sz="4800" dirty="0" smtClean="0">
                <a:effectLst>
                  <a:outerShdw blurRad="38100" dist="38100" dir="2700000" algn="tl">
                    <a:srgbClr val="C0C0C0"/>
                  </a:outerShdw>
                </a:effectLst>
              </a:rPr>
              <a:t>Répartition horaire</a:t>
            </a:r>
            <a:endParaRPr lang="fr-FR" sz="4800" dirty="0"/>
          </a:p>
        </p:txBody>
      </p:sp>
      <p:sp>
        <p:nvSpPr>
          <p:cNvPr id="3" name="Espace réservé du contenu 2"/>
          <p:cNvSpPr>
            <a:spLocks noGrp="1"/>
          </p:cNvSpPr>
          <p:nvPr>
            <p:ph idx="1"/>
          </p:nvPr>
        </p:nvSpPr>
        <p:spPr>
          <a:xfrm>
            <a:off x="0" y="908720"/>
            <a:ext cx="9144000" cy="571504"/>
          </a:xfrm>
        </p:spPr>
        <p:txBody>
          <a:bodyPr/>
          <a:lstStyle/>
          <a:p>
            <a:r>
              <a:rPr lang="fr-FR" sz="2800" b="1" dirty="0" smtClean="0">
                <a:solidFill>
                  <a:schemeClr val="accent2">
                    <a:lumMod val="40000"/>
                    <a:lumOff val="60000"/>
                  </a:schemeClr>
                </a:solidFill>
              </a:rPr>
              <a:t>34H réparties en 3 domaines d’enseignement</a:t>
            </a:r>
            <a:endParaRPr lang="fr-FR" sz="2800" b="1" dirty="0">
              <a:solidFill>
                <a:schemeClr val="accent2">
                  <a:lumMod val="40000"/>
                  <a:lumOff val="60000"/>
                </a:schemeClr>
              </a:solidFill>
            </a:endParaRPr>
          </a:p>
        </p:txBody>
      </p:sp>
      <p:graphicFrame>
        <p:nvGraphicFramePr>
          <p:cNvPr id="9" name="Object 4"/>
          <p:cNvGraphicFramePr>
            <a:graphicFrameLocks noChangeAspect="1"/>
          </p:cNvGraphicFramePr>
          <p:nvPr/>
        </p:nvGraphicFramePr>
        <p:xfrm>
          <a:off x="683568" y="2564904"/>
          <a:ext cx="8280920"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5"/>
          <p:cNvSpPr>
            <a:spLocks noChangeArrowheads="1"/>
          </p:cNvSpPr>
          <p:nvPr/>
        </p:nvSpPr>
        <p:spPr bwMode="auto">
          <a:xfrm>
            <a:off x="6081888" y="5373216"/>
            <a:ext cx="3062112" cy="1200329"/>
          </a:xfrm>
          <a:prstGeom prst="rect">
            <a:avLst/>
          </a:prstGeom>
          <a:noFill/>
          <a:ln w="12700">
            <a:noFill/>
            <a:miter lim="800000"/>
            <a:headEnd type="none" w="sm" len="sm"/>
            <a:tailEnd type="none" w="sm" len="sm"/>
          </a:ln>
        </p:spPr>
        <p:txBody>
          <a:bodyPr wrap="square">
            <a:spAutoFit/>
          </a:bodyPr>
          <a:lstStyle/>
          <a:p>
            <a:pPr algn="l" eaLnBrk="0" hangingPunct="0">
              <a:lnSpc>
                <a:spcPct val="100000"/>
              </a:lnSpc>
              <a:spcBef>
                <a:spcPct val="0"/>
              </a:spcBef>
              <a:buClr>
                <a:srgbClr val="00FF00"/>
              </a:buClr>
            </a:pPr>
            <a:r>
              <a:rPr lang="fr-FR" sz="2400" b="1" dirty="0" smtClean="0">
                <a:solidFill>
                  <a:srgbClr val="0DFF7A"/>
                </a:solidFill>
                <a:effectLst>
                  <a:outerShdw blurRad="38100" dist="38100" dir="2700000" algn="tl">
                    <a:srgbClr val="000000">
                      <a:alpha val="43137"/>
                    </a:srgbClr>
                  </a:outerShdw>
                </a:effectLst>
              </a:rPr>
              <a:t>ECONOMIE, DROIT, MANAGEMENT (EDM)</a:t>
            </a:r>
            <a:endParaRPr lang="fr-FR" sz="2400" b="1" dirty="0">
              <a:solidFill>
                <a:srgbClr val="0DFF7A"/>
              </a:solidFill>
              <a:effectLst>
                <a:outerShdw blurRad="38100" dist="38100" dir="2700000" algn="tl">
                  <a:srgbClr val="000000">
                    <a:alpha val="43137"/>
                  </a:srgbClr>
                </a:outerShdw>
              </a:effectLst>
            </a:endParaRPr>
          </a:p>
        </p:txBody>
      </p:sp>
      <p:sp>
        <p:nvSpPr>
          <p:cNvPr id="6" name="Rectangle 6"/>
          <p:cNvSpPr>
            <a:spLocks noChangeArrowheads="1"/>
          </p:cNvSpPr>
          <p:nvPr/>
        </p:nvSpPr>
        <p:spPr bwMode="auto">
          <a:xfrm>
            <a:off x="107504" y="1700808"/>
            <a:ext cx="4032448" cy="1569660"/>
          </a:xfrm>
          <a:prstGeom prst="rect">
            <a:avLst/>
          </a:prstGeom>
          <a:noFill/>
          <a:ln w="12700">
            <a:noFill/>
            <a:miter lim="800000"/>
            <a:headEnd type="none" w="sm" len="sm"/>
            <a:tailEnd type="none" w="sm" len="sm"/>
          </a:ln>
          <a:effectLst/>
        </p:spPr>
        <p:txBody>
          <a:bodyPr wrap="square">
            <a:spAutoFit/>
          </a:bodyPr>
          <a:lstStyle/>
          <a:p>
            <a:pPr eaLnBrk="0" hangingPunct="0">
              <a:spcBef>
                <a:spcPct val="0"/>
              </a:spcBef>
              <a:buClr>
                <a:schemeClr val="folHlink"/>
              </a:buClr>
            </a:pPr>
            <a:r>
              <a:rPr lang="fr-FR" sz="3200" b="1" dirty="0" smtClean="0">
                <a:solidFill>
                  <a:srgbClr val="FF0000"/>
                </a:solidFill>
              </a:rPr>
              <a:t>Méthodes et Techniques Informatiques (MTI)</a:t>
            </a:r>
            <a:r>
              <a:rPr lang="fr-FR" sz="3200" dirty="0" smtClean="0"/>
              <a:t> </a:t>
            </a:r>
            <a:endParaRPr lang="fr-FR" sz="3200" b="1" dirty="0">
              <a:solidFill>
                <a:srgbClr val="FF0000"/>
              </a:solidFill>
            </a:endParaRPr>
          </a:p>
        </p:txBody>
      </p:sp>
      <p:sp>
        <p:nvSpPr>
          <p:cNvPr id="7" name="Rectangle 7"/>
          <p:cNvSpPr>
            <a:spLocks noChangeArrowheads="1"/>
          </p:cNvSpPr>
          <p:nvPr/>
        </p:nvSpPr>
        <p:spPr bwMode="auto">
          <a:xfrm>
            <a:off x="6143604" y="1844824"/>
            <a:ext cx="3000396" cy="1077218"/>
          </a:xfrm>
          <a:prstGeom prst="rect">
            <a:avLst/>
          </a:prstGeom>
          <a:noFill/>
          <a:ln w="12700">
            <a:noFill/>
            <a:miter lim="800000"/>
            <a:headEnd type="none" w="sm" len="sm"/>
            <a:tailEnd type="none" w="sm" len="sm"/>
          </a:ln>
        </p:spPr>
        <p:txBody>
          <a:bodyPr wrap="square">
            <a:spAutoFit/>
          </a:bodyPr>
          <a:lstStyle/>
          <a:p>
            <a:pPr algn="l" eaLnBrk="0" hangingPunct="0">
              <a:lnSpc>
                <a:spcPct val="100000"/>
              </a:lnSpc>
              <a:spcBef>
                <a:spcPct val="0"/>
              </a:spcBef>
              <a:buClr>
                <a:srgbClr val="FFFF00"/>
              </a:buClr>
            </a:pPr>
            <a:r>
              <a:rPr lang="fr-FR" sz="3200" b="1" dirty="0">
                <a:solidFill>
                  <a:srgbClr val="FFFF00"/>
                </a:solidFill>
                <a:effectLst>
                  <a:outerShdw blurRad="38100" dist="38100" dir="2700000" algn="tl">
                    <a:srgbClr val="000000">
                      <a:alpha val="43137"/>
                    </a:srgbClr>
                  </a:outerShdw>
                </a:effectLst>
              </a:rPr>
              <a:t>Enseignement </a:t>
            </a:r>
            <a:r>
              <a:rPr lang="fr-FR" sz="3200" b="1" dirty="0" smtClean="0">
                <a:solidFill>
                  <a:srgbClr val="FFFF00"/>
                </a:solidFill>
                <a:effectLst>
                  <a:outerShdw blurRad="38100" dist="38100" dir="2700000" algn="tl">
                    <a:srgbClr val="000000">
                      <a:alpha val="43137"/>
                    </a:srgbClr>
                  </a:outerShdw>
                </a:effectLst>
              </a:rPr>
              <a:t>Général (EG)</a:t>
            </a:r>
            <a:endParaRPr lang="fr-FR" sz="3200" b="1" dirty="0">
              <a:solidFill>
                <a:srgbClr val="FFFF00"/>
              </a:solidFill>
              <a:effectLst>
                <a:outerShdw blurRad="38100" dist="38100" dir="2700000" algn="tl">
                  <a:srgbClr val="000000">
                    <a:alpha val="43137"/>
                  </a:srgbClr>
                </a:outerShdw>
              </a:effectLst>
            </a:endParaRPr>
          </a:p>
        </p:txBody>
      </p:sp>
      <p:sp>
        <p:nvSpPr>
          <p:cNvPr id="10" name="ZoneTexte 9"/>
          <p:cNvSpPr txBox="1"/>
          <p:nvPr/>
        </p:nvSpPr>
        <p:spPr>
          <a:xfrm>
            <a:off x="3347864" y="4005064"/>
            <a:ext cx="803425" cy="523220"/>
          </a:xfrm>
          <a:prstGeom prst="rect">
            <a:avLst/>
          </a:prstGeom>
          <a:noFill/>
        </p:spPr>
        <p:txBody>
          <a:bodyPr wrap="none" rtlCol="0">
            <a:spAutoFit/>
          </a:bodyPr>
          <a:lstStyle/>
          <a:p>
            <a:r>
              <a:rPr lang="fr-FR" sz="2800" b="1" dirty="0" smtClean="0">
                <a:solidFill>
                  <a:schemeClr val="bg1"/>
                </a:solidFill>
              </a:rPr>
              <a:t>MTI</a:t>
            </a:r>
            <a:endParaRPr lang="fr-FR" sz="2800" b="1" dirty="0">
              <a:solidFill>
                <a:schemeClr val="bg1"/>
              </a:solidFill>
            </a:endParaRPr>
          </a:p>
        </p:txBody>
      </p:sp>
      <p:sp>
        <p:nvSpPr>
          <p:cNvPr id="11" name="ZoneTexte 10"/>
          <p:cNvSpPr txBox="1"/>
          <p:nvPr/>
        </p:nvSpPr>
        <p:spPr>
          <a:xfrm>
            <a:off x="5940152" y="4293096"/>
            <a:ext cx="982961" cy="523220"/>
          </a:xfrm>
          <a:prstGeom prst="rect">
            <a:avLst/>
          </a:prstGeom>
          <a:noFill/>
        </p:spPr>
        <p:txBody>
          <a:bodyPr wrap="none" rtlCol="0">
            <a:spAutoFit/>
          </a:bodyPr>
          <a:lstStyle/>
          <a:p>
            <a:r>
              <a:rPr lang="fr-FR" sz="2800" b="1" dirty="0" smtClean="0">
                <a:solidFill>
                  <a:schemeClr val="bg1"/>
                </a:solidFill>
              </a:rPr>
              <a:t>EDM</a:t>
            </a:r>
            <a:endParaRPr lang="fr-FR" sz="2800" b="1" dirty="0">
              <a:solidFill>
                <a:schemeClr val="bg1"/>
              </a:solidFill>
            </a:endParaRPr>
          </a:p>
        </p:txBody>
      </p:sp>
      <p:sp>
        <p:nvSpPr>
          <p:cNvPr id="12" name="ZoneTexte 11"/>
          <p:cNvSpPr txBox="1"/>
          <p:nvPr/>
        </p:nvSpPr>
        <p:spPr>
          <a:xfrm>
            <a:off x="5796136" y="3429000"/>
            <a:ext cx="702436" cy="523220"/>
          </a:xfrm>
          <a:prstGeom prst="rect">
            <a:avLst/>
          </a:prstGeom>
          <a:noFill/>
        </p:spPr>
        <p:txBody>
          <a:bodyPr wrap="none" rtlCol="0">
            <a:spAutoFit/>
          </a:bodyPr>
          <a:lstStyle/>
          <a:p>
            <a:r>
              <a:rPr lang="fr-FR" sz="2800" b="1" dirty="0" smtClean="0">
                <a:solidFill>
                  <a:schemeClr val="bg1"/>
                </a:solidFill>
              </a:rPr>
              <a:t>EG</a:t>
            </a:r>
            <a:endParaRPr lang="fr-FR" sz="2800" b="1" dirty="0">
              <a:solidFill>
                <a:schemeClr val="bg1"/>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1|1.1|1|1.2"/>
</p:tagLst>
</file>

<file path=ppt/tags/tag2.xml><?xml version="1.0" encoding="utf-8"?>
<p:tagLst xmlns:a="http://schemas.openxmlformats.org/drawingml/2006/main" xmlns:r="http://schemas.openxmlformats.org/officeDocument/2006/relationships" xmlns:p="http://schemas.openxmlformats.org/presentationml/2006/main">
  <p:tag name="TIMING" val="|1.6|2.4|0.8|1.2|1.4|1.4|1.7|1.4|1.2|1.4|1.4|0.8|0.3|0.5|0.4|0.7|0.7|0.6|0.6|0.7"/>
</p:tagLst>
</file>

<file path=ppt/tags/tag3.xml><?xml version="1.0" encoding="utf-8"?>
<p:tagLst xmlns:a="http://schemas.openxmlformats.org/drawingml/2006/main" xmlns:r="http://schemas.openxmlformats.org/officeDocument/2006/relationships" xmlns:p="http://schemas.openxmlformats.org/presentationml/2006/main">
  <p:tag name="TIMING" val="|1|1.3|1.6|1.2"/>
</p:tagLst>
</file>

<file path=ppt/tags/tag4.xml><?xml version="1.0" encoding="utf-8"?>
<p:tagLst xmlns:a="http://schemas.openxmlformats.org/drawingml/2006/main" xmlns:r="http://schemas.openxmlformats.org/officeDocument/2006/relationships" xmlns:p="http://schemas.openxmlformats.org/presentationml/2006/main">
  <p:tag name="TIMING" val="|1.3|1.4|1.4|1.7|1.4|2.2|1.7|0.9"/>
</p:tagLst>
</file>

<file path=ppt/tags/tag5.xml><?xml version="1.0" encoding="utf-8"?>
<p:tagLst xmlns:a="http://schemas.openxmlformats.org/drawingml/2006/main" xmlns:r="http://schemas.openxmlformats.org/officeDocument/2006/relationships" xmlns:p="http://schemas.openxmlformats.org/presentationml/2006/main">
  <p:tag name="TIMING" val="|1.3|1.6|1.6|1.6|1.8|0.7|0.5"/>
</p:tagLst>
</file>

<file path=ppt/tags/tag6.xml><?xml version="1.0" encoding="utf-8"?>
<p:tagLst xmlns:a="http://schemas.openxmlformats.org/drawingml/2006/main" xmlns:r="http://schemas.openxmlformats.org/officeDocument/2006/relationships" xmlns:p="http://schemas.openxmlformats.org/presentationml/2006/main">
  <p:tag name="TIMING" val="|0.6|1|1.2|1.2|1.3|1.4|1.4|1.3|1.1|1.5"/>
</p:tagLst>
</file>

<file path=ppt/tags/tag7.xml><?xml version="1.0" encoding="utf-8"?>
<p:tagLst xmlns:a="http://schemas.openxmlformats.org/drawingml/2006/main" xmlns:r="http://schemas.openxmlformats.org/officeDocument/2006/relationships" xmlns:p="http://schemas.openxmlformats.org/presentationml/2006/main">
  <p:tag name="TIMING" val="|0.4|0.8"/>
</p:tagLst>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1085</TotalTime>
  <Words>1881</Words>
  <Application>Microsoft Office PowerPoint</Application>
  <PresentationFormat>Affichage à l'écran (4:3)</PresentationFormat>
  <Paragraphs>278</Paragraphs>
  <Slides>16</Slides>
  <Notes>11</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Technique</vt:lpstr>
      <vt:lpstr>Ensemble construire son futur</vt:lpstr>
      <vt:lpstr>STS SIO  Services INFORMATIQUES aux Organisations</vt:lpstr>
      <vt:lpstr>Diapositive 3</vt:lpstr>
      <vt:lpstr>L’informatique, un métier d’avenir</vt:lpstr>
      <vt:lpstr>Nouveautés du BTS SIO</vt:lpstr>
      <vt:lpstr>Un diplôme, un métier, Deux spécialités</vt:lpstr>
      <vt:lpstr>Emplois concernés</vt:lpstr>
      <vt:lpstr>Une approche modulaire</vt:lpstr>
      <vt:lpstr>Répartition horaire</vt:lpstr>
      <vt:lpstr>Projets PERSONNELS ENCADRES (PPE)</vt:lpstr>
      <vt:lpstr>périodes de formation en entreprise</vt:lpstr>
      <vt:lpstr>Quelques aptitudes requises</vt:lpstr>
      <vt:lpstr>Origines des CANDIDATURES</vt:lpstr>
      <vt:lpstr>CANDIDATURE ADMISSION postbac</vt:lpstr>
      <vt:lpstr>Laboratoires  &amp;  équipements</vt:lpstr>
      <vt:lpstr>Portes Ouvertes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Annie</dc:creator>
  <cp:lastModifiedBy>eric</cp:lastModifiedBy>
  <cp:revision>160</cp:revision>
  <dcterms:created xsi:type="dcterms:W3CDTF">2009-12-02T18:01:27Z</dcterms:created>
  <dcterms:modified xsi:type="dcterms:W3CDTF">2012-03-03T08:17:37Z</dcterms:modified>
</cp:coreProperties>
</file>