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8" r:id="rId1"/>
  </p:sldMasterIdLst>
  <p:notesMasterIdLst>
    <p:notesMasterId r:id="rId17"/>
  </p:notesMasterIdLst>
  <p:sldIdLst>
    <p:sldId id="256" r:id="rId2"/>
    <p:sldId id="261" r:id="rId3"/>
    <p:sldId id="257" r:id="rId4"/>
    <p:sldId id="258" r:id="rId5"/>
    <p:sldId id="264" r:id="rId6"/>
    <p:sldId id="265" r:id="rId7"/>
    <p:sldId id="259" r:id="rId8"/>
    <p:sldId id="260" r:id="rId9"/>
    <p:sldId id="262" r:id="rId10"/>
    <p:sldId id="263"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532FCC-EFB6-4BAA-B481-1B3E642FA22E}" type="datetimeFigureOut">
              <a:rPr lang="fr-FR" smtClean="0"/>
              <a:pPr/>
              <a:t>31/05/2013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096739-B11C-492F-99DB-C1CE27F8575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F096739-B11C-492F-99DB-C1CE27F85756}" type="slidenum">
              <a:rPr lang="fr-FR" smtClean="0"/>
              <a:pPr/>
              <a:t>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F096739-B11C-492F-99DB-C1CE27F85756}"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Arrondir un rectangle avec un coin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r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0" name="Espace réservé de la date 9"/>
          <p:cNvSpPr>
            <a:spLocks noGrp="1"/>
          </p:cNvSpPr>
          <p:nvPr>
            <p:ph type="dt" sz="half" idx="10"/>
          </p:nvPr>
        </p:nvSpPr>
        <p:spPr>
          <a:xfrm>
            <a:off x="5562600" y="6509004"/>
            <a:ext cx="3002280" cy="274320"/>
          </a:xfrm>
        </p:spPr>
        <p:txBody>
          <a:bodyPr vert="horz" rtlCol="0"/>
          <a:lstStyle>
            <a:extLst/>
          </a:lstStyle>
          <a:p>
            <a:fld id="{2D1892F2-5130-45F7-B65B-C606300D36F9}" type="datetimeFigureOut">
              <a:rPr lang="fr-FR" smtClean="0"/>
              <a:pPr/>
              <a:t>31/05/2013</a:t>
            </a:fld>
            <a:endParaRPr lang="fr-FR"/>
          </a:p>
        </p:txBody>
      </p:sp>
      <p:sp>
        <p:nvSpPr>
          <p:cNvPr id="11" name="Espace réservé du numéro de diapositiv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D45E175-282A-4B57-886C-4A8198D72B25}" type="slidenum">
              <a:rPr lang="fr-FR" smtClean="0"/>
              <a:pPr/>
              <a:t>‹N°›</a:t>
            </a:fld>
            <a:endParaRPr lang="fr-FR"/>
          </a:p>
        </p:txBody>
      </p:sp>
      <p:sp>
        <p:nvSpPr>
          <p:cNvPr id="12" name="Espace réservé du pied de page 11"/>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D1892F2-5130-45F7-B65B-C606300D36F9}" type="datetimeFigureOut">
              <a:rPr lang="fr-FR" smtClean="0"/>
              <a:pPr/>
              <a:t>31/05/2013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D45E175-282A-4B57-886C-4A8198D72B25}"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lvl1pPr algn="l">
              <a:defRPr/>
            </a:lvl1pPr>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D1892F2-5130-45F7-B65B-C606300D36F9}" type="datetimeFigureOut">
              <a:rPr lang="fr-FR" smtClean="0"/>
              <a:pPr/>
              <a:t>31/05/2013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D45E175-282A-4B57-886C-4A8198D72B25}"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D1892F2-5130-45F7-B65B-C606300D36F9}" type="datetimeFigureOut">
              <a:rPr lang="fr-FR" smtClean="0"/>
              <a:pPr/>
              <a:t>31/05/2013</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D45E175-282A-4B57-886C-4A8198D72B25}"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a:xfrm>
            <a:off x="5562600" y="6513670"/>
            <a:ext cx="3002280" cy="274320"/>
          </a:xfrm>
        </p:spPr>
        <p:txBody>
          <a:bodyPr vert="horz" rtlCol="0"/>
          <a:lstStyle>
            <a:extLst/>
          </a:lstStyle>
          <a:p>
            <a:fld id="{2D1892F2-5130-45F7-B65B-C606300D36F9}" type="datetimeFigureOut">
              <a:rPr lang="fr-FR" smtClean="0"/>
              <a:pPr/>
              <a:t>31/05/2013</a:t>
            </a:fld>
            <a:endParaRPr lang="fr-FR"/>
          </a:p>
        </p:txBody>
      </p:sp>
      <p:sp>
        <p:nvSpPr>
          <p:cNvPr id="9" name="Espace réservé du numéro de diapositiv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D45E175-282A-4B57-886C-4A8198D72B25}" type="slidenum">
              <a:rPr lang="fr-FR" smtClean="0"/>
              <a:pPr/>
              <a:t>‹N°›</a:t>
            </a:fld>
            <a:endParaRPr lang="fr-FR"/>
          </a:p>
        </p:txBody>
      </p:sp>
      <p:sp>
        <p:nvSpPr>
          <p:cNvPr id="10" name="Espace réservé du pied de page 9"/>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D1892F2-5130-45F7-B65B-C606300D36F9}" type="datetimeFigureOut">
              <a:rPr lang="fr-FR" smtClean="0"/>
              <a:pPr/>
              <a:t>31/05/2013</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a:xfrm>
            <a:off x="8641080" y="6514568"/>
            <a:ext cx="464288" cy="274320"/>
          </a:xfrm>
        </p:spPr>
        <p:txBody>
          <a:bodyPr/>
          <a:lstStyle>
            <a:extLst/>
          </a:lstStyle>
          <a:p>
            <a:fld id="{2D45E175-282A-4B57-886C-4A8198D72B25}" type="slidenum">
              <a:rPr lang="fr-FR" smtClean="0"/>
              <a:pPr/>
              <a:t>‹N°›</a:t>
            </a:fld>
            <a:endParaRPr lang="fr-FR"/>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re 1"/>
          <p:cNvSpPr>
            <a:spLocks noGrp="1"/>
          </p:cNvSpPr>
          <p:nvPr>
            <p:ph type="title"/>
          </p:nvPr>
        </p:nvSpPr>
        <p:spPr>
          <a:xfrm>
            <a:off x="457200" y="251948"/>
            <a:ext cx="8229600"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2D1892F2-5130-45F7-B65B-C606300D36F9}" type="datetimeFigureOut">
              <a:rPr lang="fr-FR" smtClean="0"/>
              <a:pPr/>
              <a:t>31/05/2013</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a:xfrm>
            <a:off x="8641080" y="6514568"/>
            <a:ext cx="464288" cy="274320"/>
          </a:xfrm>
        </p:spPr>
        <p:txBody>
          <a:bodyPr/>
          <a:lstStyle>
            <a:extLst/>
          </a:lstStyle>
          <a:p>
            <a:fld id="{2D45E175-282A-4B57-886C-4A8198D72B25}"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53218"/>
            <a:ext cx="8229600"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2D1892F2-5130-45F7-B65B-C606300D36F9}" type="datetimeFigureOut">
              <a:rPr lang="fr-FR" smtClean="0"/>
              <a:pPr/>
              <a:t>31/05/2013</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2D45E175-282A-4B57-886C-4A8198D72B25}" type="slidenum">
              <a:rPr lang="fr-FR" smtClean="0"/>
              <a:pPr/>
              <a:t>‹N°›</a:t>
            </a:fld>
            <a:endParaRPr lang="fr-F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2D1892F2-5130-45F7-B65B-C606300D36F9}" type="datetimeFigureOut">
              <a:rPr lang="fr-FR" smtClean="0"/>
              <a:pPr/>
              <a:t>31/05/2013</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2D45E175-282A-4B57-886C-4A8198D72B25}"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963136" y="304800"/>
            <a:ext cx="3931920" cy="762000"/>
          </a:xfrm>
        </p:spPr>
        <p:txBody>
          <a:bodyPr anchor="b"/>
          <a:lstStyle>
            <a:lvl1pPr marL="0" algn="r">
              <a:buNone/>
              <a:defRPr sz="2000" b="1"/>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9" name="Espace réservé de la date 8"/>
          <p:cNvSpPr>
            <a:spLocks noGrp="1"/>
          </p:cNvSpPr>
          <p:nvPr>
            <p:ph type="dt" sz="half" idx="10"/>
          </p:nvPr>
        </p:nvSpPr>
        <p:spPr>
          <a:xfrm>
            <a:off x="5562600" y="6513670"/>
            <a:ext cx="3002280" cy="274320"/>
          </a:xfrm>
        </p:spPr>
        <p:txBody>
          <a:bodyPr vert="horz" rtlCol="0"/>
          <a:lstStyle>
            <a:extLst/>
          </a:lstStyle>
          <a:p>
            <a:fld id="{2D1892F2-5130-45F7-B65B-C606300D36F9}" type="datetimeFigureOut">
              <a:rPr lang="fr-FR" smtClean="0"/>
              <a:pPr/>
              <a:t>31/05/2013</a:t>
            </a:fld>
            <a:endParaRPr lang="fr-FR"/>
          </a:p>
        </p:txBody>
      </p:sp>
      <p:sp>
        <p:nvSpPr>
          <p:cNvPr id="10" name="Espace réservé du numéro de diapositiv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2D45E175-282A-4B57-886C-4A8198D72B25}" type="slidenum">
              <a:rPr lang="fr-FR" smtClean="0"/>
              <a:pPr/>
              <a:t>‹N°›</a:t>
            </a:fld>
            <a:endParaRPr lang="fr-FR"/>
          </a:p>
        </p:txBody>
      </p:sp>
      <p:sp>
        <p:nvSpPr>
          <p:cNvPr id="11" name="Espace réservé du pied de page 10"/>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040443" y="4724400"/>
            <a:ext cx="5486400" cy="664536"/>
          </a:xfrm>
        </p:spPr>
        <p:txBody>
          <a:bodyPr anchor="b"/>
          <a:lstStyle>
            <a:lvl1pPr marL="0" algn="r">
              <a:buNone/>
              <a:defRPr sz="2000" b="1"/>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13" name="Espace réservé pour une imag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8" name="Espace réservé de la date 7"/>
          <p:cNvSpPr>
            <a:spLocks noGrp="1"/>
          </p:cNvSpPr>
          <p:nvPr>
            <p:ph type="dt" sz="half" idx="10"/>
          </p:nvPr>
        </p:nvSpPr>
        <p:spPr>
          <a:xfrm>
            <a:off x="5562600" y="6509004"/>
            <a:ext cx="3002280" cy="274320"/>
          </a:xfrm>
        </p:spPr>
        <p:txBody>
          <a:bodyPr vert="horz" rtlCol="0"/>
          <a:lstStyle>
            <a:extLst/>
          </a:lstStyle>
          <a:p>
            <a:fld id="{2D1892F2-5130-45F7-B65B-C606300D36F9}" type="datetimeFigureOut">
              <a:rPr lang="fr-FR" smtClean="0"/>
              <a:pPr/>
              <a:t>31/05/2013</a:t>
            </a:fld>
            <a:endParaRPr lang="fr-FR"/>
          </a:p>
        </p:txBody>
      </p:sp>
      <p:sp>
        <p:nvSpPr>
          <p:cNvPr id="9" name="Espace réservé du numéro de diapositiv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2D45E175-282A-4B57-886C-4A8198D72B25}" type="slidenum">
              <a:rPr lang="fr-FR" smtClean="0"/>
              <a:pPr/>
              <a:t>‹N°›</a:t>
            </a:fld>
            <a:endParaRPr lang="fr-FR"/>
          </a:p>
        </p:txBody>
      </p:sp>
      <p:sp>
        <p:nvSpPr>
          <p:cNvPr id="10" name="Espace réservé du pied de page 9"/>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ondir un rectangle avec un coin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pied de page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fr-FR"/>
          </a:p>
        </p:txBody>
      </p:sp>
      <p:sp>
        <p:nvSpPr>
          <p:cNvPr id="14" name="Espace réservé de la date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D1892F2-5130-45F7-B65B-C606300D36F9}" type="datetimeFigureOut">
              <a:rPr lang="fr-FR" smtClean="0"/>
              <a:pPr/>
              <a:t>31/05/2013</a:t>
            </a:fld>
            <a:endParaRPr lang="fr-FR"/>
          </a:p>
        </p:txBody>
      </p:sp>
      <p:sp>
        <p:nvSpPr>
          <p:cNvPr id="23" name="Espace réservé du numéro de diapositiv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2D45E175-282A-4B57-886C-4A8198D72B25}" type="slidenum">
              <a:rPr lang="fr-FR" smtClean="0"/>
              <a:pPr/>
              <a:t>‹N°›</a:t>
            </a:fld>
            <a:endParaRPr lang="fr-FR"/>
          </a:p>
        </p:txBody>
      </p:sp>
      <p:sp>
        <p:nvSpPr>
          <p:cNvPr id="22" name="Espace réservé du titre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hyperlink" Target="http://fr.wikipedia.org/wiki/Courtage" TargetMode="External"/><Relationship Id="rId4" Type="http://schemas.openxmlformats.org/officeDocument/2006/relationships/hyperlink" Target="http://fr.wikipedia.org/wiki/Gestion_d'actifs"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43240" y="500042"/>
            <a:ext cx="2664512"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spc="0"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Ubisoft</a:t>
            </a:r>
            <a:endParaRPr lang="fr-FR"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64516" name="Picture 4" descr="Fichier:Logo Ubisoft.svg"/>
          <p:cNvPicPr>
            <a:picLocks noChangeAspect="1" noChangeArrowheads="1"/>
          </p:cNvPicPr>
          <p:nvPr/>
        </p:nvPicPr>
        <p:blipFill>
          <a:blip r:embed="rId2"/>
          <a:srcRect/>
          <a:stretch>
            <a:fillRect/>
          </a:stretch>
        </p:blipFill>
        <p:spPr bwMode="auto">
          <a:xfrm>
            <a:off x="2285984" y="2285993"/>
            <a:ext cx="4643470" cy="337916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www.gameblog.fr/images/jeux/5616/GhostReconFutureSoldier_PC_Jaquette_002.jpg"/>
          <p:cNvPicPr>
            <a:picLocks noChangeAspect="1" noChangeArrowheads="1"/>
          </p:cNvPicPr>
          <p:nvPr/>
        </p:nvPicPr>
        <p:blipFill>
          <a:blip r:embed="rId3" cstate="print"/>
          <a:srcRect/>
          <a:stretch>
            <a:fillRect/>
          </a:stretch>
        </p:blipFill>
        <p:spPr bwMode="auto">
          <a:xfrm>
            <a:off x="857224" y="1643050"/>
            <a:ext cx="2904086" cy="4105289"/>
          </a:xfrm>
          <a:prstGeom prst="rect">
            <a:avLst/>
          </a:prstGeom>
          <a:noFill/>
        </p:spPr>
      </p:pic>
      <p:pic>
        <p:nvPicPr>
          <p:cNvPr id="20484" name="Picture 4" descr="http://www.jeuxcapt.com/upload/image/1336116532_Ghost-Recon-Future-Soldier-logo.jpg"/>
          <p:cNvPicPr>
            <a:picLocks noChangeAspect="1" noChangeArrowheads="1"/>
          </p:cNvPicPr>
          <p:nvPr/>
        </p:nvPicPr>
        <p:blipFill>
          <a:blip r:embed="rId4" cstate="print"/>
          <a:srcRect/>
          <a:stretch>
            <a:fillRect/>
          </a:stretch>
        </p:blipFill>
        <p:spPr bwMode="auto">
          <a:xfrm>
            <a:off x="4357686" y="1643050"/>
            <a:ext cx="3939575" cy="2214554"/>
          </a:xfrm>
          <a:prstGeom prst="rect">
            <a:avLst/>
          </a:prstGeom>
          <a:noFill/>
        </p:spPr>
      </p:pic>
      <p:sp>
        <p:nvSpPr>
          <p:cNvPr id="6" name="ZoneTexte 5"/>
          <p:cNvSpPr txBox="1"/>
          <p:nvPr/>
        </p:nvSpPr>
        <p:spPr>
          <a:xfrm>
            <a:off x="4214810" y="4000504"/>
            <a:ext cx="4357718" cy="2585323"/>
          </a:xfrm>
          <a:prstGeom prst="rect">
            <a:avLst/>
          </a:prstGeom>
          <a:noFill/>
        </p:spPr>
        <p:txBody>
          <a:bodyPr wrap="square" rtlCol="0">
            <a:spAutoFit/>
          </a:bodyPr>
          <a:lstStyle/>
          <a:p>
            <a:r>
              <a:rPr lang="fr-FR" b="1" i="1" dirty="0" smtClean="0">
                <a:solidFill>
                  <a:schemeClr val="accent4">
                    <a:lumMod val="60000"/>
                    <a:lumOff val="40000"/>
                  </a:schemeClr>
                </a:solidFill>
              </a:rPr>
              <a:t>Tom </a:t>
            </a:r>
            <a:r>
              <a:rPr lang="fr-FR" b="1" i="1" dirty="0" err="1" smtClean="0">
                <a:solidFill>
                  <a:schemeClr val="accent4">
                    <a:lumMod val="60000"/>
                    <a:lumOff val="40000"/>
                  </a:schemeClr>
                </a:solidFill>
              </a:rPr>
              <a:t>Clancy's</a:t>
            </a:r>
            <a:r>
              <a:rPr lang="fr-FR" b="1" i="1" dirty="0" smtClean="0">
                <a:solidFill>
                  <a:schemeClr val="accent4">
                    <a:lumMod val="60000"/>
                    <a:lumOff val="40000"/>
                  </a:schemeClr>
                </a:solidFill>
              </a:rPr>
              <a:t> </a:t>
            </a:r>
            <a:r>
              <a:rPr lang="fr-FR" b="1" i="1" dirty="0" err="1" smtClean="0">
                <a:solidFill>
                  <a:schemeClr val="accent4">
                    <a:lumMod val="60000"/>
                    <a:lumOff val="40000"/>
                  </a:schemeClr>
                </a:solidFill>
              </a:rPr>
              <a:t>Ghost</a:t>
            </a:r>
            <a:r>
              <a:rPr lang="fr-FR" b="1" i="1" dirty="0" smtClean="0">
                <a:solidFill>
                  <a:schemeClr val="accent4">
                    <a:lumMod val="60000"/>
                    <a:lumOff val="40000"/>
                  </a:schemeClr>
                </a:solidFill>
              </a:rPr>
              <a:t> </a:t>
            </a:r>
            <a:r>
              <a:rPr lang="fr-FR" b="1" i="1" dirty="0" err="1" smtClean="0">
                <a:solidFill>
                  <a:schemeClr val="accent4">
                    <a:lumMod val="60000"/>
                    <a:lumOff val="40000"/>
                  </a:schemeClr>
                </a:solidFill>
              </a:rPr>
              <a:t>Recon</a:t>
            </a:r>
            <a:r>
              <a:rPr lang="fr-FR" b="1" i="1" dirty="0" smtClean="0">
                <a:solidFill>
                  <a:schemeClr val="accent4">
                    <a:lumMod val="60000"/>
                    <a:lumOff val="40000"/>
                  </a:schemeClr>
                </a:solidFill>
              </a:rPr>
              <a:t>: Future </a:t>
            </a:r>
            <a:r>
              <a:rPr lang="fr-FR" b="1" i="1" dirty="0" err="1" smtClean="0">
                <a:solidFill>
                  <a:schemeClr val="accent4">
                    <a:lumMod val="60000"/>
                    <a:lumOff val="40000"/>
                  </a:schemeClr>
                </a:solidFill>
              </a:rPr>
              <a:t>Soldier</a:t>
            </a:r>
            <a:r>
              <a:rPr lang="fr-FR" dirty="0" smtClean="0">
                <a:solidFill>
                  <a:schemeClr val="accent4">
                    <a:lumMod val="60000"/>
                    <a:lumOff val="40000"/>
                  </a:schemeClr>
                </a:solidFill>
              </a:rPr>
              <a:t> est un jeu de tir tactique développé par les studios </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Paris, </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a:t>
            </a:r>
            <a:r>
              <a:rPr lang="fr-FR" dirty="0" err="1" smtClean="0">
                <a:solidFill>
                  <a:schemeClr val="accent4">
                    <a:lumMod val="60000"/>
                    <a:lumOff val="40000"/>
                  </a:schemeClr>
                </a:solidFill>
              </a:rPr>
              <a:t>Red</a:t>
            </a:r>
            <a:r>
              <a:rPr lang="fr-FR" dirty="0" smtClean="0">
                <a:solidFill>
                  <a:schemeClr val="accent4">
                    <a:lumMod val="60000"/>
                    <a:lumOff val="40000"/>
                  </a:schemeClr>
                </a:solidFill>
              </a:rPr>
              <a:t> Storm et </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Romania. Il est sorti le 22 mai 2012 en Amérique du Nord puis le 24 mai 2012 en Europe. Le titre est porté sur PC par </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Kiev en juin 2012. Il s'ajoute comme un nouvel épisode à la série </a:t>
            </a:r>
            <a:r>
              <a:rPr lang="fr-FR" i="1" dirty="0" err="1" smtClean="0">
                <a:solidFill>
                  <a:schemeClr val="accent4">
                    <a:lumMod val="60000"/>
                    <a:lumOff val="40000"/>
                  </a:schemeClr>
                </a:solidFill>
              </a:rPr>
              <a:t>Ghost</a:t>
            </a:r>
            <a:r>
              <a:rPr lang="fr-FR" i="1" dirty="0" smtClean="0">
                <a:solidFill>
                  <a:schemeClr val="accent4">
                    <a:lumMod val="60000"/>
                    <a:lumOff val="40000"/>
                  </a:schemeClr>
                </a:solidFill>
              </a:rPr>
              <a:t> </a:t>
            </a:r>
            <a:r>
              <a:rPr lang="fr-FR" i="1" dirty="0" err="1" smtClean="0">
                <a:solidFill>
                  <a:schemeClr val="accent4">
                    <a:lumMod val="60000"/>
                    <a:lumOff val="40000"/>
                  </a:schemeClr>
                </a:solidFill>
              </a:rPr>
              <a:t>Recon</a:t>
            </a:r>
            <a:r>
              <a:rPr lang="fr-FR" dirty="0" smtClean="0">
                <a:solidFill>
                  <a:schemeClr val="accent4">
                    <a:lumMod val="60000"/>
                    <a:lumOff val="40000"/>
                  </a:schemeClr>
                </a:solidFill>
              </a:rPr>
              <a:t>.</a:t>
            </a:r>
            <a:endParaRPr lang="fr-FR" dirty="0">
              <a:solidFill>
                <a:schemeClr val="accent4">
                  <a:lumMod val="60000"/>
                  <a:lumOff val="40000"/>
                </a:schemeClr>
              </a:solidFill>
            </a:endParaRPr>
          </a:p>
        </p:txBody>
      </p:sp>
      <p:sp>
        <p:nvSpPr>
          <p:cNvPr id="7" name="Rectangle 6"/>
          <p:cNvSpPr/>
          <p:nvPr/>
        </p:nvSpPr>
        <p:spPr>
          <a:xfrm>
            <a:off x="1714480" y="428604"/>
            <a:ext cx="5541903"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GHOST RECON</a:t>
            </a:r>
            <a:endParaRPr lang="fr-FR"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fontScale="70000" lnSpcReduction="20000"/>
          </a:bodyPr>
          <a:lstStyle/>
          <a:p>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se porte plus que bien. L’éditeur a passé une fin d’année record avec un chiffre d’affaires qui, une fois ramené en dollars, dépasse celui d’</a:t>
            </a:r>
            <a:r>
              <a:rPr lang="fr-FR" dirty="0" err="1" smtClean="0">
                <a:solidFill>
                  <a:schemeClr val="accent4">
                    <a:lumMod val="60000"/>
                    <a:lumOff val="40000"/>
                  </a:schemeClr>
                </a:solidFill>
              </a:rPr>
              <a:t>Electronic</a:t>
            </a:r>
            <a:r>
              <a:rPr lang="fr-FR" dirty="0" smtClean="0">
                <a:solidFill>
                  <a:schemeClr val="accent4">
                    <a:lumMod val="60000"/>
                    <a:lumOff val="40000"/>
                  </a:schemeClr>
                </a:solidFill>
              </a:rPr>
              <a:t> Arts ! En fait, la situation est telle qu’en comptant uniquement les 9 premiers mois de l’année fiscale en cours, l’éditeur français accumule un chiffre d’affaires de 1,081 milliard €, ce qui correspond d’ores et déjà à plus que le précédent record de 1,061 milliard € réalisé sur la totalité des 12 mois que composent une année fiscale. </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devrait donc d’ici le 31 mars largement dépasser ce record, et affine son objectif pour l’année complète en annonçant un C.A. compris entre 1,24 et 1,26 milliard €. Comme d’habitude pour les bilans trimestriel de la société, rien n’est communiqué en ce qui concerne le bénéfice réalisé et il faudra attendre le bilan annuel pour en savoir plus à ce sujet.</a:t>
            </a:r>
            <a:endParaRPr lang="fr-FR" dirty="0">
              <a:solidFill>
                <a:schemeClr val="accent4">
                  <a:lumMod val="60000"/>
                  <a:lumOff val="40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solidFill>
              </a:rPr>
              <a:t>Chiffre d’affaire</a:t>
            </a:r>
            <a:endParaRPr lang="fr-FR" b="1" dirty="0">
              <a:solidFill>
                <a:schemeClr val="accent1"/>
              </a:solidFill>
            </a:endParaRPr>
          </a:p>
        </p:txBody>
      </p:sp>
      <p:sp>
        <p:nvSpPr>
          <p:cNvPr id="3" name="Espace réservé du contenu 2"/>
          <p:cNvSpPr>
            <a:spLocks noGrp="1"/>
          </p:cNvSpPr>
          <p:nvPr>
            <p:ph idx="1"/>
          </p:nvPr>
        </p:nvSpPr>
        <p:spPr/>
        <p:txBody>
          <a:bodyPr/>
          <a:lstStyle/>
          <a:p>
            <a:pPr algn="ctr"/>
            <a:endParaRPr lang="fr-FR" b="1" dirty="0" smtClean="0"/>
          </a:p>
          <a:p>
            <a:pPr algn="ctr"/>
            <a:r>
              <a:rPr lang="fr-FR" b="1" dirty="0" smtClean="0"/>
              <a:t>Chiffre d’affaires d’</a:t>
            </a:r>
            <a:r>
              <a:rPr lang="fr-FR" b="1" dirty="0" err="1" smtClean="0"/>
              <a:t>Ubisoft</a:t>
            </a:r>
            <a:endParaRPr lang="fr-FR" b="1" dirty="0" smtClean="0"/>
          </a:p>
          <a:p>
            <a:pPr algn="ctr">
              <a:buNone/>
            </a:pPr>
            <a:r>
              <a:rPr lang="fr-FR" b="1" dirty="0" smtClean="0"/>
              <a:t>(en millions €)</a:t>
            </a:r>
          </a:p>
          <a:p>
            <a:endParaRPr lang="fr-FR" dirty="0"/>
          </a:p>
        </p:txBody>
      </p:sp>
      <p:pic>
        <p:nvPicPr>
          <p:cNvPr id="2050" name="Picture 2" descr="http://www.gamescharts.fr/wp-content/uploads/2013/02/ubisoftq3c2.png"/>
          <p:cNvPicPr>
            <a:picLocks noChangeAspect="1" noChangeArrowheads="1"/>
          </p:cNvPicPr>
          <p:nvPr/>
        </p:nvPicPr>
        <p:blipFill>
          <a:blip r:embed="rId2"/>
          <a:srcRect/>
          <a:stretch>
            <a:fillRect/>
          </a:stretch>
        </p:blipFill>
        <p:spPr bwMode="auto">
          <a:xfrm>
            <a:off x="357158" y="3571876"/>
            <a:ext cx="8497156" cy="163354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solidFill>
                  <a:schemeClr val="accent1"/>
                </a:solidFill>
              </a:rPr>
              <a:t>Principaux</a:t>
            </a:r>
            <a:r>
              <a:rPr lang="fr-FR" b="1" dirty="0" smtClean="0"/>
              <a:t> </a:t>
            </a:r>
            <a:r>
              <a:rPr lang="fr-FR" b="1" dirty="0" smtClean="0">
                <a:solidFill>
                  <a:schemeClr val="accent1"/>
                </a:solidFill>
              </a:rPr>
              <a:t>actionnaires</a:t>
            </a:r>
            <a:endParaRPr lang="fr-FR" b="1" dirty="0">
              <a:solidFill>
                <a:schemeClr val="accent1"/>
              </a:solidFill>
            </a:endParaRPr>
          </a:p>
        </p:txBody>
      </p:sp>
      <p:pic>
        <p:nvPicPr>
          <p:cNvPr id="1027" name="Picture 3"/>
          <p:cNvPicPr>
            <a:picLocks noGrp="1" noChangeAspect="1" noChangeArrowheads="1"/>
          </p:cNvPicPr>
          <p:nvPr>
            <p:ph idx="1"/>
          </p:nvPr>
        </p:nvPicPr>
        <p:blipFill>
          <a:blip r:embed="rId2"/>
          <a:srcRect/>
          <a:stretch>
            <a:fillRect/>
          </a:stretch>
        </p:blipFill>
        <p:spPr bwMode="auto">
          <a:xfrm>
            <a:off x="3929058" y="1785926"/>
            <a:ext cx="3640480" cy="1857388"/>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srcRect/>
          <a:stretch>
            <a:fillRect/>
          </a:stretch>
        </p:blipFill>
        <p:spPr bwMode="auto">
          <a:xfrm>
            <a:off x="357158" y="2214554"/>
            <a:ext cx="3350066" cy="3143272"/>
          </a:xfrm>
          <a:prstGeom prst="rect">
            <a:avLst/>
          </a:prstGeom>
          <a:noFill/>
          <a:ln w="9525">
            <a:noFill/>
            <a:miter lim="800000"/>
            <a:headEnd/>
            <a:tailEnd/>
          </a:ln>
          <a:effectLst/>
        </p:spPr>
      </p:pic>
      <p:sp>
        <p:nvSpPr>
          <p:cNvPr id="7" name="Rectangle 6"/>
          <p:cNvSpPr/>
          <p:nvPr/>
        </p:nvSpPr>
        <p:spPr>
          <a:xfrm>
            <a:off x="4071934" y="4214818"/>
            <a:ext cx="4572000" cy="1754326"/>
          </a:xfrm>
          <a:prstGeom prst="rect">
            <a:avLst/>
          </a:prstGeom>
        </p:spPr>
        <p:txBody>
          <a:bodyPr>
            <a:spAutoFit/>
          </a:bodyPr>
          <a:lstStyle/>
          <a:p>
            <a:r>
              <a:rPr lang="fr-FR" b="1" dirty="0" err="1" smtClean="0"/>
              <a:t>Fidelity</a:t>
            </a:r>
            <a:r>
              <a:rPr lang="fr-FR" b="1" dirty="0" smtClean="0"/>
              <a:t> </a:t>
            </a:r>
            <a:r>
              <a:rPr lang="fr-FR" b="1" dirty="0" err="1" smtClean="0"/>
              <a:t>Investments</a:t>
            </a:r>
            <a:r>
              <a:rPr lang="fr-FR" dirty="0" smtClean="0"/>
              <a:t> ou </a:t>
            </a:r>
            <a:r>
              <a:rPr lang="fr-FR" b="1" dirty="0" err="1" smtClean="0"/>
              <a:t>Fidelity</a:t>
            </a:r>
            <a:r>
              <a:rPr lang="fr-FR" b="1" dirty="0" smtClean="0"/>
              <a:t> Management and </a:t>
            </a:r>
            <a:r>
              <a:rPr lang="fr-FR" b="1" dirty="0" err="1" smtClean="0"/>
              <a:t>Research</a:t>
            </a:r>
            <a:r>
              <a:rPr lang="fr-FR" dirty="0" smtClean="0"/>
              <a:t> (</a:t>
            </a:r>
            <a:r>
              <a:rPr lang="fr-FR" b="1" dirty="0" smtClean="0"/>
              <a:t>FMR LLC</a:t>
            </a:r>
            <a:r>
              <a:rPr lang="fr-FR" dirty="0" smtClean="0"/>
              <a:t>) est une multinationale spécialisée dans la </a:t>
            </a:r>
            <a:r>
              <a:rPr lang="fr-FR" dirty="0" smtClean="0">
                <a:hlinkClick r:id="rId4" tooltip="Gestion d'actifs"/>
              </a:rPr>
              <a:t>gestion d'actifs</a:t>
            </a:r>
            <a:r>
              <a:rPr lang="fr-FR" dirty="0" smtClean="0"/>
              <a:t> </a:t>
            </a:r>
            <a:r>
              <a:rPr lang="fr-FR" dirty="0" smtClean="0">
                <a:hlinkClick r:id="rId5" tooltip="Courtage"/>
              </a:rPr>
              <a:t>pour compte de tiers</a:t>
            </a:r>
            <a:r>
              <a:rPr lang="fr-FR" dirty="0" smtClean="0"/>
              <a:t>, l'un des leaders mondiaux en son domaine.</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solidFill>
                  <a:schemeClr val="accent1"/>
                </a:solidFill>
              </a:rPr>
              <a:t>Résultat des chiffres d’affaires</a:t>
            </a:r>
            <a:endParaRPr lang="fr-FR" b="1" dirty="0">
              <a:solidFill>
                <a:schemeClr val="accent1"/>
              </a:solidFill>
            </a:endParaRPr>
          </a:p>
        </p:txBody>
      </p:sp>
      <p:pic>
        <p:nvPicPr>
          <p:cNvPr id="2062" name="Picture 14"/>
          <p:cNvPicPr>
            <a:picLocks noGrp="1" noChangeAspect="1" noChangeArrowheads="1"/>
          </p:cNvPicPr>
          <p:nvPr>
            <p:ph idx="1"/>
          </p:nvPr>
        </p:nvPicPr>
        <p:blipFill>
          <a:blip r:embed="rId2"/>
          <a:srcRect/>
          <a:stretch>
            <a:fillRect/>
          </a:stretch>
        </p:blipFill>
        <p:spPr bwMode="auto">
          <a:xfrm>
            <a:off x="1357290" y="2071678"/>
            <a:ext cx="2124075" cy="2114550"/>
          </a:xfrm>
          <a:prstGeom prst="rect">
            <a:avLst/>
          </a:prstGeom>
          <a:noFill/>
          <a:ln w="9525">
            <a:noFill/>
            <a:miter lim="800000"/>
            <a:headEnd/>
            <a:tailEnd/>
          </a:ln>
          <a:effectLst/>
        </p:spPr>
      </p:pic>
      <p:pic>
        <p:nvPicPr>
          <p:cNvPr id="2063" name="Picture 15"/>
          <p:cNvPicPr>
            <a:picLocks noChangeAspect="1" noChangeArrowheads="1"/>
          </p:cNvPicPr>
          <p:nvPr/>
        </p:nvPicPr>
        <p:blipFill>
          <a:blip r:embed="rId3"/>
          <a:srcRect/>
          <a:stretch>
            <a:fillRect/>
          </a:stretch>
        </p:blipFill>
        <p:spPr bwMode="auto">
          <a:xfrm>
            <a:off x="5429256" y="2143116"/>
            <a:ext cx="1943100" cy="2076450"/>
          </a:xfrm>
          <a:prstGeom prst="rect">
            <a:avLst/>
          </a:prstGeom>
          <a:noFill/>
          <a:ln w="9525">
            <a:noFill/>
            <a:miter lim="800000"/>
            <a:headEnd/>
            <a:tailEnd/>
          </a:ln>
          <a:effectLst/>
        </p:spPr>
      </p:pic>
      <p:sp>
        <p:nvSpPr>
          <p:cNvPr id="17" name="ZoneTexte 16"/>
          <p:cNvSpPr txBox="1"/>
          <p:nvPr/>
        </p:nvSpPr>
        <p:spPr>
          <a:xfrm>
            <a:off x="1285852" y="4286256"/>
            <a:ext cx="2500330" cy="461665"/>
          </a:xfrm>
          <a:prstGeom prst="rect">
            <a:avLst/>
          </a:prstGeom>
          <a:noFill/>
        </p:spPr>
        <p:txBody>
          <a:bodyPr wrap="square" rtlCol="0">
            <a:spAutoFit/>
          </a:bodyPr>
          <a:lstStyle/>
          <a:p>
            <a:r>
              <a:rPr lang="fr-FR" sz="1200" dirty="0" smtClean="0"/>
              <a:t>Chiffre d’affaires en millier d’euro de 2008 à 2012</a:t>
            </a:r>
            <a:endParaRPr lang="fr-FR" sz="1200" dirty="0"/>
          </a:p>
        </p:txBody>
      </p:sp>
      <p:sp>
        <p:nvSpPr>
          <p:cNvPr id="18" name="ZoneTexte 17"/>
          <p:cNvSpPr txBox="1"/>
          <p:nvPr/>
        </p:nvSpPr>
        <p:spPr>
          <a:xfrm>
            <a:off x="5429256" y="4286256"/>
            <a:ext cx="2214578" cy="461665"/>
          </a:xfrm>
          <a:prstGeom prst="rect">
            <a:avLst/>
          </a:prstGeom>
          <a:noFill/>
        </p:spPr>
        <p:txBody>
          <a:bodyPr wrap="square" rtlCol="0">
            <a:spAutoFit/>
          </a:bodyPr>
          <a:lstStyle/>
          <a:p>
            <a:r>
              <a:rPr lang="fr-FR" sz="1200" dirty="0" smtClean="0"/>
              <a:t>Résultat net en millier d’euros de 2008 à 2012</a:t>
            </a:r>
            <a:endParaRPr lang="fr-FR" sz="1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428604"/>
            <a:ext cx="8229600" cy="1143000"/>
          </a:xfrm>
        </p:spPr>
        <p:txBody>
          <a:bodyPr>
            <a:normAutofit fontScale="90000"/>
          </a:bodyPr>
          <a:lstStyle/>
          <a:p>
            <a:pPr algn="ctr"/>
            <a:r>
              <a:rPr lang="fr-FR" b="1" dirty="0" smtClean="0">
                <a:solidFill>
                  <a:schemeClr val="accent1"/>
                </a:solidFill>
              </a:rPr>
              <a:t/>
            </a:r>
            <a:br>
              <a:rPr lang="fr-FR" b="1" dirty="0" smtClean="0">
                <a:solidFill>
                  <a:schemeClr val="accent1"/>
                </a:solidFill>
              </a:rPr>
            </a:br>
            <a:r>
              <a:rPr lang="fr-FR" b="1" dirty="0" smtClean="0">
                <a:solidFill>
                  <a:schemeClr val="accent1"/>
                </a:solidFill>
              </a:rPr>
              <a:t/>
            </a:r>
            <a:br>
              <a:rPr lang="fr-FR" b="1" dirty="0" smtClean="0">
                <a:solidFill>
                  <a:schemeClr val="accent1"/>
                </a:solidFill>
              </a:rPr>
            </a:br>
            <a:r>
              <a:rPr lang="fr-FR" b="1" dirty="0" smtClean="0">
                <a:solidFill>
                  <a:schemeClr val="accent1"/>
                </a:solidFill>
              </a:rPr>
              <a:t/>
            </a:r>
            <a:br>
              <a:rPr lang="fr-FR" b="1" dirty="0" smtClean="0">
                <a:solidFill>
                  <a:schemeClr val="accent1"/>
                </a:solidFill>
              </a:rPr>
            </a:br>
            <a:r>
              <a:rPr lang="fr-FR" b="1" dirty="0" smtClean="0">
                <a:solidFill>
                  <a:schemeClr val="accent1"/>
                </a:solidFill>
              </a:rPr>
              <a:t/>
            </a:r>
            <a:br>
              <a:rPr lang="fr-FR" b="1" dirty="0" smtClean="0">
                <a:solidFill>
                  <a:schemeClr val="accent1"/>
                </a:solidFill>
              </a:rPr>
            </a:br>
            <a:r>
              <a:rPr lang="fr-FR" sz="3600" b="1" dirty="0" smtClean="0">
                <a:solidFill>
                  <a:schemeClr val="accent1"/>
                </a:solidFill>
              </a:rPr>
              <a:t>U</a:t>
            </a:r>
            <a:r>
              <a:rPr lang="fr-FR" sz="3600" b="1" dirty="0" smtClean="0">
                <a:solidFill>
                  <a:schemeClr val="accent1"/>
                </a:solidFill>
              </a:rPr>
              <a:t>n </a:t>
            </a:r>
            <a:r>
              <a:rPr lang="fr-FR" sz="3600" b="1" dirty="0" smtClean="0">
                <a:solidFill>
                  <a:schemeClr val="accent1"/>
                </a:solidFill>
              </a:rPr>
              <a:t>projet de R&amp;D </a:t>
            </a:r>
            <a:r>
              <a:rPr lang="fr-FR" sz="3600" b="1" dirty="0" err="1" smtClean="0">
                <a:solidFill>
                  <a:schemeClr val="accent1"/>
                </a:solidFill>
              </a:rPr>
              <a:t>Ubisoft</a:t>
            </a:r>
            <a:r>
              <a:rPr lang="fr-FR" sz="3600" b="1" dirty="0" smtClean="0">
                <a:solidFill>
                  <a:schemeClr val="accent1"/>
                </a:solidFill>
              </a:rPr>
              <a:t>-CEA-CNRS</a:t>
            </a:r>
            <a:br>
              <a:rPr lang="fr-FR" sz="3600" b="1" dirty="0" smtClean="0">
                <a:solidFill>
                  <a:schemeClr val="accent1"/>
                </a:solidFill>
              </a:rPr>
            </a:br>
            <a:endParaRPr lang="fr-FR" sz="3600" b="1" dirty="0">
              <a:solidFill>
                <a:schemeClr val="accent1"/>
              </a:solidFill>
            </a:endParaRPr>
          </a:p>
        </p:txBody>
      </p:sp>
      <p:sp>
        <p:nvSpPr>
          <p:cNvPr id="3" name="Espace réservé du contenu 2"/>
          <p:cNvSpPr>
            <a:spLocks noGrp="1"/>
          </p:cNvSpPr>
          <p:nvPr>
            <p:ph idx="1"/>
          </p:nvPr>
        </p:nvSpPr>
        <p:spPr>
          <a:xfrm>
            <a:off x="571472" y="1643050"/>
            <a:ext cx="8229600" cy="4526280"/>
          </a:xfrm>
        </p:spPr>
        <p:txBody>
          <a:bodyPr>
            <a:normAutofit fontScale="55000" lnSpcReduction="20000"/>
          </a:bodyPr>
          <a:lstStyle/>
          <a:p>
            <a:r>
              <a:rPr lang="fr-FR" dirty="0" smtClean="0">
                <a:solidFill>
                  <a:schemeClr val="accent4">
                    <a:lumMod val="60000"/>
                    <a:lumOff val="40000"/>
                  </a:schemeClr>
                </a:solidFill>
              </a:rPr>
              <a:t>Fleur Pellerin signe la convention ( de 3.5millons d’euro) de recherche et développement "Mango" avec </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destinée à renforcer la filière du jeu vidéo en France. Cette convention est un projet de recherche et développement (R&amp;D) destiné à servir de base à une nouvelle génération de jeux pour les prochaines années. Ce sera le </a:t>
            </a:r>
            <a:r>
              <a:rPr lang="fr-FR" dirty="0" err="1" smtClean="0">
                <a:solidFill>
                  <a:schemeClr val="accent4">
                    <a:lumMod val="60000"/>
                    <a:lumOff val="40000"/>
                  </a:schemeClr>
                </a:solidFill>
              </a:rPr>
              <a:t>coeur</a:t>
            </a:r>
            <a:r>
              <a:rPr lang="fr-FR" dirty="0" smtClean="0">
                <a:solidFill>
                  <a:schemeClr val="accent4">
                    <a:lumMod val="60000"/>
                    <a:lumOff val="40000"/>
                  </a:schemeClr>
                </a:solidFill>
              </a:rPr>
              <a:t> logiciel de futurs jeux, qui pourra être enrichi de diverses fonctions, effets graphiques ou sonores.</a:t>
            </a:r>
          </a:p>
          <a:p>
            <a:r>
              <a:rPr lang="fr-FR" dirty="0" smtClean="0">
                <a:solidFill>
                  <a:schemeClr val="accent4">
                    <a:lumMod val="60000"/>
                    <a:lumOff val="40000"/>
                  </a:schemeClr>
                </a:solidFill>
              </a:rPr>
              <a:t>Ce projet est le fruit d'une collaboration prévue sur 22 mois. Il mobilisera une soixantaine de personnes réparties entre les studios d'</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le Commissariat à l'énergie atomique et aux énergies alternatives (CEA), et le laboratoire d'informatique en image et systèmes d'information (LIRIS) du CNRS, à l'université Claude Bernard de Lyon.</a:t>
            </a:r>
          </a:p>
          <a:p>
            <a:r>
              <a:rPr lang="fr-FR" dirty="0" smtClean="0">
                <a:solidFill>
                  <a:schemeClr val="accent4">
                    <a:lumMod val="60000"/>
                    <a:lumOff val="40000"/>
                  </a:schemeClr>
                </a:solidFill>
              </a:rPr>
              <a:t>Sur un investissement total de 14 millions, l’aide financière de l’Etat pourra atteindre jusqu’à 3,5 millions d'euros. Ce soutien financier est justifié par le </a:t>
            </a:r>
            <a:r>
              <a:rPr lang="fr-FR" dirty="0" err="1" smtClean="0">
                <a:solidFill>
                  <a:schemeClr val="accent4">
                    <a:lumMod val="60000"/>
                    <a:lumOff val="40000"/>
                  </a:schemeClr>
                </a:solidFill>
              </a:rPr>
              <a:t>le</a:t>
            </a:r>
            <a:r>
              <a:rPr lang="fr-FR" dirty="0" smtClean="0">
                <a:solidFill>
                  <a:schemeClr val="accent4">
                    <a:lumMod val="60000"/>
                    <a:lumOff val="40000"/>
                  </a:schemeClr>
                </a:solidFill>
              </a:rPr>
              <a:t> fait que, selon la ministre, le jeu vidéo est un secteur "diffusant" pour l’industrie. La France représente le deuxième marché européen avec un chiffre d’affaires de 3,2 milliards d'euros en 2011.</a:t>
            </a:r>
          </a:p>
          <a:p>
            <a:pPr>
              <a:buNone/>
            </a:pPr>
            <a:r>
              <a:rPr lang="fr-FR" dirty="0" smtClean="0">
                <a:solidFill>
                  <a:schemeClr val="accent4">
                    <a:lumMod val="60000"/>
                    <a:lumOff val="40000"/>
                  </a:schemeClr>
                </a:solidFill>
              </a:rPr>
              <a:t> </a:t>
            </a:r>
          </a:p>
          <a:p>
            <a:endParaRPr lang="fr-FR" dirty="0">
              <a:solidFill>
                <a:schemeClr val="accent4">
                  <a:lumMod val="60000"/>
                  <a:lumOff val="4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71736" y="5643578"/>
            <a:ext cx="3686204" cy="814691"/>
          </a:xfrm>
        </p:spPr>
        <p:txBody>
          <a:bodyPr/>
          <a:lstStyle/>
          <a:p>
            <a:pPr algn="ctr"/>
            <a:r>
              <a:rPr lang="fr-FR" dirty="0" smtClean="0">
                <a:solidFill>
                  <a:schemeClr val="accent4">
                    <a:lumMod val="60000"/>
                    <a:lumOff val="40000"/>
                  </a:schemeClr>
                </a:solidFill>
              </a:rPr>
              <a:t>Yves Guillemot</a:t>
            </a:r>
            <a:endParaRPr lang="fr-FR" dirty="0">
              <a:solidFill>
                <a:schemeClr val="accent4">
                  <a:lumMod val="60000"/>
                  <a:lumOff val="40000"/>
                </a:schemeClr>
              </a:solidFill>
            </a:endParaRPr>
          </a:p>
        </p:txBody>
      </p:sp>
      <p:sp>
        <p:nvSpPr>
          <p:cNvPr id="4" name="Rectangle 3"/>
          <p:cNvSpPr/>
          <p:nvPr/>
        </p:nvSpPr>
        <p:spPr>
          <a:xfrm>
            <a:off x="2357422" y="357166"/>
            <a:ext cx="4057714"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créateur</a:t>
            </a:r>
            <a:endParaRPr lang="fr-FR"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78852" name="Picture 4" descr="http://www.franceinfo.fr/sites/default/files/imagecache/462_ressource/2012/11/07/794535/images/ressource/yves_guillemot.jpg"/>
          <p:cNvPicPr>
            <a:picLocks noChangeAspect="1" noChangeArrowheads="1"/>
          </p:cNvPicPr>
          <p:nvPr/>
        </p:nvPicPr>
        <p:blipFill>
          <a:blip r:embed="rId2"/>
          <a:srcRect/>
          <a:stretch>
            <a:fillRect/>
          </a:stretch>
        </p:blipFill>
        <p:spPr bwMode="auto">
          <a:xfrm>
            <a:off x="3071802" y="1428736"/>
            <a:ext cx="2714644" cy="423119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(anciennement </a:t>
            </a:r>
            <a:r>
              <a:rPr lang="fr-FR" dirty="0" err="1" smtClean="0">
                <a:solidFill>
                  <a:schemeClr val="accent4">
                    <a:lumMod val="60000"/>
                    <a:lumOff val="40000"/>
                  </a:schemeClr>
                </a:solidFill>
              </a:rPr>
              <a:t>Ubi</a:t>
            </a:r>
            <a:r>
              <a:rPr lang="fr-FR" dirty="0" smtClean="0">
                <a:solidFill>
                  <a:schemeClr val="accent4">
                    <a:lumMod val="60000"/>
                    <a:lumOff val="40000"/>
                  </a:schemeClr>
                </a:solidFill>
              </a:rPr>
              <a:t> Soft Entertainment) est une entreprise française de développement et de distribution de jeux vidéo créée en 1986 par les cinq frères Guillemot, originaires de </a:t>
            </a:r>
            <a:r>
              <a:rPr lang="fr-FR" dirty="0" err="1" smtClean="0">
                <a:solidFill>
                  <a:schemeClr val="accent4">
                    <a:lumMod val="60000"/>
                    <a:lumOff val="40000"/>
                  </a:schemeClr>
                </a:solidFill>
              </a:rPr>
              <a:t>Carentoir</a:t>
            </a:r>
            <a:r>
              <a:rPr lang="fr-FR" dirty="0" smtClean="0">
                <a:solidFill>
                  <a:schemeClr val="accent4">
                    <a:lumMod val="60000"/>
                    <a:lumOff val="40000"/>
                  </a:schemeClr>
                </a:solidFill>
              </a:rPr>
              <a:t> dans le Morbihan. Le nom </a:t>
            </a:r>
            <a:r>
              <a:rPr lang="fr-FR" dirty="0" err="1" smtClean="0">
                <a:solidFill>
                  <a:schemeClr val="accent4">
                    <a:lumMod val="60000"/>
                    <a:lumOff val="40000"/>
                  </a:schemeClr>
                </a:solidFill>
              </a:rPr>
              <a:t>Ubi</a:t>
            </a:r>
            <a:r>
              <a:rPr lang="fr-FR" dirty="0" smtClean="0">
                <a:solidFill>
                  <a:schemeClr val="accent4">
                    <a:lumMod val="60000"/>
                    <a:lumOff val="40000"/>
                  </a:schemeClr>
                </a:solidFill>
              </a:rPr>
              <a:t> provient de l'acronyme pour Union des Bretons Indépendants.</a:t>
            </a:r>
            <a:endParaRPr lang="fr-FR" dirty="0">
              <a:solidFill>
                <a:schemeClr val="accent4">
                  <a:lumMod val="60000"/>
                  <a:lumOff val="40000"/>
                </a:schemeClr>
              </a:solidFill>
            </a:endParaRPr>
          </a:p>
        </p:txBody>
      </p:sp>
      <p:sp>
        <p:nvSpPr>
          <p:cNvPr id="4" name="Rectangle 3"/>
          <p:cNvSpPr/>
          <p:nvPr/>
        </p:nvSpPr>
        <p:spPr>
          <a:xfrm>
            <a:off x="1571604" y="428604"/>
            <a:ext cx="5803576"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Présentation</a:t>
            </a:r>
            <a:endParaRPr lang="fr-FR"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est l'un des principaux acteurs français dans son domaine et le 3</a:t>
            </a:r>
            <a:r>
              <a:rPr lang="fr-FR" baseline="30000" dirty="0" smtClean="0">
                <a:solidFill>
                  <a:schemeClr val="accent4">
                    <a:lumMod val="60000"/>
                    <a:lumOff val="40000"/>
                  </a:schemeClr>
                </a:solidFill>
              </a:rPr>
              <a:t>e</a:t>
            </a:r>
            <a:r>
              <a:rPr lang="fr-FR" dirty="0" smtClean="0">
                <a:solidFill>
                  <a:schemeClr val="accent4">
                    <a:lumMod val="60000"/>
                    <a:lumOff val="40000"/>
                  </a:schemeClr>
                </a:solidFill>
              </a:rPr>
              <a:t> développeur mondial de jeux vidéo (derrière Activision et </a:t>
            </a:r>
            <a:r>
              <a:rPr lang="fr-FR" dirty="0" err="1" smtClean="0">
                <a:solidFill>
                  <a:schemeClr val="accent4">
                    <a:lumMod val="60000"/>
                    <a:lumOff val="40000"/>
                  </a:schemeClr>
                </a:solidFill>
              </a:rPr>
              <a:t>Electronic</a:t>
            </a:r>
            <a:r>
              <a:rPr lang="fr-FR" dirty="0" smtClean="0">
                <a:solidFill>
                  <a:schemeClr val="accent4">
                    <a:lumMod val="60000"/>
                    <a:lumOff val="40000"/>
                  </a:schemeClr>
                </a:solidFill>
              </a:rPr>
              <a:t> Arts). </a:t>
            </a:r>
            <a:endParaRPr lang="fr-FR" dirty="0">
              <a:solidFill>
                <a:schemeClr val="accent4">
                  <a:lumMod val="60000"/>
                  <a:lumOff val="40000"/>
                </a:schemeClr>
              </a:solidFill>
            </a:endParaRPr>
          </a:p>
        </p:txBody>
      </p:sp>
      <p:sp>
        <p:nvSpPr>
          <p:cNvPr id="4" name="Rectangle 3"/>
          <p:cNvSpPr/>
          <p:nvPr/>
        </p:nvSpPr>
        <p:spPr>
          <a:xfrm>
            <a:off x="1714480" y="357166"/>
            <a:ext cx="5803576"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Présentation</a:t>
            </a:r>
            <a:endParaRPr lang="fr-FR"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357158" y="1500174"/>
            <a:ext cx="8429684" cy="4493538"/>
          </a:xfrm>
          <a:prstGeom prst="rect">
            <a:avLst/>
          </a:prstGeom>
        </p:spPr>
        <p:txBody>
          <a:bodyPr wrap="square">
            <a:spAutoFit/>
          </a:bodyPr>
          <a:lstStyle/>
          <a:p>
            <a:r>
              <a:rPr lang="fr-FR" sz="2200" dirty="0" smtClean="0">
                <a:solidFill>
                  <a:schemeClr val="accent4">
                    <a:lumMod val="60000"/>
                    <a:lumOff val="40000"/>
                  </a:schemeClr>
                </a:solidFill>
              </a:rPr>
              <a:t>Yves Guillemot est le co-fondateur de la société d'édition de jeux vidéo, </a:t>
            </a:r>
            <a:r>
              <a:rPr lang="fr-FR" sz="2200" dirty="0" err="1" smtClean="0">
                <a:solidFill>
                  <a:schemeClr val="accent4">
                    <a:lumMod val="60000"/>
                    <a:lumOff val="40000"/>
                  </a:schemeClr>
                </a:solidFill>
              </a:rPr>
              <a:t>Ubisoft</a:t>
            </a:r>
            <a:r>
              <a:rPr lang="fr-FR" sz="2200" dirty="0" smtClean="0">
                <a:solidFill>
                  <a:schemeClr val="accent4">
                    <a:lumMod val="60000"/>
                    <a:lumOff val="40000"/>
                  </a:schemeClr>
                </a:solidFill>
              </a:rPr>
              <a:t>, avec ses frères Claude, Michel, Gérard et Christian. Il en est l'actuelle PDG. Dans les années 80, les frères tentent leur chance dans la vente d'ordinateurs tout en restant liés à l'activité familiale : ils commercialisent des logiciels destinés à informatiser les fermes et fondent Guillemot Informatique dans leur ville d'origine, </a:t>
            </a:r>
            <a:r>
              <a:rPr lang="fr-FR" sz="2200" dirty="0" err="1" smtClean="0">
                <a:solidFill>
                  <a:schemeClr val="accent4">
                    <a:lumMod val="60000"/>
                    <a:lumOff val="40000"/>
                  </a:schemeClr>
                </a:solidFill>
              </a:rPr>
              <a:t>Carentoir</a:t>
            </a:r>
            <a:r>
              <a:rPr lang="fr-FR" sz="2200" dirty="0" smtClean="0">
                <a:solidFill>
                  <a:schemeClr val="accent4">
                    <a:lumMod val="60000"/>
                    <a:lumOff val="40000"/>
                  </a:schemeClr>
                </a:solidFill>
              </a:rPr>
              <a:t> dans le Morbihan. Les frères privilégient l'entente familiale et, afin de limiter les contentieux, décident de se partager les directions des cinq sociétés. Claude est le PDG Guillemot Corporation, Michel de </a:t>
            </a:r>
            <a:r>
              <a:rPr lang="fr-FR" sz="2200" dirty="0" err="1" smtClean="0">
                <a:solidFill>
                  <a:schemeClr val="accent4">
                    <a:lumMod val="60000"/>
                    <a:lumOff val="40000"/>
                  </a:schemeClr>
                </a:solidFill>
              </a:rPr>
              <a:t>Gameloft</a:t>
            </a:r>
            <a:r>
              <a:rPr lang="fr-FR" sz="2200" dirty="0" smtClean="0">
                <a:solidFill>
                  <a:schemeClr val="accent4">
                    <a:lumMod val="60000"/>
                    <a:lumOff val="40000"/>
                  </a:schemeClr>
                </a:solidFill>
              </a:rPr>
              <a:t>, Gérard de </a:t>
            </a:r>
            <a:r>
              <a:rPr lang="fr-FR" sz="2200" dirty="0" err="1" smtClean="0">
                <a:solidFill>
                  <a:schemeClr val="accent4">
                    <a:lumMod val="60000"/>
                    <a:lumOff val="40000"/>
                  </a:schemeClr>
                </a:solidFill>
              </a:rPr>
              <a:t>Longtail</a:t>
            </a:r>
            <a:r>
              <a:rPr lang="fr-FR" sz="2200" dirty="0" smtClean="0">
                <a:solidFill>
                  <a:schemeClr val="accent4">
                    <a:lumMod val="60000"/>
                    <a:lumOff val="40000"/>
                  </a:schemeClr>
                </a:solidFill>
              </a:rPr>
              <a:t> Studios, Yves d'</a:t>
            </a:r>
            <a:r>
              <a:rPr lang="fr-FR" sz="2200" dirty="0" err="1" smtClean="0">
                <a:solidFill>
                  <a:schemeClr val="accent4">
                    <a:lumMod val="60000"/>
                    <a:lumOff val="40000"/>
                  </a:schemeClr>
                </a:solidFill>
              </a:rPr>
              <a:t>Ubisoft</a:t>
            </a:r>
            <a:r>
              <a:rPr lang="fr-FR" sz="2200" dirty="0" smtClean="0">
                <a:solidFill>
                  <a:schemeClr val="accent4">
                    <a:lumMod val="60000"/>
                    <a:lumOff val="40000"/>
                  </a:schemeClr>
                </a:solidFill>
              </a:rPr>
              <a:t> et Christian de Guillemot Venture et d'AMA (Advanced mobile applications) crée en 2004. </a:t>
            </a:r>
            <a:endParaRPr lang="fr-FR" sz="2200" dirty="0">
              <a:solidFill>
                <a:schemeClr val="accent4">
                  <a:lumMod val="60000"/>
                  <a:lumOff val="40000"/>
                </a:schemeClr>
              </a:solidFill>
            </a:endParaRPr>
          </a:p>
        </p:txBody>
      </p:sp>
      <p:sp>
        <p:nvSpPr>
          <p:cNvPr id="5" name="Rectangle 4"/>
          <p:cNvSpPr/>
          <p:nvPr/>
        </p:nvSpPr>
        <p:spPr>
          <a:xfrm>
            <a:off x="214283" y="0"/>
            <a:ext cx="8929717" cy="1754326"/>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Présentation des </a:t>
            </a:r>
            <a:r>
              <a:rPr lang="fr-FR" sz="5400" b="1" cap="all" spc="0"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pdg</a:t>
            </a:r>
            <a:endParaRPr lang="fr-FR"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solidFill>
                  <a:schemeClr val="accent1"/>
                </a:solidFill>
              </a:rPr>
              <a:t>Les 5 frères PDG</a:t>
            </a:r>
            <a:endParaRPr lang="fr-FR" dirty="0">
              <a:solidFill>
                <a:schemeClr val="accent1"/>
              </a:solidFill>
            </a:endParaRPr>
          </a:p>
        </p:txBody>
      </p:sp>
      <p:sp>
        <p:nvSpPr>
          <p:cNvPr id="4" name="Rectangle 3"/>
          <p:cNvSpPr/>
          <p:nvPr/>
        </p:nvSpPr>
        <p:spPr>
          <a:xfrm>
            <a:off x="214282" y="2214554"/>
            <a:ext cx="1571636"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42844" y="2357430"/>
            <a:ext cx="1785950" cy="369332"/>
          </a:xfrm>
          <a:prstGeom prst="rect">
            <a:avLst/>
          </a:prstGeom>
          <a:noFill/>
        </p:spPr>
        <p:txBody>
          <a:bodyPr wrap="square" rtlCol="0">
            <a:spAutoFit/>
          </a:bodyPr>
          <a:lstStyle/>
          <a:p>
            <a:pPr algn="ctr"/>
            <a:r>
              <a:rPr lang="fr-FR" dirty="0" smtClean="0"/>
              <a:t>Claude</a:t>
            </a:r>
            <a:endParaRPr lang="fr-FR" dirty="0"/>
          </a:p>
        </p:txBody>
      </p:sp>
      <p:sp>
        <p:nvSpPr>
          <p:cNvPr id="7" name="Espace réservé du contenu 6"/>
          <p:cNvSpPr>
            <a:spLocks noGrp="1"/>
          </p:cNvSpPr>
          <p:nvPr>
            <p:ph idx="1"/>
          </p:nvPr>
        </p:nvSpPr>
        <p:spPr>
          <a:xfrm>
            <a:off x="1928794" y="2214554"/>
            <a:ext cx="1643074" cy="6718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r>
              <a:rPr lang="fr-FR" sz="1800" dirty="0" smtClean="0"/>
              <a:t>Michel</a:t>
            </a:r>
            <a:endParaRPr lang="fr-FR" sz="1800" dirty="0"/>
          </a:p>
        </p:txBody>
      </p:sp>
      <p:sp>
        <p:nvSpPr>
          <p:cNvPr id="8" name="Espace réservé du contenu 6"/>
          <p:cNvSpPr txBox="1">
            <a:spLocks/>
          </p:cNvSpPr>
          <p:nvPr/>
        </p:nvSpPr>
        <p:spPr>
          <a:xfrm>
            <a:off x="5500694" y="2214554"/>
            <a:ext cx="1643074" cy="6718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292100" marR="0" lvl="0" indent="-292100" algn="l" defTabSz="914400" rtl="0" eaLnBrk="1" fontAlgn="auto" latinLnBrk="0" hangingPunct="1">
              <a:lnSpc>
                <a:spcPct val="100000"/>
              </a:lnSpc>
              <a:spcBef>
                <a:spcPts val="0"/>
              </a:spcBef>
              <a:spcAft>
                <a:spcPts val="0"/>
              </a:spcAft>
              <a:buClr>
                <a:schemeClr val="accent1"/>
              </a:buClr>
              <a:buSzPct val="70000"/>
              <a:buFont typeface="Wingdings 2"/>
              <a:buChar char=""/>
              <a:tabLst/>
              <a:defRPr/>
            </a:pPr>
            <a:r>
              <a:rPr kumimoji="0" lang="fr-FR" sz="1800" b="0" i="0" u="none" strike="noStrike" kern="1200" cap="none" spc="0" normalizeH="0" baseline="0" noProof="0" dirty="0" smtClean="0">
                <a:ln>
                  <a:noFill/>
                </a:ln>
                <a:solidFill>
                  <a:schemeClr val="lt1"/>
                </a:solidFill>
                <a:effectLst/>
                <a:uLnTx/>
                <a:uFillTx/>
                <a:latin typeface="+mn-lt"/>
                <a:ea typeface="+mn-ea"/>
                <a:cs typeface="+mn-cs"/>
              </a:rPr>
              <a:t>Christian</a:t>
            </a:r>
            <a:endParaRPr kumimoji="0" lang="fr-FR"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9" name="Espace réservé du contenu 6"/>
          <p:cNvSpPr txBox="1">
            <a:spLocks/>
          </p:cNvSpPr>
          <p:nvPr/>
        </p:nvSpPr>
        <p:spPr>
          <a:xfrm>
            <a:off x="7286644" y="2214554"/>
            <a:ext cx="1643074" cy="6718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292100" marR="0" lvl="0" indent="-292100" algn="l" defTabSz="914400" rtl="0" eaLnBrk="1" fontAlgn="auto" latinLnBrk="0" hangingPunct="1">
              <a:lnSpc>
                <a:spcPct val="100000"/>
              </a:lnSpc>
              <a:spcBef>
                <a:spcPts val="0"/>
              </a:spcBef>
              <a:spcAft>
                <a:spcPts val="0"/>
              </a:spcAft>
              <a:buClr>
                <a:schemeClr val="accent1"/>
              </a:buClr>
              <a:buSzPct val="70000"/>
              <a:buFont typeface="Wingdings 2"/>
              <a:buChar char=""/>
              <a:tabLst/>
              <a:defRPr/>
            </a:pPr>
            <a:r>
              <a:rPr kumimoji="0" lang="fr-FR" sz="1800" b="0" i="0" u="none" strike="noStrike" kern="1200" cap="none" spc="0" normalizeH="0" baseline="0" noProof="0" dirty="0" smtClean="0">
                <a:ln>
                  <a:noFill/>
                </a:ln>
                <a:solidFill>
                  <a:schemeClr val="lt1"/>
                </a:solidFill>
                <a:effectLst/>
                <a:uLnTx/>
                <a:uFillTx/>
                <a:latin typeface="+mn-lt"/>
                <a:ea typeface="+mn-ea"/>
                <a:cs typeface="+mn-cs"/>
              </a:rPr>
              <a:t>Yves</a:t>
            </a:r>
            <a:endParaRPr kumimoji="0" lang="fr-FR"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0" name="Espace réservé du contenu 6"/>
          <p:cNvSpPr txBox="1">
            <a:spLocks/>
          </p:cNvSpPr>
          <p:nvPr/>
        </p:nvSpPr>
        <p:spPr>
          <a:xfrm>
            <a:off x="3714744" y="2214554"/>
            <a:ext cx="1643074" cy="6718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292100" marR="0" lvl="0" indent="-292100" algn="ctr" defTabSz="914400" rtl="0" eaLnBrk="1" fontAlgn="auto" latinLnBrk="0" hangingPunct="1">
              <a:lnSpc>
                <a:spcPct val="100000"/>
              </a:lnSpc>
              <a:spcBef>
                <a:spcPts val="0"/>
              </a:spcBef>
              <a:spcAft>
                <a:spcPts val="0"/>
              </a:spcAft>
              <a:buClr>
                <a:schemeClr val="accent1"/>
              </a:buClr>
              <a:buSzPct val="70000"/>
              <a:tabLst/>
              <a:defRPr/>
            </a:pPr>
            <a:r>
              <a:rPr lang="fr-FR" dirty="0" smtClean="0"/>
              <a:t>Gérard</a:t>
            </a:r>
            <a:endParaRPr kumimoji="0" lang="fr-FR"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11" name="Flèche vers le bas 10"/>
          <p:cNvSpPr/>
          <p:nvPr/>
        </p:nvSpPr>
        <p:spPr>
          <a:xfrm>
            <a:off x="714348" y="3071810"/>
            <a:ext cx="428628" cy="10001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Flèche vers le bas 12"/>
          <p:cNvSpPr/>
          <p:nvPr/>
        </p:nvSpPr>
        <p:spPr>
          <a:xfrm>
            <a:off x="7929586" y="3143248"/>
            <a:ext cx="428628" cy="10001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a:off x="6143636" y="3143248"/>
            <a:ext cx="428628" cy="10001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vers le bas 14"/>
          <p:cNvSpPr/>
          <p:nvPr/>
        </p:nvSpPr>
        <p:spPr>
          <a:xfrm>
            <a:off x="4357686" y="3143248"/>
            <a:ext cx="428628" cy="10001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vers le bas 15"/>
          <p:cNvSpPr/>
          <p:nvPr/>
        </p:nvSpPr>
        <p:spPr>
          <a:xfrm>
            <a:off x="2500298" y="3143248"/>
            <a:ext cx="428628" cy="10001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Rectangle 16"/>
          <p:cNvSpPr/>
          <p:nvPr/>
        </p:nvSpPr>
        <p:spPr>
          <a:xfrm>
            <a:off x="5572132" y="4357694"/>
            <a:ext cx="1571636"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solidFill>
                  <a:schemeClr val="tx1"/>
                </a:solidFill>
              </a:rPr>
              <a:t>Ubisoft</a:t>
            </a:r>
            <a:endParaRPr lang="fr-FR" dirty="0">
              <a:solidFill>
                <a:schemeClr val="tx1"/>
              </a:solidFill>
            </a:endParaRPr>
          </a:p>
        </p:txBody>
      </p:sp>
      <p:sp>
        <p:nvSpPr>
          <p:cNvPr id="18" name="Rectangle 17"/>
          <p:cNvSpPr/>
          <p:nvPr/>
        </p:nvSpPr>
        <p:spPr>
          <a:xfrm>
            <a:off x="7358082" y="4357694"/>
            <a:ext cx="1571636"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Guillemot Venture et d'AMA </a:t>
            </a:r>
            <a:endParaRPr lang="fr-FR" sz="1400" dirty="0">
              <a:solidFill>
                <a:schemeClr val="tx1"/>
              </a:solidFill>
            </a:endParaRPr>
          </a:p>
        </p:txBody>
      </p:sp>
      <p:sp>
        <p:nvSpPr>
          <p:cNvPr id="19" name="Rectangle 18"/>
          <p:cNvSpPr/>
          <p:nvPr/>
        </p:nvSpPr>
        <p:spPr>
          <a:xfrm>
            <a:off x="3786182" y="4357694"/>
            <a:ext cx="1571636"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solidFill>
                  <a:schemeClr val="tx1"/>
                </a:solidFill>
              </a:rPr>
              <a:t>Longtail</a:t>
            </a:r>
            <a:r>
              <a:rPr lang="fr-FR" dirty="0" smtClean="0">
                <a:solidFill>
                  <a:schemeClr val="tx1"/>
                </a:solidFill>
              </a:rPr>
              <a:t> Studios</a:t>
            </a:r>
            <a:endParaRPr lang="fr-FR" dirty="0">
              <a:solidFill>
                <a:schemeClr val="tx1"/>
              </a:solidFill>
            </a:endParaRPr>
          </a:p>
        </p:txBody>
      </p:sp>
      <p:sp>
        <p:nvSpPr>
          <p:cNvPr id="20" name="Rectangle 19"/>
          <p:cNvSpPr/>
          <p:nvPr/>
        </p:nvSpPr>
        <p:spPr>
          <a:xfrm>
            <a:off x="214282" y="4357694"/>
            <a:ext cx="1571636"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PDG Guillemot Corporation</a:t>
            </a:r>
            <a:endParaRPr lang="fr-FR" sz="1400" dirty="0">
              <a:solidFill>
                <a:schemeClr val="tx1"/>
              </a:solidFill>
            </a:endParaRPr>
          </a:p>
        </p:txBody>
      </p:sp>
      <p:sp>
        <p:nvSpPr>
          <p:cNvPr id="21" name="Rectangle 20"/>
          <p:cNvSpPr/>
          <p:nvPr/>
        </p:nvSpPr>
        <p:spPr>
          <a:xfrm>
            <a:off x="2000232" y="4357694"/>
            <a:ext cx="1571636"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err="1" smtClean="0">
                <a:solidFill>
                  <a:schemeClr val="tx1"/>
                </a:solidFill>
              </a:rPr>
              <a:t>Gameloft</a:t>
            </a:r>
            <a:endParaRPr lang="fr-FR"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r>
              <a:rPr lang="fr-FR" dirty="0" smtClean="0">
                <a:solidFill>
                  <a:schemeClr val="accent4">
                    <a:lumMod val="60000"/>
                    <a:lumOff val="40000"/>
                  </a:schemeClr>
                </a:solidFill>
              </a:rPr>
              <a:t>Le siège administratif et international du groupe se situe à Montreuil bien que la société </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Entertainment S.A. continue d'être enregistrée à Rennes et y conserve donc son siège social situé au 107, avenue Henri </a:t>
            </a:r>
            <a:r>
              <a:rPr lang="fr-FR" dirty="0" err="1" smtClean="0">
                <a:solidFill>
                  <a:schemeClr val="accent4">
                    <a:lumMod val="60000"/>
                    <a:lumOff val="40000"/>
                  </a:schemeClr>
                </a:solidFill>
              </a:rPr>
              <a:t>Fréville</a:t>
            </a:r>
            <a:r>
              <a:rPr lang="fr-FR" dirty="0" smtClean="0">
                <a:solidFill>
                  <a:schemeClr val="accent4">
                    <a:lumMod val="60000"/>
                    <a:lumOff val="40000"/>
                  </a:schemeClr>
                </a:solidFill>
              </a:rPr>
              <a:t>, Boite Postale 10704.</a:t>
            </a:r>
            <a:r>
              <a:rPr lang="fr-FR" dirty="0" smtClean="0"/>
              <a:t> </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dispose de trois studios de développement en France, à Paris, Annecy et Montpellier. Son plus gros studio de développement se trouve cependant à Montréal (Québec, Canada).</a:t>
            </a:r>
            <a:endParaRPr lang="fr-FR" dirty="0">
              <a:solidFill>
                <a:schemeClr val="accent4">
                  <a:lumMod val="60000"/>
                  <a:lumOff val="40000"/>
                </a:schemeClr>
              </a:solidFill>
            </a:endParaRPr>
          </a:p>
        </p:txBody>
      </p:sp>
      <p:sp>
        <p:nvSpPr>
          <p:cNvPr id="4" name="Rectangle 3"/>
          <p:cNvSpPr/>
          <p:nvPr/>
        </p:nvSpPr>
        <p:spPr>
          <a:xfrm>
            <a:off x="1357290" y="285728"/>
            <a:ext cx="5709384"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Localisation</a:t>
            </a:r>
            <a:endParaRPr lang="fr-FR"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solidFill>
                  <a:schemeClr val="accent4">
                    <a:lumMod val="60000"/>
                    <a:lumOff val="40000"/>
                  </a:schemeClr>
                </a:solidFill>
              </a:rPr>
              <a:t>La mascotte d'</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est </a:t>
            </a:r>
            <a:r>
              <a:rPr lang="fr-FR" i="1" dirty="0" smtClean="0">
                <a:solidFill>
                  <a:schemeClr val="accent4">
                    <a:lumMod val="60000"/>
                    <a:lumOff val="40000"/>
                  </a:schemeClr>
                </a:solidFill>
              </a:rPr>
              <a:t>Rayman</a:t>
            </a:r>
            <a:r>
              <a:rPr lang="fr-FR" dirty="0" smtClean="0">
                <a:solidFill>
                  <a:schemeClr val="accent4">
                    <a:lumMod val="60000"/>
                    <a:lumOff val="40000"/>
                  </a:schemeClr>
                </a:solidFill>
              </a:rPr>
              <a:t>, personnage des jeux de plate-forme éponymes, créé par Michel </a:t>
            </a:r>
            <a:r>
              <a:rPr lang="fr-FR" dirty="0" err="1" smtClean="0">
                <a:solidFill>
                  <a:schemeClr val="accent4">
                    <a:lumMod val="60000"/>
                    <a:lumOff val="40000"/>
                  </a:schemeClr>
                </a:solidFill>
              </a:rPr>
              <a:t>Ancel</a:t>
            </a:r>
            <a:r>
              <a:rPr lang="fr-FR" dirty="0" smtClean="0">
                <a:solidFill>
                  <a:schemeClr val="accent4">
                    <a:lumMod val="60000"/>
                    <a:lumOff val="40000"/>
                  </a:schemeClr>
                </a:solidFill>
              </a:rPr>
              <a:t>, l'un des principaux concepteurs de jeux vidéo d'</a:t>
            </a:r>
            <a:r>
              <a:rPr lang="fr-FR" dirty="0" err="1" smtClean="0">
                <a:solidFill>
                  <a:schemeClr val="accent4">
                    <a:lumMod val="60000"/>
                    <a:lumOff val="40000"/>
                  </a:schemeClr>
                </a:solidFill>
              </a:rPr>
              <a:t>Ubisoft</a:t>
            </a:r>
            <a:r>
              <a:rPr lang="fr-FR" dirty="0" smtClean="0">
                <a:solidFill>
                  <a:schemeClr val="accent4">
                    <a:lumMod val="60000"/>
                    <a:lumOff val="40000"/>
                  </a:schemeClr>
                </a:solidFill>
              </a:rPr>
              <a:t>, connu pour être à l'origine du titre </a:t>
            </a:r>
            <a:r>
              <a:rPr lang="fr-FR" i="1" dirty="0" err="1" smtClean="0">
                <a:solidFill>
                  <a:schemeClr val="accent4">
                    <a:lumMod val="60000"/>
                    <a:lumOff val="40000"/>
                  </a:schemeClr>
                </a:solidFill>
              </a:rPr>
              <a:t>Beyond</a:t>
            </a:r>
            <a:r>
              <a:rPr lang="fr-FR" i="1" dirty="0" smtClean="0">
                <a:solidFill>
                  <a:schemeClr val="accent4">
                    <a:lumMod val="60000"/>
                    <a:lumOff val="40000"/>
                  </a:schemeClr>
                </a:solidFill>
              </a:rPr>
              <a:t> Good and </a:t>
            </a:r>
            <a:r>
              <a:rPr lang="fr-FR" i="1" dirty="0" err="1" smtClean="0">
                <a:solidFill>
                  <a:schemeClr val="accent4">
                    <a:lumMod val="60000"/>
                    <a:lumOff val="40000"/>
                  </a:schemeClr>
                </a:solidFill>
              </a:rPr>
              <a:t>Evil</a:t>
            </a:r>
            <a:r>
              <a:rPr lang="fr-FR" i="1" dirty="0" smtClean="0">
                <a:solidFill>
                  <a:schemeClr val="accent4">
                    <a:lumMod val="60000"/>
                    <a:lumOff val="40000"/>
                  </a:schemeClr>
                </a:solidFill>
              </a:rPr>
              <a:t> </a:t>
            </a:r>
            <a:r>
              <a:rPr lang="fr-FR" dirty="0" smtClean="0">
                <a:solidFill>
                  <a:schemeClr val="accent4">
                    <a:lumMod val="60000"/>
                    <a:lumOff val="40000"/>
                  </a:schemeClr>
                </a:solidFill>
              </a:rPr>
              <a:t>ainsi que pour sa collaboration avec Peter Jackson sur </a:t>
            </a:r>
            <a:r>
              <a:rPr lang="fr-FR" i="1" dirty="0" smtClean="0">
                <a:solidFill>
                  <a:schemeClr val="accent4">
                    <a:lumMod val="60000"/>
                    <a:lumOff val="40000"/>
                  </a:schemeClr>
                </a:solidFill>
              </a:rPr>
              <a:t>King Kong</a:t>
            </a:r>
            <a:r>
              <a:rPr lang="fr-FR" dirty="0" smtClean="0">
                <a:solidFill>
                  <a:schemeClr val="accent4">
                    <a:lumMod val="60000"/>
                    <a:lumOff val="40000"/>
                  </a:schemeClr>
                </a:solidFill>
              </a:rPr>
              <a:t>.</a:t>
            </a:r>
            <a:endParaRPr lang="fr-FR" dirty="0">
              <a:solidFill>
                <a:schemeClr val="accent4">
                  <a:lumMod val="60000"/>
                  <a:lumOff val="40000"/>
                </a:schemeClr>
              </a:solidFill>
            </a:endParaRPr>
          </a:p>
        </p:txBody>
      </p:sp>
      <p:sp>
        <p:nvSpPr>
          <p:cNvPr id="4" name="Rectangle 3"/>
          <p:cNvSpPr/>
          <p:nvPr/>
        </p:nvSpPr>
        <p:spPr>
          <a:xfrm>
            <a:off x="2285984" y="357166"/>
            <a:ext cx="4269503"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Mascotte</a:t>
            </a:r>
            <a:endParaRPr lang="fr-FR"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a:p>
        </p:txBody>
      </p:sp>
      <p:pic>
        <p:nvPicPr>
          <p:cNvPr id="1026" name="Picture 2" descr="http://www.ultimateps3.fr/images/jeux/rayman-legends/rayman-legends_1360318358.jpg"/>
          <p:cNvPicPr>
            <a:picLocks noChangeAspect="1" noChangeArrowheads="1"/>
          </p:cNvPicPr>
          <p:nvPr/>
        </p:nvPicPr>
        <p:blipFill>
          <a:blip r:embed="rId2"/>
          <a:srcRect/>
          <a:stretch>
            <a:fillRect/>
          </a:stretch>
        </p:blipFill>
        <p:spPr bwMode="auto">
          <a:xfrm>
            <a:off x="1285852" y="2214554"/>
            <a:ext cx="6438900" cy="3505200"/>
          </a:xfrm>
          <a:prstGeom prst="rect">
            <a:avLst/>
          </a:prstGeom>
          <a:noFill/>
        </p:spPr>
      </p:pic>
      <p:sp>
        <p:nvSpPr>
          <p:cNvPr id="6" name="Rectangle 5"/>
          <p:cNvSpPr/>
          <p:nvPr/>
        </p:nvSpPr>
        <p:spPr>
          <a:xfrm>
            <a:off x="2786050" y="428604"/>
            <a:ext cx="3390865"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fr-FR"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Rayman</a:t>
            </a:r>
            <a:endParaRPr lang="fr-FR"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nderie">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Fonderie">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nderie">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217</TotalTime>
  <Words>866</Words>
  <Application>Microsoft Office PowerPoint</Application>
  <PresentationFormat>Affichage à l'écran (4:3)</PresentationFormat>
  <Paragraphs>44</Paragraphs>
  <Slides>15</Slides>
  <Notes>2</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Fonderie</vt:lpstr>
      <vt:lpstr>Diapositive 1</vt:lpstr>
      <vt:lpstr>Diapositive 2</vt:lpstr>
      <vt:lpstr>Diapositive 3</vt:lpstr>
      <vt:lpstr>Diapositive 4</vt:lpstr>
      <vt:lpstr>Diapositive 5</vt:lpstr>
      <vt:lpstr>Les 5 frères PDG</vt:lpstr>
      <vt:lpstr>Diapositive 7</vt:lpstr>
      <vt:lpstr>Diapositive 8</vt:lpstr>
      <vt:lpstr>Diapositive 9</vt:lpstr>
      <vt:lpstr>Diapositive 10</vt:lpstr>
      <vt:lpstr>Diapositive 11</vt:lpstr>
      <vt:lpstr>Chiffre d’affaire</vt:lpstr>
      <vt:lpstr>Principaux actionnaires</vt:lpstr>
      <vt:lpstr>Résultat des chiffres d’affaires</vt:lpstr>
      <vt:lpstr>    Un projet de R&amp;D Ubisoft-CEA-CNRS </vt:lpstr>
    </vt:vector>
  </TitlesOfParts>
  <Company>Académie de rennes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Ubisoft</dc:title>
  <dc:creator>jtardive</dc:creator>
  <cp:lastModifiedBy>jtardive</cp:lastModifiedBy>
  <cp:revision>24</cp:revision>
  <dcterms:created xsi:type="dcterms:W3CDTF">2013-03-13T08:12:55Z</dcterms:created>
  <dcterms:modified xsi:type="dcterms:W3CDTF">2013-05-31T06:54:44Z</dcterms:modified>
</cp:coreProperties>
</file>