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0" r:id="rId5"/>
    <p:sldId id="263" r:id="rId6"/>
    <p:sldId id="258" r:id="rId7"/>
    <p:sldId id="259" r:id="rId8"/>
    <p:sldId id="262"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5501" autoAdjust="0"/>
    <p:restoredTop sz="94660"/>
  </p:normalViewPr>
  <p:slideViewPr>
    <p:cSldViewPr>
      <p:cViewPr>
        <p:scale>
          <a:sx n="100" d="100"/>
          <a:sy n="100" d="100"/>
        </p:scale>
        <p:origin x="-684" y="-3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771AB620-3517-432A-9257-DA9ABE9D782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1AB620-3517-432A-9257-DA9ABE9D782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1AB620-3517-432A-9257-DA9ABE9D782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771AB620-3517-432A-9257-DA9ABE9D782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771AB620-3517-432A-9257-DA9ABE9D7820}"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771AB620-3517-432A-9257-DA9ABE9D782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771AB620-3517-432A-9257-DA9ABE9D7820}"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1AB620-3517-432A-9257-DA9ABE9D782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1AB620-3517-432A-9257-DA9ABE9D782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1AB620-3517-432A-9257-DA9ABE9D782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51ABEA2A-9849-41B1-8F20-8E3374F35D35}" type="datetimeFigureOut">
              <a:rPr lang="fr-FR" smtClean="0"/>
              <a:pPr/>
              <a:t>29/05/2013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771AB620-3517-432A-9257-DA9ABE9D7820}"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1ABEA2A-9849-41B1-8F20-8E3374F35D35}" type="datetimeFigureOut">
              <a:rPr lang="fr-FR" smtClean="0"/>
              <a:pPr/>
              <a:t>29/05/2013</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71AB620-3517-432A-9257-DA9ABE9D7820}"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cienceshumaines.com/consommer-en-temps-de-crise_fr_30111.html" TargetMode="External"/><Relationship Id="rId2" Type="http://schemas.openxmlformats.org/officeDocument/2006/relationships/hyperlink" Target="http://www.lsa-conso.fr/geant-casino-se-lance-a-son-tour-dans-la-guerre-des-prix,138383" TargetMode="External"/><Relationship Id="rId1" Type="http://schemas.openxmlformats.org/officeDocument/2006/relationships/slideLayout" Target="../slideLayouts/slideLayout2.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Consommer en temps de crise</a:t>
            </a:r>
            <a:endParaRPr lang="fr-FR" dirty="0"/>
          </a:p>
        </p:txBody>
      </p:sp>
      <p:pic>
        <p:nvPicPr>
          <p:cNvPr id="9222" name="Picture 6" descr="https://encrypted-tbn0.gstatic.com/images?q=tbn:ANd9GcT4DW2xQ5o6CIDMfDjziQxgevX1NzOQrJrkkAc7RkP8s8mLMyaL"/>
          <p:cNvPicPr>
            <a:picLocks noChangeAspect="1" noChangeArrowheads="1"/>
          </p:cNvPicPr>
          <p:nvPr/>
        </p:nvPicPr>
        <p:blipFill>
          <a:blip r:embed="rId2"/>
          <a:srcRect/>
          <a:stretch>
            <a:fillRect/>
          </a:stretch>
        </p:blipFill>
        <p:spPr bwMode="auto">
          <a:xfrm>
            <a:off x="285720" y="1643050"/>
            <a:ext cx="2286000" cy="1524001"/>
          </a:xfrm>
          <a:prstGeom prst="roundRect">
            <a:avLst>
              <a:gd name="adj" fmla="val 16667"/>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pic>
        <p:nvPicPr>
          <p:cNvPr id="9224" name="Picture 8" descr="https://encrypted-tbn3.gstatic.com/images?q=tbn:ANd9GcQaY-TY_8avqPHDYs2t7sEdrCtTgS01K2X026n7WB4m1ySI3FnO"/>
          <p:cNvPicPr>
            <a:picLocks noChangeAspect="1" noChangeArrowheads="1"/>
          </p:cNvPicPr>
          <p:nvPr/>
        </p:nvPicPr>
        <p:blipFill>
          <a:blip r:embed="rId3"/>
          <a:srcRect/>
          <a:stretch>
            <a:fillRect/>
          </a:stretch>
        </p:blipFill>
        <p:spPr bwMode="auto">
          <a:xfrm>
            <a:off x="3143240" y="1643050"/>
            <a:ext cx="2373060" cy="1585911"/>
          </a:xfrm>
          <a:prstGeom prst="roundRect">
            <a:avLst>
              <a:gd name="adj" fmla="val 16667"/>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pic>
        <p:nvPicPr>
          <p:cNvPr id="9226" name="Picture 10" descr="https://encrypted-tbn3.gstatic.com/images?q=tbn:ANd9GcTdnwQ-I8RhgVeX7UJpkr-RLm8g846mig_ixymB4ghQ3wFCieKi"/>
          <p:cNvPicPr>
            <a:picLocks noChangeAspect="1" noChangeArrowheads="1"/>
          </p:cNvPicPr>
          <p:nvPr/>
        </p:nvPicPr>
        <p:blipFill>
          <a:blip r:embed="rId4"/>
          <a:srcRect/>
          <a:stretch>
            <a:fillRect/>
          </a:stretch>
        </p:blipFill>
        <p:spPr bwMode="auto">
          <a:xfrm>
            <a:off x="6286512" y="1562258"/>
            <a:ext cx="1928826" cy="1676267"/>
          </a:xfrm>
          <a:prstGeom prst="roundRect">
            <a:avLst>
              <a:gd name="adj" fmla="val 16667"/>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Sommaire</a:t>
            </a:r>
            <a:endParaRPr lang="fr-FR" dirty="0"/>
          </a:p>
        </p:txBody>
      </p:sp>
      <p:sp>
        <p:nvSpPr>
          <p:cNvPr id="3" name="Espace réservé du contenu 2"/>
          <p:cNvSpPr>
            <a:spLocks noGrp="1"/>
          </p:cNvSpPr>
          <p:nvPr>
            <p:ph idx="1"/>
          </p:nvPr>
        </p:nvSpPr>
        <p:spPr>
          <a:xfrm>
            <a:off x="285720" y="2000240"/>
            <a:ext cx="8686800" cy="4525963"/>
          </a:xfrm>
        </p:spPr>
        <p:txBody>
          <a:bodyPr/>
          <a:lstStyle/>
          <a:p>
            <a:r>
              <a:rPr lang="fr-FR" dirty="0" smtClean="0"/>
              <a:t>Consommer moins</a:t>
            </a:r>
          </a:p>
          <a:p>
            <a:r>
              <a:rPr lang="fr-FR" dirty="0" smtClean="0"/>
              <a:t>Consommer moins cher</a:t>
            </a:r>
          </a:p>
          <a:p>
            <a:r>
              <a:rPr lang="fr-FR" dirty="0" smtClean="0"/>
              <a:t>Faire soi-même</a:t>
            </a:r>
          </a:p>
          <a:p>
            <a:r>
              <a:rPr lang="fr-FR" dirty="0" smtClean="0"/>
              <a:t>Consommer ensemble </a:t>
            </a:r>
            <a:endParaRPr lang="fr-FR" dirty="0"/>
          </a:p>
        </p:txBody>
      </p:sp>
      <p:pic>
        <p:nvPicPr>
          <p:cNvPr id="8194" name="Picture 2" descr="https://encrypted-tbn3.gstatic.com/images?q=tbn:ANd9GcS7fBGMpNMP-VHoeaxs9qf4PuNkH8eN6qlBthefT2_88rpvkrBk"/>
          <p:cNvPicPr>
            <a:picLocks noChangeAspect="1" noChangeArrowheads="1"/>
          </p:cNvPicPr>
          <p:nvPr/>
        </p:nvPicPr>
        <p:blipFill>
          <a:blip r:embed="rId2"/>
          <a:srcRect/>
          <a:stretch>
            <a:fillRect/>
          </a:stretch>
        </p:blipFill>
        <p:spPr bwMode="auto">
          <a:xfrm>
            <a:off x="5857884" y="1928802"/>
            <a:ext cx="2400300" cy="1905000"/>
          </a:xfrm>
          <a:prstGeom prst="roundRect">
            <a:avLst>
              <a:gd name="adj" fmla="val 16667"/>
            </a:avLst>
          </a:prstGeom>
          <a:ln>
            <a:solidFill>
              <a:schemeClr val="bg1"/>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0"/>
            <a:ext cx="8610600" cy="882650"/>
          </a:xfrm>
        </p:spPr>
        <p:txBody>
          <a:bodyPr>
            <a:normAutofit fontScale="90000"/>
          </a:bodyPr>
          <a:lstStyle/>
          <a:p>
            <a:pPr algn="ctr"/>
            <a:r>
              <a:rPr lang="fr-FR" dirty="0" smtClean="0"/>
              <a:t>Les français consomment moins, une première…</a:t>
            </a:r>
            <a:endParaRPr lang="fr-FR" dirty="0"/>
          </a:p>
        </p:txBody>
      </p:sp>
      <p:pic>
        <p:nvPicPr>
          <p:cNvPr id="1026" name="Picture 2" descr="http://www.ouest-france.fr/photos/2013/04/13/P2141986D2183104G_apx_470_.jpg"/>
          <p:cNvPicPr>
            <a:picLocks noChangeAspect="1" noChangeArrowheads="1"/>
          </p:cNvPicPr>
          <p:nvPr/>
        </p:nvPicPr>
        <p:blipFill>
          <a:blip r:embed="rId2"/>
          <a:srcRect/>
          <a:stretch>
            <a:fillRect/>
          </a:stretch>
        </p:blipFill>
        <p:spPr bwMode="auto">
          <a:xfrm>
            <a:off x="0" y="1857364"/>
            <a:ext cx="5143536" cy="3677082"/>
          </a:xfrm>
          <a:prstGeom prst="rect">
            <a:avLst/>
          </a:prstGeom>
          <a:noFill/>
        </p:spPr>
      </p:pic>
      <p:sp>
        <p:nvSpPr>
          <p:cNvPr id="9" name="ZoneTexte 8"/>
          <p:cNvSpPr txBox="1"/>
          <p:nvPr/>
        </p:nvSpPr>
        <p:spPr>
          <a:xfrm>
            <a:off x="5143504" y="2000240"/>
            <a:ext cx="4000496" cy="1477328"/>
          </a:xfrm>
          <a:prstGeom prst="rect">
            <a:avLst/>
          </a:prstGeom>
          <a:noFill/>
        </p:spPr>
        <p:txBody>
          <a:bodyPr wrap="square" rtlCol="0">
            <a:spAutoFit/>
          </a:bodyPr>
          <a:lstStyle/>
          <a:p>
            <a:pPr>
              <a:buFont typeface="Arial" pitchFamily="34" charset="0"/>
              <a:buChar char="•"/>
            </a:pPr>
            <a:r>
              <a:rPr lang="fr-FR" dirty="0" smtClean="0"/>
              <a:t>Pour la première fois depuis 2007 la consommation des Français baisse. En effet, la consommation continuait toujours à augmenter mais elle est passée dans le rouge en 2012.</a:t>
            </a:r>
            <a:endParaRPr lang="fr-FR" dirty="0"/>
          </a:p>
        </p:txBody>
      </p:sp>
      <p:sp>
        <p:nvSpPr>
          <p:cNvPr id="10" name="ZoneTexte 9"/>
          <p:cNvSpPr txBox="1"/>
          <p:nvPr/>
        </p:nvSpPr>
        <p:spPr>
          <a:xfrm>
            <a:off x="5214942" y="3429000"/>
            <a:ext cx="3929058" cy="2031325"/>
          </a:xfrm>
          <a:prstGeom prst="rect">
            <a:avLst/>
          </a:prstGeom>
          <a:noFill/>
        </p:spPr>
        <p:txBody>
          <a:bodyPr wrap="square" rtlCol="0">
            <a:spAutoFit/>
          </a:bodyPr>
          <a:lstStyle/>
          <a:p>
            <a:pPr>
              <a:buFont typeface="Arial" pitchFamily="34" charset="0"/>
              <a:buChar char="•"/>
            </a:pPr>
            <a:r>
              <a:rPr lang="fr-FR" dirty="0" smtClean="0"/>
              <a:t>Dans le rapport de l’Insee de Janvier 2013, nous pouvons remarquer que les ventes ont baissé car elles sont toutes passées dans le rouge. Les ventes d’électronique grand public et de matériel en lien avec le bricolage ont particulièrement chuté.</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Consommer Moins: -les vacances</a:t>
            </a:r>
            <a:endParaRPr lang="fr-FR" dirty="0"/>
          </a:p>
        </p:txBody>
      </p:sp>
      <p:sp>
        <p:nvSpPr>
          <p:cNvPr id="3" name="Espace réservé du contenu 2"/>
          <p:cNvSpPr>
            <a:spLocks noGrp="1"/>
          </p:cNvSpPr>
          <p:nvPr>
            <p:ph idx="1"/>
          </p:nvPr>
        </p:nvSpPr>
        <p:spPr>
          <a:xfrm>
            <a:off x="214282" y="1428736"/>
            <a:ext cx="8686800" cy="4311649"/>
          </a:xfrm>
        </p:spPr>
        <p:txBody>
          <a:bodyPr>
            <a:normAutofit fontScale="25000" lnSpcReduction="20000"/>
          </a:bodyPr>
          <a:lstStyle/>
          <a:p>
            <a:pPr algn="ctr">
              <a:buNone/>
            </a:pPr>
            <a:r>
              <a:rPr lang="fr-FR" sz="4800" b="1" dirty="0" smtClean="0"/>
              <a:t>Chaque année touristique, diffère de la précédente. </a:t>
            </a:r>
          </a:p>
          <a:p>
            <a:pPr>
              <a:buNone/>
            </a:pPr>
            <a:r>
              <a:rPr lang="fr-FR" sz="4800" dirty="0" smtClean="0"/>
              <a:t> </a:t>
            </a:r>
          </a:p>
          <a:p>
            <a:pPr>
              <a:buNone/>
            </a:pPr>
            <a:r>
              <a:rPr lang="fr-FR" sz="5600" dirty="0" smtClean="0"/>
              <a:t>En 2012 il y a eu plus de Français à partir en vacances qu’en 2011.  Il y a 59% des Français qui ont fait du tourisme en 2012, contre 56% en 2011. Ca fait 1,6 millier de vacanciers  en plus. </a:t>
            </a:r>
          </a:p>
          <a:p>
            <a:pPr>
              <a:buNone/>
            </a:pPr>
            <a:r>
              <a:rPr lang="fr-FR" sz="5600" dirty="0" smtClean="0"/>
              <a:t>«C'est un phénomène classique, souligne Frédéric Pilloud, directeur marketing d'</a:t>
            </a:r>
            <a:r>
              <a:rPr lang="fr-FR" sz="5600" dirty="0" err="1" smtClean="0"/>
              <a:t>Opodo</a:t>
            </a:r>
            <a:r>
              <a:rPr lang="fr-FR" sz="5600" dirty="0" smtClean="0"/>
              <a:t> France. Dès qu'il y a une crise, le Français </a:t>
            </a:r>
            <a:r>
              <a:rPr lang="fr-FR" sz="5600" b="1" dirty="0" smtClean="0"/>
              <a:t>réduit son budget </a:t>
            </a:r>
            <a:r>
              <a:rPr lang="fr-FR" sz="5600" dirty="0" smtClean="0"/>
              <a:t>tourisme comme cela avait été le cas en 2011 et l'année suivante, il y a un phénomène de </a:t>
            </a:r>
            <a:r>
              <a:rPr lang="fr-FR" sz="5600" b="1" dirty="0" smtClean="0"/>
              <a:t>rattrapage</a:t>
            </a:r>
            <a:r>
              <a:rPr lang="fr-FR" sz="5600" dirty="0" smtClean="0"/>
              <a:t>.»</a:t>
            </a:r>
          </a:p>
          <a:p>
            <a:pPr>
              <a:buNone/>
            </a:pPr>
            <a:r>
              <a:rPr lang="fr-FR" sz="5600" dirty="0" smtClean="0"/>
              <a:t> Le cabinet Pro tourisme, se montrait inquiet pour les vacances de 2013. </a:t>
            </a:r>
          </a:p>
          <a:p>
            <a:pPr>
              <a:buNone/>
            </a:pPr>
            <a:r>
              <a:rPr lang="fr-FR" sz="5600" dirty="0" smtClean="0"/>
              <a:t> «Pour la première fois en cinq ans, moins de la moitié de la population (48 %) envisage de partir en vacances au moins quatre jours», déclare Didier Arino, directeur de Pro tourisme.</a:t>
            </a:r>
          </a:p>
          <a:p>
            <a:pPr>
              <a:buNone/>
            </a:pPr>
            <a:r>
              <a:rPr lang="fr-FR" sz="5600" dirty="0" smtClean="0"/>
              <a:t>62% des Français préfèrent partir en cours d’années contre 67% l’année dernière. Mais seulement 44% pensent vouloir partir cet été.  « Ce ne sont que des intentions, reconnaît Didier Arino, mais sur cette base, nous partons sur une mauvaise année 2013.»Par contre ça  nous montrent que les Français gardent un budget </a:t>
            </a:r>
            <a:r>
              <a:rPr lang="fr-FR" sz="5600" b="1" dirty="0" smtClean="0"/>
              <a:t>très serrés</a:t>
            </a:r>
            <a:r>
              <a:rPr lang="fr-FR" sz="5600" dirty="0" smtClean="0"/>
              <a:t>. </a:t>
            </a:r>
          </a:p>
          <a:p>
            <a:pPr>
              <a:buNone/>
            </a:pPr>
            <a:r>
              <a:rPr lang="fr-FR" sz="5600" dirty="0" smtClean="0"/>
              <a:t>«Les Français font plus que jamais attention à leurs dépenses, ils recherchent le meilleur rapport </a:t>
            </a:r>
            <a:r>
              <a:rPr lang="fr-FR" sz="5600" b="1" dirty="0" smtClean="0"/>
              <a:t>qualité-prix</a:t>
            </a:r>
            <a:r>
              <a:rPr lang="fr-FR" sz="5600" dirty="0" smtClean="0"/>
              <a:t>», estime Guy Raffour, PDG de Raffour Interactif. De plus on peut remarquer une augmentation pour les séjours non-payants. (Chez la famille, résidence secondaire, ou chez des amis). Ca a concernés 30% des Français en 2012 alors qu’en 2011 on était à  26%. </a:t>
            </a:r>
          </a:p>
          <a:p>
            <a:pPr>
              <a:buNone/>
            </a:pPr>
            <a:r>
              <a:rPr lang="fr-FR" sz="5600" dirty="0" smtClean="0"/>
              <a:t>Les vacances avec les enfants  pourraient faire revenir le « slow tourisme » Et ceux qui partent à l’étranger, ils restent au même stade de 30%. Pour 2013,  les vacanciers qui risquent de ne pas partir en vacances  seront les familles avec des enfants de la classe moyenne .</a:t>
            </a:r>
          </a:p>
          <a:p>
            <a:r>
              <a:rPr lang="fr-FR" sz="5600" b="1" dirty="0" smtClean="0"/>
              <a:t>-Slow tourisme: </a:t>
            </a:r>
            <a:r>
              <a:rPr lang="fr-FR" sz="5600" dirty="0" smtClean="0"/>
              <a:t>Il s’agit de </a:t>
            </a:r>
            <a:r>
              <a:rPr lang="fr-FR" sz="5600" b="1" dirty="0" smtClean="0"/>
              <a:t>prendre le temps de découvrir une destination</a:t>
            </a:r>
            <a:r>
              <a:rPr lang="fr-FR" sz="5600" dirty="0" smtClean="0"/>
              <a:t>, d’apprécier les paysages, en privilégiant notamment des </a:t>
            </a:r>
            <a:r>
              <a:rPr lang="fr-FR" sz="5600" b="1" dirty="0" smtClean="0"/>
              <a:t>destinations proches</a:t>
            </a:r>
            <a:r>
              <a:rPr lang="fr-FR" sz="5600" dirty="0" smtClean="0"/>
              <a:t> et des </a:t>
            </a:r>
            <a:r>
              <a:rPr lang="fr-FR" sz="5600" b="1" dirty="0" smtClean="0"/>
              <a:t>moyens de transports moins polluants</a:t>
            </a:r>
            <a:r>
              <a:rPr lang="fr-FR" sz="5600" dirty="0" smtClean="0"/>
              <a:t>. Le slow tourisme est de plus en plus tendance. Nombreux sont les gens qui, aujourd’hui, deviennent des adeptes du tourisme </a:t>
            </a:r>
            <a:r>
              <a:rPr lang="fr-FR" sz="5600" b="1" dirty="0" smtClean="0"/>
              <a:t>lent</a:t>
            </a:r>
            <a:r>
              <a:rPr lang="fr-FR" sz="5600" dirty="0" smtClean="0"/>
              <a:t>. Choisir de voyager en </a:t>
            </a:r>
            <a:r>
              <a:rPr lang="fr-FR" sz="5600" b="1" dirty="0" smtClean="0"/>
              <a:t>vélo</a:t>
            </a:r>
            <a:r>
              <a:rPr lang="fr-FR" sz="5600" dirty="0" smtClean="0"/>
              <a:t>, en </a:t>
            </a:r>
            <a:r>
              <a:rPr lang="fr-FR" sz="5600" b="1" dirty="0" smtClean="0"/>
              <a:t>train</a:t>
            </a:r>
            <a:r>
              <a:rPr lang="fr-FR" sz="5600" dirty="0" smtClean="0"/>
              <a:t>, en </a:t>
            </a:r>
            <a:r>
              <a:rPr lang="fr-FR" sz="5600" b="1" dirty="0" smtClean="0"/>
              <a:t>roulotte</a:t>
            </a:r>
            <a:r>
              <a:rPr lang="fr-FR" sz="5600" dirty="0" smtClean="0"/>
              <a:t>, à </a:t>
            </a:r>
            <a:r>
              <a:rPr lang="fr-FR" sz="5600" b="1" dirty="0" smtClean="0"/>
              <a:t>cheval</a:t>
            </a:r>
            <a:r>
              <a:rPr lang="fr-FR" sz="5600" dirty="0" smtClean="0"/>
              <a:t>, en </a:t>
            </a:r>
            <a:r>
              <a:rPr lang="fr-FR" sz="5600" b="1" dirty="0" smtClean="0"/>
              <a:t>bateau</a:t>
            </a:r>
            <a:r>
              <a:rPr lang="fr-FR" sz="5600" dirty="0" smtClean="0"/>
              <a:t>, en </a:t>
            </a:r>
            <a:r>
              <a:rPr lang="fr-FR" sz="5600" b="1" dirty="0" smtClean="0"/>
              <a:t>mobylette</a:t>
            </a:r>
            <a:r>
              <a:rPr lang="fr-FR" sz="5600" dirty="0" smtClean="0"/>
              <a:t>, permet de redécouvrir le monde qui nous entoure et de ne plus le laisser défiler à toute vitesse sous nos yeux sans en apprécier sa richesse.</a:t>
            </a:r>
            <a:br>
              <a:rPr lang="fr-FR" sz="5600" dirty="0" smtClean="0"/>
            </a:br>
            <a:endParaRPr lang="fr-FR" sz="5600" dirty="0" smtClean="0"/>
          </a:p>
          <a:p>
            <a:pPr>
              <a:buNone/>
            </a:pPr>
            <a:r>
              <a:rPr lang="fr-FR" sz="4800" dirty="0" smtClean="0"/>
              <a:t/>
            </a:r>
            <a:br>
              <a:rPr lang="fr-FR" sz="4800" dirty="0" smtClean="0"/>
            </a:br>
            <a:endParaRPr lang="fr-FR" sz="4800" dirty="0" smtClean="0"/>
          </a:p>
          <a:p>
            <a:pPr>
              <a:buNone/>
            </a:pPr>
            <a:endParaRPr lang="fr-FR" sz="5600"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ourse.lesechos.fr/medias/2013/04/30/876330_1367325512_p20-low-cost7.JPG"/>
          <p:cNvPicPr>
            <a:picLocks noChangeAspect="1" noChangeArrowheads="1"/>
          </p:cNvPicPr>
          <p:nvPr/>
        </p:nvPicPr>
        <p:blipFill>
          <a:blip r:embed="rId2"/>
          <a:srcRect/>
          <a:stretch>
            <a:fillRect/>
          </a:stretch>
        </p:blipFill>
        <p:spPr bwMode="auto">
          <a:xfrm>
            <a:off x="214282" y="714356"/>
            <a:ext cx="8715436" cy="535785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Consommer moins cher </a:t>
            </a:r>
            <a:endParaRPr lang="fr-FR" dirty="0"/>
          </a:p>
        </p:txBody>
      </p:sp>
      <p:sp>
        <p:nvSpPr>
          <p:cNvPr id="3" name="Espace réservé du contenu 2"/>
          <p:cNvSpPr>
            <a:spLocks noGrp="1"/>
          </p:cNvSpPr>
          <p:nvPr>
            <p:ph idx="1"/>
          </p:nvPr>
        </p:nvSpPr>
        <p:spPr/>
        <p:txBody>
          <a:bodyPr>
            <a:normAutofit fontScale="55000" lnSpcReduction="20000"/>
          </a:bodyPr>
          <a:lstStyle/>
          <a:p>
            <a:pPr>
              <a:buFont typeface="Wingdings" pitchFamily="2" charset="2"/>
              <a:buChar char="v"/>
            </a:pPr>
            <a:r>
              <a:rPr lang="fr-FR" dirty="0" smtClean="0"/>
              <a:t>Les Français cherchent à </a:t>
            </a:r>
            <a:r>
              <a:rPr lang="fr-FR" b="1" dirty="0" smtClean="0"/>
              <a:t>réduire</a:t>
            </a:r>
            <a:r>
              <a:rPr lang="fr-FR" dirty="0" smtClean="0"/>
              <a:t> le coût de leurs achats. En effet depuis quelque temps beaucoup de </a:t>
            </a:r>
            <a:r>
              <a:rPr lang="fr-FR" b="1" dirty="0" smtClean="0"/>
              <a:t>services</a:t>
            </a:r>
            <a:r>
              <a:rPr lang="fr-FR" dirty="0" smtClean="0"/>
              <a:t> </a:t>
            </a:r>
            <a:r>
              <a:rPr lang="fr-FR" b="1" dirty="0" smtClean="0"/>
              <a:t>moins chers </a:t>
            </a:r>
            <a:r>
              <a:rPr lang="fr-FR" dirty="0" smtClean="0"/>
              <a:t>s’offrent a eux:</a:t>
            </a:r>
          </a:p>
          <a:p>
            <a:pPr>
              <a:buFontTx/>
              <a:buChar char="-"/>
            </a:pPr>
            <a:r>
              <a:rPr lang="fr-FR" b="1" dirty="0" smtClean="0"/>
              <a:t>Le Transport</a:t>
            </a:r>
            <a:r>
              <a:rPr lang="fr-FR" dirty="0" smtClean="0"/>
              <a:t>: avec les vols low cost </a:t>
            </a:r>
          </a:p>
          <a:p>
            <a:pPr>
              <a:buFontTx/>
              <a:buChar char="-"/>
            </a:pPr>
            <a:r>
              <a:rPr lang="fr-FR" b="1" dirty="0" smtClean="0"/>
              <a:t>La distribution alimentaire</a:t>
            </a:r>
            <a:r>
              <a:rPr lang="fr-FR" dirty="0" smtClean="0"/>
              <a:t>: avec hard discount, </a:t>
            </a:r>
            <a:r>
              <a:rPr lang="fr-FR" dirty="0" err="1" smtClean="0"/>
              <a:t>liddl</a:t>
            </a:r>
            <a:r>
              <a:rPr lang="fr-FR" dirty="0" smtClean="0"/>
              <a:t>, netto…</a:t>
            </a:r>
          </a:p>
          <a:p>
            <a:pPr>
              <a:buFontTx/>
              <a:buChar char="-"/>
            </a:pPr>
            <a:r>
              <a:rPr lang="fr-FR" b="1" dirty="0" smtClean="0"/>
              <a:t>L’automobile</a:t>
            </a:r>
            <a:r>
              <a:rPr lang="fr-FR" dirty="0" smtClean="0"/>
              <a:t>: avec la Logan de Renault </a:t>
            </a:r>
          </a:p>
          <a:p>
            <a:pPr>
              <a:buFontTx/>
              <a:buChar char="-"/>
            </a:pPr>
            <a:r>
              <a:rPr lang="fr-FR" b="1" dirty="0" smtClean="0"/>
              <a:t>La coiffure</a:t>
            </a:r>
            <a:r>
              <a:rPr lang="fr-FR" dirty="0" smtClean="0"/>
              <a:t>: avec les salons </a:t>
            </a:r>
            <a:r>
              <a:rPr lang="fr-FR" dirty="0" err="1" smtClean="0"/>
              <a:t>Tchip</a:t>
            </a:r>
            <a:endParaRPr lang="fr-FR" dirty="0" smtClean="0"/>
          </a:p>
          <a:p>
            <a:pPr>
              <a:buFontTx/>
              <a:buChar char="-"/>
            </a:pPr>
            <a:r>
              <a:rPr lang="fr-FR" b="1" dirty="0" smtClean="0"/>
              <a:t>La téléphonie</a:t>
            </a:r>
            <a:r>
              <a:rPr lang="fr-FR" dirty="0" smtClean="0"/>
              <a:t>: forfait </a:t>
            </a:r>
            <a:r>
              <a:rPr lang="fr-FR" dirty="0" err="1" smtClean="0"/>
              <a:t>low</a:t>
            </a:r>
            <a:r>
              <a:rPr lang="fr-FR" dirty="0" smtClean="0"/>
              <a:t> </a:t>
            </a:r>
            <a:r>
              <a:rPr lang="fr-FR" dirty="0" err="1" smtClean="0"/>
              <a:t>cost</a:t>
            </a:r>
            <a:r>
              <a:rPr lang="fr-FR" dirty="0" smtClean="0"/>
              <a:t> </a:t>
            </a:r>
          </a:p>
          <a:p>
            <a:pPr>
              <a:buFont typeface="Wingdings" pitchFamily="2" charset="2"/>
              <a:buChar char="v"/>
            </a:pPr>
            <a:r>
              <a:rPr lang="fr-FR" dirty="0" smtClean="0"/>
              <a:t>Contrairement aux avis les services à bas prix ou low cost ne s’adressent pas qu’à un « </a:t>
            </a:r>
            <a:r>
              <a:rPr lang="fr-FR" b="1" dirty="0" smtClean="0"/>
              <a:t>marché de pauvre</a:t>
            </a:r>
            <a:r>
              <a:rPr lang="fr-FR" dirty="0" smtClean="0"/>
              <a:t> », c’est juste un </a:t>
            </a:r>
            <a:r>
              <a:rPr lang="fr-FR" b="1" dirty="0" smtClean="0"/>
              <a:t>choix</a:t>
            </a:r>
            <a:r>
              <a:rPr lang="fr-FR" dirty="0" smtClean="0"/>
              <a:t> de la part du consommateurs.</a:t>
            </a:r>
          </a:p>
          <a:p>
            <a:pPr>
              <a:buFont typeface="Wingdings" pitchFamily="2" charset="2"/>
              <a:buChar char="v"/>
            </a:pPr>
            <a:r>
              <a:rPr lang="fr-FR" dirty="0" smtClean="0"/>
              <a:t>Par ailleurs, pour consommer moins les Français s’orientent vers l’</a:t>
            </a:r>
            <a:r>
              <a:rPr lang="fr-FR" b="1" dirty="0" smtClean="0"/>
              <a:t>occasion</a:t>
            </a:r>
            <a:r>
              <a:rPr lang="fr-FR" dirty="0" smtClean="0"/>
              <a:t>. Depuis quelques temps beaucoup de </a:t>
            </a:r>
            <a:r>
              <a:rPr lang="fr-FR" b="1" dirty="0" smtClean="0"/>
              <a:t>sites internet </a:t>
            </a:r>
            <a:r>
              <a:rPr lang="fr-FR" dirty="0" smtClean="0"/>
              <a:t>proposent la locations d’outil ou de différentes choses pour une </a:t>
            </a:r>
            <a:r>
              <a:rPr lang="fr-FR" b="1" dirty="0" smtClean="0"/>
              <a:t>durée limitée</a:t>
            </a:r>
            <a:r>
              <a:rPr lang="fr-FR" dirty="0" smtClean="0"/>
              <a:t>. Cela permet à la personne de ne pas a avoir a acheter un objet ou un outil alors qu’il s’en servira qu’une fois. </a:t>
            </a:r>
          </a:p>
          <a:p>
            <a:pPr>
              <a:buFont typeface="Wingdings" pitchFamily="2" charset="2"/>
              <a:buChar char="v"/>
            </a:pPr>
            <a:r>
              <a:rPr lang="fr-FR" dirty="0" smtClean="0"/>
              <a:t>Les français un peu moins adepte d’internet ou des réseau sociaux ou des sites comme </a:t>
            </a:r>
            <a:r>
              <a:rPr lang="fr-FR" i="1" dirty="0" smtClean="0"/>
              <a:t>le bon coin </a:t>
            </a:r>
            <a:r>
              <a:rPr lang="fr-FR" dirty="0" smtClean="0"/>
              <a:t>organisent des </a:t>
            </a:r>
            <a:r>
              <a:rPr lang="fr-FR" b="1" dirty="0" smtClean="0"/>
              <a:t>brocantes</a:t>
            </a:r>
            <a:r>
              <a:rPr lang="fr-FR" dirty="0" smtClean="0"/>
              <a:t> ou des </a:t>
            </a:r>
            <a:r>
              <a:rPr lang="fr-FR" b="1" dirty="0" smtClean="0"/>
              <a:t>vides greniers  </a:t>
            </a:r>
            <a:r>
              <a:rPr lang="fr-FR" dirty="0" smtClean="0"/>
              <a:t>ce qui leur permet de gagner un peu d’argent ou d’acheter des choses a bas prix. </a:t>
            </a:r>
          </a:p>
          <a:p>
            <a:pPr>
              <a:buNone/>
            </a:pPr>
            <a:r>
              <a:rPr lang="fr-FR" dirty="0" smtClean="0"/>
              <a:t>  </a:t>
            </a:r>
            <a:endParaRPr lang="fr-FR" dirty="0"/>
          </a:p>
        </p:txBody>
      </p:sp>
      <p:pic>
        <p:nvPicPr>
          <p:cNvPr id="1028" name="Picture 4" descr="http://t2.gstatic.com/images?q=tbn:ANd9GcTy0OJETXmr-ceIUEeu0x-fOod-CddyKtjsUj1nYoRrvXdOrSn3oGAjHZJy"/>
          <p:cNvPicPr>
            <a:picLocks noChangeAspect="1" noChangeArrowheads="1"/>
          </p:cNvPicPr>
          <p:nvPr/>
        </p:nvPicPr>
        <p:blipFill>
          <a:blip r:embed="rId2">
            <a:grayscl/>
          </a:blip>
          <a:srcRect/>
          <a:stretch>
            <a:fillRect/>
          </a:stretch>
        </p:blipFill>
        <p:spPr bwMode="auto">
          <a:xfrm>
            <a:off x="142844" y="5715016"/>
            <a:ext cx="1714512" cy="1142984"/>
          </a:xfrm>
          <a:prstGeom prst="rect">
            <a:avLst/>
          </a:prstGeom>
          <a:ln>
            <a:noFill/>
          </a:ln>
          <a:effectLst>
            <a:softEdge rad="112500"/>
          </a:effectLst>
        </p:spPr>
      </p:pic>
      <p:pic>
        <p:nvPicPr>
          <p:cNvPr id="1030" name="Picture 6" descr="http://www.routard.com/images_contenu/partir/dossier_pratique/lowcost/header.png"/>
          <p:cNvPicPr>
            <a:picLocks noChangeAspect="1" noChangeArrowheads="1"/>
          </p:cNvPicPr>
          <p:nvPr/>
        </p:nvPicPr>
        <p:blipFill>
          <a:blip r:embed="rId3" cstate="print">
            <a:grayscl/>
          </a:blip>
          <a:srcRect/>
          <a:stretch>
            <a:fillRect/>
          </a:stretch>
        </p:blipFill>
        <p:spPr bwMode="auto">
          <a:xfrm>
            <a:off x="1857356" y="5714992"/>
            <a:ext cx="2357454" cy="1143008"/>
          </a:xfrm>
          <a:prstGeom prst="rect">
            <a:avLst/>
          </a:prstGeom>
          <a:ln>
            <a:noFill/>
          </a:ln>
          <a:effectLst>
            <a:softEdge rad="112500"/>
          </a:effectLst>
        </p:spPr>
      </p:pic>
      <p:pic>
        <p:nvPicPr>
          <p:cNvPr id="1032" name="Picture 8" descr="http://files.hardiscounttpe.webnode.fr/200000005-ef675f0619/LOGO%20DU%20HARD%20DISCOUNT.jpg"/>
          <p:cNvPicPr>
            <a:picLocks noChangeAspect="1" noChangeArrowheads="1"/>
          </p:cNvPicPr>
          <p:nvPr/>
        </p:nvPicPr>
        <p:blipFill>
          <a:blip r:embed="rId4">
            <a:grayscl/>
          </a:blip>
          <a:srcRect/>
          <a:stretch>
            <a:fillRect/>
          </a:stretch>
        </p:blipFill>
        <p:spPr bwMode="auto">
          <a:xfrm>
            <a:off x="4357686" y="5786454"/>
            <a:ext cx="2286016" cy="1071546"/>
          </a:xfrm>
          <a:prstGeom prst="rect">
            <a:avLst/>
          </a:prstGeom>
          <a:ln>
            <a:noFill/>
          </a:ln>
          <a:effectLst>
            <a:softEdge rad="112500"/>
          </a:effectLst>
        </p:spPr>
      </p:pic>
      <p:pic>
        <p:nvPicPr>
          <p:cNvPr id="1034" name="Picture 10" descr="http://up.autotitre.com/8bbd4b1b70.jpg"/>
          <p:cNvPicPr>
            <a:picLocks noChangeAspect="1" noChangeArrowheads="1"/>
          </p:cNvPicPr>
          <p:nvPr/>
        </p:nvPicPr>
        <p:blipFill>
          <a:blip r:embed="rId5" cstate="print">
            <a:grayscl/>
          </a:blip>
          <a:srcRect/>
          <a:stretch>
            <a:fillRect/>
          </a:stretch>
        </p:blipFill>
        <p:spPr bwMode="auto">
          <a:xfrm>
            <a:off x="6715140" y="5786454"/>
            <a:ext cx="2166910" cy="1071546"/>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vols low cost </a:t>
            </a:r>
            <a:endParaRPr lang="fr-FR" dirty="0"/>
          </a:p>
        </p:txBody>
      </p:sp>
      <p:sp>
        <p:nvSpPr>
          <p:cNvPr id="3" name="Espace réservé du contenu 2"/>
          <p:cNvSpPr>
            <a:spLocks noGrp="1"/>
          </p:cNvSpPr>
          <p:nvPr>
            <p:ph idx="1"/>
          </p:nvPr>
        </p:nvSpPr>
        <p:spPr/>
        <p:txBody>
          <a:bodyPr/>
          <a:lstStyle/>
          <a:p>
            <a:r>
              <a:rPr lang="fr-FR" dirty="0" smtClean="0"/>
              <a:t>Les vols low cost sont des vols en avion a tarif préférentiel. Cela fait référence à des compagnies aérienne proposant des tarifs moins cher sur des destinations ciblés. Ces vols ont des petits désagrément comme le confort et le service. Les services à bord sont généralement payant. </a:t>
            </a:r>
            <a:endParaRPr lang="fr-FR" dirty="0"/>
          </a:p>
        </p:txBody>
      </p:sp>
      <p:pic>
        <p:nvPicPr>
          <p:cNvPr id="3076" name="Picture 4" descr="https://encrypted-tbn2.gstatic.com/images?q=tbn:ANd9GcRvlF2rTb10RB1BqcS9QkK3zv694luP-eJKmEWq8VmX19GCbmwOnA"/>
          <p:cNvPicPr>
            <a:picLocks noChangeAspect="1" noChangeArrowheads="1"/>
          </p:cNvPicPr>
          <p:nvPr/>
        </p:nvPicPr>
        <p:blipFill>
          <a:blip r:embed="rId2"/>
          <a:srcRect/>
          <a:stretch>
            <a:fillRect/>
          </a:stretch>
        </p:blipFill>
        <p:spPr bwMode="auto">
          <a:xfrm>
            <a:off x="785786" y="5143512"/>
            <a:ext cx="1428745" cy="1428745"/>
          </a:xfrm>
          <a:prstGeom prst="ellipse">
            <a:avLst/>
          </a:prstGeom>
          <a:ln>
            <a:noFill/>
          </a:ln>
          <a:effectLst>
            <a:softEdge rad="112500"/>
          </a:effectLst>
        </p:spPr>
      </p:pic>
      <p:pic>
        <p:nvPicPr>
          <p:cNvPr id="3078" name="Picture 6" descr="https://encrypted-tbn0.gstatic.com/images?q=tbn:ANd9GcSDBio6WbJHsmlA84qQ4gokJkmIWU4U_ThhXf0Z_V9vQgdMvivuHg"/>
          <p:cNvPicPr>
            <a:picLocks noChangeAspect="1" noChangeArrowheads="1"/>
          </p:cNvPicPr>
          <p:nvPr/>
        </p:nvPicPr>
        <p:blipFill>
          <a:blip r:embed="rId3"/>
          <a:srcRect/>
          <a:stretch>
            <a:fillRect/>
          </a:stretch>
        </p:blipFill>
        <p:spPr bwMode="auto">
          <a:xfrm rot="20806060">
            <a:off x="2857488" y="5429264"/>
            <a:ext cx="2571750" cy="685800"/>
          </a:xfrm>
          <a:prstGeom prst="homePlate">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coolSlant"/>
          </a:sp3d>
        </p:spPr>
      </p:pic>
      <p:pic>
        <p:nvPicPr>
          <p:cNvPr id="7" name="Picture 4" descr="https://encrypted-tbn2.gstatic.com/images?q=tbn:ANd9GcRvlF2rTb10RB1BqcS9QkK3zv694luP-eJKmEWq8VmX19GCbmwOnA"/>
          <p:cNvPicPr>
            <a:picLocks noChangeAspect="1" noChangeArrowheads="1"/>
          </p:cNvPicPr>
          <p:nvPr/>
        </p:nvPicPr>
        <p:blipFill>
          <a:blip r:embed="rId2"/>
          <a:srcRect/>
          <a:stretch>
            <a:fillRect/>
          </a:stretch>
        </p:blipFill>
        <p:spPr bwMode="auto">
          <a:xfrm>
            <a:off x="6215074" y="5143512"/>
            <a:ext cx="1428745" cy="1428745"/>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Faire soi-même </a:t>
            </a:r>
            <a:endParaRPr lang="fr-FR" dirty="0"/>
          </a:p>
        </p:txBody>
      </p:sp>
      <p:sp>
        <p:nvSpPr>
          <p:cNvPr id="3" name="Espace réservé du contenu 2"/>
          <p:cNvSpPr>
            <a:spLocks noGrp="1"/>
          </p:cNvSpPr>
          <p:nvPr>
            <p:ph idx="1"/>
          </p:nvPr>
        </p:nvSpPr>
        <p:spPr/>
        <p:txBody>
          <a:bodyPr>
            <a:normAutofit fontScale="40000" lnSpcReduction="20000"/>
          </a:bodyPr>
          <a:lstStyle/>
          <a:p>
            <a:pPr>
              <a:buNone/>
            </a:pPr>
            <a:r>
              <a:rPr lang="fr-FR" sz="3500" dirty="0" smtClean="0"/>
              <a:t>La cuisine « maison », &amp; le bricolage deviennent des activités de plus en plus utilisées pour économiser sur le plan Faire soi-même. </a:t>
            </a:r>
          </a:p>
          <a:p>
            <a:pPr>
              <a:buNone/>
            </a:pPr>
            <a:r>
              <a:rPr lang="fr-FR" sz="3500" dirty="0" smtClean="0"/>
              <a:t>La cuisine «maison » est incitée aussi dans les émissions culinaires, les salons, les livres, les titres de presse, les cours de cuisine, blogs &amp; site internet.  Donc 84 % des Français pratiquent la cuisine maison. </a:t>
            </a:r>
          </a:p>
          <a:p>
            <a:pPr>
              <a:buNone/>
            </a:pPr>
            <a:r>
              <a:rPr lang="fr-FR" sz="3500" dirty="0" smtClean="0"/>
              <a:t>Le « fait-maison » coûte beaucoup moins cher que les plats industrialisés (surgelés, conserves..). Mais on a aussi une quantité plus libre au niveau des produits, ce qui permet d’être maître de la quantité. </a:t>
            </a:r>
          </a:p>
          <a:p>
            <a:pPr>
              <a:buNone/>
            </a:pPr>
            <a:r>
              <a:rPr lang="fr-FR" sz="3500" dirty="0" smtClean="0"/>
              <a:t>Les Français récoltent aussi leurs fruits &amp; leurs légumes soi même, ce qui permet de faire baisser le pouvoir d’achat. </a:t>
            </a:r>
            <a:r>
              <a:rPr lang="fr-FR" sz="4500" dirty="0" smtClean="0"/>
              <a:t>Il</a:t>
            </a:r>
            <a:r>
              <a:rPr lang="fr-FR" sz="3500" dirty="0" smtClean="0"/>
              <a:t> suffit juste de prendre son panier, ses bottes, &amp; d’aller dans des exploitations agricoles pour choisir soi même ses fruits &amp; ses légumes. </a:t>
            </a:r>
          </a:p>
          <a:p>
            <a:pPr>
              <a:buNone/>
            </a:pPr>
            <a:r>
              <a:rPr lang="fr-FR" sz="3500" dirty="0" smtClean="0"/>
              <a:t> </a:t>
            </a:r>
          </a:p>
          <a:p>
            <a:pPr>
              <a:buNone/>
            </a:pPr>
            <a:r>
              <a:rPr lang="fr-FR" sz="3500" dirty="0" smtClean="0"/>
              <a:t>Plus de 80% des Français réalisent leurs travaux eux-mêmes plutôt que de faire venir un professionnel. Maintenant, 50% d’entre eux se disent comme  « expert en bricolage » alors qu’il y a un an ils étaient un peut moins de 30%.</a:t>
            </a:r>
          </a:p>
          <a:p>
            <a:pPr>
              <a:buNone/>
            </a:pPr>
            <a:r>
              <a:rPr lang="fr-FR" sz="3500" dirty="0" smtClean="0"/>
              <a:t>La baisse du pouvoir d’achat reste quand même une dépense majoritaire. On dépense, oui, mais on dépense économe. </a:t>
            </a:r>
          </a:p>
          <a:p>
            <a:pPr>
              <a:buNone/>
            </a:pPr>
            <a:r>
              <a:rPr lang="fr-FR" sz="3500" dirty="0" smtClean="0"/>
              <a:t> </a:t>
            </a:r>
          </a:p>
          <a:p>
            <a:pPr>
              <a:buNone/>
            </a:pPr>
            <a:r>
              <a:rPr lang="fr-FR" sz="3500" dirty="0" smtClean="0"/>
              <a:t>« Faire soi même » se développe vite dans tous les domaines. « Self-garage », ateliers de décoration, fabrications de bijoux, de tricot … </a:t>
            </a:r>
          </a:p>
          <a:p>
            <a:pPr>
              <a:buNone/>
            </a:pPr>
            <a:r>
              <a:rPr lang="fr-FR" sz="3500" dirty="0" smtClean="0"/>
              <a:t>Le phénomène se développe grâce aux nouvelles consommations d’internet. Chacun peut aujourd’hui ouvrir un blog, une boutique en ligne, et donc ne pas passé par la publicité &amp; les grandes enseignes commerciales. Le phénomène est bien plus qu’une simple « débrouille ». Les gens inventent un nouvel artisanat. </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Sources:</a:t>
            </a:r>
            <a:endParaRPr lang="fr-FR" dirty="0"/>
          </a:p>
        </p:txBody>
      </p:sp>
      <p:sp>
        <p:nvSpPr>
          <p:cNvPr id="3" name="Espace réservé du contenu 2"/>
          <p:cNvSpPr>
            <a:spLocks noGrp="1"/>
          </p:cNvSpPr>
          <p:nvPr>
            <p:ph idx="1"/>
          </p:nvPr>
        </p:nvSpPr>
        <p:spPr/>
        <p:txBody>
          <a:bodyPr/>
          <a:lstStyle/>
          <a:p>
            <a:pPr>
              <a:buNone/>
            </a:pPr>
            <a:r>
              <a:rPr lang="fr-FR" sz="1400" dirty="0" smtClean="0"/>
              <a:t> -  http://www.lefigaro.fr/conso/2013/03/20/05007-20130320ARTFIG00390-les-francais-inquiets-pour-leurs-vacances-d-ete.php</a:t>
            </a:r>
          </a:p>
          <a:p>
            <a:pPr>
              <a:buNone/>
            </a:pPr>
            <a:r>
              <a:rPr lang="fr-FR" sz="1400" u="sng" dirty="0" smtClean="0">
                <a:hlinkClick r:id="rId2"/>
              </a:rPr>
              <a:t>-http://www.lsa-conso.fr/geant-casino-se-lance-a-son-tour-dans-la-guerre-des-prix,138383</a:t>
            </a:r>
            <a:r>
              <a:rPr lang="fr-FR" sz="1400" dirty="0" smtClean="0"/>
              <a:t> </a:t>
            </a:r>
          </a:p>
          <a:p>
            <a:pPr>
              <a:buNone/>
            </a:pPr>
            <a:endParaRPr lang="fr-FR" sz="1400" dirty="0" smtClean="0"/>
          </a:p>
          <a:p>
            <a:pPr>
              <a:buNone/>
            </a:pPr>
            <a:r>
              <a:rPr lang="fr-FR" sz="1400" dirty="0" smtClean="0">
                <a:hlinkClick r:id="rId3"/>
              </a:rPr>
              <a:t>-http://www.scienceshumaines.com/consommer-en-temps-de-crise_fr_30111.html</a:t>
            </a:r>
            <a:endParaRPr lang="fr-FR" sz="1400" dirty="0" smtClean="0"/>
          </a:p>
          <a:p>
            <a:pPr>
              <a:buFontTx/>
              <a:buChar char="-"/>
            </a:pPr>
            <a:endParaRPr lang="fr-FR" sz="1400" dirty="0" smtClean="0"/>
          </a:p>
          <a:p>
            <a:pPr>
              <a:buNone/>
            </a:pPr>
            <a:r>
              <a:rPr lang="fr-FR" sz="1400" dirty="0" smtClean="0"/>
              <a:t>-http://www.scienceshumaines.com/consommer-en-temps-de-crise_fr_30111.html</a:t>
            </a:r>
          </a:p>
          <a:p>
            <a:pPr>
              <a:buNone/>
            </a:pPr>
            <a:endParaRPr lang="fr-FR" sz="1400" dirty="0" smtClean="0"/>
          </a:p>
          <a:p>
            <a:pPr>
              <a:buNone/>
            </a:pPr>
            <a:r>
              <a:rPr lang="fr-FR" sz="1400" dirty="0" smtClean="0"/>
              <a:t>-http://www.laregion.fr/uploads/Document/0e/WEB_CHEMIN_9801_1273478102.pdf</a:t>
            </a:r>
          </a:p>
          <a:p>
            <a:pPr>
              <a:buNone/>
            </a:pPr>
            <a:endParaRPr lang="fr-FR" sz="1400" dirty="0" smtClean="0"/>
          </a:p>
          <a:p>
            <a:pPr>
              <a:buNone/>
            </a:pPr>
            <a:r>
              <a:rPr lang="fr-FR" sz="1400" dirty="0" smtClean="0"/>
              <a:t>-http://fr.wikipedia.org/wiki/Compagnie_a%C3%A9rienne_%C3%A0_bas_prix</a:t>
            </a:r>
          </a:p>
          <a:p>
            <a:pPr>
              <a:buNone/>
            </a:pPr>
            <a:endParaRPr lang="fr-FR" sz="1400" dirty="0" smtClean="0"/>
          </a:p>
          <a:p>
            <a:pPr>
              <a:buNone/>
            </a:pPr>
            <a:r>
              <a:rPr lang="fr-FR" sz="1400" dirty="0" smtClean="0"/>
              <a:t>-http://www.babel-voyages.com/definition/slow-tourisme</a:t>
            </a:r>
            <a:endParaRPr lang="fr-FR" sz="1400" dirty="0"/>
          </a:p>
        </p:txBody>
      </p:sp>
      <p:pic>
        <p:nvPicPr>
          <p:cNvPr id="1026" name="Picture 2" descr="https://encrypted-tbn0.gstatic.com/images?q=tbn:ANd9GcR975pwEPLILMKEYMLsF8TTXobfZKia5jZIvqAj61v2L6vDjz05"/>
          <p:cNvPicPr>
            <a:picLocks noChangeAspect="1" noChangeArrowheads="1"/>
          </p:cNvPicPr>
          <p:nvPr/>
        </p:nvPicPr>
        <p:blipFill>
          <a:blip r:embed="rId4"/>
          <a:srcRect/>
          <a:stretch>
            <a:fillRect/>
          </a:stretch>
        </p:blipFill>
        <p:spPr bwMode="auto">
          <a:xfrm rot="20259505">
            <a:off x="6786578" y="4214818"/>
            <a:ext cx="1276346" cy="1703988"/>
          </a:xfrm>
          <a:prstGeom prst="roundRect">
            <a:avLst>
              <a:gd name="adj" fmla="val 16667"/>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cross"/>
          </a:sp3d>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190</TotalTime>
  <Words>291</Words>
  <Application>Microsoft Office PowerPoint</Application>
  <PresentationFormat>Affichage à l'écran (4:3)</PresentationFormat>
  <Paragraphs>58</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Promenade</vt:lpstr>
      <vt:lpstr>Consommer en temps de crise</vt:lpstr>
      <vt:lpstr>Sommaire</vt:lpstr>
      <vt:lpstr>Les français consomment moins, une première…</vt:lpstr>
      <vt:lpstr>Consommer Moins: -les vacances</vt:lpstr>
      <vt:lpstr>Diapositive 5</vt:lpstr>
      <vt:lpstr>Consommer moins cher </vt:lpstr>
      <vt:lpstr>Les vols low cost </vt:lpstr>
      <vt:lpstr>Faire soi-même </vt:lpstr>
      <vt:lpstr>                            Sources:</vt:lpstr>
    </vt:vector>
  </TitlesOfParts>
  <Company>Académie de rennes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Consommer en temps de crise</dc:title>
  <dc:creator>msimon-a</dc:creator>
  <cp:lastModifiedBy>msimon-a</cp:lastModifiedBy>
  <cp:revision>33</cp:revision>
  <dcterms:created xsi:type="dcterms:W3CDTF">2013-04-10T08:07:08Z</dcterms:created>
  <dcterms:modified xsi:type="dcterms:W3CDTF">2013-05-29T07:42:31Z</dcterms:modified>
</cp:coreProperties>
</file>