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0"/>
  </p:notesMasterIdLst>
  <p:sldIdLst>
    <p:sldId id="256" r:id="rId2"/>
    <p:sldId id="265" r:id="rId3"/>
    <p:sldId id="257" r:id="rId4"/>
    <p:sldId id="258" r:id="rId5"/>
    <p:sldId id="263" r:id="rId6"/>
    <p:sldId id="267" r:id="rId7"/>
    <p:sldId id="260"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28" autoAdjust="0"/>
    <p:restoredTop sz="94660"/>
  </p:normalViewPr>
  <p:slideViewPr>
    <p:cSldViewPr>
      <p:cViewPr>
        <p:scale>
          <a:sx n="100" d="100"/>
          <a:sy n="100" d="100"/>
        </p:scale>
        <p:origin x="-312"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645FD-FFE7-4E2D-8240-A8206D44BBB0}" type="datetimeFigureOut">
              <a:rPr lang="fr-FR" smtClean="0"/>
              <a:pPr/>
              <a:t>03/04/2013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21EBA-7F9A-4313-9D9F-418E3269E2F4}"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921EBA-7F9A-4313-9D9F-418E3269E2F4}" type="slidenum">
              <a:rPr lang="fr-FR" smtClean="0"/>
              <a:pPr/>
              <a:t>4</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F7D0820A-92C4-4F13-89E2-5318288BDD38}" type="datetimeFigureOut">
              <a:rPr lang="fr-FR" smtClean="0"/>
              <a:pPr/>
              <a:t>03/04/2013</a:t>
            </a:fld>
            <a:endParaRPr lang="fr-FR" dirty="0"/>
          </a:p>
        </p:txBody>
      </p:sp>
      <p:sp>
        <p:nvSpPr>
          <p:cNvPr id="17" name="Espace réservé du pied de page 16"/>
          <p:cNvSpPr>
            <a:spLocks noGrp="1"/>
          </p:cNvSpPr>
          <p:nvPr>
            <p:ph type="ftr" sz="quarter" idx="11"/>
          </p:nvPr>
        </p:nvSpPr>
        <p:spPr>
          <a:xfrm>
            <a:off x="2898648" y="6355080"/>
            <a:ext cx="3474720" cy="365760"/>
          </a:xfrm>
        </p:spPr>
        <p:txBody>
          <a:bodyPr/>
          <a:lstStyle/>
          <a:p>
            <a:endParaRPr lang="fr-FR" dirty="0"/>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0F0D8ACF-8E4E-4FC0-A479-A98AB29ACD55}" type="slidenum">
              <a:rPr lang="fr-FR" smtClean="0"/>
              <a:pPr/>
              <a:t>‹N°›</a:t>
            </a:fld>
            <a:endParaRPr lang="fr-FR"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7D0820A-92C4-4F13-89E2-5318288BDD38}" type="datetimeFigureOut">
              <a:rPr lang="fr-FR" smtClean="0"/>
              <a:pPr/>
              <a:t>03/04/2013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F0D8ACF-8E4E-4FC0-A479-A98AB29ACD5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7D0820A-92C4-4F13-89E2-5318288BDD38}" type="datetimeFigureOut">
              <a:rPr lang="fr-FR" smtClean="0"/>
              <a:pPr/>
              <a:t>03/04/2013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F0D8ACF-8E4E-4FC0-A479-A98AB29ACD55}" type="slidenum">
              <a:rPr lang="fr-FR" smtClean="0"/>
              <a:pPr/>
              <a:t>‹N°›</a:t>
            </a:fld>
            <a:endParaRPr lang="fr-FR" dirty="0"/>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F7D0820A-92C4-4F13-89E2-5318288BDD38}" type="datetimeFigureOut">
              <a:rPr lang="fr-FR" smtClean="0"/>
              <a:pPr/>
              <a:t>03/04/2013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F0D8ACF-8E4E-4FC0-A479-A98AB29ACD55}" type="slidenum">
              <a:rPr lang="fr-FR" smtClean="0"/>
              <a:pPr/>
              <a:t>‹N°›</a:t>
            </a:fld>
            <a:endParaRPr lang="fr-FR" dirty="0"/>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F7D0820A-92C4-4F13-89E2-5318288BDD38}" type="datetimeFigureOut">
              <a:rPr lang="fr-FR" smtClean="0"/>
              <a:pPr/>
              <a:t>03/04/2013</a:t>
            </a:fld>
            <a:endParaRPr lang="fr-FR" dirty="0"/>
          </a:p>
        </p:txBody>
      </p:sp>
      <p:sp>
        <p:nvSpPr>
          <p:cNvPr id="5" name="Espace réservé du pied de page 4"/>
          <p:cNvSpPr>
            <a:spLocks noGrp="1"/>
          </p:cNvSpPr>
          <p:nvPr>
            <p:ph type="ftr" sz="quarter" idx="11"/>
          </p:nvPr>
        </p:nvSpPr>
        <p:spPr>
          <a:xfrm>
            <a:off x="2898648" y="6355080"/>
            <a:ext cx="3474720" cy="365760"/>
          </a:xfrm>
        </p:spPr>
        <p:txBody>
          <a:bodyPr/>
          <a:lstStyle/>
          <a:p>
            <a:endParaRPr lang="fr-FR" dirty="0"/>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0F0D8ACF-8E4E-4FC0-A479-A98AB29ACD55}" type="slidenum">
              <a:rPr lang="fr-FR" smtClean="0"/>
              <a:pPr/>
              <a:t>‹N°›</a:t>
            </a:fld>
            <a:endParaRPr lang="fr-FR"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F7D0820A-92C4-4F13-89E2-5318288BDD38}" type="datetimeFigureOut">
              <a:rPr lang="fr-FR" smtClean="0"/>
              <a:pPr/>
              <a:t>03/04/2013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F0D8ACF-8E4E-4FC0-A479-A98AB29ACD55}" type="slidenum">
              <a:rPr lang="fr-FR" smtClean="0"/>
              <a:pPr/>
              <a:t>‹N°›</a:t>
            </a:fld>
            <a:endParaRPr lang="fr-FR" dirty="0"/>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F7D0820A-92C4-4F13-89E2-5318288BDD38}" type="datetimeFigureOut">
              <a:rPr lang="fr-FR" smtClean="0"/>
              <a:pPr/>
              <a:t>03/04/2013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F0D8ACF-8E4E-4FC0-A479-A98AB29ACD55}" type="slidenum">
              <a:rPr lang="fr-FR" smtClean="0"/>
              <a:pPr/>
              <a:t>‹N°›</a:t>
            </a:fld>
            <a:endParaRPr lang="fr-FR" dirty="0"/>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7D0820A-92C4-4F13-89E2-5318288BDD38}" type="datetimeFigureOut">
              <a:rPr lang="fr-FR" smtClean="0"/>
              <a:pPr/>
              <a:t>03/04/2013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F0D8ACF-8E4E-4FC0-A479-A98AB29ACD55}" type="slidenum">
              <a:rPr lang="fr-FR" smtClean="0"/>
              <a:pPr/>
              <a:t>‹N°›</a:t>
            </a:fld>
            <a:endParaRPr lang="fr-FR" dirty="0"/>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D0820A-92C4-4F13-89E2-5318288BDD38}" type="datetimeFigureOut">
              <a:rPr lang="fr-FR" smtClean="0"/>
              <a:pPr/>
              <a:t>03/04/2013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F0D8ACF-8E4E-4FC0-A479-A98AB29ACD55}" type="slidenum">
              <a:rPr lang="fr-FR" smtClean="0"/>
              <a:pPr/>
              <a:t>‹N°›</a:t>
            </a:fld>
            <a:endParaRPr lang="fr-FR" dirty="0"/>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7D0820A-92C4-4F13-89E2-5318288BDD38}" type="datetimeFigureOut">
              <a:rPr lang="fr-FR" smtClean="0"/>
              <a:pPr/>
              <a:t>03/04/2013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F0D8ACF-8E4E-4FC0-A479-A98AB29ACD55}" type="slidenum">
              <a:rPr lang="fr-FR" smtClean="0"/>
              <a:pPr/>
              <a:t>‹N°›</a:t>
            </a:fld>
            <a:endParaRPr lang="fr-FR" dirty="0"/>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7D0820A-92C4-4F13-89E2-5318288BDD38}" type="datetimeFigureOut">
              <a:rPr lang="fr-FR" smtClean="0"/>
              <a:pPr/>
              <a:t>03/04/2013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F0D8ACF-8E4E-4FC0-A479-A98AB29ACD55}" type="slidenum">
              <a:rPr lang="fr-FR" smtClean="0"/>
              <a:pPr/>
              <a:t>‹N°›</a:t>
            </a:fld>
            <a:endParaRPr lang="fr-FR" dirty="0"/>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7D0820A-92C4-4F13-89E2-5318288BDD38}" type="datetimeFigureOut">
              <a:rPr lang="fr-FR" smtClean="0"/>
              <a:pPr/>
              <a:t>03/04/2013</a:t>
            </a:fld>
            <a:endParaRPr lang="fr-FR" dirty="0"/>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fr-FR" dirty="0"/>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F0D8ACF-8E4E-4FC0-A479-A98AB29ACD55}" type="slidenum">
              <a:rPr lang="fr-FR" smtClean="0"/>
              <a:pPr/>
              <a:t>‹N°›</a:t>
            </a:fld>
            <a:endParaRPr lang="fr-FR" dirty="0"/>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breizhcola.fr/upload/cms/paragraphes/img/panoramique/bloavez-mad----89.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714348" y="142852"/>
            <a:ext cx="7894085"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Breizh Cola</a:t>
            </a:r>
          </a:p>
          <a:p>
            <a:pPr algn="ctr"/>
            <a:r>
              <a:rPr lang="fr-F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cola du Phare Ouest</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ZoneTexte 3"/>
          <p:cNvSpPr txBox="1"/>
          <p:nvPr/>
        </p:nvSpPr>
        <p:spPr>
          <a:xfrm>
            <a:off x="6858016" y="5072896"/>
            <a:ext cx="2071702" cy="1785104"/>
          </a:xfrm>
          <a:prstGeom prst="rect">
            <a:avLst/>
          </a:prstGeom>
          <a:noFill/>
        </p:spPr>
        <p:txBody>
          <a:bodyPr wrap="square" rtlCol="0">
            <a:spAutoFit/>
          </a:bodyPr>
          <a:lstStyle/>
          <a:p>
            <a:pPr algn="ctr"/>
            <a:r>
              <a:rPr lang="fr-FR" sz="2000" u="sng" dirty="0" smtClean="0">
                <a:solidFill>
                  <a:schemeClr val="tx2">
                    <a:lumMod val="60000"/>
                    <a:lumOff val="40000"/>
                  </a:schemeClr>
                </a:solidFill>
              </a:rPr>
              <a:t>Seconde 5</a:t>
            </a:r>
          </a:p>
          <a:p>
            <a:pPr algn="ctr"/>
            <a:r>
              <a:rPr lang="fr-FR" dirty="0" smtClean="0"/>
              <a:t>Lucas Jéhanno</a:t>
            </a:r>
            <a:br>
              <a:rPr lang="fr-FR" dirty="0" smtClean="0"/>
            </a:br>
            <a:r>
              <a:rPr lang="fr-FR" dirty="0" smtClean="0"/>
              <a:t>Samy Flippot</a:t>
            </a:r>
          </a:p>
          <a:p>
            <a:pPr algn="ctr"/>
            <a:r>
              <a:rPr lang="fr-FR" dirty="0" smtClean="0"/>
              <a:t>Maxence Evenas</a:t>
            </a:r>
          </a:p>
          <a:p>
            <a:pPr algn="ctr"/>
            <a:r>
              <a:rPr lang="fr-FR" dirty="0" smtClean="0"/>
              <a:t>Roman Bühler</a:t>
            </a:r>
          </a:p>
          <a:p>
            <a:pPr algn="ctr"/>
            <a:endParaRPr lang="fr-FR"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our et folklore décalé pour la nouvelle campagne de la « boisson magique » des Breton - Emmanuel Pain"/>
          <p:cNvPicPr>
            <a:picLocks noChangeAspect="1" noChangeArrowheads="1"/>
          </p:cNvPicPr>
          <p:nvPr/>
        </p:nvPicPr>
        <p:blipFill>
          <a:blip r:embed="rId2"/>
          <a:srcRect/>
          <a:stretch>
            <a:fillRect/>
          </a:stretch>
        </p:blipFill>
        <p:spPr bwMode="auto">
          <a:xfrm>
            <a:off x="-36786" y="0"/>
            <a:ext cx="9180786" cy="6858000"/>
          </a:xfrm>
          <a:prstGeom prst="rect">
            <a:avLst/>
          </a:prstGeom>
          <a:noFill/>
        </p:spPr>
      </p:pic>
      <p:sp>
        <p:nvSpPr>
          <p:cNvPr id="2" name="Titre 1"/>
          <p:cNvSpPr>
            <a:spLocks noGrp="1"/>
          </p:cNvSpPr>
          <p:nvPr>
            <p:ph type="title"/>
          </p:nvPr>
        </p:nvSpPr>
        <p:spPr>
          <a:xfrm>
            <a:off x="428596" y="285728"/>
            <a:ext cx="8186766" cy="714380"/>
          </a:xfrm>
          <a:solidFill>
            <a:srgbClr val="FFFFFF">
              <a:alpha val="69804"/>
            </a:srgbClr>
          </a:solidFill>
        </p:spPr>
        <p:style>
          <a:lnRef idx="2">
            <a:schemeClr val="dk1"/>
          </a:lnRef>
          <a:fillRef idx="1">
            <a:schemeClr val="lt1"/>
          </a:fillRef>
          <a:effectRef idx="0">
            <a:schemeClr val="dk1"/>
          </a:effectRef>
          <a:fontRef idx="minor">
            <a:schemeClr val="dk1"/>
          </a:fontRef>
        </p:style>
        <p:txBody>
          <a:bodyPr>
            <a:normAutofit/>
          </a:bodyPr>
          <a:lstStyle/>
          <a:p>
            <a:pPr algn="ctr"/>
            <a:r>
              <a:rPr lang="fr-FR" sz="4000" dirty="0" smtClean="0">
                <a:solidFill>
                  <a:schemeClr val="tx1"/>
                </a:solidFill>
              </a:rPr>
              <a:t>Sommaire</a:t>
            </a:r>
            <a:endParaRPr lang="fr-FR" sz="4000" dirty="0">
              <a:solidFill>
                <a:schemeClr val="tx1"/>
              </a:solidFill>
            </a:endParaRPr>
          </a:p>
        </p:txBody>
      </p:sp>
      <p:sp>
        <p:nvSpPr>
          <p:cNvPr id="3" name="Espace réservé du contenu 2"/>
          <p:cNvSpPr>
            <a:spLocks noGrp="1"/>
          </p:cNvSpPr>
          <p:nvPr>
            <p:ph sz="quarter" idx="1"/>
          </p:nvPr>
        </p:nvSpPr>
        <p:spPr>
          <a:xfrm>
            <a:off x="357158" y="2071678"/>
            <a:ext cx="8358246" cy="4214842"/>
          </a:xfrm>
          <a:solidFill>
            <a:srgbClr val="FFFFFF">
              <a:alpha val="69804"/>
            </a:srgbClr>
          </a:solidFill>
        </p:spPr>
        <p:style>
          <a:lnRef idx="2">
            <a:schemeClr val="dk1"/>
          </a:lnRef>
          <a:fillRef idx="1">
            <a:schemeClr val="lt1"/>
          </a:fillRef>
          <a:effectRef idx="0">
            <a:schemeClr val="dk1"/>
          </a:effectRef>
          <a:fontRef idx="minor">
            <a:schemeClr val="dk1"/>
          </a:fontRef>
        </p:style>
        <p:txBody>
          <a:bodyPr>
            <a:normAutofit fontScale="92500"/>
          </a:bodyPr>
          <a:lstStyle/>
          <a:p>
            <a:r>
              <a:rPr lang="fr-FR" dirty="0" smtClean="0">
                <a:solidFill>
                  <a:schemeClr val="tx1">
                    <a:lumMod val="95000"/>
                    <a:lumOff val="5000"/>
                  </a:schemeClr>
                </a:solidFill>
              </a:rPr>
              <a:t>1°- Histoire </a:t>
            </a:r>
            <a:r>
              <a:rPr lang="fr-FR" dirty="0" smtClean="0"/>
              <a:t>de la société</a:t>
            </a:r>
          </a:p>
          <a:p>
            <a:endParaRPr lang="fr-FR" dirty="0" smtClean="0"/>
          </a:p>
          <a:p>
            <a:r>
              <a:rPr lang="fr-FR" dirty="0" smtClean="0"/>
              <a:t>2°- Projet économique / culturel </a:t>
            </a:r>
          </a:p>
          <a:p>
            <a:endParaRPr lang="fr-FR" dirty="0" smtClean="0"/>
          </a:p>
          <a:p>
            <a:r>
              <a:rPr lang="fr-FR" dirty="0" smtClean="0"/>
              <a:t>3°- Place de breizh cola sur le marché français/ international </a:t>
            </a:r>
          </a:p>
          <a:p>
            <a:endParaRPr lang="fr-FR" dirty="0" smtClean="0"/>
          </a:p>
          <a:p>
            <a:r>
              <a:rPr lang="fr-FR" dirty="0" smtClean="0"/>
              <a:t>4°- Projet de développement de breizh cola</a:t>
            </a:r>
          </a:p>
          <a:p>
            <a:endParaRPr lang="fr-FR" dirty="0" smtClean="0"/>
          </a:p>
          <a:p>
            <a:r>
              <a:rPr lang="fr-FR" dirty="0" smtClean="0"/>
              <a:t>5°- Stratégies marketing </a:t>
            </a:r>
          </a:p>
          <a:p>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ile:Breizh Cola in Japan ! Du Breizh Cola au Japo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a:off x="457200" y="152400"/>
            <a:ext cx="8229600" cy="847708"/>
          </a:xfrm>
          <a:solidFill>
            <a:srgbClr val="CC0000"/>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ctr"/>
            <a:r>
              <a:rPr lang="fr-FR" sz="4000" dirty="0" smtClean="0"/>
              <a:t>Présentation</a:t>
            </a:r>
            <a:endParaRPr lang="fr-FR" sz="4000" dirty="0"/>
          </a:p>
        </p:txBody>
      </p:sp>
      <p:sp>
        <p:nvSpPr>
          <p:cNvPr id="3" name="Espace réservé du contenu 2"/>
          <p:cNvSpPr>
            <a:spLocks noGrp="1"/>
          </p:cNvSpPr>
          <p:nvPr>
            <p:ph sz="quarter" idx="1"/>
          </p:nvPr>
        </p:nvSpPr>
        <p:spPr>
          <a:xfrm>
            <a:off x="428596" y="1643050"/>
            <a:ext cx="8258204" cy="4929222"/>
          </a:xfrm>
          <a:solidFill>
            <a:srgbClr val="FFFFFF">
              <a:alpha val="69804"/>
            </a:srgbClr>
          </a:solidFill>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fr-FR" dirty="0" smtClean="0"/>
              <a:t>Depuis plusieurs années, la prise de conscience s'est faite de l'importance de la diversité des cultures. Ne parle-t-on pas, par exemple, de l'importance de sauver les langues régionales ?</a:t>
            </a:r>
          </a:p>
          <a:p>
            <a:r>
              <a:rPr lang="fr-FR" dirty="0" smtClean="0"/>
              <a:t>Et dans le domaine de l'environnement, nul ne conteste aujourd'hui, l'absolue nécessité de maintenir la diversité (la biodiversité) des espèces animales et végétales, seule solution pour envisager un développement durable. </a:t>
            </a:r>
          </a:p>
          <a:p>
            <a:r>
              <a:rPr lang="fr-FR" dirty="0" smtClean="0"/>
              <a:t>Et pourtant il y a un modèle économique unique pour le monde entier, il y a aussi un modèle culturel qui s'impose à tous. Et il y a des produits qui, par leur diffusion planétaire, tendent à un modèle unique de consommation. </a:t>
            </a:r>
          </a:p>
          <a:p>
            <a:r>
              <a:rPr lang="fr-FR" dirty="0" smtClean="0"/>
              <a:t>Alors à ce moment là, quelques individus groupes, sans aucun esprit de communautarisme, réagissent pour ne pas perdre leur identité. Quelques irréductibles qui disent "nous allons reprendre la main, prenons un produit universellement connu... le cola et approprions-nous le." </a:t>
            </a:r>
          </a:p>
          <a:p>
            <a:r>
              <a:rPr lang="fr-FR" dirty="0" smtClean="0"/>
              <a:t>Ils ont donc décidé sans aucun complexe, de produire et de commercialiser en Bretagne : Breizh Cola, le cola du Phare Ouest ...</a:t>
            </a:r>
          </a:p>
          <a:p>
            <a:endParaRPr lang="fr-FR"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File:Breizh Cola.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a:off x="457200" y="152400"/>
            <a:ext cx="8229600" cy="704832"/>
          </a:xfrm>
        </p:spPr>
        <p:txBody>
          <a:bodyPr>
            <a:normAutofit/>
          </a:bodyPr>
          <a:lstStyle/>
          <a:p>
            <a:pPr algn="ctr"/>
            <a:r>
              <a:rPr lang="fr-FR" dirty="0" smtClean="0">
                <a:solidFill>
                  <a:schemeClr val="bg1"/>
                </a:solidFill>
              </a:rPr>
              <a:t>Histoire de la boite</a:t>
            </a:r>
            <a:endParaRPr lang="fr-FR" dirty="0">
              <a:solidFill>
                <a:schemeClr val="bg1"/>
              </a:solidFill>
            </a:endParaRPr>
          </a:p>
        </p:txBody>
      </p:sp>
      <p:sp>
        <p:nvSpPr>
          <p:cNvPr id="3" name="Espace réservé du contenu 2"/>
          <p:cNvSpPr>
            <a:spLocks noGrp="1"/>
          </p:cNvSpPr>
          <p:nvPr>
            <p:ph sz="quarter" idx="1"/>
          </p:nvPr>
        </p:nvSpPr>
        <p:spPr>
          <a:xfrm>
            <a:off x="428596" y="1214422"/>
            <a:ext cx="8258204" cy="5000660"/>
          </a:xfrm>
          <a:solidFill>
            <a:srgbClr val="FFFFFF">
              <a:alpha val="69804"/>
            </a:srgbClr>
          </a:solidFill>
        </p:spPr>
        <p:txBody>
          <a:bodyPr>
            <a:noAutofit/>
          </a:bodyPr>
          <a:lstStyle/>
          <a:p>
            <a:r>
              <a:rPr lang="fr-FR" sz="2400" dirty="0" smtClean="0"/>
              <a:t>À l’automne 2001, Eric Ollive et Stéphane Kerdodé, cadres de la brasserie Lancelot, lance un cola breton. En association avec Bernard Lancelot, qui leur permet d'utiliser les structures de production et de diffusion, ils créent la société Phare Ouest, en y investissant leurs primes de fin d'année. Après un lancement à Lorient en mars 2002, les premières bouteilles de Breizh Cola sortent de la chaîne en juin 2003, sous la forme  en verre de 33cl. L'engouement a suivi et un an plus tard, un million de bouteilles sortaient de l'usine.  Le Breizh Cola a inspiré d'autres colas régionaux . En 2011, l'entreprise Lancelot a investi 3 millions, dont 2 millions d'euros à l'usine du Roc-Saint-André et un million d'euros dans une ligne d'embouteillage  à Domagné (Ille-et-Vilaine).</a:t>
            </a:r>
            <a:endParaRPr lang="fr-FR" sz="2400" dirty="0">
              <a:solidFill>
                <a:srgbClr val="CC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prod.attention-a-la-peinture.com/upload/produit/photo/bretagne-breizh-cola.jpg"/>
          <p:cNvPicPr>
            <a:picLocks noChangeAspect="1" noChangeArrowheads="1"/>
          </p:cNvPicPr>
          <p:nvPr/>
        </p:nvPicPr>
        <p:blipFill>
          <a:blip r:embed="rId2"/>
          <a:srcRect/>
          <a:stretch>
            <a:fillRect/>
          </a:stretch>
        </p:blipFill>
        <p:spPr bwMode="auto">
          <a:xfrm>
            <a:off x="0" y="0"/>
            <a:ext cx="9144000" cy="6934260"/>
          </a:xfrm>
          <a:prstGeom prst="rect">
            <a:avLst/>
          </a:prstGeom>
          <a:noFill/>
        </p:spPr>
      </p:pic>
      <p:sp>
        <p:nvSpPr>
          <p:cNvPr id="2" name="Titre 1"/>
          <p:cNvSpPr>
            <a:spLocks noGrp="1"/>
          </p:cNvSpPr>
          <p:nvPr>
            <p:ph type="title"/>
          </p:nvPr>
        </p:nvSpPr>
        <p:spPr>
          <a:xfrm>
            <a:off x="357158" y="285728"/>
            <a:ext cx="8229600" cy="1143000"/>
          </a:xfrm>
        </p:spPr>
        <p:txBody>
          <a:bodyPr>
            <a:normAutofit fontScale="90000"/>
          </a:bodyPr>
          <a:lstStyle/>
          <a:p>
            <a:pPr algn="ctr"/>
            <a:r>
              <a:rPr lang="fr-FR" sz="4000" dirty="0" smtClean="0">
                <a:solidFill>
                  <a:schemeClr val="tx1"/>
                </a:solidFill>
              </a:rPr>
              <a:t>Place de breizh cola sur le </a:t>
            </a:r>
            <a:r>
              <a:rPr lang="fr-FR" sz="4000" dirty="0" smtClean="0">
                <a:solidFill>
                  <a:schemeClr val="tx1"/>
                </a:solidFill>
              </a:rPr>
              <a:t>marché </a:t>
            </a:r>
            <a:r>
              <a:rPr lang="fr-FR" sz="4000" dirty="0" smtClean="0">
                <a:solidFill>
                  <a:schemeClr val="tx1"/>
                </a:solidFill>
              </a:rPr>
              <a:t>français et </a:t>
            </a:r>
            <a:r>
              <a:rPr lang="fr-FR" sz="4000" dirty="0" smtClean="0">
                <a:solidFill>
                  <a:schemeClr val="tx1"/>
                </a:solidFill>
              </a:rPr>
              <a:t>international</a:t>
            </a:r>
            <a:endParaRPr lang="fr-FR" dirty="0">
              <a:solidFill>
                <a:schemeClr val="tx1"/>
              </a:solidFill>
            </a:endParaRPr>
          </a:p>
        </p:txBody>
      </p:sp>
      <p:sp>
        <p:nvSpPr>
          <p:cNvPr id="7" name="ZoneTexte 6"/>
          <p:cNvSpPr txBox="1"/>
          <p:nvPr/>
        </p:nvSpPr>
        <p:spPr>
          <a:xfrm>
            <a:off x="571472" y="1571612"/>
            <a:ext cx="7858180" cy="4493538"/>
          </a:xfrm>
          <a:prstGeom prst="rect">
            <a:avLst/>
          </a:prstGeom>
          <a:solidFill>
            <a:schemeClr val="bg1">
              <a:alpha val="30000"/>
            </a:schemeClr>
          </a:solidFill>
          <a:effectLst>
            <a:outerShdw blurRad="50800" dist="50800" dir="5400000" algn="ctr" rotWithShape="0">
              <a:srgbClr val="000000">
                <a:alpha val="68000"/>
              </a:srgbClr>
            </a:outerShdw>
          </a:effectLst>
        </p:spPr>
        <p:txBody>
          <a:bodyPr wrap="square" rtlCol="0">
            <a:spAutoFit/>
          </a:bodyPr>
          <a:lstStyle/>
          <a:p>
            <a:pPr algn="just"/>
            <a:r>
              <a:rPr lang="fr-FR" sz="2400" b="1" u="sng" dirty="0" smtClean="0"/>
              <a:t>En France:</a:t>
            </a:r>
          </a:p>
          <a:p>
            <a:pPr algn="just"/>
            <a:r>
              <a:rPr lang="fr-FR" sz="2000" dirty="0" smtClean="0"/>
              <a:t>Breizh Cola est jusqu'ici uniquement distribué en Bretagne et Loire-Atlantique, la marque veut s'émanciper et quitter le cocon familial pour s'installer à Paris.</a:t>
            </a:r>
          </a:p>
          <a:p>
            <a:pPr algn="just"/>
            <a:endParaRPr lang="fr-FR" sz="2000" u="sng" dirty="0" smtClean="0"/>
          </a:p>
          <a:p>
            <a:pPr algn="just"/>
            <a:r>
              <a:rPr lang="fr-FR" b="1" dirty="0" smtClean="0"/>
              <a:t>Compétitivité en France:</a:t>
            </a:r>
          </a:p>
          <a:p>
            <a:pPr algn="just"/>
            <a:r>
              <a:rPr lang="fr-FR" dirty="0" smtClean="0"/>
              <a:t>Fort de ses 15% de parts de marché des colas dans le grand Ouest français en 2012 et de prix inférieurs de 7 % par rapport aux colas américains.</a:t>
            </a:r>
          </a:p>
          <a:p>
            <a:pPr algn="just"/>
            <a:endParaRPr lang="fr-FR" sz="2000" u="sng" dirty="0" smtClean="0"/>
          </a:p>
          <a:p>
            <a:pPr algn="just"/>
            <a:endParaRPr lang="fr-FR" sz="2400" b="1" u="sng" dirty="0" smtClean="0"/>
          </a:p>
          <a:p>
            <a:pPr algn="just"/>
            <a:r>
              <a:rPr lang="fr-FR" sz="2400" b="1" u="sng" dirty="0" smtClean="0"/>
              <a:t>A l'étranger</a:t>
            </a:r>
            <a:r>
              <a:rPr lang="fr-FR" sz="2000" b="1" u="sng" dirty="0" smtClean="0"/>
              <a:t>:</a:t>
            </a:r>
          </a:p>
          <a:p>
            <a:pPr algn="just"/>
            <a:r>
              <a:rPr lang="fr-FR" sz="2000" dirty="0" smtClean="0"/>
              <a:t>Le marché international n'est pas encore en place mais il </a:t>
            </a:r>
            <a:r>
              <a:rPr lang="fr-FR" sz="2000" dirty="0" smtClean="0"/>
              <a:t>existe </a:t>
            </a:r>
            <a:r>
              <a:rPr lang="fr-FR" sz="2000" dirty="0" smtClean="0"/>
              <a:t>des exportations privés même au Japon.</a:t>
            </a:r>
            <a:r>
              <a:rPr lang="fr-FR" sz="2000" dirty="0" smtClean="0">
                <a:solidFill>
                  <a:srgbClr val="CC0000"/>
                </a:solidFill>
              </a:rPr>
              <a:t> </a:t>
            </a:r>
          </a:p>
          <a:p>
            <a:endParaRPr lang="fr-FR" sz="2000" dirty="0" smtClean="0">
              <a:solidFill>
                <a:srgbClr val="CC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raphael.bacco.fr/galerie/3d/projets%20finis/Breizh%20Cola/graaaaannnn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re 1"/>
          <p:cNvSpPr>
            <a:spLocks noGrp="1"/>
          </p:cNvSpPr>
          <p:nvPr>
            <p:ph type="title"/>
          </p:nvPr>
        </p:nvSpPr>
        <p:spPr/>
        <p:txBody>
          <a:bodyPr>
            <a:noAutofit/>
          </a:bodyPr>
          <a:lstStyle/>
          <a:p>
            <a:pPr algn="ctr"/>
            <a:r>
              <a:rPr lang="fr-FR" sz="3600" dirty="0" smtClean="0">
                <a:solidFill>
                  <a:schemeClr val="tx1"/>
                </a:solidFill>
              </a:rPr>
              <a:t>Projet de développement de</a:t>
            </a:r>
            <a:br>
              <a:rPr lang="fr-FR" sz="3600" dirty="0" smtClean="0">
                <a:solidFill>
                  <a:schemeClr val="tx1"/>
                </a:solidFill>
              </a:rPr>
            </a:br>
            <a:r>
              <a:rPr lang="fr-FR" sz="3600" dirty="0" smtClean="0">
                <a:solidFill>
                  <a:schemeClr val="tx1"/>
                </a:solidFill>
              </a:rPr>
              <a:t>breizh cola</a:t>
            </a:r>
            <a:endParaRPr lang="fr-FR" sz="3600" dirty="0">
              <a:solidFill>
                <a:schemeClr val="tx1"/>
              </a:solidFill>
            </a:endParaRPr>
          </a:p>
        </p:txBody>
      </p:sp>
      <p:sp>
        <p:nvSpPr>
          <p:cNvPr id="3" name="Espace réservé du contenu 2"/>
          <p:cNvSpPr>
            <a:spLocks noGrp="1"/>
          </p:cNvSpPr>
          <p:nvPr>
            <p:ph sz="quarter" idx="1"/>
          </p:nvPr>
        </p:nvSpPr>
        <p:spPr>
          <a:solidFill>
            <a:srgbClr val="000000">
              <a:alpha val="69804"/>
            </a:srgbClr>
          </a:solidFill>
        </p:spPr>
        <p:txBody>
          <a:bodyPr>
            <a:normAutofit/>
          </a:bodyPr>
          <a:lstStyle/>
          <a:p>
            <a:pPr algn="just"/>
            <a:r>
              <a:rPr lang="fr-FR" dirty="0" smtClean="0">
                <a:solidFill>
                  <a:schemeClr val="bg1"/>
                </a:solidFill>
              </a:rPr>
              <a:t>Le partenariat industriel signé avec la cidrerie Loïc Raison a permis d’investir 2 M€ dans une nouvelle ligne de fabrication. Un coup dur pour les six emplois du bassin d’emploi de Pont-l’Abbé, « </a:t>
            </a:r>
            <a:r>
              <a:rPr lang="fr-FR" i="1" dirty="0" smtClean="0">
                <a:solidFill>
                  <a:schemeClr val="bg1"/>
                </a:solidFill>
              </a:rPr>
              <a:t>mais à l’échelle de la Bretagne, c’est un solde net de cinq à six nouvelles créations d’emplois</a:t>
            </a:r>
            <a:r>
              <a:rPr lang="fr-FR" dirty="0" smtClean="0">
                <a:solidFill>
                  <a:schemeClr val="bg1"/>
                </a:solidFill>
              </a:rPr>
              <a:t> », explique Eric Ollive, co-dirigeant de Breizh Cola.</a:t>
            </a:r>
          </a:p>
          <a:p>
            <a:pPr algn="just"/>
            <a:endParaRPr lang="fr-FR" dirty="0" smtClean="0">
              <a:solidFill>
                <a:schemeClr val="bg1"/>
              </a:solidFill>
            </a:endParaRPr>
          </a:p>
          <a:p>
            <a:pPr algn="just"/>
            <a:r>
              <a:rPr lang="fr-FR" dirty="0" smtClean="0">
                <a:solidFill>
                  <a:schemeClr val="bg1"/>
                </a:solidFill>
              </a:rPr>
              <a:t>Breizh cola a de nombreux autres projets pour ses bouteilles et goût des colas mais sont inaccessibles pour clause de confidentialité commerciales</a:t>
            </a:r>
            <a:endParaRPr lang="fr-FR"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9144000" cy="6924973"/>
          </a:xfrm>
          <a:prstGeom prst="rect">
            <a:avLst/>
          </a:prstGeom>
          <a:solidFill>
            <a:schemeClr val="tx1"/>
          </a:solidFill>
        </p:spPr>
        <p:txBody>
          <a:bodyPr wrap="square" rtlCol="0">
            <a:sp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sz="3000" dirty="0" smtClean="0"/>
          </a:p>
        </p:txBody>
      </p:sp>
      <p:pic>
        <p:nvPicPr>
          <p:cNvPr id="17410" name="Picture 2" descr="http://www.breizhcola.fr/upload/cms/paragraphes/img/l/affiches-breizh-cola--31.jpg"/>
          <p:cNvPicPr>
            <a:picLocks noChangeAspect="1" noChangeArrowheads="1"/>
          </p:cNvPicPr>
          <p:nvPr/>
        </p:nvPicPr>
        <p:blipFill>
          <a:blip r:embed="rId2"/>
          <a:srcRect/>
          <a:stretch>
            <a:fillRect/>
          </a:stretch>
        </p:blipFill>
        <p:spPr bwMode="auto">
          <a:xfrm>
            <a:off x="-17795" y="1071546"/>
            <a:ext cx="9161795" cy="4513134"/>
          </a:xfrm>
          <a:prstGeom prst="rect">
            <a:avLst/>
          </a:prstGeom>
          <a:noFill/>
        </p:spPr>
      </p:pic>
      <p:sp>
        <p:nvSpPr>
          <p:cNvPr id="5" name="ZoneTexte 4"/>
          <p:cNvSpPr txBox="1"/>
          <p:nvPr/>
        </p:nvSpPr>
        <p:spPr>
          <a:xfrm>
            <a:off x="1071538" y="1428736"/>
            <a:ext cx="7000924" cy="4647426"/>
          </a:xfrm>
          <a:prstGeom prst="rect">
            <a:avLst/>
          </a:prstGeom>
          <a:solidFill>
            <a:srgbClr val="FFFFFF">
              <a:alpha val="65098"/>
            </a:srgbClr>
          </a:solidFill>
        </p:spPr>
        <p:txBody>
          <a:bodyPr wrap="square" rtlCol="0">
            <a:spAutoFit/>
          </a:bodyPr>
          <a:lstStyle/>
          <a:p>
            <a:r>
              <a:rPr lang="fr-FR" sz="2400" dirty="0" smtClean="0">
                <a:solidFill>
                  <a:prstClr val="black"/>
                </a:solidFill>
                <a:latin typeface="Calibri"/>
                <a:ea typeface="+mj-ea"/>
                <a:cs typeface="+mj-cs"/>
              </a:rPr>
              <a:t>Stratégies marketing : Conquête intra territoriale, marketing de provenance/marketing breton. Production locale et promotion de la dynamique culturelle</a:t>
            </a:r>
            <a:r>
              <a:rPr lang="fr-FR" sz="2400" dirty="0" smtClean="0">
                <a:solidFill>
                  <a:prstClr val="black"/>
                </a:solidFill>
                <a:latin typeface="Calibri"/>
                <a:ea typeface="+mj-ea"/>
                <a:cs typeface="+mj-cs"/>
              </a:rPr>
              <a:t>. Plus une utilisation de grand-mère en pleine forme pour sensibiliser la jeunesse.</a:t>
            </a:r>
          </a:p>
          <a:p>
            <a:endParaRPr lang="fr-FR" sz="1400" dirty="0" smtClean="0">
              <a:solidFill>
                <a:prstClr val="black"/>
              </a:solidFill>
              <a:latin typeface="Calibri"/>
              <a:ea typeface="+mj-ea"/>
              <a:cs typeface="+mj-cs"/>
            </a:endParaRPr>
          </a:p>
          <a:p>
            <a:r>
              <a:rPr lang="fr-FR" sz="2400" dirty="0" smtClean="0">
                <a:solidFill>
                  <a:prstClr val="black"/>
                </a:solidFill>
                <a:latin typeface="Calibri"/>
                <a:ea typeface="+mj-ea"/>
                <a:cs typeface="+mj-cs"/>
              </a:rPr>
              <a:t>L</a:t>
            </a:r>
            <a:r>
              <a:rPr lang="fr-FR" sz="2400" dirty="0" smtClean="0"/>
              <a:t>ancement </a:t>
            </a:r>
            <a:r>
              <a:rPr lang="fr-FR" sz="2400" dirty="0" smtClean="0"/>
              <a:t>de nouveaux produits : zéro sucre (2004) et Stévia (2010) pour cibler un maximum de </a:t>
            </a:r>
            <a:r>
              <a:rPr lang="fr-FR" sz="2400" dirty="0" smtClean="0"/>
              <a:t>consommateurs.</a:t>
            </a:r>
          </a:p>
          <a:p>
            <a:r>
              <a:rPr lang="fr-FR" sz="2400" dirty="0" smtClean="0"/>
              <a:t/>
            </a:r>
            <a:br>
              <a:rPr lang="fr-FR" sz="2400" dirty="0" smtClean="0"/>
            </a:br>
            <a:r>
              <a:rPr lang="fr-FR" sz="2400" dirty="0" smtClean="0"/>
              <a:t>Actions marketing / commerciales : développement de partenariats, </a:t>
            </a:r>
            <a:r>
              <a:rPr lang="fr-FR" sz="2400" dirty="0" smtClean="0"/>
              <a:t>promotions …</a:t>
            </a:r>
            <a:endParaRPr lang="fr-FR" sz="2400" dirty="0" smtClean="0">
              <a:solidFill>
                <a:prstClr val="black"/>
              </a:solidFill>
              <a:latin typeface="Calibri"/>
              <a:ea typeface="+mj-ea"/>
              <a:cs typeface="+mj-cs"/>
            </a:endParaRPr>
          </a:p>
          <a:p>
            <a:endParaRPr lang="fr-FR" dirty="0" smtClean="0"/>
          </a:p>
        </p:txBody>
      </p:sp>
      <p:sp>
        <p:nvSpPr>
          <p:cNvPr id="11" name="ZoneTexte 10"/>
          <p:cNvSpPr txBox="1"/>
          <p:nvPr/>
        </p:nvSpPr>
        <p:spPr>
          <a:xfrm>
            <a:off x="1071538" y="214290"/>
            <a:ext cx="6715172" cy="646331"/>
          </a:xfrm>
          <a:prstGeom prst="rect">
            <a:avLst/>
          </a:prstGeom>
          <a:solidFill>
            <a:srgbClr val="FFFFFF">
              <a:alpha val="65000"/>
            </a:srgbClr>
          </a:solidFill>
        </p:spPr>
        <p:txBody>
          <a:bodyPr wrap="square" rtlCol="0">
            <a:spAutoFit/>
          </a:bodyPr>
          <a:lstStyle/>
          <a:p>
            <a:pPr algn="ctr"/>
            <a:r>
              <a:rPr lang="fr-FR" sz="3600" dirty="0" smtClean="0"/>
              <a:t>Stratégies marketing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stration."/>
          <p:cNvPicPr>
            <a:picLocks noChangeAspect="1" noChangeArrowheads="1"/>
          </p:cNvPicPr>
          <p:nvPr/>
        </p:nvPicPr>
        <p:blipFill>
          <a:blip r:embed="rId2"/>
          <a:srcRect/>
          <a:stretch>
            <a:fillRect/>
          </a:stretch>
        </p:blipFill>
        <p:spPr bwMode="auto">
          <a:xfrm>
            <a:off x="1071538" y="0"/>
            <a:ext cx="7033846" cy="6858000"/>
          </a:xfrm>
          <a:prstGeom prst="rect">
            <a:avLst/>
          </a:prstGeom>
          <a:noFill/>
        </p:spPr>
      </p:pic>
      <p:sp>
        <p:nvSpPr>
          <p:cNvPr id="2" name="Titre 1"/>
          <p:cNvSpPr>
            <a:spLocks noGrp="1"/>
          </p:cNvSpPr>
          <p:nvPr>
            <p:ph type="title"/>
          </p:nvPr>
        </p:nvSpPr>
        <p:spPr>
          <a:xfrm>
            <a:off x="457200" y="152400"/>
            <a:ext cx="8229600" cy="847708"/>
          </a:xfrm>
          <a:solidFill>
            <a:srgbClr val="000000">
              <a:alpha val="69804"/>
            </a:srgbClr>
          </a:solidFill>
        </p:spPr>
        <p:txBody>
          <a:bodyPr>
            <a:normAutofit/>
          </a:bodyPr>
          <a:lstStyle/>
          <a:p>
            <a:pPr algn="ctr"/>
            <a:r>
              <a:rPr lang="fr-FR" sz="3600" u="sng" dirty="0" smtClean="0">
                <a:solidFill>
                  <a:schemeClr val="bg1"/>
                </a:solidFill>
              </a:rPr>
              <a:t>Sources:</a:t>
            </a:r>
            <a:endParaRPr lang="fr-FR" sz="3600" u="sng" dirty="0">
              <a:solidFill>
                <a:schemeClr val="bg1"/>
              </a:solidFill>
            </a:endParaRPr>
          </a:p>
        </p:txBody>
      </p:sp>
      <p:sp>
        <p:nvSpPr>
          <p:cNvPr id="3" name="Espace réservé du contenu 2"/>
          <p:cNvSpPr>
            <a:spLocks noGrp="1"/>
          </p:cNvSpPr>
          <p:nvPr>
            <p:ph sz="quarter" idx="1"/>
          </p:nvPr>
        </p:nvSpPr>
        <p:spPr>
          <a:solidFill>
            <a:srgbClr val="000000">
              <a:alpha val="70000"/>
            </a:srgbClr>
          </a:solidFill>
          <a:ln>
            <a:solidFill>
              <a:schemeClr val="bg2">
                <a:lumMod val="10000"/>
              </a:schemeClr>
            </a:solidFill>
          </a:ln>
        </p:spPr>
        <p:txBody>
          <a:bodyPr>
            <a:normAutofit/>
          </a:bodyPr>
          <a:lstStyle/>
          <a:p>
            <a:r>
              <a:rPr lang="fr-FR" dirty="0" smtClean="0">
                <a:solidFill>
                  <a:schemeClr val="bg1"/>
                </a:solidFill>
              </a:rPr>
              <a:t>http://www.breizhcola.fr/foire-aux-questions-breizh-cola---5-37--28.html</a:t>
            </a:r>
          </a:p>
          <a:p>
            <a:r>
              <a:rPr lang="fr-FR" dirty="0" smtClean="0">
                <a:solidFill>
                  <a:schemeClr val="bg1"/>
                </a:solidFill>
              </a:rPr>
              <a:t>http://www.bretagne-innovation.tm.fr/Actualites/Le-Breizh-Cola-dorenavant-100-made-in-Bretagne</a:t>
            </a:r>
          </a:p>
          <a:p>
            <a:r>
              <a:rPr lang="fr-FR" dirty="0" smtClean="0">
                <a:solidFill>
                  <a:schemeClr val="bg1"/>
                </a:solidFill>
              </a:rPr>
              <a:t>http://fr.wikipedia.org/wiki/Breizh_Cola</a:t>
            </a:r>
          </a:p>
          <a:p>
            <a:r>
              <a:rPr lang="fr-FR" dirty="0" smtClean="0">
                <a:solidFill>
                  <a:schemeClr val="bg1"/>
                </a:solidFill>
              </a:rPr>
              <a:t>http://www.breizhcola.fr/breizh-cola-le-cola-breton---5-13--4.html</a:t>
            </a:r>
          </a:p>
          <a:p>
            <a:r>
              <a:rPr lang="fr-FR" dirty="0" smtClean="0">
                <a:solidFill>
                  <a:schemeClr val="bg1"/>
                </a:solidFill>
              </a:rPr>
              <a:t>http://www.breizhcola.fr/presentation-de-la-gamme-breizh-cola---1-40--31.html</a:t>
            </a:r>
          </a:p>
          <a:p>
            <a:r>
              <a:rPr lang="fr-FR" dirty="0" smtClean="0">
                <a:solidFill>
                  <a:schemeClr val="bg1"/>
                </a:solidFill>
              </a:rPr>
              <a:t>https://www.breizhbook.com/profile/BreizhCola</a:t>
            </a:r>
          </a:p>
          <a:p>
            <a:endParaRPr lang="fr-FR"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276</TotalTime>
  <Words>462</Words>
  <Application>Microsoft Office PowerPoint</Application>
  <PresentationFormat>Affichage à l'écran (4:3)</PresentationFormat>
  <Paragraphs>73</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Origine</vt:lpstr>
      <vt:lpstr>Diapositive 1</vt:lpstr>
      <vt:lpstr>Sommaire</vt:lpstr>
      <vt:lpstr>Présentation</vt:lpstr>
      <vt:lpstr>Histoire de la boite</vt:lpstr>
      <vt:lpstr>Place de breizh cola sur le marché français et international</vt:lpstr>
      <vt:lpstr>Projet de développement de breizh cola</vt:lpstr>
      <vt:lpstr>Diapositive 7</vt:lpstr>
      <vt:lpstr>Sources:</vt:lpstr>
    </vt:vector>
  </TitlesOfParts>
  <Company>Académie de rennes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ljhann1</dc:creator>
  <cp:lastModifiedBy>sflippot</cp:lastModifiedBy>
  <cp:revision>41</cp:revision>
  <dcterms:created xsi:type="dcterms:W3CDTF">2013-01-30T08:37:18Z</dcterms:created>
  <dcterms:modified xsi:type="dcterms:W3CDTF">2013-04-03T07:49:17Z</dcterms:modified>
</cp:coreProperties>
</file>