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Lst>
  <p:sldSz cx="9144000" cy="6858000" type="screen4x3"/>
  <p:notesSz cx="6858000" cy="9144000"/>
  <p:defaultTextStyle>
    <a:defPPr>
      <a:defRPr lang="es-G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50" d="100"/>
          <a:sy n="50"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19" name="18 Marcador de pie de página"/>
          <p:cNvSpPr>
            <a:spLocks noGrp="1"/>
          </p:cNvSpPr>
          <p:nvPr>
            <p:ph type="ftr" sz="quarter" idx="11"/>
          </p:nvPr>
        </p:nvSpPr>
        <p:spPr/>
        <p:txBody>
          <a:bodyPr/>
          <a:lstStyle/>
          <a:p>
            <a:endParaRPr lang="es-GT"/>
          </a:p>
        </p:txBody>
      </p:sp>
      <p:sp>
        <p:nvSpPr>
          <p:cNvPr id="27" name="26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overrideClrMapping bg1="dk1" tx1="lt1" bg2="dk2" tx2="lt2" accent1="accent1" accent2="accent2" accent3="accent3" accent4="accent4" accent5="accent5" accent6="accent6" hlink="hlink" folHlink="folHlink"/>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5" name="4 Marcador de pie de página"/>
          <p:cNvSpPr>
            <a:spLocks noGrp="1"/>
          </p:cNvSpPr>
          <p:nvPr>
            <p:ph type="ftr" sz="quarter" idx="11"/>
          </p:nvPr>
        </p:nvSpPr>
        <p:spPr/>
        <p:txBody>
          <a:bodyPr/>
          <a:lstStyle/>
          <a:p>
            <a:endParaRPr lang="es-GT"/>
          </a:p>
        </p:txBody>
      </p:sp>
      <p:sp>
        <p:nvSpPr>
          <p:cNvPr id="6" name="5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5" name="4 Marcador de pie de página"/>
          <p:cNvSpPr>
            <a:spLocks noGrp="1"/>
          </p:cNvSpPr>
          <p:nvPr>
            <p:ph type="ftr" sz="quarter" idx="11"/>
          </p:nvPr>
        </p:nvSpPr>
        <p:spPr/>
        <p:txBody>
          <a:bodyPr/>
          <a:lstStyle/>
          <a:p>
            <a:endParaRPr lang="es-GT"/>
          </a:p>
        </p:txBody>
      </p:sp>
      <p:sp>
        <p:nvSpPr>
          <p:cNvPr id="6" name="5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overrideClrMapping bg1="dk1" tx1="lt1" bg2="dk2" tx2="lt2" accent1="accent1" accent2="accent2" accent3="accent3" accent4="accent4" accent5="accent5" accent6="accent6" hlink="hlink" folHlink="folHlink"/>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6" name="5 Marcador de pie de página"/>
          <p:cNvSpPr>
            <a:spLocks noGrp="1"/>
          </p:cNvSpPr>
          <p:nvPr>
            <p:ph type="ftr" sz="quarter" idx="11"/>
          </p:nvPr>
        </p:nvSpPr>
        <p:spPr/>
        <p:txBody>
          <a:bodyPr/>
          <a:lstStyle/>
          <a:p>
            <a:endParaRPr lang="es-GT"/>
          </a:p>
        </p:txBody>
      </p:sp>
      <p:sp>
        <p:nvSpPr>
          <p:cNvPr id="7" name="6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8" name="7 Marcador de pie de página"/>
          <p:cNvSpPr>
            <a:spLocks noGrp="1"/>
          </p:cNvSpPr>
          <p:nvPr>
            <p:ph type="ftr" sz="quarter" idx="11"/>
          </p:nvPr>
        </p:nvSpPr>
        <p:spPr/>
        <p:txBody>
          <a:bodyPr/>
          <a:lstStyle/>
          <a:p>
            <a:endParaRPr lang="es-GT"/>
          </a:p>
        </p:txBody>
      </p:sp>
      <p:sp>
        <p:nvSpPr>
          <p:cNvPr id="9" name="8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4" name="3 Marcador de pie de página"/>
          <p:cNvSpPr>
            <a:spLocks noGrp="1"/>
          </p:cNvSpPr>
          <p:nvPr>
            <p:ph type="ftr" sz="quarter" idx="11"/>
          </p:nvPr>
        </p:nvSpPr>
        <p:spPr/>
        <p:txBody>
          <a:bodyPr/>
          <a:lstStyle/>
          <a:p>
            <a:endParaRPr lang="es-GT"/>
          </a:p>
        </p:txBody>
      </p:sp>
      <p:sp>
        <p:nvSpPr>
          <p:cNvPr id="5" name="4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3" name="2 Marcador de pie de página"/>
          <p:cNvSpPr>
            <a:spLocks noGrp="1"/>
          </p:cNvSpPr>
          <p:nvPr>
            <p:ph type="ftr" sz="quarter" idx="11"/>
          </p:nvPr>
        </p:nvSpPr>
        <p:spPr/>
        <p:txBody>
          <a:bodyPr/>
          <a:lstStyle/>
          <a:p>
            <a:endParaRPr lang="es-GT"/>
          </a:p>
        </p:txBody>
      </p:sp>
      <p:sp>
        <p:nvSpPr>
          <p:cNvPr id="4" name="3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6" name="5 Marcador de pie de página"/>
          <p:cNvSpPr>
            <a:spLocks noGrp="1"/>
          </p:cNvSpPr>
          <p:nvPr>
            <p:ph type="ftr" sz="quarter" idx="11"/>
          </p:nvPr>
        </p:nvSpPr>
        <p:spPr/>
        <p:txBody>
          <a:bodyPr/>
          <a:lstStyle/>
          <a:p>
            <a:endParaRPr lang="es-GT"/>
          </a:p>
        </p:txBody>
      </p:sp>
      <p:sp>
        <p:nvSpPr>
          <p:cNvPr id="7" name="6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6" name="5 Marcador de pie de página"/>
          <p:cNvSpPr>
            <a:spLocks noGrp="1"/>
          </p:cNvSpPr>
          <p:nvPr>
            <p:ph type="ftr" sz="quarter" idx="11"/>
          </p:nvPr>
        </p:nvSpPr>
        <p:spPr/>
        <p:txBody>
          <a:bodyPr/>
          <a:lstStyle/>
          <a:p>
            <a:endParaRPr lang="es-GT"/>
          </a:p>
        </p:txBody>
      </p:sp>
      <p:sp>
        <p:nvSpPr>
          <p:cNvPr id="7" name="6 Marcador de número de diapositiva"/>
          <p:cNvSpPr>
            <a:spLocks noGrp="1"/>
          </p:cNvSpPr>
          <p:nvPr>
            <p:ph type="sldNum" sz="quarter" idx="12"/>
          </p:nvPr>
        </p:nvSpPr>
        <p:spPr>
          <a:xfrm>
            <a:off x="8077200" y="6356350"/>
            <a:ext cx="609600" cy="365125"/>
          </a:xfrm>
        </p:spPr>
        <p:txBody>
          <a:bodyPr/>
          <a:lstStyle/>
          <a:p>
            <a:fld id="{FBE88AEA-F5BE-4BB6-B23E-59E33CDB4B90}" type="slidenum">
              <a:rPr lang="es-GT" smtClean="0"/>
              <a:pPr/>
              <a:t>‹Nº›</a:t>
            </a:fld>
            <a:endParaRPr lang="es-GT"/>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5" name="4 Marcador de pie de página"/>
          <p:cNvSpPr>
            <a:spLocks noGrp="1"/>
          </p:cNvSpPr>
          <p:nvPr>
            <p:ph type="ftr" sz="quarter" idx="11"/>
          </p:nvPr>
        </p:nvSpPr>
        <p:spPr/>
        <p:txBody>
          <a:bodyPr/>
          <a:lstStyle/>
          <a:p>
            <a:endParaRPr lang="es-GT"/>
          </a:p>
        </p:txBody>
      </p:sp>
      <p:sp>
        <p:nvSpPr>
          <p:cNvPr id="6" name="5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8BBF31F-73DF-4CE7-8014-B2F1A01926F4}" type="datetimeFigureOut">
              <a:rPr lang="es-GT" smtClean="0"/>
              <a:pPr/>
              <a:t>25/04/2013</a:t>
            </a:fld>
            <a:endParaRPr lang="es-GT"/>
          </a:p>
        </p:txBody>
      </p:sp>
      <p:sp>
        <p:nvSpPr>
          <p:cNvPr id="5" name="4 Marcador de pie de página"/>
          <p:cNvSpPr>
            <a:spLocks noGrp="1"/>
          </p:cNvSpPr>
          <p:nvPr>
            <p:ph type="ftr" sz="quarter" idx="11"/>
          </p:nvPr>
        </p:nvSpPr>
        <p:spPr/>
        <p:txBody>
          <a:bodyPr/>
          <a:lstStyle/>
          <a:p>
            <a:endParaRPr lang="es-GT"/>
          </a:p>
        </p:txBody>
      </p:sp>
      <p:sp>
        <p:nvSpPr>
          <p:cNvPr id="6" name="5 Marcador de número de diapositiva"/>
          <p:cNvSpPr>
            <a:spLocks noGrp="1"/>
          </p:cNvSpPr>
          <p:nvPr>
            <p:ph type="sldNum" sz="quarter" idx="12"/>
          </p:nvPr>
        </p:nvSpPr>
        <p:spPr/>
        <p:txBody>
          <a:bodyPr/>
          <a:lstStyle/>
          <a:p>
            <a:fld id="{FBE88AEA-F5BE-4BB6-B23E-59E33CDB4B90}" type="slidenum">
              <a:rPr lang="es-GT" smtClean="0"/>
              <a:pPr/>
              <a:t>‹Nº›</a:t>
            </a:fld>
            <a:endParaRPr lang="es-GT"/>
          </a:p>
        </p:txBody>
      </p:sp>
    </p:spTree>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8BBF31F-73DF-4CE7-8014-B2F1A01926F4}" type="datetimeFigureOut">
              <a:rPr lang="es-GT" smtClean="0"/>
              <a:pPr/>
              <a:t>25/04/2013</a:t>
            </a:fld>
            <a:endParaRPr lang="es-GT"/>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GT"/>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BE88AEA-F5BE-4BB6-B23E-59E33CDB4B90}" type="slidenum">
              <a:rPr lang="es-GT" smtClean="0"/>
              <a:pPr/>
              <a:t>‹Nº›</a:t>
            </a:fld>
            <a:endParaRPr lang="es-GT"/>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wheel spokes="8"/>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46176" y="2104256"/>
            <a:ext cx="7851648" cy="1828800"/>
          </a:xfrm>
        </p:spPr>
        <p:txBody>
          <a:bodyPr/>
          <a:lstStyle/>
          <a:p>
            <a:r>
              <a:rPr lang="es-GT" i="1" dirty="0" smtClean="0"/>
              <a:t>Enfermedades dentales </a:t>
            </a:r>
            <a:endParaRPr lang="es-GT" dirty="0"/>
          </a:p>
        </p:txBody>
      </p:sp>
      <p:sp>
        <p:nvSpPr>
          <p:cNvPr id="3" name="2 Subtítulo"/>
          <p:cNvSpPr>
            <a:spLocks noGrp="1"/>
          </p:cNvSpPr>
          <p:nvPr>
            <p:ph type="subTitle" idx="1"/>
          </p:nvPr>
        </p:nvSpPr>
        <p:spPr>
          <a:xfrm>
            <a:off x="644652" y="3933056"/>
            <a:ext cx="7854696" cy="936104"/>
          </a:xfrm>
        </p:spPr>
        <p:txBody>
          <a:bodyPr/>
          <a:lstStyle/>
          <a:p>
            <a:r>
              <a:rPr lang="es-GT" i="1" dirty="0" smtClean="0"/>
              <a:t>cómo afectan la salud de tu mascota y cómo prevenirlas</a:t>
            </a:r>
            <a:endParaRPr lang="es-GT" dirty="0"/>
          </a:p>
        </p:txBody>
      </p:sp>
      <p:pic>
        <p:nvPicPr>
          <p:cNvPr id="5" name="4 Imagen" descr="Transparente perros copia.gif"/>
          <p:cNvPicPr>
            <a:picLocks noChangeAspect="1"/>
          </p:cNvPicPr>
          <p:nvPr/>
        </p:nvPicPr>
        <p:blipFill>
          <a:blip r:embed="rId2" cstate="print"/>
          <a:stretch>
            <a:fillRect/>
          </a:stretch>
        </p:blipFill>
        <p:spPr>
          <a:xfrm>
            <a:off x="2319312" y="4581128"/>
            <a:ext cx="4556944" cy="2232956"/>
          </a:xfrm>
          <a:prstGeom prst="rect">
            <a:avLst/>
          </a:prstGeom>
        </p:spPr>
      </p:pic>
      <p:pic>
        <p:nvPicPr>
          <p:cNvPr id="6" name="5 Imagen" descr="St. Jude - Pet Care [logo].png"/>
          <p:cNvPicPr>
            <a:picLocks noChangeAspect="1"/>
          </p:cNvPicPr>
          <p:nvPr/>
        </p:nvPicPr>
        <p:blipFill>
          <a:blip r:embed="rId3" cstate="print"/>
          <a:stretch>
            <a:fillRect/>
          </a:stretch>
        </p:blipFill>
        <p:spPr>
          <a:xfrm>
            <a:off x="3275856" y="483013"/>
            <a:ext cx="2585947" cy="2585947"/>
          </a:xfrm>
          <a:prstGeom prst="rect">
            <a:avLst/>
          </a:prstGeom>
        </p:spPr>
      </p:pic>
      <p:sp>
        <p:nvSpPr>
          <p:cNvPr id="7" name="2 Subtítulo"/>
          <p:cNvSpPr txBox="1">
            <a:spLocks/>
          </p:cNvSpPr>
          <p:nvPr/>
        </p:nvSpPr>
        <p:spPr>
          <a:xfrm>
            <a:off x="644652" y="44624"/>
            <a:ext cx="7854696" cy="432048"/>
          </a:xfrm>
          <a:prstGeom prst="rect">
            <a:avLst/>
          </a:prstGeom>
        </p:spPr>
        <p:txBody>
          <a:bodyPr vert="horz" lIns="0" rIns="18288">
            <a:normAutofit fontScale="92500" lnSpcReduction="10000"/>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GT" sz="2600" b="0" i="1"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Hospital Veterinario St. </a:t>
            </a:r>
            <a:r>
              <a:rPr kumimoji="0" lang="es-GT" sz="2600" b="0" i="1"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Jude</a:t>
            </a:r>
            <a:r>
              <a:rPr kumimoji="0" lang="es-GT" sz="2600" b="0" i="1"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 </a:t>
            </a:r>
            <a:r>
              <a:rPr kumimoji="0" lang="es-GT" sz="2600" b="0" i="1" u="none" strike="noStrike" kern="1200" cap="none" spc="0" normalizeH="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Pet</a:t>
            </a:r>
            <a:r>
              <a:rPr kumimoji="0" lang="es-GT" sz="2600" b="0" i="1"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t>
            </a:r>
            <a:r>
              <a:rPr kumimoji="0" lang="es-GT" sz="2600" b="0" i="1" u="none" strike="noStrike" kern="1200" cap="none" spc="0" normalizeH="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Care</a:t>
            </a:r>
            <a:endParaRPr kumimoji="0" lang="es-GT" sz="26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ransition>
    <p:wheel spokes="8"/>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1416144"/>
            <a:ext cx="5842992" cy="4389120"/>
          </a:xfrm>
        </p:spPr>
        <p:txBody>
          <a:bodyPr>
            <a:normAutofit lnSpcReduction="10000"/>
          </a:bodyPr>
          <a:lstStyle/>
          <a:p>
            <a:pPr algn="just"/>
            <a:r>
              <a:rPr lang="es-GT" sz="2000" dirty="0" smtClean="0">
                <a:solidFill>
                  <a:schemeClr val="accent2">
                    <a:lumMod val="75000"/>
                  </a:schemeClr>
                </a:solidFill>
                <a:latin typeface="Arial Narrow" pitchFamily="34" charset="0"/>
              </a:rPr>
              <a:t>Muchas personas que tienen perros como mascotas les brindan todo tipo de cuidados y cariño, pero suelen descuidar algo muy importante: su limpieza dental. Los cachorros y los perros jóvenes (hasta los tres años de edad aproximadamente), suelen tener los dientes limpios y blancos, siempre y cuando se les alimente con croquetas, tengan sus vacunas completas y gocen de buena salud.</a:t>
            </a:r>
          </a:p>
          <a:p>
            <a:pPr algn="just">
              <a:buNone/>
            </a:pPr>
            <a:endParaRPr lang="es-GT" sz="2000" dirty="0" smtClean="0">
              <a:solidFill>
                <a:schemeClr val="accent2">
                  <a:lumMod val="75000"/>
                </a:schemeClr>
              </a:solidFill>
              <a:latin typeface="Arial Narrow" pitchFamily="34" charset="0"/>
            </a:endParaRPr>
          </a:p>
          <a:p>
            <a:pPr algn="just"/>
            <a:r>
              <a:rPr lang="es-GT" sz="2000" dirty="0" smtClean="0">
                <a:solidFill>
                  <a:schemeClr val="accent2">
                    <a:lumMod val="75000"/>
                  </a:schemeClr>
                </a:solidFill>
                <a:latin typeface="Arial Narrow" pitchFamily="34" charset="0"/>
              </a:rPr>
              <a:t>Pero pasado ese tiempo, comienza a aparecer el sarro, esa placa color marrón oscuro en el borde de la encía y la pieza dental, así como el mal aliento. Eso es un foco rojo en la salud del perro, ya que podrían estarse gestando problemas de salud mucho más serios.</a:t>
            </a:r>
          </a:p>
          <a:p>
            <a:pPr algn="just"/>
            <a:endParaRPr lang="es-GT" sz="2000" dirty="0">
              <a:solidFill>
                <a:schemeClr val="accent2">
                  <a:lumMod val="75000"/>
                </a:schemeClr>
              </a:solidFill>
              <a:latin typeface="Arial Narrow" pitchFamily="34" charset="0"/>
            </a:endParaRPr>
          </a:p>
        </p:txBody>
      </p:sp>
      <p:pic>
        <p:nvPicPr>
          <p:cNvPr id="5" name="4 Imagen" descr="453349_net_sarroenper.jpg"/>
          <p:cNvPicPr>
            <a:picLocks noChangeAspect="1"/>
          </p:cNvPicPr>
          <p:nvPr/>
        </p:nvPicPr>
        <p:blipFill>
          <a:blip r:embed="rId2" cstate="print"/>
          <a:stretch>
            <a:fillRect/>
          </a:stretch>
        </p:blipFill>
        <p:spPr>
          <a:xfrm>
            <a:off x="81558" y="1141859"/>
            <a:ext cx="2762250" cy="2143125"/>
          </a:xfrm>
          <a:prstGeom prst="rect">
            <a:avLst/>
          </a:prstGeom>
          <a:ln>
            <a:noFill/>
          </a:ln>
          <a:effectLst>
            <a:outerShdw blurRad="292100" dist="139700" dir="2700000" algn="tl" rotWithShape="0">
              <a:srgbClr val="333333">
                <a:alpha val="65000"/>
              </a:srgbClr>
            </a:outerShdw>
          </a:effectLst>
        </p:spPr>
      </p:pic>
      <p:pic>
        <p:nvPicPr>
          <p:cNvPr id="6" name="5 Imagen" descr="453325_net_enfermdent.jpg"/>
          <p:cNvPicPr>
            <a:picLocks noChangeAspect="1"/>
          </p:cNvPicPr>
          <p:nvPr/>
        </p:nvPicPr>
        <p:blipFill>
          <a:blip r:embed="rId3" cstate="print"/>
          <a:stretch>
            <a:fillRect/>
          </a:stretch>
        </p:blipFill>
        <p:spPr>
          <a:xfrm>
            <a:off x="107504" y="4365104"/>
            <a:ext cx="2747674" cy="208823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564672"/>
          </a:xfrm>
        </p:spPr>
        <p:txBody>
          <a:bodyPr>
            <a:noAutofit/>
          </a:bodyPr>
          <a:lstStyle/>
          <a:p>
            <a:pPr algn="ctr"/>
            <a:r>
              <a:rPr lang="es-GT" sz="4000" b="1" dirty="0" smtClean="0"/>
              <a:t>Enfermedades dentales en perros</a:t>
            </a:r>
            <a:endParaRPr lang="es-GT" sz="4000" dirty="0"/>
          </a:p>
        </p:txBody>
      </p:sp>
      <p:sp>
        <p:nvSpPr>
          <p:cNvPr id="3" name="2 Marcador de contenido"/>
          <p:cNvSpPr>
            <a:spLocks noGrp="1"/>
          </p:cNvSpPr>
          <p:nvPr>
            <p:ph idx="1"/>
          </p:nvPr>
        </p:nvSpPr>
        <p:spPr>
          <a:xfrm>
            <a:off x="457200" y="1412776"/>
            <a:ext cx="8229600" cy="5256584"/>
          </a:xfrm>
        </p:spPr>
        <p:txBody>
          <a:bodyPr vert="horz">
            <a:normAutofit lnSpcReduction="10000"/>
          </a:bodyPr>
          <a:lstStyle/>
          <a:p>
            <a:pPr algn="just">
              <a:buNone/>
            </a:pPr>
            <a:r>
              <a:rPr lang="es-GT" sz="2000" dirty="0" smtClean="0">
                <a:solidFill>
                  <a:schemeClr val="accent2">
                    <a:lumMod val="75000"/>
                  </a:schemeClr>
                </a:solidFill>
                <a:latin typeface="Arial Narrow" pitchFamily="34" charset="0"/>
              </a:rPr>
              <a:t>Estas son algunas de las más comunes:</a:t>
            </a:r>
          </a:p>
          <a:p>
            <a:pPr algn="just">
              <a:buNone/>
            </a:pPr>
            <a:endParaRPr lang="es-GT" sz="2000" dirty="0" smtClean="0">
              <a:solidFill>
                <a:schemeClr val="accent2">
                  <a:lumMod val="75000"/>
                </a:schemeClr>
              </a:solidFill>
              <a:latin typeface="Arial Narrow" pitchFamily="34" charset="0"/>
            </a:endParaRPr>
          </a:p>
          <a:p>
            <a:pPr lvl="0" algn="just"/>
            <a:r>
              <a:rPr lang="es-GT" sz="2000" b="1" dirty="0" smtClean="0">
                <a:solidFill>
                  <a:schemeClr val="accent2">
                    <a:lumMod val="75000"/>
                  </a:schemeClr>
                </a:solidFill>
                <a:latin typeface="Arial Narrow" pitchFamily="34" charset="0"/>
              </a:rPr>
              <a:t>Gingivitis y periodontitis</a:t>
            </a:r>
            <a:r>
              <a:rPr lang="es-GT" sz="2000" dirty="0" smtClean="0">
                <a:solidFill>
                  <a:schemeClr val="accent2">
                    <a:lumMod val="75000"/>
                  </a:schemeClr>
                </a:solidFill>
                <a:latin typeface="Arial Narrow" pitchFamily="34" charset="0"/>
              </a:rPr>
              <a:t>. La primera se trata de la inflamación y/o dolor de las encías, mientras que en la segunda hay una inflamación del tejido que rodea la pieza dental. Ambas están acompañadas de otros signos como mal aliento y sarro color amarillento o café oscuro. En casos severos se tiene que extraer la pieza dental y puede haber abscesos.</a:t>
            </a:r>
          </a:p>
          <a:p>
            <a:pPr lvl="0" algn="just"/>
            <a:endParaRPr lang="es-GT" sz="2000" dirty="0" smtClean="0">
              <a:solidFill>
                <a:schemeClr val="accent2">
                  <a:lumMod val="75000"/>
                </a:schemeClr>
              </a:solidFill>
              <a:latin typeface="Arial Narrow" pitchFamily="34" charset="0"/>
            </a:endParaRPr>
          </a:p>
          <a:p>
            <a:pPr lvl="0" algn="just"/>
            <a:r>
              <a:rPr lang="es-GT" sz="2000" b="1" dirty="0" smtClean="0">
                <a:solidFill>
                  <a:schemeClr val="accent2">
                    <a:lumMod val="75000"/>
                  </a:schemeClr>
                </a:solidFill>
                <a:latin typeface="Arial Narrow" pitchFamily="34" charset="0"/>
              </a:rPr>
              <a:t>Hipoplasia del esmalte dental</a:t>
            </a:r>
            <a:r>
              <a:rPr lang="es-GT" sz="2000" dirty="0" smtClean="0">
                <a:solidFill>
                  <a:schemeClr val="accent2">
                    <a:lumMod val="75000"/>
                  </a:schemeClr>
                </a:solidFill>
                <a:latin typeface="Arial Narrow" pitchFamily="34" charset="0"/>
              </a:rPr>
              <a:t>. Se trata de una serie de lesiones en el esmalte dental, como si pareciera fragmentado o deprimido y cuando hay acumulación de sarro es muy evidente (ver foto al final del artículo). Puede ser congénita o adquirida y está estrechamente relacionada al moquillo en cachorros no vacunados.</a:t>
            </a:r>
          </a:p>
          <a:p>
            <a:pPr lvl="0" algn="just"/>
            <a:endParaRPr lang="es-GT" sz="2000" dirty="0" smtClean="0">
              <a:solidFill>
                <a:schemeClr val="accent2">
                  <a:lumMod val="75000"/>
                </a:schemeClr>
              </a:solidFill>
              <a:latin typeface="Arial Narrow" pitchFamily="34" charset="0"/>
            </a:endParaRPr>
          </a:p>
          <a:p>
            <a:pPr lvl="0" algn="just"/>
            <a:r>
              <a:rPr lang="es-GT" sz="2000" b="1" dirty="0" smtClean="0">
                <a:solidFill>
                  <a:schemeClr val="accent2">
                    <a:lumMod val="75000"/>
                  </a:schemeClr>
                </a:solidFill>
                <a:latin typeface="Arial Narrow" pitchFamily="34" charset="0"/>
              </a:rPr>
              <a:t>Abscesos. </a:t>
            </a:r>
            <a:r>
              <a:rPr lang="es-GT" sz="2000" dirty="0" smtClean="0">
                <a:solidFill>
                  <a:schemeClr val="accent2">
                    <a:lumMod val="75000"/>
                  </a:schemeClr>
                </a:solidFill>
                <a:latin typeface="Arial Narrow" pitchFamily="34" charset="0"/>
              </a:rPr>
              <a:t>Producto de una gingivitis no tratada a tiempo, pueden formarse dolorosos abscesos que a veces no son visibles a simple vista o palpables, pero que de no ser atendidos, pueden poner incluso en riesgo la vida del perro porque son un foco de infección tremendo.</a:t>
            </a:r>
          </a:p>
          <a:p>
            <a:pPr algn="just"/>
            <a:endParaRPr lang="es-GT" sz="2000" dirty="0" smtClean="0">
              <a:solidFill>
                <a:schemeClr val="accent2">
                  <a:lumMod val="75000"/>
                </a:schemeClr>
              </a:solidFill>
              <a:latin typeface="Arial Narrow" pitchFamily="34" charset="0"/>
            </a:endParaRPr>
          </a:p>
        </p:txBody>
      </p:sp>
    </p:spTree>
  </p:cSld>
  <p:clrMapOvr>
    <a:masterClrMapping/>
  </p:clrMapOvr>
  <p:transition>
    <p:wheel spokes="8"/>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332656"/>
            <a:ext cx="8229600" cy="1143000"/>
          </a:xfrm>
        </p:spPr>
        <p:txBody>
          <a:bodyPr vert="horz" lIns="0" rIns="0" bIns="0" anchor="b">
            <a:noAutofit/>
          </a:bodyPr>
          <a:lstStyle/>
          <a:p>
            <a:pPr algn="ctr"/>
            <a:r>
              <a:rPr lang="es-GT" sz="4000" b="1" dirty="0" smtClean="0"/>
              <a:t>Enfermedades derivadas de la falta de limpieza dental</a:t>
            </a:r>
          </a:p>
        </p:txBody>
      </p:sp>
      <p:sp>
        <p:nvSpPr>
          <p:cNvPr id="3" name="2 Marcador de contenido"/>
          <p:cNvSpPr>
            <a:spLocks noGrp="1"/>
          </p:cNvSpPr>
          <p:nvPr>
            <p:ph idx="1"/>
          </p:nvPr>
        </p:nvSpPr>
        <p:spPr>
          <a:xfrm>
            <a:off x="457200" y="1935480"/>
            <a:ext cx="8229600" cy="3725768"/>
          </a:xfrm>
        </p:spPr>
        <p:txBody>
          <a:bodyPr vert="horz">
            <a:normAutofit/>
          </a:bodyPr>
          <a:lstStyle/>
          <a:p>
            <a:pPr algn="just"/>
            <a:r>
              <a:rPr lang="es-GT" sz="2000" dirty="0" smtClean="0">
                <a:solidFill>
                  <a:schemeClr val="accent2">
                    <a:lumMod val="75000"/>
                  </a:schemeClr>
                </a:solidFill>
                <a:latin typeface="Arial Narrow" pitchFamily="34" charset="0"/>
              </a:rPr>
              <a:t>Pareciera muy sencillo el solo extraer la pieza dental enferma y pasar por alto el cepillado regular de los dientes de la mascota, pero no es así. El problema radica en que al presentarse la periodontitis, por ejemplo, muchas de las bacterias ahí generadas pasan al torrente sanguíneo y el sistema inmunológico puede verse afectado y debilitado, ya que al llegar dichas bacterias a órganos importantes como el hígado o el corazón, pueden verse seriamente afectados, más aún si dichos órganos ya padecían algún tipo de afección.</a:t>
            </a:r>
          </a:p>
          <a:p>
            <a:pPr algn="just">
              <a:buNone/>
            </a:pPr>
            <a:endParaRPr lang="es-GT" sz="2000" dirty="0" smtClean="0">
              <a:solidFill>
                <a:schemeClr val="accent2">
                  <a:lumMod val="75000"/>
                </a:schemeClr>
              </a:solidFill>
              <a:latin typeface="Arial Narrow" pitchFamily="34" charset="0"/>
            </a:endParaRPr>
          </a:p>
          <a:p>
            <a:pPr algn="just"/>
            <a:r>
              <a:rPr lang="es-GT" sz="2000" dirty="0" smtClean="0">
                <a:solidFill>
                  <a:schemeClr val="accent2">
                    <a:lumMod val="75000"/>
                  </a:schemeClr>
                </a:solidFill>
                <a:latin typeface="Arial Narrow" pitchFamily="34" charset="0"/>
              </a:rPr>
              <a:t>No es raro entonces que perros con antecedentes en enfermedades dentales padezcan corazón agrandado y problemas ventriculares que mermen con la calidad de vida del perro o incluso se la acorten.</a:t>
            </a:r>
          </a:p>
          <a:p>
            <a:pPr algn="just"/>
            <a:endParaRPr lang="es-GT" sz="2000" dirty="0" smtClean="0">
              <a:solidFill>
                <a:schemeClr val="accent2">
                  <a:lumMod val="75000"/>
                </a:schemeClr>
              </a:solidFill>
              <a:latin typeface="Arial Narrow" pitchFamily="34" charset="0"/>
            </a:endParaRPr>
          </a:p>
        </p:txBody>
      </p:sp>
    </p:spTree>
  </p:cSld>
  <p:clrMapOvr>
    <a:masterClrMapping/>
  </p:clrMapOvr>
  <p:transition>
    <p:wheel spokes="8"/>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332656"/>
            <a:ext cx="8229600" cy="1143000"/>
          </a:xfrm>
        </p:spPr>
        <p:txBody>
          <a:bodyPr vert="horz" lIns="0" rIns="0" bIns="0" anchor="b">
            <a:noAutofit/>
          </a:bodyPr>
          <a:lstStyle/>
          <a:p>
            <a:pPr algn="ctr"/>
            <a:r>
              <a:rPr lang="es-GT" sz="4000" b="1" dirty="0" smtClean="0"/>
              <a:t>Cómo se realiza la limpieza bucal canina (profilaxis)</a:t>
            </a:r>
          </a:p>
        </p:txBody>
      </p:sp>
      <p:sp>
        <p:nvSpPr>
          <p:cNvPr id="3" name="2 Marcador de contenido"/>
          <p:cNvSpPr>
            <a:spLocks noGrp="1"/>
          </p:cNvSpPr>
          <p:nvPr>
            <p:ph idx="1"/>
          </p:nvPr>
        </p:nvSpPr>
        <p:spPr>
          <a:xfrm>
            <a:off x="3419872" y="1412776"/>
            <a:ext cx="5400600" cy="5256584"/>
          </a:xfrm>
        </p:spPr>
        <p:txBody>
          <a:bodyPr vert="horz">
            <a:normAutofit fontScale="92500" lnSpcReduction="10000"/>
          </a:bodyPr>
          <a:lstStyle/>
          <a:p>
            <a:pPr algn="just"/>
            <a:r>
              <a:rPr lang="es-GT" sz="2000" dirty="0" smtClean="0">
                <a:solidFill>
                  <a:schemeClr val="accent2">
                    <a:lumMod val="75000"/>
                  </a:schemeClr>
                </a:solidFill>
                <a:latin typeface="Arial Narrow" pitchFamily="34" charset="0"/>
              </a:rPr>
              <a:t>Puede ser correctiva o preventiva. La correctiva es cuando se recurre con el médico veterinario para que le realice una profilaxis al perro similar a la que haría un dentista con un humano, con la salvedad de que aquí el paciente canino tiene que estar sedado. Si se requiere, retirará piezas dentales en muy mal estado o que comprometen la salud del animal. También realizará alguna pequeña cirugía si hay abscesos en la cavidad bucal. En cualquiera de estos casos, prescribirá antibióticos de amplio espectro durante varios días.</a:t>
            </a:r>
          </a:p>
          <a:p>
            <a:pPr algn="just"/>
            <a:endParaRPr lang="es-GT" sz="2000" dirty="0" smtClean="0">
              <a:solidFill>
                <a:schemeClr val="accent2">
                  <a:lumMod val="75000"/>
                </a:schemeClr>
              </a:solidFill>
              <a:latin typeface="Arial Narrow" pitchFamily="34" charset="0"/>
            </a:endParaRPr>
          </a:p>
          <a:p>
            <a:pPr algn="just"/>
            <a:r>
              <a:rPr lang="es-GT" sz="2000" dirty="0" smtClean="0">
                <a:solidFill>
                  <a:schemeClr val="accent2">
                    <a:lumMod val="75000"/>
                  </a:schemeClr>
                </a:solidFill>
                <a:latin typeface="Arial Narrow" pitchFamily="34" charset="0"/>
              </a:rPr>
              <a:t>Como lo preferible es no llegar a lo anterior, se recomienda la limpieza dental preventiva, la cual consiste en cepillar diariamente los dientes a la mascota desde temprana edad para que se acostumbre a la manipulación sin morder. Existen varios aditamentos para limpiar los dientes a los perros (disponibles en clínicas veterinarias, tiendas de mascotas o tiendas departamentales)</a:t>
            </a:r>
          </a:p>
        </p:txBody>
      </p:sp>
      <p:pic>
        <p:nvPicPr>
          <p:cNvPr id="4" name="3 Imagen" descr="453341_net_enfdentale.jpg"/>
          <p:cNvPicPr>
            <a:picLocks noChangeAspect="1"/>
          </p:cNvPicPr>
          <p:nvPr/>
        </p:nvPicPr>
        <p:blipFill>
          <a:blip r:embed="rId2" cstate="print"/>
          <a:stretch>
            <a:fillRect/>
          </a:stretch>
        </p:blipFill>
        <p:spPr>
          <a:xfrm>
            <a:off x="395536" y="2492896"/>
            <a:ext cx="2851423" cy="239442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heel spokes="8"/>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29</TotalTime>
  <Words>577</Words>
  <Application>Microsoft Office PowerPoint</Application>
  <PresentationFormat>Presentación en pantalla (4:3)</PresentationFormat>
  <Paragraphs>22</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Flujo</vt:lpstr>
      <vt:lpstr>Enfermedades dentales </vt:lpstr>
      <vt:lpstr>Diapositiva 2</vt:lpstr>
      <vt:lpstr>Enfermedades dentales en perros</vt:lpstr>
      <vt:lpstr>Enfermedades derivadas de la falta de limpieza dental</vt:lpstr>
      <vt:lpstr>Cómo se realiza la limpieza bucal canina (profilaxis)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Enfermedades dentales</dc:title>
  <dc:creator>Mario</dc:creator>
  <cp:lastModifiedBy>Mario</cp:lastModifiedBy>
  <cp:revision>6</cp:revision>
  <dcterms:created xsi:type="dcterms:W3CDTF">2012-10-11T16:05:56Z</dcterms:created>
  <dcterms:modified xsi:type="dcterms:W3CDTF">2013-04-25T22:19:13Z</dcterms:modified>
</cp:coreProperties>
</file>