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n-GB"/>
    </a:defPPr>
    <a:lvl1pPr algn="ctr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4400"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ctr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4400"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ctr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4400"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ctr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4400"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ctr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4400"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sz="4400"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sz="4400"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sz="4400"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sz="4400"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9" autoAdjust="0"/>
    <p:restoredTop sz="94660"/>
  </p:normalViewPr>
  <p:slideViewPr>
    <p:cSldViewPr>
      <p:cViewPr>
        <p:scale>
          <a:sx n="90" d="100"/>
          <a:sy n="90" d="100"/>
        </p:scale>
        <p:origin x="-804" y="34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68625" cy="4540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5366" name="Rectangle 5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68825" cy="3425825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4" name="Rectangle 6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8625" cy="4540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613D9903-6615-4938-8393-5AFB6A23041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109C5376-14A2-4D21-9B59-06CC8275962D}" type="slidenum">
              <a:rPr lang="fr-FR" smtClean="0">
                <a:ea typeface="Microsoft YaHei" charset="-122"/>
              </a:rPr>
              <a:pPr/>
              <a:t>1</a:t>
            </a:fld>
            <a:endParaRPr lang="fr-FR" smtClean="0">
              <a:ea typeface="Microsoft YaHei" charset="-122"/>
            </a:endParaRPr>
          </a:p>
        </p:txBody>
      </p:sp>
      <p:sp>
        <p:nvSpPr>
          <p:cNvPr id="163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638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2D45FD0B-072E-4918-B8D9-A7BA6F6B82DE}" type="slidenum">
              <a:rPr lang="fr-FR" smtClean="0">
                <a:ea typeface="Microsoft YaHei" charset="-122"/>
              </a:rPr>
              <a:pPr/>
              <a:t>2</a:t>
            </a:fld>
            <a:endParaRPr lang="fr-FR" smtClean="0">
              <a:ea typeface="Microsoft YaHei" charset="-122"/>
            </a:endParaRPr>
          </a:p>
        </p:txBody>
      </p:sp>
      <p:sp>
        <p:nvSpPr>
          <p:cNvPr id="174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741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BD3EE146-FBEC-4950-8ABD-F4AB3E817128}" type="slidenum">
              <a:rPr lang="fr-FR" smtClean="0">
                <a:ea typeface="Microsoft YaHei" charset="-122"/>
              </a:rPr>
              <a:pPr/>
              <a:t>3</a:t>
            </a:fld>
            <a:endParaRPr lang="fr-FR" smtClean="0">
              <a:ea typeface="Microsoft YaHei" charset="-122"/>
            </a:endParaRPr>
          </a:p>
        </p:txBody>
      </p:sp>
      <p:sp>
        <p:nvSpPr>
          <p:cNvPr id="184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843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E7D55AB7-C883-47DE-A2D2-4C7006B05089}" type="slidenum">
              <a:rPr lang="fr-FR" smtClean="0">
                <a:ea typeface="Microsoft YaHei" charset="-122"/>
              </a:rPr>
              <a:pPr/>
              <a:t>4</a:t>
            </a:fld>
            <a:endParaRPr lang="fr-FR" smtClean="0">
              <a:ea typeface="Microsoft YaHei" charset="-122"/>
            </a:endParaRPr>
          </a:p>
        </p:txBody>
      </p:sp>
      <p:sp>
        <p:nvSpPr>
          <p:cNvPr id="1945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946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4131994B-3E36-40B8-BA79-051D5B3C3337}" type="slidenum">
              <a:rPr lang="fr-FR" smtClean="0">
                <a:ea typeface="Microsoft YaHei" charset="-122"/>
              </a:rPr>
              <a:pPr/>
              <a:t>5</a:t>
            </a:fld>
            <a:endParaRPr lang="fr-FR" smtClean="0">
              <a:ea typeface="Microsoft YaHei" charset="-122"/>
            </a:endParaRPr>
          </a:p>
        </p:txBody>
      </p:sp>
      <p:sp>
        <p:nvSpPr>
          <p:cNvPr id="2048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048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A82768FC-DCD3-4237-B1C8-49EDF8EEC6D7}" type="slidenum">
              <a:rPr lang="fr-FR" smtClean="0">
                <a:ea typeface="Microsoft YaHei" charset="-122"/>
              </a:rPr>
              <a:pPr/>
              <a:t>6</a:t>
            </a:fld>
            <a:endParaRPr lang="fr-FR" smtClean="0">
              <a:ea typeface="Microsoft YaHei" charset="-122"/>
            </a:endParaRPr>
          </a:p>
        </p:txBody>
      </p:sp>
      <p:sp>
        <p:nvSpPr>
          <p:cNvPr id="215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150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6506DDBB-40AF-46FA-8D62-C1F6964DA5A2}" type="slidenum">
              <a:rPr lang="fr-FR" smtClean="0">
                <a:ea typeface="Microsoft YaHei" charset="-122"/>
              </a:rPr>
              <a:pPr/>
              <a:t>7</a:t>
            </a:fld>
            <a:endParaRPr lang="fr-FR" smtClean="0">
              <a:ea typeface="Microsoft YaHei" charset="-122"/>
            </a:endParaRPr>
          </a:p>
        </p:txBody>
      </p:sp>
      <p:sp>
        <p:nvSpPr>
          <p:cNvPr id="225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253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1B3514CA-FA84-497F-BCF8-34B6F24175C0}" type="slidenum">
              <a:rPr lang="fr-FR" smtClean="0">
                <a:ea typeface="Microsoft YaHei" charset="-122"/>
              </a:rPr>
              <a:pPr/>
              <a:t>8</a:t>
            </a:fld>
            <a:endParaRPr lang="fr-FR" smtClean="0">
              <a:ea typeface="Microsoft YaHei" charset="-122"/>
            </a:endParaRPr>
          </a:p>
        </p:txBody>
      </p:sp>
      <p:sp>
        <p:nvSpPr>
          <p:cNvPr id="2355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355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8439D2CF-8B23-4C6B-958B-5CA3E227CC19}" type="slidenum">
              <a:rPr lang="fr-FR" smtClean="0">
                <a:ea typeface="Microsoft YaHei" charset="-122"/>
              </a:rPr>
              <a:pPr/>
              <a:t>9</a:t>
            </a:fld>
            <a:endParaRPr lang="fr-FR" smtClean="0">
              <a:ea typeface="Microsoft YaHei" charset="-122"/>
            </a:endParaRPr>
          </a:p>
        </p:txBody>
      </p:sp>
      <p:sp>
        <p:nvSpPr>
          <p:cNvPr id="245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458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8B9DD95D-56CC-4263-86F0-F849E30CE4D7}" type="slidenum">
              <a:rPr lang="fr-FR" smtClean="0">
                <a:ea typeface="Microsoft YaHei" charset="-122"/>
              </a:rPr>
              <a:pPr/>
              <a:t>10</a:t>
            </a:fld>
            <a:endParaRPr lang="fr-FR" smtClean="0">
              <a:ea typeface="Microsoft YaHei" charset="-122"/>
            </a:endParaRPr>
          </a:p>
        </p:txBody>
      </p:sp>
      <p:sp>
        <p:nvSpPr>
          <p:cNvPr id="2560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560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BB787979-F94E-478C-889D-2BA69590373B}" type="slidenum">
              <a:rPr lang="fr-FR" smtClean="0">
                <a:ea typeface="Microsoft YaHei" charset="-122"/>
              </a:rPr>
              <a:pPr/>
              <a:t>11</a:t>
            </a:fld>
            <a:endParaRPr lang="fr-FR" smtClean="0">
              <a:ea typeface="Microsoft YaHei" charset="-122"/>
            </a:endParaRPr>
          </a:p>
        </p:txBody>
      </p:sp>
      <p:sp>
        <p:nvSpPr>
          <p:cNvPr id="266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662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92C667C8-DFE4-44E1-BDD5-6EBD69E5F4A8}" type="slidenum">
              <a:rPr lang="fr-FR" smtClean="0">
                <a:ea typeface="Microsoft YaHei" charset="-122"/>
              </a:rPr>
              <a:pPr/>
              <a:t>12</a:t>
            </a:fld>
            <a:endParaRPr lang="fr-FR" smtClean="0">
              <a:ea typeface="Microsoft YaHei" charset="-122"/>
            </a:endParaRPr>
          </a:p>
        </p:txBody>
      </p:sp>
      <p:sp>
        <p:nvSpPr>
          <p:cNvPr id="276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765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4813" cy="4113213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8EB25-8127-4987-8EA7-58474E0C9C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60FA6-64DF-4564-96EF-577F7108AA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552EB-428A-4AFE-A31A-2C7AF1C0851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5B57A5-A22F-4E07-A9DD-2CAB9C3A2E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934A2-0C49-4445-B737-9845E86DD30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02C3B0-039F-4A71-8184-EC25527A12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25D56-2039-4392-8975-3AF91969629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48E08-6AFC-4CB8-A53D-E8A2956F71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A0672-6785-49BD-9B88-A49D75B716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FC54D-DB93-41D9-9A9C-0F149D6FE6F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7813" y="128588"/>
            <a:ext cx="2055812" cy="5994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8213" cy="5994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B2E79-DBEF-4B2A-952D-20345AA9730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763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763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0425" cy="762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>
              <a:defRPr/>
            </a:pPr>
            <a:fld id="{16111516-EB5E-467F-A7B5-D2A484890C5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685800" y="1508125"/>
            <a:ext cx="7772400" cy="2713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7200">
                <a:solidFill>
                  <a:srgbClr val="FF0000"/>
                </a:solidFill>
                <a:latin typeface="Arial Narrow" pitchFamily="32" charset="0"/>
              </a:rPr>
              <a:t>MARS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720"/>
                                          </p:val>
                                        </p:tav>
                                        <p:tav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repl"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457200" y="252413"/>
            <a:ext cx="8229600" cy="11890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7200">
                <a:solidFill>
                  <a:srgbClr val="FF0000"/>
                </a:solidFill>
              </a:rPr>
              <a:t>Qui?</a:t>
            </a:r>
          </a:p>
        </p:txBody>
      </p:sp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39725" indent="-339725" algn="l">
              <a:lnSpc>
                <a:spcPct val="80000"/>
              </a:lnSpc>
              <a:spcBef>
                <a:spcPts val="700"/>
              </a:spcBef>
              <a:buClr>
                <a:srgbClr val="FF0000"/>
              </a:buClr>
              <a:buFont typeface="Arial" charset="0"/>
              <a:buChar char="•"/>
              <a:tabLst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9863" algn="l"/>
                <a:tab pos="10779125" algn="l"/>
              </a:tabLst>
            </a:pPr>
            <a:r>
              <a:rPr lang="fr-FR" sz="2800">
                <a:solidFill>
                  <a:srgbClr val="FF0000"/>
                </a:solidFill>
              </a:rPr>
              <a:t>Mars était le dieu de la guerre</a:t>
            </a:r>
            <a:r>
              <a:rPr lang="fr-FR" sz="2800">
                <a:solidFill>
                  <a:srgbClr val="000000"/>
                </a:solidFill>
              </a:rPr>
              <a:t> 	</a:t>
            </a:r>
          </a:p>
          <a:p>
            <a:pPr marL="339725" indent="-339725" algn="l">
              <a:lnSpc>
                <a:spcPct val="80000"/>
              </a:lnSpc>
              <a:spcBef>
                <a:spcPts val="700"/>
              </a:spcBef>
              <a:buClr>
                <a:srgbClr val="FF0000"/>
              </a:buClr>
              <a:buFont typeface="Arial" charset="0"/>
              <a:buChar char="•"/>
              <a:tabLst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9863" algn="l"/>
                <a:tab pos="10779125" algn="l"/>
              </a:tabLst>
            </a:pPr>
            <a:r>
              <a:rPr lang="fr-FR" sz="2800">
                <a:solidFill>
                  <a:srgbClr val="FF0000"/>
                </a:solidFill>
              </a:rPr>
              <a:t>Son équivalence grecque était Arès </a:t>
            </a:r>
          </a:p>
          <a:p>
            <a:pPr marL="339725" indent="-339725" algn="l">
              <a:lnSpc>
                <a:spcPct val="80000"/>
              </a:lnSpc>
              <a:spcBef>
                <a:spcPts val="700"/>
              </a:spcBef>
              <a:buClr>
                <a:srgbClr val="FF0000"/>
              </a:buClr>
              <a:buFont typeface="Arial" charset="0"/>
              <a:buChar char="•"/>
              <a:tabLst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9863" algn="l"/>
                <a:tab pos="10779125" algn="l"/>
              </a:tabLst>
            </a:pPr>
            <a:r>
              <a:rPr lang="fr-FR" sz="2800">
                <a:solidFill>
                  <a:srgbClr val="FF0000"/>
                </a:solidFill>
              </a:rPr>
              <a:t>Il eut plusieurs femmes et 18 enfants dont les célèbres Romulus et Remus</a:t>
            </a:r>
            <a:r>
              <a:rPr lang="fr-FR" sz="2800">
                <a:solidFill>
                  <a:srgbClr val="000000"/>
                </a:solidFill>
              </a:rPr>
              <a:t> </a:t>
            </a:r>
          </a:p>
          <a:p>
            <a:pPr marL="339725" indent="-339725" algn="l">
              <a:lnSpc>
                <a:spcPct val="80000"/>
              </a:lnSpc>
              <a:spcBef>
                <a:spcPts val="700"/>
              </a:spcBef>
              <a:buClr>
                <a:srgbClr val="FF0000"/>
              </a:buClr>
              <a:buFont typeface="Arial" charset="0"/>
              <a:buChar char="•"/>
              <a:tabLst>
                <a:tab pos="908050" algn="l"/>
                <a:tab pos="1822450" algn="l"/>
                <a:tab pos="2736850" algn="l"/>
                <a:tab pos="3651250" algn="l"/>
                <a:tab pos="4565650" algn="l"/>
                <a:tab pos="5480050" algn="l"/>
                <a:tab pos="6394450" algn="l"/>
                <a:tab pos="7308850" algn="l"/>
                <a:tab pos="8223250" algn="l"/>
                <a:tab pos="9137650" algn="l"/>
                <a:tab pos="10052050" algn="l"/>
                <a:tab pos="10329863" algn="l"/>
                <a:tab pos="10779125" algn="l"/>
              </a:tabLst>
            </a:pPr>
            <a:r>
              <a:rPr lang="fr-FR" sz="2800">
                <a:solidFill>
                  <a:srgbClr val="FF0000"/>
                </a:solidFill>
              </a:rPr>
              <a:t>Il est considéré comme le fils de Jupiter et de Junon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7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428625" y="214313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000000"/>
                </a:solidFill>
              </a:rPr>
              <a:t>les Attributs fréquents</a:t>
            </a: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55650" y="1700213"/>
            <a:ext cx="1225550" cy="1225550"/>
            <a:chOff x="476" y="1071"/>
            <a:chExt cx="772" cy="772"/>
          </a:xfrm>
        </p:grpSpPr>
        <p:pic>
          <p:nvPicPr>
            <p:cNvPr id="4110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76" y="1071"/>
              <a:ext cx="772" cy="77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4111" name="Text Box 4"/>
            <p:cNvSpPr txBox="1">
              <a:spLocks noChangeArrowheads="1"/>
            </p:cNvSpPr>
            <p:nvPr/>
          </p:nvSpPr>
          <p:spPr bwMode="auto">
            <a:xfrm>
              <a:off x="476" y="1071"/>
              <a:ext cx="772" cy="77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pic>
        <p:nvPicPr>
          <p:cNvPr id="410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88" y="4071938"/>
            <a:ext cx="1417637" cy="244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1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50" y="3214688"/>
            <a:ext cx="1928813" cy="1800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2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313" y="4040188"/>
            <a:ext cx="1685925" cy="2817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128" name="AutoShape 8"/>
          <p:cNvSpPr>
            <a:spLocks noChangeArrowheads="1"/>
          </p:cNvSpPr>
          <p:nvPr/>
        </p:nvSpPr>
        <p:spPr bwMode="auto">
          <a:xfrm rot="1380000">
            <a:off x="2628900" y="1771650"/>
            <a:ext cx="1800225" cy="936625"/>
          </a:xfrm>
          <a:prstGeom prst="wedgeEllipseCallout">
            <a:avLst>
              <a:gd name="adj1" fmla="val -43750"/>
              <a:gd name="adj2" fmla="val 70000"/>
            </a:avLst>
          </a:prstGeom>
          <a:solidFill>
            <a:srgbClr val="BBE0E3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800">
                <a:solidFill>
                  <a:srgbClr val="000000"/>
                </a:solidFill>
                <a:latin typeface="Arial Narrow" pitchFamily="32" charset="0"/>
              </a:rPr>
              <a:t>L’épée</a:t>
            </a:r>
          </a:p>
        </p:txBody>
      </p:sp>
      <p:sp>
        <p:nvSpPr>
          <p:cNvPr id="5129" name="AutoShape 9"/>
          <p:cNvSpPr>
            <a:spLocks noChangeArrowheads="1"/>
          </p:cNvSpPr>
          <p:nvPr/>
        </p:nvSpPr>
        <p:spPr bwMode="auto">
          <a:xfrm>
            <a:off x="1857375" y="2643188"/>
            <a:ext cx="1516063" cy="865187"/>
          </a:xfrm>
          <a:prstGeom prst="wedgeEllipseCallout">
            <a:avLst>
              <a:gd name="adj1" fmla="val -41667"/>
              <a:gd name="adj2" fmla="val 109815"/>
            </a:avLst>
          </a:prstGeom>
          <a:solidFill>
            <a:srgbClr val="BBE0E3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800">
                <a:solidFill>
                  <a:srgbClr val="000000"/>
                </a:solidFill>
              </a:rPr>
              <a:t>Le casque</a:t>
            </a:r>
          </a:p>
        </p:txBody>
      </p:sp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6450" y="3773488"/>
            <a:ext cx="1749425" cy="981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131" name="AutoShape 11"/>
          <p:cNvSpPr>
            <a:spLocks noChangeArrowheads="1"/>
          </p:cNvSpPr>
          <p:nvPr/>
        </p:nvSpPr>
        <p:spPr bwMode="auto">
          <a:xfrm>
            <a:off x="5715000" y="3357563"/>
            <a:ext cx="1852613" cy="490537"/>
          </a:xfrm>
          <a:prstGeom prst="wedgeRoundRectCallout">
            <a:avLst>
              <a:gd name="adj1" fmla="val -29903"/>
              <a:gd name="adj2" fmla="val 109329"/>
              <a:gd name="adj3" fmla="val 16667"/>
            </a:avLst>
          </a:prstGeom>
          <a:solidFill>
            <a:srgbClr val="BBE0E3"/>
          </a:solidFill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800">
                <a:solidFill>
                  <a:srgbClr val="000000"/>
                </a:solidFill>
              </a:rPr>
              <a:t>La lance</a:t>
            </a:r>
          </a:p>
        </p:txBody>
      </p:sp>
      <p:pic>
        <p:nvPicPr>
          <p:cNvPr id="4107" name="Picture 1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57750" y="1428750"/>
            <a:ext cx="1428750" cy="1619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2" name="Rectangle à coins arrondis 21"/>
          <p:cNvSpPr/>
          <p:nvPr/>
        </p:nvSpPr>
        <p:spPr bwMode="auto">
          <a:xfrm>
            <a:off x="6500813" y="1357313"/>
            <a:ext cx="2357437" cy="1285875"/>
          </a:xfrm>
          <a:prstGeom prst="wedgeRoundRectCallout">
            <a:avLst>
              <a:gd name="adj1" fmla="val -60872"/>
              <a:gd name="adj2" fmla="val 43002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109" name="ZoneTexte 22"/>
          <p:cNvSpPr txBox="1">
            <a:spLocks noChangeArrowheads="1"/>
          </p:cNvSpPr>
          <p:nvPr/>
        </p:nvSpPr>
        <p:spPr bwMode="auto">
          <a:xfrm>
            <a:off x="6643688" y="1357313"/>
            <a:ext cx="2143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chemeClr val="tx1"/>
                </a:solidFill>
              </a:rPr>
              <a:t>Le loup on le trouve dans certaines représentations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7 -0.01332  0.014 -0.02798  0.021 -0.04663  C 0.04 -0.09993  0.045 -0.15189  0.031 -0.15989  C 0.017 -0.16922  -0.01 -0.13191  -0.029 -0.07861  C -0.039 -0.05063  -0.045 -0.02398  -0.047 -0.004  C -0.05 0.01199  -0.051 0.02798  -0.051 0.04663  C -0.051 0.10659  -0.038 0.15589  -0.023 0.15589  C -0.008 0.15589  0.005 0.10659  0.005 0.04663  C 0.005 0.01865  0.002 -0.00799  -0.003 -0.02665  C -0.005 -0.04264  -0.01 -0.05996  -0.016 -0.07728  C -0.036 -0.13191  -0.063 -0.16922  -0.077 -0.15989  C -0.091 -0.15056  -0.086 -0.09993  -0.066 -0.0453  C -0.058 -0.01999  -0.047 0.00133  -0.036 0.01599  C -0.028 0.02931  -0.019 0.0413  -0.007 0.0533  C 0.029 0.09194  0.065 0.10926  0.075 0.09327  C 0.084 0.07728  0.064 0.03331  0.028 -0.004  C 0.013 -0.01999  -0.003 -0.03198  -0.016 -0.03997  C -0.028 -0.04797  -0.043 -0.05463  -0.059 -0.05863  C -0.103 -0.07195  -0.141 -0.06795  -0.144 -0.04663  C -0.148 -0.02665  -0.115 0  -0.071 0.01332  C -0.051 0.01865  -0.032 0.02132  -0.017 0.01999  C -0.004 0.01999  0.01 0.01732  0.025 0.01332  C 0.069 0  0.102 -0.02798  0.098 -0.04797  C 0.095 -0.06795  0.057 -0.07328  0.013 -0.05996  C -0.008 -0.0533  -0.027 -0.04397  -0.04 -0.03331  C -0.051 -0.02532  -0.062 -0.01599  -0.074 -0.004  C -0.109 0.03464  -0.13 0.07728  -0.12 0.09327  C -0.111 0.10926  -0.074 0.09194  -0.039 0.05463  C -0.022 0.03598  -0.008 0.01732  0 0  Z">
                                      <p:cBhvr additive="repl">
                                        <p:cTn id="6" dur="2000" fill="hold"/>
                                        <p:tgtEl>
                                          <p:spTgt spid="5121"/>
                                        </p:tgtEl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repl"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repl">
                                        <p:cTn id="26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43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1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000000"/>
                </a:solidFill>
              </a:rPr>
              <a:t>Fonctions</a:t>
            </a:r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500063" y="1571625"/>
            <a:ext cx="828675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-339725" algn="l">
              <a:spcBef>
                <a:spcPts val="8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fr-FR" sz="3200">
                <a:solidFill>
                  <a:srgbClr val="000000"/>
                </a:solidFill>
              </a:rPr>
              <a:t>La fonction première de Mars était d’être le dieu de la guerre mais il est parfois représenté en dieu des bergers .</a:t>
            </a:r>
          </a:p>
          <a:p>
            <a:pPr marL="342900" indent="-339725" algn="l">
              <a:spcBef>
                <a:spcPts val="8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fr-FR" sz="3200">
                <a:solidFill>
                  <a:srgbClr val="000000"/>
                </a:solidFill>
              </a:rPr>
              <a:t>Il vit dans les plaines.</a:t>
            </a:r>
          </a:p>
          <a:p>
            <a:pPr marL="342900" indent="-339725" algn="l">
              <a:spcBef>
                <a:spcPts val="8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fr-FR" sz="3200">
                <a:solidFill>
                  <a:srgbClr val="000000"/>
                </a:solidFill>
              </a:rPr>
              <a:t>Ses animaux sont : le loup , le pic-vert , le chien et le vautour.</a:t>
            </a:r>
          </a:p>
          <a:p>
            <a:pPr marL="342900" indent="-339725" algn="l">
              <a:spcBef>
                <a:spcPts val="8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endParaRPr lang="fr-FR" sz="32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 additive="repl">
                                        <p:cTn id="13" dur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4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0,51,51)"/>
                                          </p:val>
                                        </p:tav>
                                        <p:tav>
                                          <p:val>
                                            <p:strVal val="rgb(0,-103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15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0,51,51)"/>
                                          </p:val>
                                        </p:tav>
                                        <p:tav>
                                          <p:val>
                                            <p:strVal val="rgb(0,-103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16" dur="5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7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 additive="repl">
                                        <p:cTn id="18" dur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19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0,51,51)"/>
                                          </p:val>
                                        </p:tav>
                                        <p:tav>
                                          <p:val>
                                            <p:strVal val="rgb(0,-103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20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0,51,51)"/>
                                          </p:val>
                                        </p:tav>
                                        <p:tav>
                                          <p:val>
                                            <p:strVal val="rgb(0,-103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21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7" presetClass="entr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 additive="repl">
                                        <p:cTn id="23" dur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24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0,51,51)"/>
                                          </p:val>
                                        </p:tav>
                                        <p:tav>
                                          <p:val>
                                            <p:strVal val="rgb(0,-103,0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25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rgb(0,51,51)"/>
                                          </p:val>
                                        </p:tav>
                                        <p:tav>
                                          <p:val>
                                            <p:strVal val="rgb(0,-103,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26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/>
          <p:cNvSpPr txBox="1">
            <a:spLocks noChangeArrowheads="1"/>
          </p:cNvSpPr>
          <p:nvPr/>
        </p:nvSpPr>
        <p:spPr bwMode="auto">
          <a:xfrm>
            <a:off x="863600" y="936625"/>
            <a:ext cx="7559675" cy="16843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0500">
                <a:solidFill>
                  <a:srgbClr val="FF0000"/>
                </a:solidFill>
              </a:rPr>
              <a:t>Généalogie</a:t>
            </a:r>
          </a:p>
        </p:txBody>
      </p:sp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000000"/>
                </a:solidFill>
              </a:rPr>
              <a:t>Généalogie 1</a:t>
            </a:r>
          </a:p>
        </p:txBody>
      </p:sp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539750" y="1484313"/>
            <a:ext cx="8229600" cy="4525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258888" y="1557338"/>
            <a:ext cx="1368425" cy="576262"/>
          </a:xfrm>
          <a:prstGeom prst="rect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>
                <a:solidFill>
                  <a:srgbClr val="000000"/>
                </a:solidFill>
              </a:rPr>
              <a:t>Jupiter</a:t>
            </a:r>
          </a:p>
        </p:txBody>
      </p:sp>
      <p:sp>
        <p:nvSpPr>
          <p:cNvPr id="7173" name="Rectangle 4"/>
          <p:cNvSpPr>
            <a:spLocks noChangeArrowheads="1"/>
          </p:cNvSpPr>
          <p:nvPr/>
        </p:nvSpPr>
        <p:spPr bwMode="auto">
          <a:xfrm>
            <a:off x="3203575" y="1557338"/>
            <a:ext cx="1223963" cy="647700"/>
          </a:xfrm>
          <a:prstGeom prst="rect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>
                <a:solidFill>
                  <a:srgbClr val="000000"/>
                </a:solidFill>
              </a:rPr>
              <a:t>Junon</a:t>
            </a:r>
          </a:p>
        </p:txBody>
      </p:sp>
      <p:sp>
        <p:nvSpPr>
          <p:cNvPr id="7174" name="Line 5"/>
          <p:cNvSpPr>
            <a:spLocks noChangeShapeType="1"/>
          </p:cNvSpPr>
          <p:nvPr/>
        </p:nvSpPr>
        <p:spPr bwMode="auto">
          <a:xfrm>
            <a:off x="2700338" y="1916113"/>
            <a:ext cx="503237" cy="1587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7175" name="Line 6"/>
          <p:cNvSpPr>
            <a:spLocks noChangeShapeType="1"/>
          </p:cNvSpPr>
          <p:nvPr/>
        </p:nvSpPr>
        <p:spPr bwMode="auto">
          <a:xfrm>
            <a:off x="2700338" y="1916113"/>
            <a:ext cx="504825" cy="1587"/>
          </a:xfrm>
          <a:prstGeom prst="line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7176" name="Line 7"/>
          <p:cNvSpPr>
            <a:spLocks noChangeShapeType="1"/>
          </p:cNvSpPr>
          <p:nvPr/>
        </p:nvSpPr>
        <p:spPr bwMode="auto">
          <a:xfrm>
            <a:off x="2916238" y="1916113"/>
            <a:ext cx="1587" cy="1512887"/>
          </a:xfrm>
          <a:prstGeom prst="line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7177" name="Rectangle 8"/>
          <p:cNvSpPr>
            <a:spLocks noChangeArrowheads="1"/>
          </p:cNvSpPr>
          <p:nvPr/>
        </p:nvSpPr>
        <p:spPr bwMode="auto">
          <a:xfrm>
            <a:off x="1692275" y="3429000"/>
            <a:ext cx="3671888" cy="1728788"/>
          </a:xfrm>
          <a:prstGeom prst="rect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FF0000"/>
                </a:solidFill>
              </a:rPr>
              <a:t>Mars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.1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h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+.01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#ppt_w/1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+.01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1" dur="5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450850" y="1597025"/>
            <a:ext cx="8239125" cy="4532313"/>
            <a:chOff x="284" y="1006"/>
            <a:chExt cx="5190" cy="2855"/>
          </a:xfrm>
        </p:grpSpPr>
        <p:pic>
          <p:nvPicPr>
            <p:cNvPr id="8196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84" y="1006"/>
              <a:ext cx="5190" cy="285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8197" name="Text Box 4"/>
            <p:cNvSpPr txBox="1">
              <a:spLocks noChangeArrowheads="1"/>
            </p:cNvSpPr>
            <p:nvPr/>
          </p:nvSpPr>
          <p:spPr bwMode="auto">
            <a:xfrm>
              <a:off x="284" y="1006"/>
              <a:ext cx="5190" cy="285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285750" y="35718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000000"/>
                </a:solidFill>
              </a:rPr>
              <a:t>Généalogie 2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C -0.00156 -0.00139 -0.00312 -0.00301 -0.00486 -0.00417 C -0.00642 -0.0051 -0.00816 -0.00533 -0.00972 -0.00648 C -0.025 -0.01783 -0.01336 -0.01366 -0.02743 -0.01713 C -0.03385 -0.02292 -0.04114 -0.02454 -0.04687 -0.03218 C -0.04843 -0.03426 -0.04982 -0.03704 -0.05173 -0.03866 C -0.0559 -0.04236 -0.06302 -0.04306 -0.06788 -0.04514 C -0.08142 -0.04375 -0.09375 -0.04213 -0.10659 -0.03658 C -0.11961 -0.02431 -0.1033 -0.04074 -0.11458 -0.02593 C -0.11649 -0.02315 -0.11927 -0.02199 -0.121 -0.01922 C -0.12847 -0.0081 -0.13159 0.00694 -0.13715 0.01921 C -0.13767 0.02199 -0.13802 0.02523 -0.13871 0.02801 C -0.13958 0.03102 -0.14132 0.03356 -0.14201 0.03634 C -0.14444 0.04722 -0.14531 0.05972 -0.14687 0.07106 C -0.14635 0.08958 -0.14757 0.10833 -0.14531 0.12685 C -0.14461 0.13194 -0.1408 0.13541 -0.13871 0.13981 C -0.13038 0.15764 -0.13489 0.15231 -0.1243 0.16782 C -0.11493 0.18171 -0.10382 0.19421 -0.09201 0.2044 C -0.08125 0.21365 -0.07378 0.2162 -0.06302 0.22801 C -0.04427 0.24861 -0.04253 0.24745 -0.0243 0.2625 C -0.00833 0.27569 0.00973 0.28634 0.02743 0.29467 C 0.03473 0.29815 0.05 0.30324 0.05 0.30324 C 0.08716 0.30046 0.075 0.30856 0.08872 0.28171 C 0.09011 0.27083 0.09045 0.26273 0.09514 0.25393 C 0.09618 0.2493 0.09983 0.24583 0.1 0.24097 C 0.10122 0.20648 0.10295 0.2125 0.09341 0.19583 C 0.08802 0.17361 0.09375 0.17477 0.08212 0.17847 C 0.079 0.17199 0.07743 0.16574 0.07414 0.15926 C 0.07188 0.15 0.06789 0.14444 0.06285 0.13773 C 0.06007 0.12291 0.05504 0.10926 0.05157 0.09467 C 0.05052 0.07963 0.05018 0.04166 0.04341 0.02801 C 0.04063 0.02245 0.03559 0.01967 0.03212 0.01504 C 0.03091 0.00833 0.02761 0.00254 0.02743 -0.00417 C 0.02657 -0.03172 0.02917 -0.06088 0.04184 -0.0838 C 0.05348 -0.10463 0.0474 -0.10093 0.05799 -0.10533 C 0.06632 -0.12153 0.08559 -0.11945 0.09827 -0.12037 C 0.10695 -0.11968 0.11563 -0.11945 0.12414 -0.11829 C 0.12969 -0.1176 0.13473 -0.11158 0.14028 -0.10973 C 0.15139 -0.09977 0.14636 -0.10255 0.15469 -0.09885 C 0.15973 -0.09236 0.16528 -0.08519 0.17084 -0.0794 C 0.17396 -0.07616 0.18056 -0.07084 0.18056 -0.07084 C 0.18368 -0.05764 0.19323 -0.04723 0.2 -0.03658 C 0.21476 -0.0132 0.19358 -0.04445 0.20955 -0.01713 C 0.22535 0.00995 0.22327 0.00602 0.23872 0.02338 C 0.24306 0.03426 0.24914 0.04421 0.25157 0.05602 C 0.25261 0.06111 0.2533 0.0662 0.25469 0.07106 C 0.26181 0.09606 0.25695 0.07199 0.26615 0.09676 C 0.27448 0.11921 0.28021 0.14444 0.28698 0.16782 C 0.29323 0.18935 0.29549 0.2125 0.3 0.23449 C 0.30087 0.24722 0.30313 0.25879 0.3 0.27106 C 0.29618 0.28634 0.27587 0.29213 0.26771 0.29907 C 0.26389 0.30231 0.26059 0.30717 0.25643 0.30949 C 0.22639 0.32731 0.16476 0.32014 0.1467 0.3206 C 0.11476 0.32477 0.09115 0.32384 0.05643 0.32268 C 0.05486 0.32199 0.0533 0.32037 0.05157 0.3206 C 0.04827 0.32106 0.04184 0.32477 0.04184 0.32477 C 0.0408 0.32685 0.03959 0.32893 0.03872 0.33125 C 0.0375 0.33402 0.03664 0.3368 0.03542 0.33958 C 0.0323 0.34652 0.0257 0.35926 0.0257 0.35926 C 0.02257 0.37639 0.01528 0.39143 0.01285 0.40856 C 0.01077 0.42315 0.0066 0.4368 0.00469 0.45162 C 0.00278 0.46666 0.00261 0.47592 0.00157 0.49259 C 0.00452 0.52523 0.01042 0.56227 0.01927 0.59352 C 0.02049 0.59815 0.02257 0.60208 0.02414 0.60648 C 0.02535 0.60995 0.02639 0.61365 0.02743 0.61736 C 0.03611 0.65 0.02952 0.63426 0.04028 0.65602 C 0.04358 0.6831 0.03837 0.65671 0.04827 0.67754 C 0.05209 0.68565 0.054 0.69514 0.05799 0.70324 C 0.06858 0.72477 0.07813 0.74745 0.09184 0.76574 C 0.09914 0.77546 0.10973 0.78518 0.11771 0.79352 C 0.1224 0.79838 0.13386 0.8044 0.13386 0.8044 C 0.13889 0.81481 0.13907 0.81597 0.14827 0.81296 C 0.16424 0.78495 0.1382 0.8287 0.16285 0.79583 C 0.1724 0.7831 0.17795 0.76527 0.18542 0.75069 C 0.19098 0.73981 0.19792 0.72916 0.20157 0.7162 C 0.20643 0.69861 0.21441 0.6625 0.21441 0.6625 C 0.21754 0.61921 0.21632 0.58379 0.21285 0.53958 C 0.21493 0.50301 0.21719 0.47662 0.22257 0.44305 C 0.22049 0.39027 0.22448 0.32847 0.20799 0.27731 C 0.20018 0.22176 0.20955 0.28148 0.2 0.23657 C 0.19705 0.22291 0.20139 0.1993 0.19184 0.18935 C 0.18924 0.18657 0.18542 0.18657 0.18212 0.18495 C 0.15191 0.1868 0.12622 0.19143 0.0967 0.2 C 0.08316 0.20393 0.07223 0.21574 0.05955 0.22152 C 0.04775 0.22685 0.03855 0.225 0.02743 0.23449 C 0.02066 0.24027 0.01598 0.24305 0.00799 0.24514 C 0.00174 0.25139 -0.00243 0.25301 -0.00972 0.25602 C -0.03003 0.24953 -0.05052 0.23055 -0.06788 0.21504 C -0.09809 0.18819 -0.12604 0.15902 -0.15173 0.12477 C -0.16232 0.11065 -0.17534 0.10046 -0.18559 0.08611 C -0.21718 0.04166 -0.1684 0.08889 -0.221 0.0324 C -0.22639 0.02662 -0.23142 0.02037 -0.23715 0.01504 C -0.24705 0.00555 -0.25816 -0.00139 -0.26788 -0.01088 C -0.2717 -0.01435 -0.275 -0.01875 -0.27916 -0.02153 C -0.28732 -0.02685 -0.29635 -0.0301 -0.30486 -0.03426 C -0.30642 -0.03496 -0.30972 -0.03658 -0.30972 -0.03658 C -0.30711 -0.04723 -0.29705 -0.05 -0.29045 -0.0581 C -0.26527 -0.08935 -0.24166 -0.11343 -0.20816 -0.12894 C -0.11527 -0.17176 -0.18645 -0.13681 -0.0743 -0.16991 C -0.02066 -0.18588 0.03195 -0.21204 0.08698 -0.21922 C 0.08785 -0.21898 0.09792 -0.2169 0.1 -0.21505 C 0.10868 -0.20718 0.1125 -0.18982 0.11771 -0.17848 C 0.12622 -0.12848 0.13368 -0.07871 0.14028 -0.02801 C 0.14861 0.12685 0.17275 0.2743 0.19341 0.42801 C 0.19914 0.47014 0.20417 0.51227 0.20955 0.55486 C 0.21528 0.5993 0.23386 0.68611 0.23386 0.68611 C 0.2323 0.70694 0.23177 0.72777 0.229 0.74838 C 0.22848 0.75231 0.21337 0.77801 0.20955 0.77847 C 0.13334 0.78912 0.05695 0.79583 -0.01944 0.8044 C -0.24705 0.83009 -0.47864 0.82477 -0.70659 0.8324 C -0.70225 0.59143 -0.72691 0.54652 -0.67743 0.39352 C -0.50434 0.5493 -0.2552 0.67824 -0.0533 0.73565 C 0.09983 0.77916 0.1849 0.78055 0.34028 0.79583 C 0.6415 0.79074 0.8658 0.75949 0.67084 0.8 C 0.64236 0.81574 0.62084 0.83449 0.59028 0.82801 C 0.56841 0.80764 0.57466 0.81782 0.55955 0.78078 C 0.55434 0.76805 0.5533 0.75139 0.54514 0.7419 C 0.5165 0.70879 0.48316 0.68379 0.45157 0.65602 C 0.44132 0.64699 0.40504 0.60879 0.38056 0.6 C 0.36841 0.58935 0.35539 0.58078 0.34341 0.56967 C 0.34983 0.55324 0.35139 0.54768 0.35469 0.52916 C 0.35261 0.49236 0.35226 0.48333 0.34827 0.43865 C 0.34705 0.42592 0.34757 0.41296 0.34184 0.40231 C 0.33542 0.35787 0.32084 0.32916 0.30313 0.29027 C 0.2441 0.16088 0.28525 0.23611 0.22414 0.12916 C 0.17518 0.04352 0.10157 -0.00973 0.03698 -0.07084 C 0.01007 -0.0963 -0.02847 -0.13982 -0.06128 -0.16135 C -0.10885 -0.1926 -0.1552 -0.22547 -0.2033 -0.25579 C -0.22448 -0.26922 -0.30781 -0.30787 -0.31128 -0.30973 C -0.36093 -0.33449 -0.40816 -0.35371 -0.46128 -0.35903 C -0.4868 -0.36528 -0.50833 -0.36366 -0.53229 -0.35047 C -0.53802 -0.33889 -0.53958 -0.33542 -0.54201 -0.32246 C -0.54149 -0.29028 -0.54253 -0.25787 -0.54045 -0.2257 C -0.53836 -0.19283 -0.52448 -0.16343 -0.51614 -0.13334 C -0.50295 -0.08681 -0.51753 -0.1176 -0.49843 -0.06667 C -0.47326 0.00069 -0.48698 -0.04398 -0.46128 0.01296 C -0.45434 0.02824 -0.44895 0.0449 -0.44201 0.06018 C -0.42673 0.09398 -0.43264 0.07268 -0.421 0.10115 C -0.41632 0.11227 -0.41441 0.12477 -0.40486 0.12916 C -0.34392 0.12801 -0.31649 0.12893 -0.26788 0.12268 C -0.1927 0.08912 -0.09201 0.09861 -0.021 0.09676 C 0.2125 0.07731 0.44827 0.08912 0.68212 0.10115 C 0.76598 0.10532 0.93386 0.1162 0.93386 0.1162 C 0.96077 0.15277 0.94341 0.12315 0.94341 0.22801 " pathEditMode="relative" ptsTypes="ffffffffffffffffffffffffffffffffffffffffffffffffffffffffffffffffffffff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"/>
          <p:cNvGrpSpPr>
            <a:grpSpLocks/>
          </p:cNvGrpSpPr>
          <p:nvPr/>
        </p:nvGrpSpPr>
        <p:grpSpPr bwMode="auto">
          <a:xfrm>
            <a:off x="450850" y="1414463"/>
            <a:ext cx="8251825" cy="4727575"/>
            <a:chOff x="284" y="891"/>
            <a:chExt cx="5198" cy="2978"/>
          </a:xfrm>
        </p:grpSpPr>
        <p:pic>
          <p:nvPicPr>
            <p:cNvPr id="9220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84" y="891"/>
              <a:ext cx="5198" cy="297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9221" name="Text Box 4"/>
            <p:cNvSpPr txBox="1">
              <a:spLocks noChangeArrowheads="1"/>
            </p:cNvSpPr>
            <p:nvPr/>
          </p:nvSpPr>
          <p:spPr bwMode="auto">
            <a:xfrm>
              <a:off x="284" y="891"/>
              <a:ext cx="5198" cy="297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000000"/>
                </a:solidFill>
              </a:rPr>
              <a:t>Généalogie 3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xit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" grpId="0"/>
      <p:bldP spid="1024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1800225" y="647700"/>
            <a:ext cx="5975350" cy="1666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0400">
                <a:solidFill>
                  <a:srgbClr val="FF0000"/>
                </a:solidFill>
              </a:rPr>
              <a:t>légendes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431800" y="1944688"/>
            <a:ext cx="8567738" cy="2466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algn="l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600">
                <a:solidFill>
                  <a:srgbClr val="000000"/>
                </a:solidFill>
              </a:rPr>
              <a:t>D’après les poètes, Jupiter ne serait pas le père de Mars car Junon n'était pas contente de son mari qui avait fait un enfant à une terrienne  et elle décida qu'elle ferait un enfant sans le dieu des dieux. </a:t>
            </a:r>
          </a:p>
          <a:p>
            <a:pPr algn="l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600">
                <a:solidFill>
                  <a:srgbClr val="000000"/>
                </a:solidFill>
              </a:rPr>
              <a:t>La déesse  Flore lui  conseilla d'utiliser une plante qui  permet d’être enceinte  . Mars fut élevé par Priape.</a:t>
            </a:r>
          </a:p>
        </p:txBody>
      </p:sp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503238" y="144463"/>
            <a:ext cx="7559675" cy="1430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000000"/>
                </a:solidFill>
              </a:rPr>
              <a:t>La naissance et l'enfance de Mars 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"/>
          <p:cNvSpPr txBox="1">
            <a:spLocks noChangeArrowheads="1"/>
          </p:cNvSpPr>
          <p:nvPr/>
        </p:nvSpPr>
        <p:spPr bwMode="auto">
          <a:xfrm>
            <a:off x="0" y="1000125"/>
            <a:ext cx="9359900" cy="7227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>
                <a:solidFill>
                  <a:srgbClr val="000000"/>
                </a:solidFill>
              </a:rPr>
              <a:t> 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fr-FR" sz="2400">
              <a:solidFill>
                <a:srgbClr val="000000"/>
              </a:solidFill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fr-FR" sz="2400">
              <a:solidFill>
                <a:srgbClr val="000000"/>
              </a:solidFill>
            </a:endParaRP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800">
                <a:solidFill>
                  <a:srgbClr val="000000"/>
                </a:solidFill>
              </a:rPr>
              <a:t>Ascalaphus, le fils de Mars, qui commandait les Béotiens au siège de Troie, avait été tué, Mars courut le venger 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800">
                <a:solidFill>
                  <a:srgbClr val="000000"/>
                </a:solidFill>
              </a:rPr>
              <a:t>lui-même, mais Jupiter avait interdit aux Dieux de prendre parti pour ou contre les Troyens. 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800">
                <a:solidFill>
                  <a:srgbClr val="000000"/>
                </a:solidFill>
              </a:rPr>
              <a:t>Le roi du ciel eut alors un accès</a:t>
            </a:r>
            <a:r>
              <a:rPr lang="fr-FR">
                <a:solidFill>
                  <a:srgbClr val="000000"/>
                </a:solidFill>
              </a:rPr>
              <a:t> </a:t>
            </a:r>
            <a:r>
              <a:rPr lang="fr-FR" sz="2800">
                <a:solidFill>
                  <a:srgbClr val="000000"/>
                </a:solidFill>
              </a:rPr>
              <a:t>de colère mais Minerve calma sa fureur en promettant de soutenir les Grecs. En effet, elle incita Diomède à se battre contre Mars, qui fut blessé aux jambes par sa lance . C'est Minerve qui avait dirigé le coup. Mars, en retirant l'arme de sa blessure, </a:t>
            </a:r>
          </a:p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800">
                <a:solidFill>
                  <a:srgbClr val="000000"/>
                </a:solidFill>
              </a:rPr>
              <a:t>poussa un cri.</a:t>
            </a:r>
          </a:p>
          <a:p>
            <a:pPr algn="l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32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857375" y="357188"/>
            <a:ext cx="4643438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chemeClr val="tx1"/>
                </a:solidFill>
              </a:rPr>
              <a:t>Le tribunal de Mars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/>
          <p:cNvSpPr txBox="1">
            <a:spLocks noChangeArrowheads="1"/>
          </p:cNvSpPr>
          <p:nvPr/>
        </p:nvSpPr>
        <p:spPr bwMode="auto">
          <a:xfrm>
            <a:off x="360363" y="431800"/>
            <a:ext cx="8280400" cy="5637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000000"/>
                </a:solidFill>
              </a:rPr>
              <a:t> </a:t>
            </a:r>
            <a:r>
              <a:rPr lang="fr-FR" sz="4000">
                <a:solidFill>
                  <a:srgbClr val="000000"/>
                </a:solidFill>
              </a:rPr>
              <a:t>Tout de suite après ,Mars</a:t>
            </a:r>
            <a:r>
              <a:rPr lang="fr-FR" sz="2600">
                <a:solidFill>
                  <a:srgbClr val="000000"/>
                </a:solidFill>
              </a:rPr>
              <a:t> </a:t>
            </a:r>
            <a:r>
              <a:rPr lang="fr-FR" sz="4000">
                <a:solidFill>
                  <a:srgbClr val="000000"/>
                </a:solidFill>
              </a:rPr>
              <a:t>remonta à l'Olympe au milieu d'un tourbillon de saletés. Jupiter lui reprocha sévèrement son geste ; cependant il fit ordonner au médecin des Dieux de guérir son fils. Péon mit sur sa blessure une pommade qui la guérit sans difficulté, car, dans un Dieu, il n'y a rien qui soit mortel.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0" y="642938"/>
            <a:ext cx="821531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chemeClr val="tx1"/>
                </a:solidFill>
              </a:rPr>
              <a:t>SOURCES</a:t>
            </a:r>
          </a:p>
        </p:txBody>
      </p:sp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642938" y="1357313"/>
            <a:ext cx="82867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solidFill>
                  <a:schemeClr val="tx1"/>
                </a:solidFill>
              </a:rPr>
              <a:t>Wikipédia /Google image/dictionnaire Larousse 2010</a:t>
            </a:r>
          </a:p>
          <a:p>
            <a:endParaRPr lang="fr-FR" sz="2400"/>
          </a:p>
        </p:txBody>
      </p:sp>
      <p:sp>
        <p:nvSpPr>
          <p:cNvPr id="14340" name="ZoneTexte 3"/>
          <p:cNvSpPr txBox="1">
            <a:spLocks noChangeArrowheads="1"/>
          </p:cNvSpPr>
          <p:nvPr/>
        </p:nvSpPr>
        <p:spPr bwMode="auto">
          <a:xfrm>
            <a:off x="785813" y="2571750"/>
            <a:ext cx="77152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Microsoft YaHei"/>
      </a:majorFont>
      <a:minorFont>
        <a:latin typeface="Arial"/>
        <a:ea typeface="Microsoft YaHei"/>
        <a:cs typeface="Microsoft YaHe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283</Words>
  <Application>Microsoft Office PowerPoint</Application>
  <PresentationFormat>Affichage à l'écran (4:3)</PresentationFormat>
  <Paragraphs>50</Paragraphs>
  <Slides>13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9" baseType="lpstr">
      <vt:lpstr>Arial</vt:lpstr>
      <vt:lpstr>Microsoft YaHei</vt:lpstr>
      <vt:lpstr>Times New Roman</vt:lpstr>
      <vt:lpstr>Lucida Sans Unicode</vt:lpstr>
      <vt:lpstr>Arial Narrow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MARS</dc:title>
  <dc:creator>00000</dc:creator>
  <cp:lastModifiedBy>coralie</cp:lastModifiedBy>
  <cp:revision>33</cp:revision>
  <cp:lastPrinted>1601-01-01T00:00:00Z</cp:lastPrinted>
  <dcterms:created xsi:type="dcterms:W3CDTF">2013-02-05T10:01:08Z</dcterms:created>
  <dcterms:modified xsi:type="dcterms:W3CDTF">2013-04-16T18:34:38Z</dcterms:modified>
</cp:coreProperties>
</file>