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76" r:id="rId4"/>
    <p:sldId id="262" r:id="rId5"/>
    <p:sldId id="259" r:id="rId6"/>
    <p:sldId id="277" r:id="rId7"/>
    <p:sldId id="282" r:id="rId8"/>
    <p:sldId id="278" r:id="rId9"/>
    <p:sldId id="279" r:id="rId10"/>
    <p:sldId id="280" r:id="rId11"/>
    <p:sldId id="281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95DF"/>
    <a:srgbClr val="B17ED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A3B796-5B79-49B9-8D27-A74E4E49B4E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E5A8492-D520-40B1-AF3C-5A422F18B19B}">
      <dgm:prSet phldrT="[Texte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b="1" i="1" u="sng" dirty="0" smtClean="0"/>
            <a:t>Propriétés physique </a:t>
          </a:r>
          <a:endParaRPr lang="fr-FR" dirty="0"/>
        </a:p>
      </dgm:t>
    </dgm:pt>
    <dgm:pt modelId="{AB80D1FF-FD96-48B1-BBDE-CD5E9FCB9F72}" type="parTrans" cxnId="{13BC4260-69F6-4EF4-8F21-FABAB0B4506D}">
      <dgm:prSet/>
      <dgm:spPr/>
      <dgm:t>
        <a:bodyPr/>
        <a:lstStyle/>
        <a:p>
          <a:endParaRPr lang="fr-FR"/>
        </a:p>
      </dgm:t>
    </dgm:pt>
    <dgm:pt modelId="{01C8CCFC-A325-4D97-A51C-89BF1B0220C2}" type="sibTrans" cxnId="{13BC4260-69F6-4EF4-8F21-FABAB0B4506D}">
      <dgm:prSet/>
      <dgm:spPr/>
      <dgm:t>
        <a:bodyPr/>
        <a:lstStyle/>
        <a:p>
          <a:endParaRPr lang="fr-FR"/>
        </a:p>
      </dgm:t>
    </dgm:pt>
    <dgm:pt modelId="{A8791FF9-0FC1-457D-B85E-2236AD5DEA6A}">
      <dgm:prSet phldrT="[Texte]"/>
      <dgm:spPr/>
      <dgm:t>
        <a:bodyPr/>
        <a:lstStyle/>
        <a:p>
          <a:r>
            <a:rPr lang="fr-FR" b="1" i="1" u="sng" dirty="0" smtClean="0"/>
            <a:t>Solubilité </a:t>
          </a:r>
          <a:endParaRPr lang="fr-FR" dirty="0"/>
        </a:p>
      </dgm:t>
    </dgm:pt>
    <dgm:pt modelId="{F60647E5-B48C-4551-A592-F1B0C4AD55E2}" type="parTrans" cxnId="{848101C6-3183-48A7-9A17-AB2A543AD3AB}">
      <dgm:prSet/>
      <dgm:spPr/>
      <dgm:t>
        <a:bodyPr/>
        <a:lstStyle/>
        <a:p>
          <a:endParaRPr lang="fr-FR"/>
        </a:p>
      </dgm:t>
    </dgm:pt>
    <dgm:pt modelId="{84B73D6A-8998-4559-A115-B3F6695C79F3}" type="sibTrans" cxnId="{848101C6-3183-48A7-9A17-AB2A543AD3AB}">
      <dgm:prSet/>
      <dgm:spPr/>
      <dgm:t>
        <a:bodyPr/>
        <a:lstStyle/>
        <a:p>
          <a:endParaRPr lang="fr-FR"/>
        </a:p>
      </dgm:t>
    </dgm:pt>
    <dgm:pt modelId="{22B93F9F-4F09-4DD4-BDF9-1E2FEE532BA8}">
      <dgm:prSet phldrT="[Texte]" custT="1"/>
      <dgm:spPr/>
      <dgm:t>
        <a:bodyPr/>
        <a:lstStyle/>
        <a:p>
          <a:r>
            <a:rPr lang="fr-FR" sz="2400" u="sng" dirty="0" smtClean="0"/>
            <a:t>Caractère neutre </a:t>
          </a:r>
          <a:endParaRPr lang="fr-FR" sz="2400" dirty="0"/>
        </a:p>
      </dgm:t>
    </dgm:pt>
    <dgm:pt modelId="{6A4CEB9B-BA8E-4874-A069-2BB00F9AD8F0}" type="parTrans" cxnId="{24D86761-3D07-4D2E-98C5-E3FF9CCA3529}">
      <dgm:prSet/>
      <dgm:spPr/>
      <dgm:t>
        <a:bodyPr/>
        <a:lstStyle/>
        <a:p>
          <a:endParaRPr lang="fr-FR"/>
        </a:p>
      </dgm:t>
    </dgm:pt>
    <dgm:pt modelId="{9A19C5F3-FC2D-42DF-89B6-EE9A47951367}" type="sibTrans" cxnId="{24D86761-3D07-4D2E-98C5-E3FF9CCA3529}">
      <dgm:prSet/>
      <dgm:spPr/>
      <dgm:t>
        <a:bodyPr/>
        <a:lstStyle/>
        <a:p>
          <a:endParaRPr lang="fr-FR"/>
        </a:p>
      </dgm:t>
    </dgm:pt>
    <dgm:pt modelId="{C219A710-4074-4AC0-AFED-5ECEC34EA77C}">
      <dgm:prSet phldrT="[Texte]" phldr="1"/>
      <dgm:spPr/>
      <dgm:t>
        <a:bodyPr/>
        <a:lstStyle/>
        <a:p>
          <a:endParaRPr lang="fr-FR" sz="2100" dirty="0"/>
        </a:p>
      </dgm:t>
    </dgm:pt>
    <dgm:pt modelId="{1A5E4ACE-4872-429B-8536-B49A44B6DACC}" type="parTrans" cxnId="{C221281F-AB3B-4B0C-AA8E-E68BA6CA6B91}">
      <dgm:prSet/>
      <dgm:spPr/>
      <dgm:t>
        <a:bodyPr/>
        <a:lstStyle/>
        <a:p>
          <a:endParaRPr lang="fr-FR"/>
        </a:p>
      </dgm:t>
    </dgm:pt>
    <dgm:pt modelId="{4B169ED6-0262-4911-A0C6-D830EFC010D3}" type="sibTrans" cxnId="{C221281F-AB3B-4B0C-AA8E-E68BA6CA6B91}">
      <dgm:prSet/>
      <dgm:spPr/>
      <dgm:t>
        <a:bodyPr/>
        <a:lstStyle/>
        <a:p>
          <a:endParaRPr lang="fr-FR"/>
        </a:p>
      </dgm:t>
    </dgm:pt>
    <dgm:pt modelId="{92C37C22-016C-43D6-B86E-20801BA50EA1}">
      <dgm:prSet/>
      <dgm:spPr/>
      <dgm:t>
        <a:bodyPr/>
        <a:lstStyle/>
        <a:p>
          <a:r>
            <a:rPr lang="fr-FR" b="1" i="1" u="sng" dirty="0" smtClean="0"/>
            <a:t>Action sur lumière polarisée </a:t>
          </a:r>
          <a:endParaRPr lang="fr-FR" dirty="0"/>
        </a:p>
      </dgm:t>
    </dgm:pt>
    <dgm:pt modelId="{DC9362FE-B60F-486F-9619-B97A6BDF74B8}" type="parTrans" cxnId="{76DE688F-882E-44E9-A269-0075EB3DEE4A}">
      <dgm:prSet/>
      <dgm:spPr/>
      <dgm:t>
        <a:bodyPr/>
        <a:lstStyle/>
        <a:p>
          <a:endParaRPr lang="fr-FR"/>
        </a:p>
      </dgm:t>
    </dgm:pt>
    <dgm:pt modelId="{8DF3EBDC-0BB0-4DCD-99DF-CC43FABC0500}" type="sibTrans" cxnId="{76DE688F-882E-44E9-A269-0075EB3DEE4A}">
      <dgm:prSet/>
      <dgm:spPr/>
      <dgm:t>
        <a:bodyPr/>
        <a:lstStyle/>
        <a:p>
          <a:endParaRPr lang="fr-FR"/>
        </a:p>
      </dgm:t>
    </dgm:pt>
    <dgm:pt modelId="{EF24C2B4-7E1E-4593-94B2-2A3FD1EB07C7}">
      <dgm:prSet phldrT="[Texte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b="1" i="1" u="sng" dirty="0" err="1" smtClean="0"/>
            <a:t>Propriétéschimique</a:t>
          </a:r>
          <a:endParaRPr lang="fr-FR" dirty="0"/>
        </a:p>
      </dgm:t>
    </dgm:pt>
    <dgm:pt modelId="{8334C5F0-E299-4A06-8857-8E6A1037A8AF}" type="sibTrans" cxnId="{E0961AE3-A9A3-4036-B4C5-85D4D9037945}">
      <dgm:prSet/>
      <dgm:spPr/>
      <dgm:t>
        <a:bodyPr/>
        <a:lstStyle/>
        <a:p>
          <a:endParaRPr lang="fr-FR"/>
        </a:p>
      </dgm:t>
    </dgm:pt>
    <dgm:pt modelId="{CD536DC4-4A1C-4F7E-8F43-B05D0B542D6C}" type="parTrans" cxnId="{E0961AE3-A9A3-4036-B4C5-85D4D9037945}">
      <dgm:prSet/>
      <dgm:spPr/>
      <dgm:t>
        <a:bodyPr/>
        <a:lstStyle/>
        <a:p>
          <a:endParaRPr lang="fr-FR"/>
        </a:p>
      </dgm:t>
    </dgm:pt>
    <dgm:pt modelId="{83DA2055-C905-4C41-9AC3-F193215C8C40}">
      <dgm:prSet/>
      <dgm:spPr/>
      <dgm:t>
        <a:bodyPr/>
        <a:lstStyle/>
        <a:p>
          <a:r>
            <a:rPr lang="fr-FR" b="1" i="1" u="sng" dirty="0" smtClean="0"/>
            <a:t>Système de doubles liaisons conjuguées </a:t>
          </a:r>
          <a:endParaRPr lang="fr-FR" dirty="0"/>
        </a:p>
      </dgm:t>
    </dgm:pt>
    <dgm:pt modelId="{6AC0E8AC-BB3E-4581-B5C3-64B701BB2BD7}" type="sibTrans" cxnId="{7E8AD7D5-81C2-4387-8AA5-A326A9E5A807}">
      <dgm:prSet/>
      <dgm:spPr/>
      <dgm:t>
        <a:bodyPr/>
        <a:lstStyle/>
        <a:p>
          <a:endParaRPr lang="fr-FR"/>
        </a:p>
      </dgm:t>
    </dgm:pt>
    <dgm:pt modelId="{87F10AC0-4446-42EF-8F4D-6A77725F83BE}" type="parTrans" cxnId="{7E8AD7D5-81C2-4387-8AA5-A326A9E5A807}">
      <dgm:prSet/>
      <dgm:spPr/>
      <dgm:t>
        <a:bodyPr/>
        <a:lstStyle/>
        <a:p>
          <a:endParaRPr lang="fr-FR"/>
        </a:p>
      </dgm:t>
    </dgm:pt>
    <dgm:pt modelId="{EEB6AFD0-6AB2-4B4A-9B85-5F8AD85A0F1B}">
      <dgm:prSet custT="1"/>
      <dgm:spPr/>
      <dgm:t>
        <a:bodyPr/>
        <a:lstStyle/>
        <a:p>
          <a:r>
            <a:rPr lang="fr-FR" sz="2400" u="sng" dirty="0" smtClean="0"/>
            <a:t>Fonction alcool primaire C21 </a:t>
          </a:r>
          <a:endParaRPr lang="fr-FR" sz="2400" dirty="0"/>
        </a:p>
      </dgm:t>
    </dgm:pt>
    <dgm:pt modelId="{54A0EA08-18C5-4A31-A84E-88C16FB3FFE4}" type="parTrans" cxnId="{2A422ED7-7B55-427C-9F66-895869F3A255}">
      <dgm:prSet/>
      <dgm:spPr/>
      <dgm:t>
        <a:bodyPr/>
        <a:lstStyle/>
        <a:p>
          <a:endParaRPr lang="fr-FR"/>
        </a:p>
      </dgm:t>
    </dgm:pt>
    <dgm:pt modelId="{D6FADC3E-9265-4EC6-B26E-61B1786AEF5C}" type="sibTrans" cxnId="{2A422ED7-7B55-427C-9F66-895869F3A255}">
      <dgm:prSet/>
      <dgm:spPr/>
      <dgm:t>
        <a:bodyPr/>
        <a:lstStyle/>
        <a:p>
          <a:endParaRPr lang="fr-FR"/>
        </a:p>
      </dgm:t>
    </dgm:pt>
    <dgm:pt modelId="{A66CD6B3-F02E-46D4-933D-7592A18F93AA}">
      <dgm:prSet custT="1"/>
      <dgm:spPr/>
      <dgm:t>
        <a:bodyPr/>
        <a:lstStyle/>
        <a:p>
          <a:r>
            <a:rPr lang="fr-FR" sz="2400" b="1" i="1" u="sng" dirty="0" smtClean="0"/>
            <a:t>Préparation esters </a:t>
          </a:r>
          <a:endParaRPr lang="fr-FR" sz="2400" dirty="0"/>
        </a:p>
      </dgm:t>
    </dgm:pt>
    <dgm:pt modelId="{E81902D4-7FF8-4808-8AC6-6CFF0DA654A5}" type="parTrans" cxnId="{DC43E383-B1AC-4463-B66F-E2789A197E38}">
      <dgm:prSet/>
      <dgm:spPr/>
      <dgm:t>
        <a:bodyPr/>
        <a:lstStyle/>
        <a:p>
          <a:endParaRPr lang="fr-FR"/>
        </a:p>
      </dgm:t>
    </dgm:pt>
    <dgm:pt modelId="{9C39A8C2-EBA1-421D-8C6E-B14C9F2D99BE}" type="sibTrans" cxnId="{DC43E383-B1AC-4463-B66F-E2789A197E38}">
      <dgm:prSet/>
      <dgm:spPr/>
      <dgm:t>
        <a:bodyPr/>
        <a:lstStyle/>
        <a:p>
          <a:endParaRPr lang="fr-FR"/>
        </a:p>
      </dgm:t>
    </dgm:pt>
    <dgm:pt modelId="{08E88965-066D-4CF7-857F-B23E0E0B86E1}">
      <dgm:prSet custT="1"/>
      <dgm:spPr/>
      <dgm:t>
        <a:bodyPr/>
        <a:lstStyle/>
        <a:p>
          <a:r>
            <a:rPr lang="fr-FR" sz="2400" b="1" i="1" u="sng" dirty="0" smtClean="0"/>
            <a:t>Absence de fonction </a:t>
          </a:r>
          <a:r>
            <a:rPr lang="fr-FR" sz="2400" b="1" i="1" u="sng" dirty="0" err="1" smtClean="0"/>
            <a:t>ionisable</a:t>
          </a:r>
          <a:r>
            <a:rPr lang="fr-FR" sz="2100" b="1" i="1" u="sng" dirty="0" smtClean="0"/>
            <a:t> </a:t>
          </a:r>
          <a:endParaRPr lang="fr-FR" sz="2100" dirty="0"/>
        </a:p>
      </dgm:t>
    </dgm:pt>
    <dgm:pt modelId="{41B8B84B-E36C-4431-8A5F-F71C40C729B7}" type="parTrans" cxnId="{E1FD3772-067A-4AF5-8052-B08021BB1C09}">
      <dgm:prSet/>
      <dgm:spPr/>
      <dgm:t>
        <a:bodyPr/>
        <a:lstStyle/>
        <a:p>
          <a:endParaRPr lang="fr-FR"/>
        </a:p>
      </dgm:t>
    </dgm:pt>
    <dgm:pt modelId="{33CADDE6-BD3B-4049-910C-C7E6E2BF307D}" type="sibTrans" cxnId="{E1FD3772-067A-4AF5-8052-B08021BB1C09}">
      <dgm:prSet/>
      <dgm:spPr/>
      <dgm:t>
        <a:bodyPr/>
        <a:lstStyle/>
        <a:p>
          <a:endParaRPr lang="fr-FR"/>
        </a:p>
      </dgm:t>
    </dgm:pt>
    <dgm:pt modelId="{7089D8FC-32D0-422D-B770-41BB564D7ABE}" type="pres">
      <dgm:prSet presAssocID="{97A3B796-5B79-49B9-8D27-A74E4E49B4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95C7954-7CB5-4639-946B-98324184D00C}" type="pres">
      <dgm:prSet presAssocID="{DE5A8492-D520-40B1-AF3C-5A422F18B19B}" presName="linNode" presStyleCnt="0"/>
      <dgm:spPr/>
    </dgm:pt>
    <dgm:pt modelId="{86BD55AC-1C88-4826-848B-9E49CABD3802}" type="pres">
      <dgm:prSet presAssocID="{DE5A8492-D520-40B1-AF3C-5A422F18B19B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40DE1AC-3D1A-47C8-8F3D-5EE586C7AA6C}" type="pres">
      <dgm:prSet presAssocID="{DE5A8492-D520-40B1-AF3C-5A422F18B19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B95521-953D-4717-9845-A91C61FAF1D6}" type="pres">
      <dgm:prSet presAssocID="{01C8CCFC-A325-4D97-A51C-89BF1B0220C2}" presName="sp" presStyleCnt="0"/>
      <dgm:spPr/>
    </dgm:pt>
    <dgm:pt modelId="{758F67F9-9F89-4BB8-AAE6-1972F713CA6B}" type="pres">
      <dgm:prSet presAssocID="{EF24C2B4-7E1E-4593-94B2-2A3FD1EB07C7}" presName="linNode" presStyleCnt="0"/>
      <dgm:spPr/>
    </dgm:pt>
    <dgm:pt modelId="{1B3A9251-821B-4BF4-9492-80DFA5F38BE0}" type="pres">
      <dgm:prSet presAssocID="{EF24C2B4-7E1E-4593-94B2-2A3FD1EB07C7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01BF0A-5DBD-4FFE-BFC4-329B35021308}" type="pres">
      <dgm:prSet presAssocID="{EF24C2B4-7E1E-4593-94B2-2A3FD1EB07C7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F85245F-AC53-41AC-A292-D320E5551CFF}" type="presOf" srcId="{22B93F9F-4F09-4DD4-BDF9-1E2FEE532BA8}" destId="{FC01BF0A-5DBD-4FFE-BFC4-329B35021308}" srcOrd="0" destOrd="0" presId="urn:microsoft.com/office/officeart/2005/8/layout/vList5"/>
    <dgm:cxn modelId="{E1FD3772-067A-4AF5-8052-B08021BB1C09}" srcId="{EEB6AFD0-6AB2-4B4A-9B85-5F8AD85A0F1B}" destId="{08E88965-066D-4CF7-857F-B23E0E0B86E1}" srcOrd="1" destOrd="0" parTransId="{41B8B84B-E36C-4431-8A5F-F71C40C729B7}" sibTransId="{33CADDE6-BD3B-4049-910C-C7E6E2BF307D}"/>
    <dgm:cxn modelId="{51EF73E1-89A2-46C9-BC12-BDF2F9DD1327}" type="presOf" srcId="{92C37C22-016C-43D6-B86E-20801BA50EA1}" destId="{E40DE1AC-3D1A-47C8-8F3D-5EE586C7AA6C}" srcOrd="0" destOrd="1" presId="urn:microsoft.com/office/officeart/2005/8/layout/vList5"/>
    <dgm:cxn modelId="{F16F85F1-8EB0-40F5-A469-B307FC59D814}" type="presOf" srcId="{A8791FF9-0FC1-457D-B85E-2236AD5DEA6A}" destId="{E40DE1AC-3D1A-47C8-8F3D-5EE586C7AA6C}" srcOrd="0" destOrd="0" presId="urn:microsoft.com/office/officeart/2005/8/layout/vList5"/>
    <dgm:cxn modelId="{BE484DBD-F64A-44A5-B6DF-2214CDFE6685}" type="presOf" srcId="{DE5A8492-D520-40B1-AF3C-5A422F18B19B}" destId="{86BD55AC-1C88-4826-848B-9E49CABD3802}" srcOrd="0" destOrd="0" presId="urn:microsoft.com/office/officeart/2005/8/layout/vList5"/>
    <dgm:cxn modelId="{E0961AE3-A9A3-4036-B4C5-85D4D9037945}" srcId="{97A3B796-5B79-49B9-8D27-A74E4E49B4E5}" destId="{EF24C2B4-7E1E-4593-94B2-2A3FD1EB07C7}" srcOrd="1" destOrd="0" parTransId="{CD536DC4-4A1C-4F7E-8F43-B05D0B542D6C}" sibTransId="{8334C5F0-E299-4A06-8857-8E6A1037A8AF}"/>
    <dgm:cxn modelId="{848101C6-3183-48A7-9A17-AB2A543AD3AB}" srcId="{DE5A8492-D520-40B1-AF3C-5A422F18B19B}" destId="{A8791FF9-0FC1-457D-B85E-2236AD5DEA6A}" srcOrd="0" destOrd="0" parTransId="{F60647E5-B48C-4551-A592-F1B0C4AD55E2}" sibTransId="{84B73D6A-8998-4559-A115-B3F6695C79F3}"/>
    <dgm:cxn modelId="{98A1B904-17BF-46B2-91C3-52472A5E8461}" type="presOf" srcId="{97A3B796-5B79-49B9-8D27-A74E4E49B4E5}" destId="{7089D8FC-32D0-422D-B770-41BB564D7ABE}" srcOrd="0" destOrd="0" presId="urn:microsoft.com/office/officeart/2005/8/layout/vList5"/>
    <dgm:cxn modelId="{BDA159AB-08D8-416D-9A98-17EEE43FF6D8}" type="presOf" srcId="{EEB6AFD0-6AB2-4B4A-9B85-5F8AD85A0F1B}" destId="{FC01BF0A-5DBD-4FFE-BFC4-329B35021308}" srcOrd="0" destOrd="1" presId="urn:microsoft.com/office/officeart/2005/8/layout/vList5"/>
    <dgm:cxn modelId="{76DE688F-882E-44E9-A269-0075EB3DEE4A}" srcId="{DE5A8492-D520-40B1-AF3C-5A422F18B19B}" destId="{92C37C22-016C-43D6-B86E-20801BA50EA1}" srcOrd="1" destOrd="0" parTransId="{DC9362FE-B60F-486F-9619-B97A6BDF74B8}" sibTransId="{8DF3EBDC-0BB0-4DCD-99DF-CC43FABC0500}"/>
    <dgm:cxn modelId="{24D86761-3D07-4D2E-98C5-E3FF9CCA3529}" srcId="{EF24C2B4-7E1E-4593-94B2-2A3FD1EB07C7}" destId="{22B93F9F-4F09-4DD4-BDF9-1E2FEE532BA8}" srcOrd="0" destOrd="0" parTransId="{6A4CEB9B-BA8E-4874-A069-2BB00F9AD8F0}" sibTransId="{9A19C5F3-FC2D-42DF-89B6-EE9A47951367}"/>
    <dgm:cxn modelId="{7E8AD7D5-81C2-4387-8AA5-A326A9E5A807}" srcId="{DE5A8492-D520-40B1-AF3C-5A422F18B19B}" destId="{83DA2055-C905-4C41-9AC3-F193215C8C40}" srcOrd="2" destOrd="0" parTransId="{87F10AC0-4446-42EF-8F4D-6A77725F83BE}" sibTransId="{6AC0E8AC-BB3E-4581-B5C3-64B701BB2BD7}"/>
    <dgm:cxn modelId="{13BC4260-69F6-4EF4-8F21-FABAB0B4506D}" srcId="{97A3B796-5B79-49B9-8D27-A74E4E49B4E5}" destId="{DE5A8492-D520-40B1-AF3C-5A422F18B19B}" srcOrd="0" destOrd="0" parTransId="{AB80D1FF-FD96-48B1-BBDE-CD5E9FCB9F72}" sibTransId="{01C8CCFC-A325-4D97-A51C-89BF1B0220C2}"/>
    <dgm:cxn modelId="{F338E065-09DC-4CC2-9B0C-0F7B339A4F0A}" type="presOf" srcId="{EF24C2B4-7E1E-4593-94B2-2A3FD1EB07C7}" destId="{1B3A9251-821B-4BF4-9492-80DFA5F38BE0}" srcOrd="0" destOrd="0" presId="urn:microsoft.com/office/officeart/2005/8/layout/vList5"/>
    <dgm:cxn modelId="{0E66C8BB-3C74-42F5-811F-074F98716FD2}" type="presOf" srcId="{83DA2055-C905-4C41-9AC3-F193215C8C40}" destId="{E40DE1AC-3D1A-47C8-8F3D-5EE586C7AA6C}" srcOrd="0" destOrd="2" presId="urn:microsoft.com/office/officeart/2005/8/layout/vList5"/>
    <dgm:cxn modelId="{C221281F-AB3B-4B0C-AA8E-E68BA6CA6B91}" srcId="{EF24C2B4-7E1E-4593-94B2-2A3FD1EB07C7}" destId="{C219A710-4074-4AC0-AFED-5ECEC34EA77C}" srcOrd="2" destOrd="0" parTransId="{1A5E4ACE-4872-429B-8536-B49A44B6DACC}" sibTransId="{4B169ED6-0262-4911-A0C6-D830EFC010D3}"/>
    <dgm:cxn modelId="{2A422ED7-7B55-427C-9F66-895869F3A255}" srcId="{EF24C2B4-7E1E-4593-94B2-2A3FD1EB07C7}" destId="{EEB6AFD0-6AB2-4B4A-9B85-5F8AD85A0F1B}" srcOrd="1" destOrd="0" parTransId="{54A0EA08-18C5-4A31-A84E-88C16FB3FFE4}" sibTransId="{D6FADC3E-9265-4EC6-B26E-61B1786AEF5C}"/>
    <dgm:cxn modelId="{B7C6377E-B99D-4713-8EA1-B18CB537F104}" type="presOf" srcId="{08E88965-066D-4CF7-857F-B23E0E0B86E1}" destId="{FC01BF0A-5DBD-4FFE-BFC4-329B35021308}" srcOrd="0" destOrd="3" presId="urn:microsoft.com/office/officeart/2005/8/layout/vList5"/>
    <dgm:cxn modelId="{DC43E383-B1AC-4463-B66F-E2789A197E38}" srcId="{EEB6AFD0-6AB2-4B4A-9B85-5F8AD85A0F1B}" destId="{A66CD6B3-F02E-46D4-933D-7592A18F93AA}" srcOrd="0" destOrd="0" parTransId="{E81902D4-7FF8-4808-8AC6-6CFF0DA654A5}" sibTransId="{9C39A8C2-EBA1-421D-8C6E-B14C9F2D99BE}"/>
    <dgm:cxn modelId="{793CFA39-31DA-4775-82DB-1D124698A4B0}" type="presOf" srcId="{A66CD6B3-F02E-46D4-933D-7592A18F93AA}" destId="{FC01BF0A-5DBD-4FFE-BFC4-329B35021308}" srcOrd="0" destOrd="2" presId="urn:microsoft.com/office/officeart/2005/8/layout/vList5"/>
    <dgm:cxn modelId="{E8B0C9D2-ECD9-4B6D-8880-BF3A393A316C}" type="presOf" srcId="{C219A710-4074-4AC0-AFED-5ECEC34EA77C}" destId="{FC01BF0A-5DBD-4FFE-BFC4-329B35021308}" srcOrd="0" destOrd="4" presId="urn:microsoft.com/office/officeart/2005/8/layout/vList5"/>
    <dgm:cxn modelId="{4BEE345C-54E5-49F0-8E67-B1E73210443D}" type="presParOf" srcId="{7089D8FC-32D0-422D-B770-41BB564D7ABE}" destId="{095C7954-7CB5-4639-946B-98324184D00C}" srcOrd="0" destOrd="0" presId="urn:microsoft.com/office/officeart/2005/8/layout/vList5"/>
    <dgm:cxn modelId="{91411B01-9244-4B5C-BD59-CF8DF42F0478}" type="presParOf" srcId="{095C7954-7CB5-4639-946B-98324184D00C}" destId="{86BD55AC-1C88-4826-848B-9E49CABD3802}" srcOrd="0" destOrd="0" presId="urn:microsoft.com/office/officeart/2005/8/layout/vList5"/>
    <dgm:cxn modelId="{10957AE0-AFBE-427C-8B85-D269F83542CD}" type="presParOf" srcId="{095C7954-7CB5-4639-946B-98324184D00C}" destId="{E40DE1AC-3D1A-47C8-8F3D-5EE586C7AA6C}" srcOrd="1" destOrd="0" presId="urn:microsoft.com/office/officeart/2005/8/layout/vList5"/>
    <dgm:cxn modelId="{FF6A3D5A-9DBF-4392-B960-3D5FE34596E3}" type="presParOf" srcId="{7089D8FC-32D0-422D-B770-41BB564D7ABE}" destId="{C9B95521-953D-4717-9845-A91C61FAF1D6}" srcOrd="1" destOrd="0" presId="urn:microsoft.com/office/officeart/2005/8/layout/vList5"/>
    <dgm:cxn modelId="{E38E9881-4888-4BBC-B4C8-C597DAF1DBD6}" type="presParOf" srcId="{7089D8FC-32D0-422D-B770-41BB564D7ABE}" destId="{758F67F9-9F89-4BB8-AAE6-1972F713CA6B}" srcOrd="2" destOrd="0" presId="urn:microsoft.com/office/officeart/2005/8/layout/vList5"/>
    <dgm:cxn modelId="{DE9B9955-BE8B-4F78-8321-6D82D4B2054A}" type="presParOf" srcId="{758F67F9-9F89-4BB8-AAE6-1972F713CA6B}" destId="{1B3A9251-821B-4BF4-9492-80DFA5F38BE0}" srcOrd="0" destOrd="0" presId="urn:microsoft.com/office/officeart/2005/8/layout/vList5"/>
    <dgm:cxn modelId="{D0FB9DDD-C117-4A44-B081-C2A5820E8051}" type="presParOf" srcId="{758F67F9-9F89-4BB8-AAE6-1972F713CA6B}" destId="{FC01BF0A-5DBD-4FFE-BFC4-329B35021308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1" name="chimes.wav" builtIn="1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658F399-5542-4C05-A797-27664263F4FF}" type="datetimeFigureOut">
              <a:rPr lang="fr-FR" smtClean="0"/>
              <a:pPr/>
              <a:t>02/04/2013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3A438D-D993-44D4-9E60-A8A740C0A6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heel spokes="8"/>
    <p:sndAc>
      <p:stSnd>
        <p:snd r:embed="rId13" name="chimes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M%C3%A9dicament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r.wikipedia.org/wiki/Inflammat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00100" y="533400"/>
            <a:ext cx="7500990" cy="3395666"/>
          </a:xfrm>
          <a:solidFill>
            <a:schemeClr val="bg1">
              <a:lumMod val="95000"/>
              <a:lumOff val="5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18900000">
              <a:prstClr val="black">
                <a:alpha val="50000"/>
              </a:prstClr>
            </a:innerShdw>
            <a:reflection blurRad="6350" stA="50000" endA="300" endPos="90000" dir="5400000" sy="-100000" algn="bl" rotWithShape="0"/>
          </a:effectLst>
          <a:scene3d>
            <a:camera prst="perspectiveFront" fov="2700000">
              <a:rot lat="20376000" lon="1938000" rev="20112001"/>
            </a:camera>
            <a:lightRig rig="threePt" dir="t"/>
          </a:scene3d>
          <a:sp3d prstMaterial="translucentPowder">
            <a:bevelT w="203200" h="50800" prst="slope"/>
          </a:sp3d>
        </p:spPr>
        <p:txBody>
          <a:bodyPr/>
          <a:lstStyle/>
          <a:p>
            <a:pPr algn="ctr"/>
            <a:r>
              <a:rPr lang="fr-FR" dirty="0" smtClean="0"/>
              <a:t> 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Cœur 3"/>
          <p:cNvSpPr/>
          <p:nvPr/>
        </p:nvSpPr>
        <p:spPr>
          <a:xfrm>
            <a:off x="714348" y="214290"/>
            <a:ext cx="7929618" cy="6143668"/>
          </a:xfrm>
          <a:prstGeom prst="hear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b="1" i="1" dirty="0" smtClean="0">
                <a:solidFill>
                  <a:schemeClr val="accent1">
                    <a:lumMod val="75000"/>
                  </a:schemeClr>
                </a:solidFill>
              </a:rPr>
              <a:t>LES  </a:t>
            </a:r>
          </a:p>
          <a:p>
            <a:pPr algn="ctr"/>
            <a:r>
              <a:rPr lang="fr-FR" sz="4400" b="1" i="1" dirty="0" smtClean="0">
                <a:solidFill>
                  <a:schemeClr val="accent1">
                    <a:lumMod val="75000"/>
                  </a:schemeClr>
                </a:solidFill>
              </a:rPr>
              <a:t>Anti-inflammatoires </a:t>
            </a:r>
            <a:r>
              <a:rPr lang="fr-FR" sz="4400" b="1" i="1" dirty="0" smtClean="0">
                <a:solidFill>
                  <a:schemeClr val="accent1">
                    <a:lumMod val="75000"/>
                  </a:schemeClr>
                </a:solidFill>
              </a:rPr>
              <a:t>stéroïdiens</a:t>
            </a:r>
            <a:endParaRPr lang="fr-FR" sz="4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Classification: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643051"/>
            <a:ext cx="7429552" cy="207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714752"/>
            <a:ext cx="7429552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2071678"/>
          </a:xfrm>
        </p:spPr>
        <p:txBody>
          <a:bodyPr>
            <a:normAutofit fontScale="90000"/>
          </a:bodyPr>
          <a:lstStyle/>
          <a:p>
            <a:pPr lvl="0"/>
            <a:r>
              <a:rPr lang="fr-FR" b="1" i="1" u="sng" dirty="0" smtClean="0"/>
              <a:t/>
            </a:r>
            <a:br>
              <a:rPr lang="fr-FR" b="1" i="1" u="sng" dirty="0" smtClean="0"/>
            </a:br>
            <a:r>
              <a:rPr lang="fr-FR" b="1" i="1" u="sng" dirty="0" smtClean="0"/>
              <a:t/>
            </a:r>
            <a:br>
              <a:rPr lang="fr-FR" b="1" i="1" u="sng" dirty="0" smtClean="0"/>
            </a:br>
            <a:r>
              <a:rPr lang="fr-FR" b="1" i="1" u="sng" dirty="0" smtClean="0"/>
              <a:t/>
            </a:r>
            <a:br>
              <a:rPr lang="fr-FR" b="1" i="1" u="sng" dirty="0" smtClean="0"/>
            </a:br>
            <a:r>
              <a:rPr lang="fr-FR" b="1" i="1" u="sng" dirty="0" smtClean="0"/>
              <a:t/>
            </a:r>
            <a:br>
              <a:rPr lang="fr-FR" b="1" i="1" u="sng" dirty="0" smtClean="0"/>
            </a:br>
            <a:r>
              <a:rPr lang="fr-FR" b="1" i="1" u="sng" dirty="0" smtClean="0"/>
              <a:t>Propriétés physique et chimique:</a:t>
            </a:r>
            <a:r>
              <a:rPr lang="fr-FR" u="sng" dirty="0" smtClean="0"/>
              <a:t/>
            </a:r>
            <a:br>
              <a:rPr lang="fr-FR" u="sng" dirty="0" smtClean="0"/>
            </a:br>
            <a:r>
              <a:rPr lang="fr-FR" b="1" dirty="0" smtClean="0"/>
              <a:t> 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285860"/>
          </a:xfrm>
        </p:spPr>
        <p:txBody>
          <a:bodyPr>
            <a:normAutofit/>
          </a:bodyPr>
          <a:lstStyle/>
          <a:p>
            <a:pPr algn="ctr"/>
            <a:r>
              <a:rPr lang="fr-FR" b="1" i="1" u="sng" dirty="0" smtClean="0"/>
              <a:t>Mode d’action</a:t>
            </a:r>
            <a:r>
              <a:rPr lang="fr-FR" dirty="0" smtClean="0"/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1857364"/>
            <a:ext cx="8229600" cy="45260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solidFill>
                  <a:schemeClr val="accent1"/>
                </a:solidFill>
                <a:latin typeface="Comic Sans MS" pitchFamily="66" charset="0"/>
              </a:rPr>
              <a:t>  </a:t>
            </a:r>
            <a:endParaRPr lang="fr-FR" sz="2000" b="1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fr-FR" sz="2000" b="1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fr-FR" sz="2000" b="1" dirty="0" smtClean="0">
                <a:solidFill>
                  <a:schemeClr val="tx2"/>
                </a:solidFill>
                <a:latin typeface="Comic Sans MS" pitchFamily="66" charset="0"/>
              </a:rPr>
              <a:t>             </a:t>
            </a:r>
            <a:r>
              <a:rPr lang="fr-F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     </a:t>
            </a:r>
          </a:p>
          <a:p>
            <a:pPr>
              <a:buNone/>
            </a:pPr>
            <a:r>
              <a:rPr lang="fr-FR" sz="2400" dirty="0" smtClean="0">
                <a:solidFill>
                  <a:schemeClr val="accent1"/>
                </a:solidFill>
                <a:latin typeface="Comic Sans MS" pitchFamily="66" charset="0"/>
              </a:rPr>
              <a:t>                        </a:t>
            </a:r>
            <a:endParaRPr lang="fr-FR" sz="24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357298"/>
            <a:ext cx="8215370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Mode d’action cellulaire du cortisol:</a:t>
            </a:r>
            <a:endParaRPr lang="fr-FR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882808"/>
            <a:ext cx="86868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800" dirty="0" smtClean="0">
                <a:solidFill>
                  <a:schemeClr val="accent1"/>
                </a:solidFill>
                <a:latin typeface="Comic Sans MS" pitchFamily="66" charset="0"/>
              </a:rPr>
              <a:t>EFFET                                                                </a:t>
            </a:r>
          </a:p>
          <a:p>
            <a:pPr>
              <a:buNone/>
            </a:pPr>
            <a:r>
              <a:rPr lang="fr-FR" sz="1800" dirty="0" smtClean="0">
                <a:solidFill>
                  <a:schemeClr val="accent1"/>
                </a:solidFill>
                <a:latin typeface="Comic Sans MS" pitchFamily="66" charset="0"/>
              </a:rPr>
              <a:t>BIOLOGIQUE</a:t>
            </a:r>
            <a:endParaRPr lang="fr-FR" sz="18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214414" y="2000240"/>
            <a:ext cx="6357982" cy="4357718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fr-FR" sz="1600" dirty="0" smtClean="0">
                <a:solidFill>
                  <a:schemeClr val="bg1"/>
                </a:solidFill>
                <a:latin typeface="Comic Sans MS" pitchFamily="66" charset="0"/>
              </a:rPr>
              <a:t>PRO          ARN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endParaRPr lang="fr-FR" dirty="0" smtClean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sz="1600" dirty="0" smtClean="0">
                <a:solidFill>
                  <a:schemeClr val="bg1"/>
                </a:solidFill>
                <a:latin typeface="Comic Sans MS" pitchFamily="66" charset="0"/>
              </a:rPr>
              <a:t>CELLULE </a:t>
            </a:r>
          </a:p>
          <a:p>
            <a:pPr algn="ctr"/>
            <a:r>
              <a:rPr lang="fr-FR" sz="1600" dirty="0" smtClean="0">
                <a:solidFill>
                  <a:schemeClr val="bg1"/>
                </a:solidFill>
                <a:latin typeface="Comic Sans MS" pitchFamily="66" charset="0"/>
              </a:rPr>
              <a:t>CIBLE</a:t>
            </a:r>
            <a:endParaRPr lang="fr-FR" sz="1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Organigramme : Données stockées 7"/>
          <p:cNvSpPr/>
          <p:nvPr/>
        </p:nvSpPr>
        <p:spPr>
          <a:xfrm>
            <a:off x="5429256" y="3857628"/>
            <a:ext cx="571504" cy="214314"/>
          </a:xfrm>
          <a:prstGeom prst="flowChartOnlineStorag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bg1"/>
                </a:solidFill>
                <a:latin typeface="Comic Sans MS" pitchFamily="66" charset="0"/>
              </a:rPr>
              <a:t>RI</a:t>
            </a:r>
            <a:endParaRPr lang="fr-FR" sz="12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" name="Organigramme : Connecteur 8"/>
          <p:cNvSpPr/>
          <p:nvPr/>
        </p:nvSpPr>
        <p:spPr>
          <a:xfrm>
            <a:off x="5929322" y="3857628"/>
            <a:ext cx="214314" cy="214314"/>
          </a:xfrm>
          <a:prstGeom prst="flowChartConnector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10" name="Ellipse 9"/>
          <p:cNvSpPr/>
          <p:nvPr/>
        </p:nvSpPr>
        <p:spPr>
          <a:xfrm>
            <a:off x="4786314" y="4500570"/>
            <a:ext cx="1714512" cy="107157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ADN</a:t>
            </a:r>
          </a:p>
        </p:txBody>
      </p:sp>
      <p:sp>
        <p:nvSpPr>
          <p:cNvPr id="13" name="Forme libre 12"/>
          <p:cNvSpPr/>
          <p:nvPr/>
        </p:nvSpPr>
        <p:spPr>
          <a:xfrm>
            <a:off x="4869712" y="4756298"/>
            <a:ext cx="935665" cy="184297"/>
          </a:xfrm>
          <a:custGeom>
            <a:avLst/>
            <a:gdLst>
              <a:gd name="connsiteX0" fmla="*/ 0 w 935665"/>
              <a:gd name="connsiteY0" fmla="*/ 177209 h 184297"/>
              <a:gd name="connsiteX1" fmla="*/ 106325 w 935665"/>
              <a:gd name="connsiteY1" fmla="*/ 92149 h 184297"/>
              <a:gd name="connsiteX2" fmla="*/ 212651 w 935665"/>
              <a:gd name="connsiteY2" fmla="*/ 155944 h 184297"/>
              <a:gd name="connsiteX3" fmla="*/ 276446 w 935665"/>
              <a:gd name="connsiteY3" fmla="*/ 92149 h 184297"/>
              <a:gd name="connsiteX4" fmla="*/ 382772 w 935665"/>
              <a:gd name="connsiteY4" fmla="*/ 134679 h 184297"/>
              <a:gd name="connsiteX5" fmla="*/ 489097 w 935665"/>
              <a:gd name="connsiteY5" fmla="*/ 28353 h 184297"/>
              <a:gd name="connsiteX6" fmla="*/ 595423 w 935665"/>
              <a:gd name="connsiteY6" fmla="*/ 134679 h 184297"/>
              <a:gd name="connsiteX7" fmla="*/ 680483 w 935665"/>
              <a:gd name="connsiteY7" fmla="*/ 49618 h 184297"/>
              <a:gd name="connsiteX8" fmla="*/ 765544 w 935665"/>
              <a:gd name="connsiteY8" fmla="*/ 177209 h 184297"/>
              <a:gd name="connsiteX9" fmla="*/ 850604 w 935665"/>
              <a:gd name="connsiteY9" fmla="*/ 7088 h 184297"/>
              <a:gd name="connsiteX10" fmla="*/ 935665 w 935665"/>
              <a:gd name="connsiteY10" fmla="*/ 134679 h 18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5665" h="184297">
                <a:moveTo>
                  <a:pt x="0" y="177209"/>
                </a:moveTo>
                <a:cubicBezTo>
                  <a:pt x="35441" y="136451"/>
                  <a:pt x="70883" y="95693"/>
                  <a:pt x="106325" y="92149"/>
                </a:cubicBezTo>
                <a:cubicBezTo>
                  <a:pt x="141767" y="88605"/>
                  <a:pt x="184298" y="155944"/>
                  <a:pt x="212651" y="155944"/>
                </a:cubicBezTo>
                <a:cubicBezTo>
                  <a:pt x="241004" y="155944"/>
                  <a:pt x="248093" y="95693"/>
                  <a:pt x="276446" y="92149"/>
                </a:cubicBezTo>
                <a:cubicBezTo>
                  <a:pt x="304799" y="88605"/>
                  <a:pt x="347330" y="145312"/>
                  <a:pt x="382772" y="134679"/>
                </a:cubicBezTo>
                <a:cubicBezTo>
                  <a:pt x="418214" y="124046"/>
                  <a:pt x="453655" y="28353"/>
                  <a:pt x="489097" y="28353"/>
                </a:cubicBezTo>
                <a:cubicBezTo>
                  <a:pt x="524539" y="28353"/>
                  <a:pt x="563525" y="131135"/>
                  <a:pt x="595423" y="134679"/>
                </a:cubicBezTo>
                <a:cubicBezTo>
                  <a:pt x="627321" y="138223"/>
                  <a:pt x="652130" y="42530"/>
                  <a:pt x="680483" y="49618"/>
                </a:cubicBezTo>
                <a:cubicBezTo>
                  <a:pt x="708836" y="56706"/>
                  <a:pt x="737191" y="184297"/>
                  <a:pt x="765544" y="177209"/>
                </a:cubicBezTo>
                <a:cubicBezTo>
                  <a:pt x="793897" y="170121"/>
                  <a:pt x="822251" y="14176"/>
                  <a:pt x="850604" y="7088"/>
                </a:cubicBezTo>
                <a:cubicBezTo>
                  <a:pt x="878957" y="0"/>
                  <a:pt x="935665" y="134679"/>
                  <a:pt x="935665" y="13467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orme libre 13"/>
          <p:cNvSpPr/>
          <p:nvPr/>
        </p:nvSpPr>
        <p:spPr>
          <a:xfrm>
            <a:off x="5022112" y="4908698"/>
            <a:ext cx="935665" cy="184297"/>
          </a:xfrm>
          <a:custGeom>
            <a:avLst/>
            <a:gdLst>
              <a:gd name="connsiteX0" fmla="*/ 0 w 935665"/>
              <a:gd name="connsiteY0" fmla="*/ 177209 h 184297"/>
              <a:gd name="connsiteX1" fmla="*/ 106325 w 935665"/>
              <a:gd name="connsiteY1" fmla="*/ 92149 h 184297"/>
              <a:gd name="connsiteX2" fmla="*/ 212651 w 935665"/>
              <a:gd name="connsiteY2" fmla="*/ 155944 h 184297"/>
              <a:gd name="connsiteX3" fmla="*/ 276446 w 935665"/>
              <a:gd name="connsiteY3" fmla="*/ 92149 h 184297"/>
              <a:gd name="connsiteX4" fmla="*/ 382772 w 935665"/>
              <a:gd name="connsiteY4" fmla="*/ 134679 h 184297"/>
              <a:gd name="connsiteX5" fmla="*/ 489097 w 935665"/>
              <a:gd name="connsiteY5" fmla="*/ 28353 h 184297"/>
              <a:gd name="connsiteX6" fmla="*/ 595423 w 935665"/>
              <a:gd name="connsiteY6" fmla="*/ 134679 h 184297"/>
              <a:gd name="connsiteX7" fmla="*/ 680483 w 935665"/>
              <a:gd name="connsiteY7" fmla="*/ 49618 h 184297"/>
              <a:gd name="connsiteX8" fmla="*/ 765544 w 935665"/>
              <a:gd name="connsiteY8" fmla="*/ 177209 h 184297"/>
              <a:gd name="connsiteX9" fmla="*/ 850604 w 935665"/>
              <a:gd name="connsiteY9" fmla="*/ 7088 h 184297"/>
              <a:gd name="connsiteX10" fmla="*/ 935665 w 935665"/>
              <a:gd name="connsiteY10" fmla="*/ 134679 h 18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5665" h="184297">
                <a:moveTo>
                  <a:pt x="0" y="177209"/>
                </a:moveTo>
                <a:cubicBezTo>
                  <a:pt x="35441" y="136451"/>
                  <a:pt x="70883" y="95693"/>
                  <a:pt x="106325" y="92149"/>
                </a:cubicBezTo>
                <a:cubicBezTo>
                  <a:pt x="141767" y="88605"/>
                  <a:pt x="184298" y="155944"/>
                  <a:pt x="212651" y="155944"/>
                </a:cubicBezTo>
                <a:cubicBezTo>
                  <a:pt x="241004" y="155944"/>
                  <a:pt x="248093" y="95693"/>
                  <a:pt x="276446" y="92149"/>
                </a:cubicBezTo>
                <a:cubicBezTo>
                  <a:pt x="304799" y="88605"/>
                  <a:pt x="347330" y="145312"/>
                  <a:pt x="382772" y="134679"/>
                </a:cubicBezTo>
                <a:cubicBezTo>
                  <a:pt x="418214" y="124046"/>
                  <a:pt x="453655" y="28353"/>
                  <a:pt x="489097" y="28353"/>
                </a:cubicBezTo>
                <a:cubicBezTo>
                  <a:pt x="524539" y="28353"/>
                  <a:pt x="563525" y="131135"/>
                  <a:pt x="595423" y="134679"/>
                </a:cubicBezTo>
                <a:cubicBezTo>
                  <a:pt x="627321" y="138223"/>
                  <a:pt x="652130" y="42530"/>
                  <a:pt x="680483" y="49618"/>
                </a:cubicBezTo>
                <a:cubicBezTo>
                  <a:pt x="708836" y="56706"/>
                  <a:pt x="737191" y="184297"/>
                  <a:pt x="765544" y="177209"/>
                </a:cubicBezTo>
                <a:cubicBezTo>
                  <a:pt x="793897" y="170121"/>
                  <a:pt x="822251" y="14176"/>
                  <a:pt x="850604" y="7088"/>
                </a:cubicBezTo>
                <a:cubicBezTo>
                  <a:pt x="878957" y="0"/>
                  <a:pt x="935665" y="134679"/>
                  <a:pt x="935665" y="13467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courbée vers la gauche 14"/>
          <p:cNvSpPr/>
          <p:nvPr/>
        </p:nvSpPr>
        <p:spPr>
          <a:xfrm rot="1150942">
            <a:off x="5957686" y="4121923"/>
            <a:ext cx="490908" cy="97068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Organigramme : Connecteur 18"/>
          <p:cNvSpPr/>
          <p:nvPr/>
        </p:nvSpPr>
        <p:spPr>
          <a:xfrm>
            <a:off x="7429520" y="2571744"/>
            <a:ext cx="214314" cy="214314"/>
          </a:xfrm>
          <a:prstGeom prst="flowChartConnector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22" name="Flèche courbée vers la droite 21"/>
          <p:cNvSpPr/>
          <p:nvPr/>
        </p:nvSpPr>
        <p:spPr>
          <a:xfrm rot="489333">
            <a:off x="6324573" y="2163772"/>
            <a:ext cx="571504" cy="166305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Flèche courbée vers la droite 22"/>
          <p:cNvSpPr/>
          <p:nvPr/>
        </p:nvSpPr>
        <p:spPr>
          <a:xfrm rot="4221963">
            <a:off x="3849773" y="3032347"/>
            <a:ext cx="571504" cy="114471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Forme libre 24"/>
          <p:cNvSpPr/>
          <p:nvPr/>
        </p:nvSpPr>
        <p:spPr>
          <a:xfrm>
            <a:off x="3571868" y="4357694"/>
            <a:ext cx="1049079" cy="1127051"/>
          </a:xfrm>
          <a:custGeom>
            <a:avLst/>
            <a:gdLst>
              <a:gd name="connsiteX0" fmla="*/ 138223 w 1049079"/>
              <a:gd name="connsiteY0" fmla="*/ 354419 h 1127051"/>
              <a:gd name="connsiteX1" fmla="*/ 138223 w 1049079"/>
              <a:gd name="connsiteY1" fmla="*/ 141768 h 1127051"/>
              <a:gd name="connsiteX2" fmla="*/ 223284 w 1049079"/>
              <a:gd name="connsiteY2" fmla="*/ 269358 h 1127051"/>
              <a:gd name="connsiteX3" fmla="*/ 287079 w 1049079"/>
              <a:gd name="connsiteY3" fmla="*/ 226828 h 1127051"/>
              <a:gd name="connsiteX4" fmla="*/ 372140 w 1049079"/>
              <a:gd name="connsiteY4" fmla="*/ 588335 h 1127051"/>
              <a:gd name="connsiteX5" fmla="*/ 180754 w 1049079"/>
              <a:gd name="connsiteY5" fmla="*/ 609600 h 1127051"/>
              <a:gd name="connsiteX6" fmla="*/ 542261 w 1049079"/>
              <a:gd name="connsiteY6" fmla="*/ 311889 h 1127051"/>
              <a:gd name="connsiteX7" fmla="*/ 287079 w 1049079"/>
              <a:gd name="connsiteY7" fmla="*/ 35442 h 1127051"/>
              <a:gd name="connsiteX8" fmla="*/ 159488 w 1049079"/>
              <a:gd name="connsiteY8" fmla="*/ 460744 h 1127051"/>
              <a:gd name="connsiteX9" fmla="*/ 499730 w 1049079"/>
              <a:gd name="connsiteY9" fmla="*/ 460744 h 1127051"/>
              <a:gd name="connsiteX10" fmla="*/ 350875 w 1049079"/>
              <a:gd name="connsiteY10" fmla="*/ 205563 h 1127051"/>
              <a:gd name="connsiteX11" fmla="*/ 584791 w 1049079"/>
              <a:gd name="connsiteY11" fmla="*/ 375684 h 1127051"/>
              <a:gd name="connsiteX12" fmla="*/ 414670 w 1049079"/>
              <a:gd name="connsiteY12" fmla="*/ 652130 h 1127051"/>
              <a:gd name="connsiteX13" fmla="*/ 95693 w 1049079"/>
              <a:gd name="connsiteY13" fmla="*/ 460744 h 1127051"/>
              <a:gd name="connsiteX14" fmla="*/ 393405 w 1049079"/>
              <a:gd name="connsiteY14" fmla="*/ 205563 h 1127051"/>
              <a:gd name="connsiteX15" fmla="*/ 74428 w 1049079"/>
              <a:gd name="connsiteY15" fmla="*/ 14177 h 1127051"/>
              <a:gd name="connsiteX16" fmla="*/ 74428 w 1049079"/>
              <a:gd name="connsiteY16" fmla="*/ 290624 h 1127051"/>
              <a:gd name="connsiteX17" fmla="*/ 520995 w 1049079"/>
              <a:gd name="connsiteY17" fmla="*/ 524540 h 1127051"/>
              <a:gd name="connsiteX18" fmla="*/ 53163 w 1049079"/>
              <a:gd name="connsiteY18" fmla="*/ 439479 h 1127051"/>
              <a:gd name="connsiteX19" fmla="*/ 414670 w 1049079"/>
              <a:gd name="connsiteY19" fmla="*/ 14177 h 1127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49079" h="1127051">
                <a:moveTo>
                  <a:pt x="138223" y="354419"/>
                </a:moveTo>
                <a:cubicBezTo>
                  <a:pt x="131134" y="255182"/>
                  <a:pt x="124046" y="155945"/>
                  <a:pt x="138223" y="141768"/>
                </a:cubicBezTo>
                <a:cubicBezTo>
                  <a:pt x="152400" y="127591"/>
                  <a:pt x="198475" y="255181"/>
                  <a:pt x="223284" y="269358"/>
                </a:cubicBezTo>
                <a:cubicBezTo>
                  <a:pt x="248093" y="283535"/>
                  <a:pt x="262270" y="173665"/>
                  <a:pt x="287079" y="226828"/>
                </a:cubicBezTo>
                <a:cubicBezTo>
                  <a:pt x="311888" y="279991"/>
                  <a:pt x="389861" y="524540"/>
                  <a:pt x="372140" y="588335"/>
                </a:cubicBezTo>
                <a:cubicBezTo>
                  <a:pt x="354419" y="652130"/>
                  <a:pt x="152401" y="655674"/>
                  <a:pt x="180754" y="609600"/>
                </a:cubicBezTo>
                <a:cubicBezTo>
                  <a:pt x="209107" y="563526"/>
                  <a:pt x="524540" y="407582"/>
                  <a:pt x="542261" y="311889"/>
                </a:cubicBezTo>
                <a:cubicBezTo>
                  <a:pt x="559982" y="216196"/>
                  <a:pt x="350875" y="10633"/>
                  <a:pt x="287079" y="35442"/>
                </a:cubicBezTo>
                <a:cubicBezTo>
                  <a:pt x="223284" y="60251"/>
                  <a:pt x="124046" y="389860"/>
                  <a:pt x="159488" y="460744"/>
                </a:cubicBezTo>
                <a:cubicBezTo>
                  <a:pt x="194930" y="531628"/>
                  <a:pt x="467832" y="503274"/>
                  <a:pt x="499730" y="460744"/>
                </a:cubicBezTo>
                <a:cubicBezTo>
                  <a:pt x="531628" y="418214"/>
                  <a:pt x="336698" y="219740"/>
                  <a:pt x="350875" y="205563"/>
                </a:cubicBezTo>
                <a:cubicBezTo>
                  <a:pt x="365052" y="191386"/>
                  <a:pt x="574159" y="301256"/>
                  <a:pt x="584791" y="375684"/>
                </a:cubicBezTo>
                <a:cubicBezTo>
                  <a:pt x="595423" y="450112"/>
                  <a:pt x="496186" y="637953"/>
                  <a:pt x="414670" y="652130"/>
                </a:cubicBezTo>
                <a:cubicBezTo>
                  <a:pt x="333154" y="666307"/>
                  <a:pt x="99237" y="535172"/>
                  <a:pt x="95693" y="460744"/>
                </a:cubicBezTo>
                <a:cubicBezTo>
                  <a:pt x="92149" y="386316"/>
                  <a:pt x="396949" y="279991"/>
                  <a:pt x="393405" y="205563"/>
                </a:cubicBezTo>
                <a:cubicBezTo>
                  <a:pt x="389861" y="131135"/>
                  <a:pt x="127591" y="0"/>
                  <a:pt x="74428" y="14177"/>
                </a:cubicBezTo>
                <a:cubicBezTo>
                  <a:pt x="21265" y="28354"/>
                  <a:pt x="0" y="205564"/>
                  <a:pt x="74428" y="290624"/>
                </a:cubicBezTo>
                <a:cubicBezTo>
                  <a:pt x="148856" y="375685"/>
                  <a:pt x="524539" y="499731"/>
                  <a:pt x="520995" y="524540"/>
                </a:cubicBezTo>
                <a:cubicBezTo>
                  <a:pt x="517451" y="549349"/>
                  <a:pt x="70884" y="524540"/>
                  <a:pt x="53163" y="439479"/>
                </a:cubicBezTo>
                <a:cubicBezTo>
                  <a:pt x="35442" y="354419"/>
                  <a:pt x="1049079" y="1127051"/>
                  <a:pt x="414670" y="1417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courbée vers la gauche 25"/>
          <p:cNvSpPr/>
          <p:nvPr/>
        </p:nvSpPr>
        <p:spPr>
          <a:xfrm rot="6895634">
            <a:off x="1746991" y="2676627"/>
            <a:ext cx="744433" cy="281271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Forme libre 26"/>
          <p:cNvSpPr/>
          <p:nvPr/>
        </p:nvSpPr>
        <p:spPr>
          <a:xfrm rot="18973032">
            <a:off x="4500562" y="3571876"/>
            <a:ext cx="935665" cy="184297"/>
          </a:xfrm>
          <a:custGeom>
            <a:avLst/>
            <a:gdLst>
              <a:gd name="connsiteX0" fmla="*/ 0 w 935665"/>
              <a:gd name="connsiteY0" fmla="*/ 177209 h 184297"/>
              <a:gd name="connsiteX1" fmla="*/ 106325 w 935665"/>
              <a:gd name="connsiteY1" fmla="*/ 92149 h 184297"/>
              <a:gd name="connsiteX2" fmla="*/ 212651 w 935665"/>
              <a:gd name="connsiteY2" fmla="*/ 155944 h 184297"/>
              <a:gd name="connsiteX3" fmla="*/ 276446 w 935665"/>
              <a:gd name="connsiteY3" fmla="*/ 92149 h 184297"/>
              <a:gd name="connsiteX4" fmla="*/ 382772 w 935665"/>
              <a:gd name="connsiteY4" fmla="*/ 134679 h 184297"/>
              <a:gd name="connsiteX5" fmla="*/ 489097 w 935665"/>
              <a:gd name="connsiteY5" fmla="*/ 28353 h 184297"/>
              <a:gd name="connsiteX6" fmla="*/ 595423 w 935665"/>
              <a:gd name="connsiteY6" fmla="*/ 134679 h 184297"/>
              <a:gd name="connsiteX7" fmla="*/ 680483 w 935665"/>
              <a:gd name="connsiteY7" fmla="*/ 49618 h 184297"/>
              <a:gd name="connsiteX8" fmla="*/ 765544 w 935665"/>
              <a:gd name="connsiteY8" fmla="*/ 177209 h 184297"/>
              <a:gd name="connsiteX9" fmla="*/ 850604 w 935665"/>
              <a:gd name="connsiteY9" fmla="*/ 7088 h 184297"/>
              <a:gd name="connsiteX10" fmla="*/ 935665 w 935665"/>
              <a:gd name="connsiteY10" fmla="*/ 134679 h 18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5665" h="184297">
                <a:moveTo>
                  <a:pt x="0" y="177209"/>
                </a:moveTo>
                <a:cubicBezTo>
                  <a:pt x="35441" y="136451"/>
                  <a:pt x="70883" y="95693"/>
                  <a:pt x="106325" y="92149"/>
                </a:cubicBezTo>
                <a:cubicBezTo>
                  <a:pt x="141767" y="88605"/>
                  <a:pt x="184298" y="155944"/>
                  <a:pt x="212651" y="155944"/>
                </a:cubicBezTo>
                <a:cubicBezTo>
                  <a:pt x="241004" y="155944"/>
                  <a:pt x="248093" y="95693"/>
                  <a:pt x="276446" y="92149"/>
                </a:cubicBezTo>
                <a:cubicBezTo>
                  <a:pt x="304799" y="88605"/>
                  <a:pt x="347330" y="145312"/>
                  <a:pt x="382772" y="134679"/>
                </a:cubicBezTo>
                <a:cubicBezTo>
                  <a:pt x="418214" y="124046"/>
                  <a:pt x="453655" y="28353"/>
                  <a:pt x="489097" y="28353"/>
                </a:cubicBezTo>
                <a:cubicBezTo>
                  <a:pt x="524539" y="28353"/>
                  <a:pt x="563525" y="131135"/>
                  <a:pt x="595423" y="134679"/>
                </a:cubicBezTo>
                <a:cubicBezTo>
                  <a:pt x="627321" y="138223"/>
                  <a:pt x="652130" y="42530"/>
                  <a:pt x="680483" y="49618"/>
                </a:cubicBezTo>
                <a:cubicBezTo>
                  <a:pt x="708836" y="56706"/>
                  <a:pt x="737191" y="184297"/>
                  <a:pt x="765544" y="177209"/>
                </a:cubicBezTo>
                <a:cubicBezTo>
                  <a:pt x="793897" y="170121"/>
                  <a:pt x="822251" y="14176"/>
                  <a:pt x="850604" y="7088"/>
                </a:cubicBezTo>
                <a:cubicBezTo>
                  <a:pt x="878957" y="0"/>
                  <a:pt x="935665" y="134679"/>
                  <a:pt x="935665" y="134679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orme libre 27"/>
          <p:cNvSpPr/>
          <p:nvPr/>
        </p:nvSpPr>
        <p:spPr>
          <a:xfrm rot="18973032">
            <a:off x="4652962" y="3724276"/>
            <a:ext cx="935665" cy="184297"/>
          </a:xfrm>
          <a:custGeom>
            <a:avLst/>
            <a:gdLst>
              <a:gd name="connsiteX0" fmla="*/ 0 w 935665"/>
              <a:gd name="connsiteY0" fmla="*/ 177209 h 184297"/>
              <a:gd name="connsiteX1" fmla="*/ 106325 w 935665"/>
              <a:gd name="connsiteY1" fmla="*/ 92149 h 184297"/>
              <a:gd name="connsiteX2" fmla="*/ 212651 w 935665"/>
              <a:gd name="connsiteY2" fmla="*/ 155944 h 184297"/>
              <a:gd name="connsiteX3" fmla="*/ 276446 w 935665"/>
              <a:gd name="connsiteY3" fmla="*/ 92149 h 184297"/>
              <a:gd name="connsiteX4" fmla="*/ 382772 w 935665"/>
              <a:gd name="connsiteY4" fmla="*/ 134679 h 184297"/>
              <a:gd name="connsiteX5" fmla="*/ 489097 w 935665"/>
              <a:gd name="connsiteY5" fmla="*/ 28353 h 184297"/>
              <a:gd name="connsiteX6" fmla="*/ 595423 w 935665"/>
              <a:gd name="connsiteY6" fmla="*/ 134679 h 184297"/>
              <a:gd name="connsiteX7" fmla="*/ 680483 w 935665"/>
              <a:gd name="connsiteY7" fmla="*/ 49618 h 184297"/>
              <a:gd name="connsiteX8" fmla="*/ 765544 w 935665"/>
              <a:gd name="connsiteY8" fmla="*/ 177209 h 184297"/>
              <a:gd name="connsiteX9" fmla="*/ 850604 w 935665"/>
              <a:gd name="connsiteY9" fmla="*/ 7088 h 184297"/>
              <a:gd name="connsiteX10" fmla="*/ 935665 w 935665"/>
              <a:gd name="connsiteY10" fmla="*/ 134679 h 18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5665" h="184297">
                <a:moveTo>
                  <a:pt x="0" y="177209"/>
                </a:moveTo>
                <a:cubicBezTo>
                  <a:pt x="35441" y="136451"/>
                  <a:pt x="70883" y="95693"/>
                  <a:pt x="106325" y="92149"/>
                </a:cubicBezTo>
                <a:cubicBezTo>
                  <a:pt x="141767" y="88605"/>
                  <a:pt x="184298" y="155944"/>
                  <a:pt x="212651" y="155944"/>
                </a:cubicBezTo>
                <a:cubicBezTo>
                  <a:pt x="241004" y="155944"/>
                  <a:pt x="248093" y="95693"/>
                  <a:pt x="276446" y="92149"/>
                </a:cubicBezTo>
                <a:cubicBezTo>
                  <a:pt x="304799" y="88605"/>
                  <a:pt x="347330" y="145312"/>
                  <a:pt x="382772" y="134679"/>
                </a:cubicBezTo>
                <a:cubicBezTo>
                  <a:pt x="418214" y="124046"/>
                  <a:pt x="453655" y="28353"/>
                  <a:pt x="489097" y="28353"/>
                </a:cubicBezTo>
                <a:cubicBezTo>
                  <a:pt x="524539" y="28353"/>
                  <a:pt x="563525" y="131135"/>
                  <a:pt x="595423" y="134679"/>
                </a:cubicBezTo>
                <a:cubicBezTo>
                  <a:pt x="627321" y="138223"/>
                  <a:pt x="652130" y="42530"/>
                  <a:pt x="680483" y="49618"/>
                </a:cubicBezTo>
                <a:cubicBezTo>
                  <a:pt x="708836" y="56706"/>
                  <a:pt x="737191" y="184297"/>
                  <a:pt x="765544" y="177209"/>
                </a:cubicBezTo>
                <a:cubicBezTo>
                  <a:pt x="793897" y="170121"/>
                  <a:pt x="822251" y="14176"/>
                  <a:pt x="850604" y="7088"/>
                </a:cubicBezTo>
                <a:cubicBezTo>
                  <a:pt x="878957" y="0"/>
                  <a:pt x="935665" y="134679"/>
                  <a:pt x="935665" y="134679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Multiplier 29"/>
          <p:cNvSpPr/>
          <p:nvPr/>
        </p:nvSpPr>
        <p:spPr>
          <a:xfrm>
            <a:off x="5357818" y="4786322"/>
            <a:ext cx="285752" cy="214314"/>
          </a:xfrm>
          <a:prstGeom prst="mathMultiply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2" name="Flèche courbée vers la gauche 31"/>
          <p:cNvSpPr/>
          <p:nvPr/>
        </p:nvSpPr>
        <p:spPr>
          <a:xfrm rot="8851021">
            <a:off x="4365811" y="4127186"/>
            <a:ext cx="488505" cy="97068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3" name="Organigramme : Données stockées 32"/>
          <p:cNvSpPr/>
          <p:nvPr/>
        </p:nvSpPr>
        <p:spPr>
          <a:xfrm rot="17897138">
            <a:off x="5374134" y="2266418"/>
            <a:ext cx="571504" cy="216264"/>
          </a:xfrm>
          <a:prstGeom prst="flowChartOnlineStorag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RM</a:t>
            </a:r>
            <a:endParaRPr lang="fr-FR" sz="1200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4" name="Organigramme : Connecteur 33"/>
          <p:cNvSpPr/>
          <p:nvPr/>
        </p:nvSpPr>
        <p:spPr>
          <a:xfrm>
            <a:off x="5715008" y="1928802"/>
            <a:ext cx="214314" cy="214314"/>
          </a:xfrm>
          <a:prstGeom prst="flowChartConnector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35" name="Organigramme : Connecteur 34"/>
          <p:cNvSpPr/>
          <p:nvPr/>
        </p:nvSpPr>
        <p:spPr>
          <a:xfrm>
            <a:off x="7143768" y="1214422"/>
            <a:ext cx="214314" cy="214314"/>
          </a:xfrm>
          <a:prstGeom prst="flowChartConnector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36" name="Organigramme : Connecteur 35"/>
          <p:cNvSpPr/>
          <p:nvPr/>
        </p:nvSpPr>
        <p:spPr>
          <a:xfrm>
            <a:off x="7072330" y="1785926"/>
            <a:ext cx="214314" cy="214314"/>
          </a:xfrm>
          <a:prstGeom prst="flowChartConnector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37" name="Organigramme : Connecteur 36"/>
          <p:cNvSpPr/>
          <p:nvPr/>
        </p:nvSpPr>
        <p:spPr>
          <a:xfrm>
            <a:off x="6715140" y="1500174"/>
            <a:ext cx="214314" cy="214314"/>
          </a:xfrm>
          <a:prstGeom prst="flowChartConnector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38" name="Organigramme : Connecteur 37"/>
          <p:cNvSpPr/>
          <p:nvPr/>
        </p:nvSpPr>
        <p:spPr>
          <a:xfrm>
            <a:off x="7500958" y="2000240"/>
            <a:ext cx="214314" cy="214314"/>
          </a:xfrm>
          <a:prstGeom prst="flowChartConnector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39" name="Organigramme : Connecteur 38"/>
          <p:cNvSpPr/>
          <p:nvPr/>
        </p:nvSpPr>
        <p:spPr>
          <a:xfrm>
            <a:off x="7643834" y="1643050"/>
            <a:ext cx="214314" cy="214314"/>
          </a:xfrm>
          <a:prstGeom prst="flowChartConnector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40" name="Organigramme : Délai 39"/>
          <p:cNvSpPr/>
          <p:nvPr/>
        </p:nvSpPr>
        <p:spPr>
          <a:xfrm>
            <a:off x="6786578" y="3857628"/>
            <a:ext cx="612648" cy="214314"/>
          </a:xfrm>
          <a:prstGeom prst="flowChartDelay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  <a:latin typeface="Comic Sans MS" pitchFamily="66" charset="0"/>
              </a:rPr>
              <a:t>RII</a:t>
            </a:r>
            <a:endParaRPr lang="fr-FR" sz="1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1" name="Organigramme : Connecteur 40"/>
          <p:cNvSpPr/>
          <p:nvPr/>
        </p:nvSpPr>
        <p:spPr>
          <a:xfrm>
            <a:off x="6929454" y="3571876"/>
            <a:ext cx="214314" cy="214314"/>
          </a:xfrm>
          <a:prstGeom prst="flowChartConnector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42" name="Flèche gauche 41"/>
          <p:cNvSpPr/>
          <p:nvPr/>
        </p:nvSpPr>
        <p:spPr>
          <a:xfrm>
            <a:off x="6215074" y="3857628"/>
            <a:ext cx="35719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 fontScale="92500" lnSpcReduction="10000"/>
          </a:bodyPr>
          <a:lstStyle/>
          <a:p>
            <a:r>
              <a:rPr lang="fr-FR" sz="3200" b="1" dirty="0" smtClean="0">
                <a:solidFill>
                  <a:schemeClr val="accent1"/>
                </a:solidFill>
                <a:latin typeface="Comic Sans MS" pitchFamily="66" charset="0"/>
              </a:rPr>
              <a:t>Indications</a:t>
            </a:r>
          </a:p>
          <a:p>
            <a:pPr>
              <a:buNone/>
            </a:pPr>
            <a:r>
              <a:rPr lang="fr-FR" i="1" dirty="0" smtClean="0">
                <a:latin typeface="Comic Sans MS" pitchFamily="66" charset="0"/>
              </a:rPr>
              <a:t>Liste non exhaustive.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</a:rPr>
              <a:t>Les indications des corticoïdes sont très variées et reposent sur des niveaux de preuves de qualité variable, dépendant de la fréquence des maladies traitées :</a:t>
            </a:r>
          </a:p>
          <a:p>
            <a:endParaRPr lang="fr-FR" sz="12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 smtClean="0">
                <a:latin typeface="Arial" pitchFamily="34" charset="0"/>
                <a:cs typeface="Arial" pitchFamily="34" charset="0"/>
              </a:rPr>
              <a:t>Maladies inflammatoires systémiques</a:t>
            </a:r>
          </a:p>
          <a:p>
            <a:pPr>
              <a:buFont typeface="Wingdings" pitchFamily="2" charset="2"/>
              <a:buChar char="q"/>
            </a:pP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Vascularites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sévères</a:t>
            </a:r>
          </a:p>
          <a:p>
            <a:pPr lvl="0">
              <a:buFont typeface="Wingdings" pitchFamily="2" charset="2"/>
              <a:buChar char="q"/>
            </a:pP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Dermatoses inflammatoires</a:t>
            </a: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Maladies néoplasiques et </a:t>
            </a: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contexte </a:t>
            </a: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de néoplasie</a:t>
            </a: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Atteintes inflammatoires pleuro-pulmonaires</a:t>
            </a: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Affections neurologiques</a:t>
            </a: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Insuffisance surrénale</a:t>
            </a: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fr-FR" sz="2200" i="1" dirty="0" smtClean="0">
                <a:latin typeface="Arial" pitchFamily="34" charset="0"/>
                <a:cs typeface="Arial" pitchFamily="34" charset="0"/>
              </a:rPr>
              <a:t>Indications controversées</a:t>
            </a: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pPr lvl="6"/>
            <a:endParaRPr lang="fr-FR" sz="1400" dirty="0" smtClean="0">
              <a:solidFill>
                <a:schemeClr val="accent1">
                  <a:lumMod val="40000"/>
                  <a:lumOff val="6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>
                <a:effectLst/>
                <a:latin typeface="Comic Sans MS" pitchFamily="66" charset="0"/>
              </a:rPr>
              <a:t>Effets des glucocorticoïdes</a:t>
            </a:r>
            <a:endParaRPr lang="fr-FR" sz="3600" dirty="0">
              <a:effectLst/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000" dirty="0" smtClean="0">
                <a:solidFill>
                  <a:schemeClr val="tx2"/>
                </a:solidFill>
                <a:latin typeface="Comic Sans MS" pitchFamily="66" charset="0"/>
              </a:rPr>
              <a:t>a)   Effets métaboliques:</a:t>
            </a:r>
            <a:r>
              <a:rPr lang="fr-FR" sz="2000" dirty="0" smtClean="0"/>
              <a:t> </a:t>
            </a:r>
            <a:r>
              <a:rPr lang="fr-FR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s’exercent dans différents organes :</a:t>
            </a:r>
          </a:p>
          <a:p>
            <a:pPr>
              <a:buNone/>
            </a:pPr>
            <a:r>
              <a:rPr lang="fr-F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      </a:t>
            </a:r>
            <a:r>
              <a:rPr lang="fr-FR" sz="22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1-</a:t>
            </a:r>
            <a:r>
              <a:rPr lang="fr-FR" sz="2200" dirty="0" smtClean="0">
                <a:solidFill>
                  <a:schemeClr val="accent1"/>
                </a:solidFill>
                <a:latin typeface="Comic Sans MS" pitchFamily="66" charset="0"/>
              </a:rPr>
              <a:t>Foie:</a:t>
            </a:r>
          </a:p>
          <a:p>
            <a:pPr>
              <a:buNone/>
            </a:pPr>
            <a:r>
              <a:rPr lang="fr-F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                                                         </a:t>
            </a:r>
            <a:r>
              <a:rPr lang="fr-FR" sz="2600" b="1" dirty="0" smtClean="0">
                <a:solidFill>
                  <a:srgbClr val="00B0F0"/>
                </a:solidFill>
                <a:latin typeface="Comic Sans MS" pitchFamily="66" charset="0"/>
              </a:rPr>
              <a:t>Glucose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   </a:t>
            </a:r>
          </a:p>
          <a:p>
            <a:pPr>
              <a:buNone/>
            </a:pPr>
            <a:r>
              <a:rPr lang="fr-FR" dirty="0" smtClean="0"/>
              <a:t>                               </a:t>
            </a:r>
          </a:p>
          <a:p>
            <a:pPr>
              <a:buNone/>
            </a:pPr>
            <a:r>
              <a:rPr lang="fr-FR" dirty="0" smtClean="0"/>
              <a:t>                                  </a:t>
            </a:r>
          </a:p>
          <a:p>
            <a:pPr>
              <a:buNone/>
            </a:pPr>
            <a:r>
              <a:rPr lang="fr-FR" b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                    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le foie</a:t>
            </a:r>
            <a:endParaRPr lang="fr-FR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2214546" y="2071678"/>
            <a:ext cx="3357586" cy="3357586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 w="762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>
              <a:latin typeface="Comic Sans MS" pitchFamily="66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71472" y="3643314"/>
            <a:ext cx="714380" cy="914400"/>
          </a:xfrm>
          <a:prstGeom prst="ellipse">
            <a:avLst/>
          </a:prstGeom>
          <a:gradFill flip="none" rotWithShape="1"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latin typeface="Comic Sans MS" pitchFamily="66" charset="0"/>
              </a:rPr>
              <a:t>GC</a:t>
            </a:r>
            <a:endParaRPr lang="fr-FR" sz="2000" b="1" dirty="0">
              <a:latin typeface="Comic Sans MS" pitchFamily="66" charset="0"/>
            </a:endParaRPr>
          </a:p>
        </p:txBody>
      </p:sp>
      <p:sp>
        <p:nvSpPr>
          <p:cNvPr id="8" name="Flèche droite 7"/>
          <p:cNvSpPr/>
          <p:nvPr/>
        </p:nvSpPr>
        <p:spPr>
          <a:xfrm>
            <a:off x="1357290" y="3929066"/>
            <a:ext cx="978408" cy="357190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3143240" y="2357430"/>
            <a:ext cx="1928826" cy="207170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10000"/>
                  <a:satMod val="300000"/>
                </a:schemeClr>
              </a:gs>
              <a:gs pos="34000">
                <a:schemeClr val="accent1">
                  <a:tint val="13500"/>
                  <a:satMod val="250000"/>
                </a:schemeClr>
              </a:gs>
              <a:gs pos="100000">
                <a:schemeClr val="accent1">
                  <a:tint val="60000"/>
                  <a:satMod val="20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>
                    <a:lumMod val="50000"/>
                  </a:schemeClr>
                </a:solidFill>
                <a:latin typeface="Comic Sans MS" pitchFamily="66" charset="0"/>
              </a:rPr>
              <a:t>enzymes impliquées dans la néogluco- et la néo-glycogénèse </a:t>
            </a:r>
            <a:endParaRPr lang="fr-FR" sz="1600" dirty="0">
              <a:solidFill>
                <a:schemeClr val="tx1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286116" y="4500570"/>
            <a:ext cx="150019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Comic Sans MS" pitchFamily="66" charset="0"/>
              </a:rPr>
              <a:t>acides aminés </a:t>
            </a:r>
            <a:r>
              <a:rPr lang="fr-FR" sz="1600" dirty="0" smtClean="0">
                <a:latin typeface="Comic Sans MS" pitchFamily="66" charset="0"/>
              </a:rPr>
              <a:t>+glycérol</a:t>
            </a:r>
            <a:endParaRPr lang="fr-FR" sz="1600" dirty="0">
              <a:latin typeface="Comic Sans MS" pitchFamily="66" charset="0"/>
            </a:endParaRPr>
          </a:p>
        </p:txBody>
      </p:sp>
      <p:sp>
        <p:nvSpPr>
          <p:cNvPr id="12" name="Flèche angle droit à deux pointes 11"/>
          <p:cNvSpPr/>
          <p:nvPr/>
        </p:nvSpPr>
        <p:spPr>
          <a:xfrm rot="8004937">
            <a:off x="2604752" y="3676330"/>
            <a:ext cx="850392" cy="850392"/>
          </a:xfrm>
          <a:prstGeom prst="left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rayée 12"/>
          <p:cNvSpPr/>
          <p:nvPr/>
        </p:nvSpPr>
        <p:spPr>
          <a:xfrm>
            <a:off x="5500694" y="3714752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Organigramme : Connecteur 13"/>
          <p:cNvSpPr/>
          <p:nvPr/>
        </p:nvSpPr>
        <p:spPr>
          <a:xfrm>
            <a:off x="6929454" y="3500438"/>
            <a:ext cx="214314" cy="285752"/>
          </a:xfrm>
          <a:prstGeom prst="flowChartConnector">
            <a:avLst/>
          </a:prstGeom>
          <a:solidFill>
            <a:srgbClr val="B17ED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Organigramme : Connecteur 14"/>
          <p:cNvSpPr/>
          <p:nvPr/>
        </p:nvSpPr>
        <p:spPr>
          <a:xfrm>
            <a:off x="6715140" y="3571876"/>
            <a:ext cx="214314" cy="357190"/>
          </a:xfrm>
          <a:prstGeom prst="flowChartConnector">
            <a:avLst/>
          </a:prstGeom>
          <a:solidFill>
            <a:srgbClr val="B17ED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Organigramme : Connecteur 16"/>
          <p:cNvSpPr/>
          <p:nvPr/>
        </p:nvSpPr>
        <p:spPr>
          <a:xfrm>
            <a:off x="6500826" y="3786190"/>
            <a:ext cx="214314" cy="285752"/>
          </a:xfrm>
          <a:prstGeom prst="flowChartConnector">
            <a:avLst/>
          </a:prstGeom>
          <a:solidFill>
            <a:srgbClr val="B17ED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Organigramme : Connecteur 17"/>
          <p:cNvSpPr/>
          <p:nvPr/>
        </p:nvSpPr>
        <p:spPr>
          <a:xfrm>
            <a:off x="6572264" y="3286124"/>
            <a:ext cx="214314" cy="285752"/>
          </a:xfrm>
          <a:prstGeom prst="flowChartConnector">
            <a:avLst/>
          </a:prstGeom>
          <a:solidFill>
            <a:srgbClr val="B17ED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Organigramme : Connecteur 18"/>
          <p:cNvSpPr/>
          <p:nvPr/>
        </p:nvSpPr>
        <p:spPr>
          <a:xfrm>
            <a:off x="7143768" y="3714752"/>
            <a:ext cx="214314" cy="357190"/>
          </a:xfrm>
          <a:prstGeom prst="flowChartConnector">
            <a:avLst/>
          </a:prstGeom>
          <a:solidFill>
            <a:srgbClr val="B17ED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Organigramme : Connecteur 20"/>
          <p:cNvSpPr/>
          <p:nvPr/>
        </p:nvSpPr>
        <p:spPr>
          <a:xfrm>
            <a:off x="6715140" y="4143380"/>
            <a:ext cx="214314" cy="357190"/>
          </a:xfrm>
          <a:prstGeom prst="flowChartConnector">
            <a:avLst/>
          </a:prstGeom>
          <a:solidFill>
            <a:srgbClr val="B17ED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Organigramme : Connecteur 21"/>
          <p:cNvSpPr/>
          <p:nvPr/>
        </p:nvSpPr>
        <p:spPr>
          <a:xfrm>
            <a:off x="6858016" y="3857628"/>
            <a:ext cx="214314" cy="357190"/>
          </a:xfrm>
          <a:prstGeom prst="flowChartConnector">
            <a:avLst/>
          </a:prstGeom>
          <a:solidFill>
            <a:srgbClr val="B17ED8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9672"/>
          </a:xfrm>
        </p:spPr>
        <p:txBody>
          <a:bodyPr>
            <a:normAutofit fontScale="90000"/>
          </a:bodyPr>
          <a:lstStyle/>
          <a:p>
            <a:endParaRPr lang="fr-FR" sz="2000" dirty="0">
              <a:effectLst/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229600" cy="57404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2-</a:t>
            </a:r>
            <a:r>
              <a:rPr lang="fr-FR" sz="2000" dirty="0" smtClean="0">
                <a:solidFill>
                  <a:schemeClr val="accent1"/>
                </a:solidFill>
                <a:latin typeface="Comic Sans MS" pitchFamily="66" charset="0"/>
              </a:rPr>
              <a:t>Tissu adipeux:</a:t>
            </a: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fr-FR" sz="2000" dirty="0" smtClean="0">
                <a:solidFill>
                  <a:schemeClr val="accent1"/>
                </a:solidFill>
                <a:latin typeface="Comic Sans MS" pitchFamily="66" charset="0"/>
              </a:rPr>
              <a:t>                                 </a:t>
            </a:r>
            <a:r>
              <a:rPr lang="fr-FR" sz="2000" dirty="0" smtClean="0">
                <a:solidFill>
                  <a:srgbClr val="FFFF00"/>
                </a:solidFill>
                <a:latin typeface="Comic Sans MS" pitchFamily="66" charset="0"/>
              </a:rPr>
              <a:t>tissu adipeux </a:t>
            </a:r>
            <a:endParaRPr lang="fr-FR" sz="2000" dirty="0">
              <a:solidFill>
                <a:srgbClr val="FFFF00"/>
              </a:solidFill>
            </a:endParaRPr>
          </a:p>
        </p:txBody>
      </p:sp>
      <p:sp>
        <p:nvSpPr>
          <p:cNvPr id="6" name="Forme libre 5"/>
          <p:cNvSpPr/>
          <p:nvPr/>
        </p:nvSpPr>
        <p:spPr>
          <a:xfrm>
            <a:off x="2973573" y="2282456"/>
            <a:ext cx="1757916" cy="2764465"/>
          </a:xfrm>
          <a:custGeom>
            <a:avLst/>
            <a:gdLst>
              <a:gd name="connsiteX0" fmla="*/ 705292 w 1757916"/>
              <a:gd name="connsiteY0" fmla="*/ 99237 h 2764465"/>
              <a:gd name="connsiteX1" fmla="*/ 67339 w 1757916"/>
              <a:gd name="connsiteY1" fmla="*/ 1077432 h 2764465"/>
              <a:gd name="connsiteX2" fmla="*/ 301255 w 1757916"/>
              <a:gd name="connsiteY2" fmla="*/ 1842977 h 2764465"/>
              <a:gd name="connsiteX3" fmla="*/ 67339 w 1757916"/>
              <a:gd name="connsiteY3" fmla="*/ 2076893 h 2764465"/>
              <a:gd name="connsiteX4" fmla="*/ 705292 w 1757916"/>
              <a:gd name="connsiteY4" fmla="*/ 2395870 h 2764465"/>
              <a:gd name="connsiteX5" fmla="*/ 854148 w 1757916"/>
              <a:gd name="connsiteY5" fmla="*/ 2757377 h 2764465"/>
              <a:gd name="connsiteX6" fmla="*/ 1279450 w 1757916"/>
              <a:gd name="connsiteY6" fmla="*/ 2438400 h 2764465"/>
              <a:gd name="connsiteX7" fmla="*/ 1343246 w 1757916"/>
              <a:gd name="connsiteY7" fmla="*/ 1991832 h 2764465"/>
              <a:gd name="connsiteX8" fmla="*/ 1704753 w 1757916"/>
              <a:gd name="connsiteY8" fmla="*/ 1757916 h 2764465"/>
              <a:gd name="connsiteX9" fmla="*/ 1662222 w 1757916"/>
              <a:gd name="connsiteY9" fmla="*/ 1460204 h 2764465"/>
              <a:gd name="connsiteX10" fmla="*/ 1555897 w 1757916"/>
              <a:gd name="connsiteY10" fmla="*/ 758456 h 2764465"/>
              <a:gd name="connsiteX11" fmla="*/ 896678 w 1757916"/>
              <a:gd name="connsiteY11" fmla="*/ 949842 h 2764465"/>
              <a:gd name="connsiteX12" fmla="*/ 1024269 w 1757916"/>
              <a:gd name="connsiteY12" fmla="*/ 482009 h 2764465"/>
              <a:gd name="connsiteX13" fmla="*/ 705292 w 1757916"/>
              <a:gd name="connsiteY13" fmla="*/ 99237 h 2764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57916" h="2764465">
                <a:moveTo>
                  <a:pt x="705292" y="99237"/>
                </a:moveTo>
                <a:cubicBezTo>
                  <a:pt x="545804" y="198474"/>
                  <a:pt x="134678" y="786809"/>
                  <a:pt x="67339" y="1077432"/>
                </a:cubicBezTo>
                <a:cubicBezTo>
                  <a:pt x="0" y="1368055"/>
                  <a:pt x="301255" y="1676400"/>
                  <a:pt x="301255" y="1842977"/>
                </a:cubicBezTo>
                <a:cubicBezTo>
                  <a:pt x="301255" y="2009554"/>
                  <a:pt x="0" y="1984744"/>
                  <a:pt x="67339" y="2076893"/>
                </a:cubicBezTo>
                <a:cubicBezTo>
                  <a:pt x="134678" y="2169042"/>
                  <a:pt x="574157" y="2282456"/>
                  <a:pt x="705292" y="2395870"/>
                </a:cubicBezTo>
                <a:cubicBezTo>
                  <a:pt x="836427" y="2509284"/>
                  <a:pt x="758455" y="2750289"/>
                  <a:pt x="854148" y="2757377"/>
                </a:cubicBezTo>
                <a:cubicBezTo>
                  <a:pt x="949841" y="2764465"/>
                  <a:pt x="1197934" y="2565991"/>
                  <a:pt x="1279450" y="2438400"/>
                </a:cubicBezTo>
                <a:cubicBezTo>
                  <a:pt x="1360966" y="2310809"/>
                  <a:pt x="1272362" y="2105246"/>
                  <a:pt x="1343246" y="1991832"/>
                </a:cubicBezTo>
                <a:cubicBezTo>
                  <a:pt x="1414130" y="1878418"/>
                  <a:pt x="1651590" y="1846521"/>
                  <a:pt x="1704753" y="1757916"/>
                </a:cubicBezTo>
                <a:cubicBezTo>
                  <a:pt x="1757916" y="1669311"/>
                  <a:pt x="1687031" y="1626781"/>
                  <a:pt x="1662222" y="1460204"/>
                </a:cubicBezTo>
                <a:cubicBezTo>
                  <a:pt x="1637413" y="1293627"/>
                  <a:pt x="1683488" y="843516"/>
                  <a:pt x="1555897" y="758456"/>
                </a:cubicBezTo>
                <a:cubicBezTo>
                  <a:pt x="1428306" y="673396"/>
                  <a:pt x="985283" y="995917"/>
                  <a:pt x="896678" y="949842"/>
                </a:cubicBezTo>
                <a:cubicBezTo>
                  <a:pt x="808073" y="903768"/>
                  <a:pt x="1059711" y="627321"/>
                  <a:pt x="1024269" y="482009"/>
                </a:cubicBezTo>
                <a:cubicBezTo>
                  <a:pt x="988827" y="336697"/>
                  <a:pt x="864780" y="0"/>
                  <a:pt x="705292" y="99237"/>
                </a:cubicBezTo>
                <a:close/>
              </a:path>
            </a:pathLst>
          </a:custGeom>
          <a:gradFill flip="none" rotWithShape="1">
            <a:gsLst>
              <a:gs pos="34000">
                <a:srgbClr val="FFFF00"/>
              </a:gs>
              <a:gs pos="34000">
                <a:srgbClr val="FFFF00"/>
              </a:gs>
              <a:gs pos="34000">
                <a:srgbClr val="FFFF00"/>
              </a:gs>
              <a:gs pos="100000">
                <a:schemeClr val="accent1">
                  <a:tint val="60000"/>
                  <a:satMod val="20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rayée 8"/>
          <p:cNvSpPr/>
          <p:nvPr/>
        </p:nvSpPr>
        <p:spPr>
          <a:xfrm>
            <a:off x="4786314" y="3500438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1142976" y="1571612"/>
            <a:ext cx="714380" cy="914400"/>
          </a:xfrm>
          <a:prstGeom prst="ellipse">
            <a:avLst/>
          </a:prstGeom>
          <a:gradFill flip="none" rotWithShape="1"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latin typeface="Comic Sans MS" pitchFamily="66" charset="0"/>
              </a:rPr>
              <a:t>GC</a:t>
            </a:r>
            <a:endParaRPr lang="fr-FR" sz="2000" b="1" dirty="0">
              <a:latin typeface="Comic Sans MS" pitchFamily="66" charset="0"/>
            </a:endParaRPr>
          </a:p>
        </p:txBody>
      </p:sp>
      <p:sp>
        <p:nvSpPr>
          <p:cNvPr id="11" name="Flèche courbée vers la droite 10"/>
          <p:cNvSpPr/>
          <p:nvPr/>
        </p:nvSpPr>
        <p:spPr>
          <a:xfrm rot="18135183">
            <a:off x="1627787" y="2636898"/>
            <a:ext cx="731520" cy="185585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072066" y="1500174"/>
            <a:ext cx="3786214" cy="1714512"/>
          </a:xfrm>
          <a:prstGeom prst="round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omic Sans MS" pitchFamily="66" charset="0"/>
              </a:rPr>
              <a:t>redistribution des</a:t>
            </a:r>
            <a:r>
              <a:rPr lang="fr-FR" b="1" dirty="0">
                <a:solidFill>
                  <a:schemeClr val="bg1"/>
                </a:solidFill>
                <a:latin typeface="Comic Sans MS" pitchFamily="66" charset="0"/>
              </a:rPr>
              <a:t> masses </a:t>
            </a:r>
            <a:r>
              <a:rPr lang="fr-FR" b="1" dirty="0" smtClean="0">
                <a:solidFill>
                  <a:schemeClr val="bg1"/>
                </a:solidFill>
                <a:latin typeface="Comic Sans MS" pitchFamily="66" charset="0"/>
              </a:rPr>
              <a:t>grasses(accumulation au niveau du cou, des joues, de la région supra-claviculaire </a:t>
            </a:r>
            <a:endParaRPr lang="fr-FR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072066" y="4286256"/>
            <a:ext cx="3786214" cy="1628780"/>
          </a:xfrm>
          <a:prstGeom prst="round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Comic Sans MS" pitchFamily="66" charset="0"/>
              </a:rPr>
              <a:t>une  augmentation  de  la  sensibilité  du  tissu  adipeux  aux agents  lipolytiques (catécholamines, glucagon ou hormone de croissance</a:t>
            </a:r>
          </a:p>
        </p:txBody>
      </p:sp>
      <p:sp>
        <p:nvSpPr>
          <p:cNvPr id="14" name="Double flèche horizontale 13"/>
          <p:cNvSpPr/>
          <p:nvPr/>
        </p:nvSpPr>
        <p:spPr>
          <a:xfrm rot="5400000">
            <a:off x="5071213" y="3429853"/>
            <a:ext cx="1216152" cy="64294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med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build="allAtOnce" animBg="1"/>
      <p:bldP spid="11" grpId="0" animBg="1"/>
      <p:bldP spid="12" grpId="0" build="allAtOnce" animBg="1"/>
      <p:bldP spid="13" grpId="0" build="allAtOnce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-89672"/>
            <a:ext cx="8229600" cy="89672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169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000" dirty="0" smtClean="0"/>
              <a:t>b)   </a:t>
            </a:r>
            <a:r>
              <a:rPr lang="fr-FR" b="1" i="1" u="sng" dirty="0" smtClean="0">
                <a:solidFill>
                  <a:schemeClr val="accent4">
                    <a:lumMod val="75000"/>
                  </a:schemeClr>
                </a:solidFill>
              </a:rPr>
              <a:t>Effets anti-inflammatoires:</a:t>
            </a: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endParaRPr lang="fr-FR" sz="2000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fr-FR" sz="2000" dirty="0" smtClean="0">
                <a:solidFill>
                  <a:schemeClr val="accent1"/>
                </a:solidFill>
                <a:latin typeface="Comic Sans MS" pitchFamily="66" charset="0"/>
              </a:rPr>
              <a:t>                                 </a:t>
            </a:r>
            <a:endParaRPr lang="fr-FR" sz="20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642910" y="2857496"/>
            <a:ext cx="714380" cy="914400"/>
          </a:xfrm>
          <a:prstGeom prst="ellipse">
            <a:avLst/>
          </a:prstGeom>
          <a:gradFill flip="none" rotWithShape="1"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latin typeface="Comic Sans MS" pitchFamily="66" charset="0"/>
              </a:rPr>
              <a:t>GC</a:t>
            </a:r>
            <a:endParaRPr lang="fr-FR" sz="2000" b="1" dirty="0">
              <a:latin typeface="Comic Sans MS" pitchFamily="66" charset="0"/>
            </a:endParaRPr>
          </a:p>
        </p:txBody>
      </p:sp>
      <p:sp>
        <p:nvSpPr>
          <p:cNvPr id="6" name="Flèche droite à entaille 5"/>
          <p:cNvSpPr/>
          <p:nvPr/>
        </p:nvSpPr>
        <p:spPr>
          <a:xfrm>
            <a:off x="1500166" y="3571876"/>
            <a:ext cx="1478474" cy="50006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à entaille 6"/>
          <p:cNvSpPr/>
          <p:nvPr/>
        </p:nvSpPr>
        <p:spPr>
          <a:xfrm rot="19819408">
            <a:off x="1472637" y="1730311"/>
            <a:ext cx="1635146" cy="54374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>
                    <a:lumMod val="50000"/>
                  </a:schemeClr>
                </a:solidFill>
              </a:rPr>
              <a:t>i</a:t>
            </a:r>
            <a:endParaRPr lang="fr-FR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Flèche droite à entaille 7"/>
          <p:cNvSpPr/>
          <p:nvPr/>
        </p:nvSpPr>
        <p:spPr>
          <a:xfrm>
            <a:off x="1500166" y="2571744"/>
            <a:ext cx="1478474" cy="50006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à entaille 8"/>
          <p:cNvSpPr/>
          <p:nvPr/>
        </p:nvSpPr>
        <p:spPr>
          <a:xfrm rot="1769237">
            <a:off x="1376723" y="4641039"/>
            <a:ext cx="1566952" cy="49131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Terminateur 9"/>
          <p:cNvSpPr/>
          <p:nvPr/>
        </p:nvSpPr>
        <p:spPr>
          <a:xfrm>
            <a:off x="3571868" y="857232"/>
            <a:ext cx="5000660" cy="857256"/>
          </a:xfrm>
          <a:prstGeom prst="flowChartTerminator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Comic Sans MS" pitchFamily="66" charset="0"/>
              </a:rPr>
              <a:t>réduction de la perméabilité</a:t>
            </a:r>
            <a:r>
              <a:rPr lang="fr-FR" b="1" dirty="0">
                <a:solidFill>
                  <a:schemeClr val="bg1"/>
                </a:solidFill>
                <a:latin typeface="Comic Sans MS" pitchFamily="66" charset="0"/>
              </a:rPr>
              <a:t> capillaire</a:t>
            </a:r>
          </a:p>
        </p:txBody>
      </p:sp>
      <p:sp>
        <p:nvSpPr>
          <p:cNvPr id="11" name="Organigramme : Terminateur 10"/>
          <p:cNvSpPr/>
          <p:nvPr/>
        </p:nvSpPr>
        <p:spPr>
          <a:xfrm>
            <a:off x="3500430" y="2285992"/>
            <a:ext cx="5000660" cy="857256"/>
          </a:xfrm>
          <a:prstGeom prst="flowChartTerminator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Comic Sans MS" pitchFamily="66" charset="0"/>
              </a:rPr>
              <a:t>réduction de la production de facteurs  chimiotactiques</a:t>
            </a:r>
          </a:p>
        </p:txBody>
      </p:sp>
      <p:sp>
        <p:nvSpPr>
          <p:cNvPr id="12" name="Organigramme : Terminateur 11"/>
          <p:cNvSpPr/>
          <p:nvPr/>
        </p:nvSpPr>
        <p:spPr>
          <a:xfrm>
            <a:off x="3571868" y="3429000"/>
            <a:ext cx="5000660" cy="857256"/>
          </a:xfrm>
          <a:prstGeom prst="flowChartTerminator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Comic Sans MS" pitchFamily="66" charset="0"/>
              </a:rPr>
              <a:t>réduction  de  la phagocytose</a:t>
            </a:r>
          </a:p>
        </p:txBody>
      </p:sp>
      <p:sp>
        <p:nvSpPr>
          <p:cNvPr id="13" name="Organigramme : Terminateur 12"/>
          <p:cNvSpPr/>
          <p:nvPr/>
        </p:nvSpPr>
        <p:spPr>
          <a:xfrm>
            <a:off x="3571868" y="4857760"/>
            <a:ext cx="5000660" cy="1071570"/>
          </a:xfrm>
          <a:prstGeom prst="flowChartTerminator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blocage  de  la  libération  de  sérotonine, d’histamine et de bradykinine…</a:t>
            </a:r>
            <a:endParaRPr lang="fr-FR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6" grpId="0" animBg="1"/>
      <p:bldP spid="7" grpId="0" build="allAtOnce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714356"/>
            <a:ext cx="8229600" cy="5740452"/>
          </a:xfrm>
        </p:spPr>
        <p:txBody>
          <a:bodyPr>
            <a:normAutofit/>
          </a:bodyPr>
          <a:lstStyle/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u="sng" dirty="0" smtClean="0">
                <a:solidFill>
                  <a:schemeClr val="accent4">
                    <a:lumMod val="75000"/>
                  </a:schemeClr>
                </a:solidFill>
              </a:rPr>
              <a:t>bactéries</a:t>
            </a: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r-FR" dirty="0" smtClean="0"/>
              <a:t>de type pyogène ou à croissance lente, tuberculose ou mycobactéries atypiques</a:t>
            </a:r>
          </a:p>
          <a:p>
            <a:pPr>
              <a:buNone/>
            </a:pPr>
            <a:r>
              <a:rPr lang="fr-FR" b="1" u="sng" dirty="0" smtClean="0">
                <a:solidFill>
                  <a:schemeClr val="accent4">
                    <a:lumMod val="75000"/>
                  </a:schemeClr>
                </a:solidFill>
              </a:rPr>
              <a:t>virus</a:t>
            </a:r>
            <a:r>
              <a:rPr lang="fr-FR" dirty="0" smtClean="0"/>
              <a:t> : herpès, varicelle-zona, maladie de Kaposi (HHV8)</a:t>
            </a:r>
          </a:p>
          <a:p>
            <a:pPr>
              <a:buNone/>
            </a:pPr>
            <a:r>
              <a:rPr lang="fr-FR" b="1" u="sng" dirty="0" smtClean="0">
                <a:solidFill>
                  <a:schemeClr val="accent4">
                    <a:lumMod val="75000"/>
                  </a:schemeClr>
                </a:solidFill>
              </a:rPr>
              <a:t>parasites</a:t>
            </a:r>
            <a:r>
              <a:rPr lang="fr-FR" u="sng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fr-FR" dirty="0" smtClean="0"/>
              <a:t>: anguillulose, pneumocystose,                   toxoplasmose,  gale, aspergillose</a:t>
            </a:r>
          </a:p>
          <a:p>
            <a:pPr>
              <a:buNone/>
            </a:pPr>
            <a:endParaRPr lang="fr-FR" sz="2400" dirty="0">
              <a:latin typeface="Comic Sans MS" pitchFamily="66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806045" y="1369063"/>
          <a:ext cx="5531910" cy="4064000"/>
        </p:xfrm>
        <a:graphic>
          <a:graphicData uri="http://schemas.openxmlformats.org/drawingml/2006/table">
            <a:tbl>
              <a:tblPr/>
              <a:tblGrid>
                <a:gridCol w="980005"/>
                <a:gridCol w="834461"/>
                <a:gridCol w="929361"/>
                <a:gridCol w="929361"/>
                <a:gridCol w="929361"/>
                <a:gridCol w="929361"/>
              </a:tblGrid>
              <a:tr h="4064000">
                <a:tc>
                  <a:txBody>
                    <a:bodyPr/>
                    <a:lstStyle/>
                    <a:p>
                      <a:pPr marL="90170" marR="635" indent="9017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395" marR="9395" marT="9395" marB="93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0170" marR="635" indent="9017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395" marR="9395" marT="9395" marB="93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0170" marR="635" indent="9017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395" marR="9395" marT="9395" marB="93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0170" marR="635" indent="9017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395" marR="9395" marT="9395" marB="93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0170" marR="635" indent="9017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395" marR="9395" marT="9395" marB="93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0170" marR="635" indent="9017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395" marR="9395" marT="9395" marB="93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9217" name="Image 5" descr="herpesinfx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3714752"/>
            <a:ext cx="4195776" cy="2786082"/>
          </a:xfrm>
          <a:prstGeom prst="rect">
            <a:avLst/>
          </a:prstGeom>
          <a:noFill/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7186634" cy="959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2" tIns="12696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3600" b="1" i="1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Immunosuppression</a:t>
            </a:r>
            <a:endParaRPr kumimoji="0" lang="fr-FR" sz="3600" b="1" i="1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9672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229600" cy="6643710"/>
          </a:xfrm>
        </p:spPr>
        <p:txBody>
          <a:bodyPr>
            <a:normAutofit fontScale="85000" lnSpcReduction="20000"/>
          </a:bodyPr>
          <a:lstStyle/>
          <a:p>
            <a:endParaRPr lang="fr-FR" dirty="0" smtClean="0"/>
          </a:p>
          <a:p>
            <a:pPr>
              <a:buNone/>
            </a:pPr>
            <a:r>
              <a:rPr lang="fr-FR" b="1" i="1" u="sng" dirty="0" smtClean="0">
                <a:solidFill>
                  <a:schemeClr val="accent6">
                    <a:lumMod val="75000"/>
                  </a:schemeClr>
                </a:solidFill>
              </a:rPr>
              <a:t>Contre-indications </a:t>
            </a:r>
          </a:p>
          <a:p>
            <a:pPr>
              <a:buNone/>
            </a:pPr>
            <a:r>
              <a:rPr lang="fr-FR" dirty="0" smtClean="0"/>
              <a:t>Ce sont essentiellement :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pPr lvl="0">
              <a:buNone/>
            </a:pPr>
            <a:r>
              <a:rPr lang="fr-FR" b="1" dirty="0" smtClean="0"/>
              <a:t>Maladie infectieuse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	 </a:t>
            </a:r>
            <a:r>
              <a:rPr lang="fr-FR" b="1" dirty="0" smtClean="0">
                <a:sym typeface="Wingdings 2"/>
              </a:rPr>
              <a:t></a:t>
            </a:r>
            <a:r>
              <a:rPr lang="fr-FR" dirty="0" smtClean="0"/>
              <a:t> Préexistante:</a:t>
            </a:r>
          </a:p>
          <a:p>
            <a:pPr>
              <a:buNone/>
            </a:pPr>
            <a:r>
              <a:rPr lang="fr-FR" dirty="0" smtClean="0"/>
              <a:t>		Tuberculose, herpes, varicelle.</a:t>
            </a:r>
          </a:p>
          <a:p>
            <a:pPr>
              <a:buNone/>
            </a:pPr>
            <a:r>
              <a:rPr lang="fr-FR" dirty="0" smtClean="0"/>
              <a:t>	 </a:t>
            </a:r>
            <a:r>
              <a:rPr lang="fr-FR" b="1" dirty="0" smtClean="0">
                <a:sym typeface="Wingdings 2"/>
              </a:rPr>
              <a:t></a:t>
            </a:r>
            <a:r>
              <a:rPr lang="fr-FR" dirty="0" smtClean="0"/>
              <a:t> En cours de traitement</a:t>
            </a:r>
          </a:p>
          <a:p>
            <a:pPr>
              <a:buNone/>
            </a:pPr>
            <a:r>
              <a:rPr lang="fr-FR" dirty="0" smtClean="0"/>
              <a:t>		mise en route d’un traitement spécifique</a:t>
            </a:r>
          </a:p>
          <a:p>
            <a:pPr lvl="0">
              <a:buNone/>
            </a:pPr>
            <a:r>
              <a:rPr lang="fr-FR" b="1" dirty="0" smtClean="0"/>
              <a:t>Maladie ulcéreuse en évolution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	Doit être préalablement traitée.</a:t>
            </a:r>
          </a:p>
          <a:p>
            <a:pPr>
              <a:buNone/>
            </a:pPr>
            <a:r>
              <a:rPr lang="fr-FR" dirty="0" smtClean="0"/>
              <a:t>	Glucocorticoïdes prescrits sous couvert du traitement anti-	ulcéreux</a:t>
            </a:r>
          </a:p>
          <a:p>
            <a:pPr lvl="0">
              <a:buNone/>
            </a:pPr>
            <a:r>
              <a:rPr lang="fr-FR" b="1" dirty="0" smtClean="0"/>
              <a:t>Diabète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	pas une contre-indication à condition d'en assurer le contrôle 	rigoureux.</a:t>
            </a:r>
          </a:p>
          <a:p>
            <a:pPr lvl="0">
              <a:buNone/>
            </a:pPr>
            <a:r>
              <a:rPr lang="fr-FR" b="1" dirty="0" smtClean="0"/>
              <a:t>Femme enceinte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	trois premiers mois que si indispensables </a:t>
            </a:r>
          </a:p>
          <a:p>
            <a:pPr lvl="0">
              <a:buNone/>
            </a:pPr>
            <a:r>
              <a:rPr lang="fr-FR" b="1" dirty="0" smtClean="0"/>
              <a:t>Certaines formes de psoriasis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	Contre-indication absolue à la corticothérapie par voie générale 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endParaRPr lang="fr-FR" sz="2400" dirty="0" smtClean="0">
              <a:latin typeface="Comic Sans MS" pitchFamily="66" charset="0"/>
            </a:endParaRP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INTRODUCTION</a:t>
            </a: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fr-F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None/>
            </a:pP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   </a:t>
            </a:r>
            <a:r>
              <a:rPr lang="fr-FR" sz="3200" dirty="0" smtClean="0">
                <a:latin typeface="Comic Sans MS" pitchFamily="66" charset="0"/>
              </a:rPr>
              <a:t>Anti-inflammatoire, médicament prescrit pour lutter contre l’inflammation aiguë et, parfois, dans le traitement des maladies inflammatoires chroniques, et pour atténuer certaines conséquences de l’inflammation, telles que la douleur</a:t>
            </a:r>
            <a:r>
              <a:rPr lang="fr-FR" sz="2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b="1" dirty="0" smtClean="0">
                <a:solidFill>
                  <a:schemeClr val="accent1"/>
                </a:solidFill>
                <a:latin typeface="Comic Sans MS" pitchFamily="66" charset="0"/>
              </a:rPr>
              <a:t>Pharmacocinétique</a:t>
            </a:r>
            <a:br>
              <a:rPr lang="fr-FR" sz="3200" b="1" dirty="0" smtClean="0">
                <a:solidFill>
                  <a:schemeClr val="accent1"/>
                </a:solidFill>
                <a:latin typeface="Comic Sans MS" pitchFamily="66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7467600" cy="568815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2"/>
                </a:solidFill>
                <a:latin typeface="Comic Sans MS" pitchFamily="66" charset="0"/>
              </a:rPr>
              <a:t>Résorption</a:t>
            </a:r>
            <a:r>
              <a:rPr lang="fr-FR" dirty="0" smtClean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fr-FR" dirty="0" smtClean="0">
                <a:solidFill>
                  <a:schemeClr val="accent2"/>
                </a:solidFill>
                <a:latin typeface="Comic Sans MS" pitchFamily="66" charset="0"/>
              </a:rPr>
            </a:br>
            <a:endParaRPr lang="fr-FR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latin typeface="Comic Sans MS" pitchFamily="66" charset="0"/>
              </a:rPr>
              <a:t>Le cortisol et les  anti-inflammatoires stéroïdiens sont bien résorbés par voie digestive. Leur vitesse de résorption varie selon la structure chimique.</a:t>
            </a:r>
          </a:p>
          <a:p>
            <a:pPr>
              <a:buFont typeface="Wingdings" pitchFamily="2" charset="2"/>
              <a:buChar char="q"/>
            </a:pPr>
            <a:endParaRPr lang="fr-F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latin typeface="Comic Sans MS" pitchFamily="66" charset="0"/>
              </a:rPr>
              <a:t>Sous forme d’esters hydrosolubles, ils peuvent être administrés par voie parentérale (</a:t>
            </a:r>
            <a:r>
              <a:rPr lang="fr-FR" dirty="0" err="1" smtClean="0">
                <a:latin typeface="Comic Sans MS" pitchFamily="66" charset="0"/>
              </a:rPr>
              <a:t>hémisuccinate</a:t>
            </a:r>
            <a:r>
              <a:rPr lang="fr-FR" dirty="0" smtClean="0">
                <a:latin typeface="Comic Sans MS" pitchFamily="66" charset="0"/>
              </a:rPr>
              <a:t> d’hydrocortisone).</a:t>
            </a:r>
          </a:p>
          <a:p>
            <a:pPr>
              <a:buFont typeface="Wingdings" pitchFamily="2" charset="2"/>
              <a:buChar char="q"/>
            </a:pPr>
            <a:endParaRPr lang="fr-F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latin typeface="Comic Sans MS" pitchFamily="66" charset="0"/>
              </a:rPr>
              <a:t>En application locale (muqueuse, cutanée, articulaire), ils diffusent facilement dans le reste de l’organisme, ce qui peut entraîner des effets secondaires d’origine systémique.</a:t>
            </a:r>
          </a:p>
          <a:p>
            <a:pPr>
              <a:buFont typeface="Wingdings" pitchFamily="2" charset="2"/>
              <a:buChar char="ü"/>
            </a:pPr>
            <a:endParaRPr lang="fr-FR" sz="10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2"/>
                </a:solidFill>
                <a:latin typeface="Comic Sans MS" pitchFamily="66" charset="0"/>
              </a:rPr>
              <a:t>Transport</a:t>
            </a:r>
          </a:p>
          <a:p>
            <a:pPr>
              <a:buFont typeface="Wingdings" pitchFamily="2" charset="2"/>
              <a:buChar char="ü"/>
            </a:pPr>
            <a:endParaRPr lang="fr-FR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latin typeface="Comic Sans MS" pitchFamily="66" charset="0"/>
              </a:rPr>
              <a:t>Le cortisol est transporté dans le sang, dans les conditions basales, à 75/90 % par la </a:t>
            </a:r>
            <a:r>
              <a:rPr lang="fr-FR" dirty="0" err="1" smtClean="0">
                <a:solidFill>
                  <a:schemeClr val="accent1"/>
                </a:solidFill>
                <a:latin typeface="Comic Sans MS" pitchFamily="66" charset="0"/>
              </a:rPr>
              <a:t>transcortine</a:t>
            </a:r>
            <a:r>
              <a:rPr lang="fr-FR" dirty="0" smtClean="0">
                <a:solidFill>
                  <a:schemeClr val="accent1"/>
                </a:solidFill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(</a:t>
            </a:r>
            <a:r>
              <a:rPr lang="fr-FR" dirty="0" err="1" smtClean="0">
                <a:latin typeface="Comic Sans MS" pitchFamily="66" charset="0"/>
              </a:rPr>
              <a:t>Corticoid</a:t>
            </a:r>
            <a:r>
              <a:rPr lang="fr-FR" dirty="0" smtClean="0">
                <a:latin typeface="Comic Sans MS" pitchFamily="66" charset="0"/>
              </a:rPr>
              <a:t> </a:t>
            </a:r>
            <a:r>
              <a:rPr lang="fr-FR" dirty="0" err="1" smtClean="0">
                <a:latin typeface="Comic Sans MS" pitchFamily="66" charset="0"/>
              </a:rPr>
              <a:t>Binding</a:t>
            </a:r>
            <a:r>
              <a:rPr lang="fr-FR" dirty="0" smtClean="0">
                <a:latin typeface="Comic Sans MS" pitchFamily="66" charset="0"/>
              </a:rPr>
              <a:t> Globuline, CBG) à laquelle il se lie de façon forte et spécifique, et par l'</a:t>
            </a:r>
            <a:r>
              <a:rPr lang="fr-FR" dirty="0" smtClean="0">
                <a:solidFill>
                  <a:schemeClr val="accent1"/>
                </a:solidFill>
                <a:latin typeface="Comic Sans MS" pitchFamily="66" charset="0"/>
              </a:rPr>
              <a:t>albumine</a:t>
            </a:r>
            <a:r>
              <a:rPr lang="fr-FR" dirty="0" smtClean="0">
                <a:latin typeface="Comic Sans MS" pitchFamily="66" charset="0"/>
              </a:rPr>
              <a:t> avec une liaison peu spécifique et de faible affinité. </a:t>
            </a:r>
          </a:p>
          <a:p>
            <a:pPr>
              <a:buFont typeface="Wingdings" pitchFamily="2" charset="2"/>
              <a:buChar char="q"/>
            </a:pPr>
            <a:endParaRPr lang="fr-F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latin typeface="Comic Sans MS" pitchFamily="66" charset="0"/>
              </a:rPr>
              <a:t>Les autres médicaments corticoïdes, de même que d'autres dérivés hormonaux de structure stéroïde, entrent en compétition sur ces sites de liaison.</a:t>
            </a:r>
            <a:br>
              <a:rPr lang="fr-FR" dirty="0" smtClean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2"/>
                </a:solidFill>
                <a:latin typeface="Comic Sans MS" pitchFamily="66" charset="0"/>
              </a:rPr>
              <a:t>Biotransformation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latin typeface="Comic Sans MS" pitchFamily="66" charset="0"/>
              </a:rPr>
              <a:t>Le cortisol est presque complètement </a:t>
            </a:r>
            <a:r>
              <a:rPr lang="fr-FR" dirty="0" err="1" smtClean="0">
                <a:latin typeface="Comic Sans MS" pitchFamily="66" charset="0"/>
              </a:rPr>
              <a:t>biotransformé</a:t>
            </a:r>
            <a:r>
              <a:rPr lang="fr-FR" dirty="0" smtClean="0">
                <a:latin typeface="Comic Sans MS" pitchFamily="66" charset="0"/>
              </a:rPr>
              <a:t>, essentiellement dans le foie, avec disparition de la double liaison 4-5 du cycle A, et de nombreuses autres réactions de fonctionnalisation qui rendent le produit inactif; une </a:t>
            </a:r>
            <a:r>
              <a:rPr lang="fr-FR" dirty="0" err="1" smtClean="0">
                <a:latin typeface="Comic Sans MS" pitchFamily="66" charset="0"/>
              </a:rPr>
              <a:t>glycuro</a:t>
            </a:r>
            <a:r>
              <a:rPr lang="fr-FR" dirty="0" smtClean="0">
                <a:latin typeface="Comic Sans MS" pitchFamily="66" charset="0"/>
              </a:rPr>
              <a:t> ou </a:t>
            </a:r>
            <a:r>
              <a:rPr lang="fr-FR" dirty="0" err="1" smtClean="0">
                <a:latin typeface="Comic Sans MS" pitchFamily="66" charset="0"/>
              </a:rPr>
              <a:t>sulfoconjugaison</a:t>
            </a:r>
            <a:r>
              <a:rPr lang="fr-FR" dirty="0" smtClean="0">
                <a:latin typeface="Comic Sans MS" pitchFamily="66" charset="0"/>
              </a:rPr>
              <a:t> intervient ensuite en position 3. </a:t>
            </a:r>
          </a:p>
          <a:p>
            <a:pPr>
              <a:buFont typeface="Wingdings" pitchFamily="2" charset="2"/>
              <a:buChar char="ü"/>
            </a:pPr>
            <a:endParaRPr lang="fr-F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latin typeface="Comic Sans MS" pitchFamily="66" charset="0"/>
              </a:rPr>
              <a:t>Sur les dérivés synthétiques, un halogène en 9, une double liaison en 1-2 sur le cycle A, un groupement méthyle en 2 ou en 16 retarde la transformation et prolonge la demi-vie de 50 % environ.</a:t>
            </a:r>
            <a:br>
              <a:rPr lang="fr-FR" dirty="0" smtClean="0">
                <a:latin typeface="Comic Sans MS" pitchFamily="66" charset="0"/>
              </a:rPr>
            </a:br>
            <a:endParaRPr lang="fr-FR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2"/>
                </a:solidFill>
                <a:latin typeface="Comic Sans MS" pitchFamily="66" charset="0"/>
              </a:rPr>
              <a:t>Elimination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latin typeface="Comic Sans MS" pitchFamily="66" charset="0"/>
              </a:rPr>
              <a:t>Les corticoïdes sont éliminés sous forme de dérivés inactifs dans les urines. </a:t>
            </a:r>
            <a:br>
              <a:rPr lang="fr-FR" dirty="0" smtClean="0">
                <a:latin typeface="Comic Sans MS" pitchFamily="66" charset="0"/>
              </a:rPr>
            </a:br>
            <a:endParaRPr lang="fr-FR" dirty="0" smtClean="0">
              <a:latin typeface="Comic Sans MS" pitchFamily="66" charset="0"/>
            </a:endParaRP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259662"/>
          </a:xfrm>
        </p:spPr>
        <p:txBody>
          <a:bodyPr/>
          <a:lstStyle/>
          <a:p>
            <a:r>
              <a:rPr lang="fr-FR" sz="2800" b="1" dirty="0" smtClean="0">
                <a:solidFill>
                  <a:schemeClr val="accent1"/>
                </a:solidFill>
                <a:latin typeface="Comic Sans MS" pitchFamily="66" charset="0"/>
              </a:rPr>
              <a:t>Interactions médicamenteuses</a:t>
            </a:r>
          </a:p>
          <a:p>
            <a:endParaRPr lang="fr-FR" sz="2800" b="1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r>
              <a:rPr lang="fr-FR" b="1" dirty="0" smtClean="0">
                <a:solidFill>
                  <a:schemeClr val="accent2"/>
                </a:solidFill>
                <a:latin typeface="Comic Sans MS" pitchFamily="66" charset="0"/>
              </a:rPr>
              <a:t>Pharmacodynamiques</a:t>
            </a:r>
          </a:p>
          <a:p>
            <a:endParaRPr lang="fr-FR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r>
              <a:rPr lang="fr-FR" dirty="0" smtClean="0">
                <a:latin typeface="Comic Sans MS" pitchFamily="66" charset="0"/>
              </a:rPr>
              <a:t>— </a:t>
            </a: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</a:rPr>
              <a:t>Hypokaliémie </a:t>
            </a:r>
            <a:r>
              <a:rPr lang="fr-FR" b="1" dirty="0" smtClean="0">
                <a:latin typeface="Comic Sans MS" pitchFamily="66" charset="0"/>
              </a:rPr>
              <a:t>:</a:t>
            </a:r>
          </a:p>
          <a:p>
            <a:pPr>
              <a:buFontTx/>
              <a:buChar char="•"/>
            </a:pPr>
            <a:r>
              <a:rPr lang="fr-FR" dirty="0" smtClean="0">
                <a:latin typeface="Comic Sans MS" pitchFamily="66" charset="0"/>
              </a:rPr>
              <a:t>Augmentation du risque d’hypokaliémie si association à des médicaments </a:t>
            </a:r>
            <a:r>
              <a:rPr lang="fr-FR" dirty="0" err="1" smtClean="0">
                <a:latin typeface="Comic Sans MS" pitchFamily="66" charset="0"/>
              </a:rPr>
              <a:t>hypokaliémiants</a:t>
            </a:r>
            <a:r>
              <a:rPr lang="fr-FR" dirty="0" smtClean="0">
                <a:latin typeface="Comic Sans MS" pitchFamily="66" charset="0"/>
              </a:rPr>
              <a:t> (ex : diurétiques)</a:t>
            </a:r>
          </a:p>
          <a:p>
            <a:pPr>
              <a:buFontTx/>
              <a:buChar char="•"/>
            </a:pPr>
            <a:r>
              <a:rPr lang="fr-FR" dirty="0" smtClean="0">
                <a:latin typeface="Comic Sans MS" pitchFamily="66" charset="0"/>
              </a:rPr>
              <a:t>Augmentation des risques liés à l’hypokaliémie (torsade de pointe si association avec des médicaments allongeant l’espace QT, </a:t>
            </a:r>
            <a:r>
              <a:rPr lang="fr-FR" dirty="0" err="1" smtClean="0">
                <a:latin typeface="Comic Sans MS" pitchFamily="66" charset="0"/>
              </a:rPr>
              <a:t>digitaliques</a:t>
            </a:r>
            <a:r>
              <a:rPr lang="fr-FR" dirty="0" smtClean="0">
                <a:latin typeface="Comic Sans MS" pitchFamily="66" charset="0"/>
              </a:rPr>
              <a:t>)</a:t>
            </a:r>
          </a:p>
          <a:p>
            <a:r>
              <a:rPr lang="fr-FR" dirty="0" smtClean="0">
                <a:latin typeface="Comic Sans MS" pitchFamily="66" charset="0"/>
              </a:rPr>
              <a:t>— </a:t>
            </a: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</a:rPr>
              <a:t>Equilibre glycémique</a:t>
            </a:r>
            <a:r>
              <a:rPr lang="fr-FR" b="1" dirty="0" smtClean="0"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: </a:t>
            </a:r>
          </a:p>
          <a:p>
            <a:pPr>
              <a:buFontTx/>
              <a:buChar char="•"/>
            </a:pPr>
            <a:r>
              <a:rPr lang="fr-FR" dirty="0" smtClean="0">
                <a:latin typeface="Comic Sans MS" pitchFamily="66" charset="0"/>
              </a:rPr>
              <a:t>modification de l’effet des hypoglycémiants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fr-FR" b="1" dirty="0" smtClean="0">
                <a:solidFill>
                  <a:schemeClr val="accent2"/>
                </a:solidFill>
                <a:latin typeface="Comic Sans MS" pitchFamily="66" charset="0"/>
              </a:rPr>
              <a:t>Pharmacocinétiques</a:t>
            </a:r>
          </a:p>
          <a:p>
            <a:pPr>
              <a:spcBef>
                <a:spcPct val="50000"/>
              </a:spcBef>
            </a:pPr>
            <a:r>
              <a:rPr lang="fr-FR" dirty="0" smtClean="0">
                <a:latin typeface="Comic Sans MS" pitchFamily="66" charset="0"/>
              </a:rPr>
              <a:t>— </a:t>
            </a: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</a:rPr>
              <a:t>Diminution de l’effet des corticoïdes</a:t>
            </a:r>
          </a:p>
          <a:p>
            <a:pPr>
              <a:spcBef>
                <a:spcPct val="50000"/>
              </a:spcBef>
            </a:pPr>
            <a:r>
              <a:rPr lang="fr-FR" dirty="0" smtClean="0">
                <a:latin typeface="Comic Sans MS" pitchFamily="66" charset="0"/>
              </a:rPr>
              <a:t>• si association à des </a:t>
            </a:r>
            <a:r>
              <a:rPr lang="fr-FR" b="1" dirty="0" smtClean="0">
                <a:latin typeface="Comic Sans MS" pitchFamily="66" charset="0"/>
              </a:rPr>
              <a:t>inducteurs enzymatiques </a:t>
            </a:r>
            <a:r>
              <a:rPr lang="fr-FR" dirty="0" smtClean="0">
                <a:latin typeface="Comic Sans MS" pitchFamily="66" charset="0"/>
              </a:rPr>
              <a:t>(ex : rifampicine) : risque plus important avec la </a:t>
            </a:r>
            <a:r>
              <a:rPr lang="fr-FR" dirty="0" err="1" smtClean="0">
                <a:latin typeface="Comic Sans MS" pitchFamily="66" charset="0"/>
              </a:rPr>
              <a:t>méthylprednisolone</a:t>
            </a:r>
            <a:r>
              <a:rPr lang="fr-FR" dirty="0" smtClean="0">
                <a:latin typeface="Comic Sans MS" pitchFamily="66" charset="0"/>
              </a:rPr>
              <a:t> par rapport à la </a:t>
            </a:r>
            <a:r>
              <a:rPr lang="fr-FR" dirty="0" err="1" smtClean="0">
                <a:latin typeface="Comic Sans MS" pitchFamily="66" charset="0"/>
              </a:rPr>
              <a:t>prednisolone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fr-FR" dirty="0" smtClean="0">
                <a:latin typeface="Comic Sans MS" pitchFamily="66" charset="0"/>
              </a:rPr>
              <a:t>• Si administration avec des pansements gastriques, par </a:t>
            </a:r>
            <a:r>
              <a:rPr lang="fr-FR" dirty="0" smtClean="0">
                <a:latin typeface="Comic Sans MS" pitchFamily="66" charset="0"/>
                <a:sym typeface="Wingdings 3" pitchFamily="18" charset="2"/>
              </a:rPr>
              <a:t></a:t>
            </a:r>
            <a:r>
              <a:rPr lang="fr-FR" dirty="0" smtClean="0">
                <a:latin typeface="Comic Sans MS" pitchFamily="66" charset="0"/>
              </a:rPr>
              <a:t> absorption digestive du corticoïde.</a:t>
            </a:r>
          </a:p>
          <a:p>
            <a:pPr>
              <a:spcBef>
                <a:spcPct val="50000"/>
              </a:spcBef>
            </a:pPr>
            <a:r>
              <a:rPr lang="fr-FR" dirty="0" smtClean="0">
                <a:latin typeface="Comic Sans MS" pitchFamily="66" charset="0"/>
              </a:rPr>
              <a:t>— </a:t>
            </a: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</a:rPr>
              <a:t>Augmentation du risque d’effets indésirables</a:t>
            </a:r>
            <a:r>
              <a:rPr lang="fr-FR" b="1" dirty="0" smtClean="0"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du corticoïde si association à des inhibiteurs enzymatiques : risque plus important avec la </a:t>
            </a:r>
            <a:r>
              <a:rPr lang="fr-FR" dirty="0" err="1" smtClean="0">
                <a:latin typeface="Comic Sans MS" pitchFamily="66" charset="0"/>
              </a:rPr>
              <a:t>méthylprednisolone</a:t>
            </a:r>
            <a:r>
              <a:rPr lang="fr-FR" dirty="0" smtClean="0">
                <a:latin typeface="Comic Sans MS" pitchFamily="66" charset="0"/>
              </a:rPr>
              <a:t> par rapport à la </a:t>
            </a:r>
            <a:r>
              <a:rPr lang="fr-FR" dirty="0" err="1" smtClean="0">
                <a:latin typeface="Comic Sans MS" pitchFamily="66" charset="0"/>
              </a:rPr>
              <a:t>prednisolone</a:t>
            </a:r>
            <a:r>
              <a:rPr lang="fr-FR" dirty="0" smtClean="0">
                <a:latin typeface="Comic Sans MS" pitchFamily="66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fr-FR" dirty="0" smtClean="0">
                <a:latin typeface="Comic Sans MS" pitchFamily="66" charset="0"/>
              </a:rPr>
              <a:t>— </a:t>
            </a: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</a:rPr>
              <a:t>Diminution de l’effet du lithium</a:t>
            </a:r>
            <a:r>
              <a:rPr lang="fr-FR" b="1" dirty="0" smtClean="0">
                <a:latin typeface="Comic Sans MS" pitchFamily="66" charset="0"/>
              </a:rPr>
              <a:t> </a:t>
            </a:r>
            <a:r>
              <a:rPr lang="fr-FR" dirty="0" smtClean="0">
                <a:latin typeface="Comic Sans MS" pitchFamily="66" charset="0"/>
              </a:rPr>
              <a:t>: </a:t>
            </a:r>
            <a:r>
              <a:rPr lang="fr-FR" dirty="0" smtClean="0">
                <a:latin typeface="Comic Sans MS" pitchFamily="66" charset="0"/>
                <a:sym typeface="Wingdings 3" pitchFamily="18" charset="2"/>
              </a:rPr>
              <a:t></a:t>
            </a:r>
            <a:r>
              <a:rPr lang="fr-FR" dirty="0" smtClean="0">
                <a:latin typeface="Comic Sans MS" pitchFamily="66" charset="0"/>
              </a:rPr>
              <a:t> </a:t>
            </a:r>
            <a:r>
              <a:rPr lang="fr-FR" dirty="0" err="1" smtClean="0">
                <a:latin typeface="Comic Sans MS" pitchFamily="66" charset="0"/>
              </a:rPr>
              <a:t>lithiémie</a:t>
            </a:r>
            <a:r>
              <a:rPr lang="fr-FR" dirty="0" smtClean="0">
                <a:latin typeface="Comic Sans MS" pitchFamily="66" charset="0"/>
              </a:rPr>
              <a:t> par </a:t>
            </a:r>
            <a:r>
              <a:rPr lang="fr-FR" dirty="0" smtClean="0">
                <a:latin typeface="Comic Sans MS" pitchFamily="66" charset="0"/>
                <a:sym typeface="Wingdings 3" pitchFamily="18" charset="2"/>
              </a:rPr>
              <a:t></a:t>
            </a:r>
            <a:r>
              <a:rPr lang="fr-FR" dirty="0" smtClean="0">
                <a:latin typeface="Comic Sans MS" pitchFamily="66" charset="0"/>
              </a:rPr>
              <a:t> clairance rénale du lithium.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fr-FR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Quand prescrire les glucocorticoïdes?</a:t>
            </a:r>
          </a:p>
          <a:p>
            <a:pPr>
              <a:defRPr/>
            </a:pPr>
            <a:endParaRPr lang="fr-FR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sz="2800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En traitement prolongé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 </a:t>
            </a:r>
            <a:r>
              <a:rPr lang="fr-FR" sz="2800" b="1" dirty="0" smtClean="0">
                <a:solidFill>
                  <a:srgbClr val="CC0000"/>
                </a:solidFill>
                <a:latin typeface="Comic Sans MS" pitchFamily="66" charset="0"/>
                <a:cs typeface="Arial" charset="0"/>
                <a:sym typeface="Wingdings 2" pitchFamily="18" charset="2"/>
              </a:rPr>
              <a:t></a:t>
            </a:r>
            <a:r>
              <a:rPr lang="fr-FR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Trois principes fondamentaux:</a:t>
            </a:r>
          </a:p>
          <a:p>
            <a:pPr>
              <a:buNone/>
            </a:pPr>
            <a:endParaRPr lang="fr-FR" sz="1600" b="1" dirty="0" smtClean="0">
              <a:solidFill>
                <a:srgbClr val="006666"/>
              </a:solidFill>
              <a:latin typeface="Comic Sans MS" pitchFamily="66" charset="0"/>
              <a:cs typeface="Arial" charset="0"/>
            </a:endParaRP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  <a:cs typeface="Arial" charset="0"/>
              </a:rPr>
              <a:t>	 	</a:t>
            </a:r>
            <a:r>
              <a:rPr lang="fr-FR" b="1" dirty="0" smtClean="0">
                <a:latin typeface="Arial" charset="0"/>
                <a:cs typeface="Arial" charset="0"/>
                <a:sym typeface="Wingdings 3" pitchFamily="18" charset="2"/>
              </a:rPr>
              <a:t></a:t>
            </a:r>
            <a:r>
              <a:rPr lang="fr-FR" b="1" dirty="0" smtClean="0">
                <a:latin typeface="Arial" charset="0"/>
                <a:cs typeface="Arial" charset="0"/>
              </a:rPr>
              <a:t> </a:t>
            </a:r>
            <a:r>
              <a:rPr lang="fr-FR" b="1" dirty="0" smtClean="0">
                <a:latin typeface="Comic Sans MS" pitchFamily="66" charset="0"/>
                <a:cs typeface="Arial" charset="0"/>
              </a:rPr>
              <a:t>Traitement </a:t>
            </a:r>
            <a:r>
              <a:rPr lang="fr-FR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symptomatique</a:t>
            </a:r>
            <a:r>
              <a:rPr lang="fr-FR" b="1" dirty="0" smtClean="0">
                <a:latin typeface="Comic Sans MS" pitchFamily="66" charset="0"/>
                <a:cs typeface="Arial" charset="0"/>
              </a:rPr>
              <a:t>.</a:t>
            </a:r>
          </a:p>
          <a:p>
            <a:endParaRPr lang="fr-FR" sz="1100" b="1" dirty="0" smtClean="0">
              <a:latin typeface="Comic Sans MS" pitchFamily="66" charset="0"/>
              <a:cs typeface="Arial" charset="0"/>
            </a:endParaRP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  <a:cs typeface="Arial" charset="0"/>
              </a:rPr>
              <a:t>	 	</a:t>
            </a:r>
            <a:r>
              <a:rPr lang="fr-FR" b="1" dirty="0" smtClean="0">
                <a:latin typeface="Arial" charset="0"/>
                <a:cs typeface="Arial" charset="0"/>
                <a:sym typeface="Wingdings 3" pitchFamily="18" charset="2"/>
              </a:rPr>
              <a:t></a:t>
            </a:r>
            <a:r>
              <a:rPr lang="fr-FR" b="1" dirty="0" smtClean="0">
                <a:latin typeface="Arial" charset="0"/>
                <a:cs typeface="Arial" charset="0"/>
              </a:rPr>
              <a:t> </a:t>
            </a:r>
            <a:r>
              <a:rPr lang="fr-FR" b="1" dirty="0" smtClean="0">
                <a:latin typeface="Comic Sans MS" pitchFamily="66" charset="0"/>
                <a:cs typeface="Arial" charset="0"/>
              </a:rPr>
              <a:t>Indiqués s’il n’y a </a:t>
            </a:r>
            <a:r>
              <a:rPr lang="fr-FR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pas de traitement étiologique</a:t>
            </a:r>
            <a:r>
              <a:rPr lang="fr-FR" b="1" dirty="0" smtClean="0">
                <a:latin typeface="Comic Sans MS" pitchFamily="66" charset="0"/>
                <a:cs typeface="Arial" charset="0"/>
              </a:rPr>
              <a:t> ou si 			manifestations inflammatoires menaçantes.</a:t>
            </a:r>
          </a:p>
          <a:p>
            <a:endParaRPr lang="fr-FR" sz="1100" b="1" dirty="0" smtClean="0">
              <a:latin typeface="Comic Sans MS" pitchFamily="66" charset="0"/>
              <a:cs typeface="Arial" charset="0"/>
            </a:endParaRP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  <a:cs typeface="Arial" charset="0"/>
              </a:rPr>
              <a:t>	 	</a:t>
            </a:r>
            <a:r>
              <a:rPr lang="fr-FR" b="1" dirty="0" smtClean="0">
                <a:latin typeface="Arial" charset="0"/>
                <a:cs typeface="Arial" charset="0"/>
                <a:sym typeface="Wingdings 3" pitchFamily="18" charset="2"/>
              </a:rPr>
              <a:t></a:t>
            </a:r>
            <a:r>
              <a:rPr lang="fr-FR" b="1" dirty="0" smtClean="0">
                <a:latin typeface="Arial" charset="0"/>
                <a:cs typeface="Arial" charset="0"/>
              </a:rPr>
              <a:t> </a:t>
            </a:r>
            <a:r>
              <a:rPr lang="fr-FR" b="1" dirty="0" smtClean="0">
                <a:latin typeface="Comic Sans MS" pitchFamily="66" charset="0"/>
                <a:cs typeface="Arial" charset="0"/>
              </a:rPr>
              <a:t>Le</a:t>
            </a:r>
            <a:r>
              <a:rPr lang="fr-FR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 rapport bénéfice/risque </a:t>
            </a:r>
            <a:r>
              <a:rPr lang="fr-FR" b="1" dirty="0" smtClean="0">
                <a:latin typeface="Comic Sans MS" pitchFamily="66" charset="0"/>
                <a:cs typeface="Arial" charset="0"/>
              </a:rPr>
              <a:t>doit avoir été évalué</a:t>
            </a:r>
          </a:p>
          <a:p>
            <a:endParaRPr lang="fr-FR" b="1" dirty="0" smtClean="0">
              <a:latin typeface="Comic Sans MS" pitchFamily="66" charset="0"/>
              <a:cs typeface="Arial" charset="0"/>
            </a:endParaRPr>
          </a:p>
          <a:p>
            <a:pPr>
              <a:buNone/>
            </a:pPr>
            <a:r>
              <a:rPr lang="fr-FR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	 </a:t>
            </a:r>
            <a:r>
              <a:rPr lang="fr-FR" b="1" dirty="0" smtClean="0">
                <a:solidFill>
                  <a:srgbClr val="CC0000"/>
                </a:solidFill>
                <a:latin typeface="Arial" charset="0"/>
                <a:cs typeface="Arial" charset="0"/>
                <a:sym typeface="Wingdings 2" pitchFamily="18" charset="2"/>
              </a:rPr>
              <a:t></a:t>
            </a:r>
            <a:r>
              <a:rPr lang="fr-FR" b="1" dirty="0" smtClean="0">
                <a:latin typeface="Arial" charset="0"/>
                <a:cs typeface="Arial" charset="0"/>
              </a:rPr>
              <a:t> </a:t>
            </a:r>
            <a:r>
              <a:rPr lang="fr-FR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Il n’y a pas de dose de sécurité</a:t>
            </a:r>
          </a:p>
          <a:p>
            <a:endParaRPr lang="fr-FR" b="1" dirty="0" smtClean="0">
              <a:solidFill>
                <a:srgbClr val="006666"/>
              </a:solidFill>
              <a:latin typeface="Comic Sans MS" pitchFamily="66" charset="0"/>
              <a:cs typeface="Arial" charset="0"/>
            </a:endParaRPr>
          </a:p>
          <a:p>
            <a:pPr>
              <a:buNone/>
            </a:pPr>
            <a:r>
              <a:rPr lang="fr-FR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	 </a:t>
            </a:r>
            <a:r>
              <a:rPr lang="fr-FR" b="1" dirty="0" smtClean="0">
                <a:solidFill>
                  <a:srgbClr val="CC0000"/>
                </a:solidFill>
                <a:latin typeface="Arial" charset="0"/>
                <a:cs typeface="Arial" charset="0"/>
                <a:sym typeface="Wingdings 2" pitchFamily="18" charset="2"/>
              </a:rPr>
              <a:t></a:t>
            </a:r>
            <a:r>
              <a:rPr lang="fr-FR" b="1" dirty="0" smtClean="0">
                <a:latin typeface="Arial" charset="0"/>
                <a:cs typeface="Arial" charset="0"/>
              </a:rPr>
              <a:t> </a:t>
            </a:r>
            <a:r>
              <a:rPr lang="fr-FR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Indication incontestables</a:t>
            </a:r>
          </a:p>
          <a:p>
            <a:pPr>
              <a:buNone/>
            </a:pPr>
            <a:r>
              <a:rPr lang="fr-FR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		</a:t>
            </a:r>
            <a:r>
              <a:rPr lang="fr-FR" b="1" dirty="0" smtClean="0">
                <a:latin typeface="Comic Sans MS" pitchFamily="66" charset="0"/>
                <a:cs typeface="Arial" charset="0"/>
              </a:rPr>
              <a:t>Artérites à cellules géantes</a:t>
            </a: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  <a:cs typeface="Arial" charset="0"/>
              </a:rPr>
              <a:t>		Colites inflammatoires</a:t>
            </a: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  <a:cs typeface="Arial" charset="0"/>
              </a:rPr>
              <a:t>		Rhumatisme articulaire aigu.</a:t>
            </a:r>
          </a:p>
          <a:p>
            <a:endParaRPr lang="fr-FR" b="1" dirty="0" smtClean="0">
              <a:latin typeface="Comic Sans MS" pitchFamily="66" charset="0"/>
              <a:cs typeface="Arial" charset="0"/>
            </a:endParaRP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  <a:cs typeface="Arial" charset="0"/>
              </a:rPr>
              <a:t>	 </a:t>
            </a:r>
            <a:r>
              <a:rPr lang="fr-FR" b="1" dirty="0" smtClean="0">
                <a:solidFill>
                  <a:srgbClr val="CC0000"/>
                </a:solidFill>
                <a:latin typeface="Arial" charset="0"/>
                <a:cs typeface="Arial" charset="0"/>
                <a:sym typeface="Wingdings 2" pitchFamily="18" charset="2"/>
              </a:rPr>
              <a:t></a:t>
            </a:r>
            <a:r>
              <a:rPr lang="fr-FR" b="1" dirty="0" smtClean="0">
                <a:latin typeface="Arial" charset="0"/>
                <a:cs typeface="Arial" charset="0"/>
              </a:rPr>
              <a:t> </a:t>
            </a:r>
            <a:r>
              <a:rPr lang="fr-FR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Indications habituelles</a:t>
            </a: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  <a:cs typeface="Arial" charset="0"/>
              </a:rPr>
              <a:t>		Cancers</a:t>
            </a: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  <a:cs typeface="Arial" charset="0"/>
              </a:rPr>
              <a:t>		Atteintes auto-immunes (attente efficacité </a:t>
            </a:r>
            <a:r>
              <a:rPr lang="fr-FR" b="1" dirty="0" err="1" smtClean="0">
                <a:latin typeface="Comic Sans MS" pitchFamily="66" charset="0"/>
                <a:cs typeface="Arial" charset="0"/>
              </a:rPr>
              <a:t>tts</a:t>
            </a:r>
            <a:r>
              <a:rPr lang="fr-FR" b="1" dirty="0" smtClean="0">
                <a:latin typeface="Comic Sans MS" pitchFamily="66" charset="0"/>
                <a:cs typeface="Arial" charset="0"/>
              </a:rPr>
              <a:t> de fond)</a:t>
            </a:r>
          </a:p>
          <a:p>
            <a:pPr>
              <a:buNone/>
            </a:pPr>
            <a:r>
              <a:rPr lang="fr-FR" b="1" dirty="0" smtClean="0">
                <a:latin typeface="Comic Sans MS" pitchFamily="66" charset="0"/>
                <a:cs typeface="Arial" charset="0"/>
              </a:rPr>
              <a:t>		Rhumatologie</a:t>
            </a:r>
          </a:p>
          <a:p>
            <a:pPr>
              <a:buNone/>
              <a:defRPr/>
            </a:pPr>
            <a:endParaRPr lang="fr-FR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186766" cy="6259662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Comment prescrire un corticoïde</a:t>
            </a: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sz="2800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Rechercher et traiter les infections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</a:t>
            </a: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sz="2800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Contrôle de l’apport sodé.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Supprimé si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	</a:t>
            </a:r>
            <a:r>
              <a:rPr lang="fr-FR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Posologies fortes</a:t>
            </a:r>
            <a:r>
              <a:rPr lang="fr-FR" dirty="0" smtClean="0">
                <a:latin typeface="Comic Sans MS" pitchFamily="66" charset="0"/>
                <a:cs typeface="Arial" charset="0"/>
              </a:rPr>
              <a:t> (&gt; 0,5 mg/kg/j de </a:t>
            </a:r>
            <a:r>
              <a:rPr lang="fr-FR" dirty="0" err="1" smtClean="0">
                <a:latin typeface="Comic Sans MS" pitchFamily="66" charset="0"/>
                <a:cs typeface="Arial" charset="0"/>
              </a:rPr>
              <a:t>prednisolone</a:t>
            </a:r>
            <a:r>
              <a:rPr lang="fr-FR" dirty="0" smtClean="0">
                <a:latin typeface="Comic Sans MS" pitchFamily="66" charset="0"/>
                <a:cs typeface="Arial" charset="0"/>
              </a:rPr>
              <a:t>)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	Prise de poids excessive, des </a:t>
            </a:r>
            <a:r>
              <a:rPr lang="fr-FR" dirty="0" err="1" smtClean="0">
                <a:latin typeface="Comic Sans MS" pitchFamily="66" charset="0"/>
                <a:cs typeface="Arial" charset="0"/>
              </a:rPr>
              <a:t>oedèmes</a:t>
            </a:r>
            <a:r>
              <a:rPr lang="fr-FR" dirty="0" smtClean="0">
                <a:latin typeface="Comic Sans MS" pitchFamily="66" charset="0"/>
                <a:cs typeface="Arial" charset="0"/>
              </a:rPr>
              <a:t>, une hypertension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Modéré si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	</a:t>
            </a:r>
            <a:r>
              <a:rPr lang="fr-FR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traitements au long cours</a:t>
            </a:r>
            <a:r>
              <a:rPr lang="fr-FR" dirty="0" smtClean="0">
                <a:latin typeface="Comic Sans MS" pitchFamily="66" charset="0"/>
                <a:cs typeface="Arial" charset="0"/>
              </a:rPr>
              <a:t> avec des doses faibles 	(inférieures à l'équivalent de 10 mg/j de </a:t>
            </a:r>
            <a:r>
              <a:rPr lang="fr-FR" dirty="0" err="1" smtClean="0">
                <a:latin typeface="Comic Sans MS" pitchFamily="66" charset="0"/>
                <a:cs typeface="Arial" charset="0"/>
              </a:rPr>
              <a:t>prednisolone</a:t>
            </a:r>
            <a:r>
              <a:rPr lang="fr-FR" dirty="0" smtClean="0">
                <a:latin typeface="Comic Sans MS" pitchFamily="66" charset="0"/>
                <a:cs typeface="Arial" charset="0"/>
              </a:rPr>
              <a:t>)</a:t>
            </a:r>
            <a:r>
              <a:rPr lang="fr-FR" dirty="0" smtClean="0">
                <a:latin typeface="Arial" charset="0"/>
                <a:cs typeface="Arial" charset="0"/>
              </a:rPr>
              <a:t> </a:t>
            </a:r>
          </a:p>
          <a:p>
            <a:endParaRPr lang="fr-FR" dirty="0" smtClean="0">
              <a:latin typeface="Arial" charset="0"/>
              <a:cs typeface="Arial" charset="0"/>
            </a:endParaRP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sz="2800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Contrôle de l’apport potassique 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Doit être </a:t>
            </a:r>
            <a:r>
              <a:rPr lang="fr-FR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suffisant</a:t>
            </a:r>
            <a:r>
              <a:rPr lang="fr-FR" dirty="0" smtClean="0">
                <a:latin typeface="Comic Sans MS" pitchFamily="66" charset="0"/>
                <a:cs typeface="Arial" charset="0"/>
              </a:rPr>
              <a:t>.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Il peut être fourni par l'alimentation ou par un complément.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Dans les </a:t>
            </a:r>
            <a:r>
              <a:rPr lang="fr-FR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cures prolongées</a:t>
            </a:r>
            <a:r>
              <a:rPr lang="fr-FR" dirty="0" smtClean="0">
                <a:latin typeface="Comic Sans MS" pitchFamily="66" charset="0"/>
                <a:cs typeface="Arial" charset="0"/>
              </a:rPr>
              <a:t> et surtout s'il y a administration simultanée 	de </a:t>
            </a:r>
            <a:r>
              <a:rPr lang="fr-FR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diurétiques</a:t>
            </a:r>
            <a:r>
              <a:rPr lang="fr-FR" dirty="0" smtClean="0">
                <a:latin typeface="Comic Sans MS" pitchFamily="66" charset="0"/>
                <a:cs typeface="Arial" charset="0"/>
              </a:rPr>
              <a:t>, </a:t>
            </a:r>
            <a:r>
              <a:rPr lang="fr-FR" b="1" dirty="0" smtClean="0">
                <a:solidFill>
                  <a:srgbClr val="CC0000"/>
                </a:solidFill>
                <a:latin typeface="Comic Sans MS" pitchFamily="66" charset="0"/>
                <a:cs typeface="Arial" charset="0"/>
              </a:rPr>
              <a:t>surveillance de la kaliémie</a:t>
            </a:r>
            <a:r>
              <a:rPr lang="fr-FR" dirty="0" smtClean="0">
                <a:latin typeface="Comic Sans MS" pitchFamily="66" charset="0"/>
                <a:cs typeface="Arial" charset="0"/>
              </a:rPr>
              <a:t>.</a:t>
            </a:r>
          </a:p>
          <a:p>
            <a:endParaRPr lang="fr-FR" dirty="0" smtClean="0">
              <a:latin typeface="Comic Sans MS" pitchFamily="66" charset="0"/>
              <a:cs typeface="Arial" charset="0"/>
            </a:endParaRPr>
          </a:p>
          <a:p>
            <a:endParaRPr lang="fr-FR" sz="1600" b="1" dirty="0" smtClean="0">
              <a:latin typeface="Comic Sans MS" pitchFamily="66" charset="0"/>
              <a:cs typeface="Arial" charset="0"/>
            </a:endParaRP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215370" cy="6188224"/>
          </a:xfrm>
        </p:spPr>
        <p:txBody>
          <a:bodyPr>
            <a:normAutofit fontScale="92500" lnSpcReduction="10000"/>
          </a:bodyPr>
          <a:lstStyle/>
          <a:p>
            <a:pPr>
              <a:buSzPct val="150000"/>
              <a:buFont typeface="Wingdings" pitchFamily="2" charset="2"/>
              <a:buChar char="ü"/>
            </a:pPr>
            <a:r>
              <a:rPr lang="fr-FR" sz="2800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Apport en calcium et vitamine D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Traitement prolongé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L’hiver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Sujet noir</a:t>
            </a:r>
          </a:p>
          <a:p>
            <a:endParaRPr lang="fr-FR" dirty="0" smtClean="0">
              <a:latin typeface="Comic Sans MS" pitchFamily="66" charset="0"/>
              <a:cs typeface="Arial" charset="0"/>
            </a:endParaRPr>
          </a:p>
          <a:p>
            <a:pPr>
              <a:buNone/>
            </a:pPr>
            <a:r>
              <a:rPr lang="fr-FR" dirty="0" smtClean="0">
                <a:latin typeface="Arial" charset="0"/>
                <a:cs typeface="Arial" charset="0"/>
              </a:rPr>
              <a:t>	</a:t>
            </a:r>
            <a:r>
              <a:rPr lang="fr-FR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Souvent </a:t>
            </a:r>
            <a:r>
              <a:rPr lang="fr-FR" dirty="0" err="1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ostéodensitométrie</a:t>
            </a:r>
            <a:r>
              <a:rPr lang="fr-FR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 osseuse à faire à M0 et M6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Si normal</a:t>
            </a:r>
            <a:r>
              <a:rPr lang="fr-FR" dirty="0" smtClean="0">
                <a:latin typeface="Comic Sans MS" pitchFamily="66" charset="0"/>
                <a:cs typeface="Arial" charset="0"/>
              </a:rPr>
              <a:t> : 1 g/j de calcium + 800 U/j 25 OH vitamine D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Si </a:t>
            </a:r>
            <a:r>
              <a:rPr lang="fr-FR" dirty="0" err="1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ostéopénie</a:t>
            </a:r>
            <a:r>
              <a:rPr lang="fr-FR" dirty="0" smtClean="0">
                <a:latin typeface="Comic Sans MS" pitchFamily="66" charset="0"/>
                <a:cs typeface="Arial" charset="0"/>
              </a:rPr>
              <a:t> : </a:t>
            </a:r>
            <a:r>
              <a:rPr lang="fr-FR" dirty="0" err="1" smtClean="0">
                <a:latin typeface="Comic Sans MS" pitchFamily="66" charset="0"/>
                <a:cs typeface="Arial" charset="0"/>
              </a:rPr>
              <a:t>étidronate</a:t>
            </a:r>
            <a:r>
              <a:rPr lang="fr-FR" dirty="0" smtClean="0">
                <a:latin typeface="Comic Sans MS" pitchFamily="66" charset="0"/>
                <a:cs typeface="Arial" charset="0"/>
              </a:rPr>
              <a:t> (</a:t>
            </a:r>
            <a:r>
              <a:rPr lang="fr-FR" dirty="0" err="1" smtClean="0">
                <a:latin typeface="Comic Sans MS" pitchFamily="66" charset="0"/>
                <a:cs typeface="Arial" charset="0"/>
              </a:rPr>
              <a:t>Didronel</a:t>
            </a:r>
            <a:r>
              <a:rPr lang="fr-FR" dirty="0" smtClean="0">
                <a:latin typeface="Comic Sans MS" pitchFamily="66" charset="0"/>
                <a:cs typeface="Arial" charset="0"/>
              </a:rPr>
              <a:t>®) 400 mg/j 14 jours	tous les 3 mois + 1 g de calcium le reste du temps</a:t>
            </a:r>
          </a:p>
          <a:p>
            <a:endParaRPr lang="fr-FR" dirty="0" smtClean="0">
              <a:latin typeface="Comic Sans MS" pitchFamily="66" charset="0"/>
              <a:cs typeface="Arial" charset="0"/>
            </a:endParaRP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sz="2800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Chez l’enfant</a:t>
            </a:r>
          </a:p>
          <a:p>
            <a:endParaRPr lang="fr-FR" dirty="0" smtClean="0">
              <a:solidFill>
                <a:schemeClr val="accent1"/>
              </a:solidFill>
              <a:latin typeface="Comic Sans MS" pitchFamily="66" charset="0"/>
              <a:cs typeface="Arial" charset="0"/>
            </a:endParaRPr>
          </a:p>
          <a:p>
            <a:r>
              <a:rPr lang="fr-FR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Risque de retard de croissance+++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	Limiter les indications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	Voie locale si possible</a:t>
            </a:r>
          </a:p>
          <a:p>
            <a:pPr>
              <a:buNone/>
            </a:pPr>
            <a:r>
              <a:rPr lang="fr-FR" dirty="0" smtClean="0">
                <a:latin typeface="Comic Sans MS" pitchFamily="66" charset="0"/>
                <a:cs typeface="Arial" charset="0"/>
              </a:rPr>
              <a:t>		Prise alternée dès que possible (1 jour/2).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fr-FR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Corticothérapie prolongée</a:t>
            </a: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En cas de nécessité de traitement prolongé</a:t>
            </a:r>
          </a:p>
          <a:p>
            <a:pPr>
              <a:buSzPct val="150000"/>
              <a:buNone/>
            </a:pPr>
            <a:r>
              <a:rPr lang="fr-FR" sz="2000" b="1" dirty="0" smtClean="0">
                <a:latin typeface="Comic Sans MS" pitchFamily="66" charset="0"/>
                <a:cs typeface="Arial" charset="0"/>
              </a:rPr>
              <a:t>Préférer un 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corticoïde d'action brève</a:t>
            </a:r>
            <a:r>
              <a:rPr lang="fr-FR" sz="2000" b="1" dirty="0" smtClean="0">
                <a:latin typeface="Comic Sans MS" pitchFamily="66" charset="0"/>
                <a:cs typeface="Arial" charset="0"/>
              </a:rPr>
              <a:t>.</a:t>
            </a:r>
          </a:p>
          <a:p>
            <a:pPr lvl="1">
              <a:buSzPct val="150000"/>
              <a:buNone/>
            </a:pPr>
            <a:r>
              <a:rPr lang="fr-FR" sz="2000" dirty="0" smtClean="0">
                <a:latin typeface="Comic Sans MS" pitchFamily="66" charset="0"/>
                <a:cs typeface="Arial" charset="0"/>
              </a:rPr>
              <a:t>	Corticoïdes de référence : </a:t>
            </a:r>
            <a:r>
              <a:rPr lang="fr-FR" sz="2000" dirty="0" err="1" smtClean="0">
                <a:latin typeface="Comic Sans MS" pitchFamily="66" charset="0"/>
                <a:cs typeface="Arial" charset="0"/>
              </a:rPr>
              <a:t>prednisone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(</a:t>
            </a:r>
            <a:r>
              <a:rPr lang="fr-FR" sz="2000" dirty="0" err="1" smtClean="0">
                <a:latin typeface="Comic Sans MS" pitchFamily="66" charset="0"/>
                <a:cs typeface="Arial" charset="0"/>
              </a:rPr>
              <a:t>Cortancyl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®) ou 	</a:t>
            </a:r>
            <a:r>
              <a:rPr lang="fr-FR" sz="2000" dirty="0" err="1" smtClean="0">
                <a:latin typeface="Comic Sans MS" pitchFamily="66" charset="0"/>
                <a:cs typeface="Arial" charset="0"/>
              </a:rPr>
              <a:t>prednisolone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(</a:t>
            </a:r>
            <a:r>
              <a:rPr lang="fr-FR" sz="2000" dirty="0" err="1" smtClean="0">
                <a:latin typeface="Comic Sans MS" pitchFamily="66" charset="0"/>
                <a:cs typeface="Arial" charset="0"/>
              </a:rPr>
              <a:t>Solupred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®). </a:t>
            </a:r>
          </a:p>
          <a:p>
            <a:endParaRPr lang="fr-FR" sz="2000" dirty="0" smtClean="0">
              <a:latin typeface="Comic Sans MS" pitchFamily="66" charset="0"/>
              <a:cs typeface="Arial" charset="0"/>
            </a:endParaRP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La règle essentielle</a:t>
            </a:r>
          </a:p>
          <a:p>
            <a:pPr>
              <a:buSzPct val="150000"/>
              <a:buNone/>
            </a:pPr>
            <a:r>
              <a:rPr lang="fr-FR" sz="2000" dirty="0" smtClean="0">
                <a:latin typeface="Arial" charset="0"/>
                <a:cs typeface="Arial" charset="0"/>
              </a:rPr>
              <a:t>	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Réduire la 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posologie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des corticoïdes au 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minimum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.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L’administration en </a:t>
            </a:r>
            <a:r>
              <a:rPr lang="fr-FR" sz="2000" b="1" dirty="0" smtClean="0">
                <a:solidFill>
                  <a:schemeClr val="accent2"/>
                </a:solidFill>
                <a:latin typeface="Comic Sans MS" pitchFamily="66" charset="0"/>
                <a:cs typeface="Arial" charset="0"/>
              </a:rPr>
              <a:t>une prise le matin ou en deux prises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(2/3 	8h00, 1/3 16h00).</a:t>
            </a:r>
            <a:endParaRPr lang="fr-FR" sz="2400" b="1" dirty="0" smtClean="0">
              <a:solidFill>
                <a:srgbClr val="FF6600"/>
              </a:solidFill>
              <a:latin typeface="Comic Sans MS" pitchFamily="66" charset="0"/>
              <a:cs typeface="Arial" charset="0"/>
            </a:endParaRPr>
          </a:p>
          <a:p>
            <a:pPr>
              <a:buSzPct val="150000"/>
              <a:buFont typeface="Wingdings" pitchFamily="2" charset="2"/>
              <a:buChar char="ü"/>
            </a:pPr>
            <a:endParaRPr lang="fr-FR" b="1" dirty="0" smtClean="0">
              <a:solidFill>
                <a:srgbClr val="FF6600"/>
              </a:solidFill>
              <a:latin typeface="Comic Sans MS" pitchFamily="66" charset="0"/>
              <a:cs typeface="Arial" charset="0"/>
            </a:endParaRP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Carte indiquant : traitement, le motif et la posologie.</a:t>
            </a:r>
          </a:p>
          <a:p>
            <a:pPr>
              <a:buSzPct val="150000"/>
              <a:buNone/>
            </a:pPr>
            <a:r>
              <a:rPr lang="fr-FR" sz="2000" dirty="0" smtClean="0">
                <a:latin typeface="Comic Sans MS" pitchFamily="66" charset="0"/>
                <a:cs typeface="Arial" charset="0"/>
              </a:rPr>
              <a:t>	La corticothérapie prolongée nécessite une 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surveillance.</a:t>
            </a:r>
          </a:p>
          <a:p>
            <a:pPr>
              <a:buSzPct val="150000"/>
              <a:buNone/>
            </a:pPr>
            <a:r>
              <a:rPr lang="fr-FR" sz="2000" dirty="0" smtClean="0">
                <a:latin typeface="Comic Sans MS" pitchFamily="66" charset="0"/>
                <a:cs typeface="Arial" charset="0"/>
              </a:rPr>
              <a:t>	Précautions particulières : penser à </a:t>
            </a:r>
            <a:r>
              <a:rPr lang="fr-FR" sz="2000" b="1" dirty="0" smtClean="0">
                <a:latin typeface="Comic Sans MS" pitchFamily="66" charset="0"/>
                <a:cs typeface="Arial" charset="0"/>
              </a:rPr>
              <a:t>l’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insuffisance surrénalienne 	aiguë</a:t>
            </a:r>
            <a:endParaRPr lang="fr-FR" b="1" dirty="0" smtClean="0">
              <a:solidFill>
                <a:srgbClr val="0033CC"/>
              </a:solidFill>
              <a:latin typeface="Comic Sans MS" pitchFamily="66" charset="0"/>
              <a:cs typeface="Arial" charset="0"/>
            </a:endParaRPr>
          </a:p>
          <a:p>
            <a:pPr>
              <a:buSzPct val="150000"/>
              <a:buNone/>
            </a:pPr>
            <a:endParaRPr lang="fr-FR" sz="2000" b="1" dirty="0" smtClean="0">
              <a:latin typeface="Comic Sans MS" pitchFamily="66" charset="0"/>
              <a:cs typeface="Arial" charset="0"/>
            </a:endParaRPr>
          </a:p>
          <a:p>
            <a:pPr lvl="1">
              <a:buSzPct val="150000"/>
              <a:buNone/>
            </a:pPr>
            <a:r>
              <a:rPr lang="fr-FR" sz="2000" b="1" dirty="0" smtClean="0">
                <a:latin typeface="Comic Sans MS" pitchFamily="66" charset="0"/>
                <a:cs typeface="Arial" charset="0"/>
              </a:rPr>
              <a:t>	</a:t>
            </a:r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58204" cy="6259662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fr-FR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Arrêt d’une corticothérapie prolongée</a:t>
            </a: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Quand?</a:t>
            </a:r>
          </a:p>
          <a:p>
            <a:pPr>
              <a:buSzPct val="150000"/>
              <a:buNone/>
            </a:pPr>
            <a:r>
              <a:rPr lang="fr-FR" sz="2000" dirty="0" smtClean="0">
                <a:latin typeface="Comic Sans MS" pitchFamily="66" charset="0"/>
                <a:cs typeface="Arial" charset="0"/>
              </a:rPr>
              <a:t>	Quand c’est possible </a:t>
            </a:r>
            <a:r>
              <a:rPr lang="fr-FR" sz="2000" dirty="0" smtClean="0">
                <a:latin typeface="Comic Sans MS" pitchFamily="66" charset="0"/>
                <a:cs typeface="Arial" charset="0"/>
                <a:sym typeface="Symbol" pitchFamily="18" charset="2"/>
              </a:rPr>
              <a:t>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 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maladie contrôlée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. </a:t>
            </a:r>
          </a:p>
          <a:p>
            <a:endParaRPr lang="fr-FR" sz="2000" dirty="0" smtClean="0">
              <a:latin typeface="Comic Sans MS" pitchFamily="66" charset="0"/>
              <a:cs typeface="Arial" charset="0"/>
            </a:endParaRP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Comment ?</a:t>
            </a:r>
          </a:p>
          <a:p>
            <a:pPr lvl="1"/>
            <a:r>
              <a:rPr lang="fr-FR" sz="2000" dirty="0" smtClean="0">
                <a:latin typeface="Arial" charset="0"/>
                <a:cs typeface="Arial" charset="0"/>
              </a:rPr>
              <a:t>	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Réduire la posologie progressivement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de 10% toutes les 	semaines.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Paliers de 10-14 jours à 20 mg et 10 mg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A 7,5 mg vérification de la fonction surrénalienne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	</a:t>
            </a:r>
            <a:r>
              <a:rPr lang="fr-FR" sz="2000" b="1" dirty="0" err="1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Cortisolémie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: insuffisant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	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Test au </a:t>
            </a:r>
            <a:r>
              <a:rPr lang="fr-FR" sz="2000" b="1" dirty="0" err="1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synacthène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: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		- </a:t>
            </a:r>
            <a:r>
              <a:rPr lang="fr-FR" sz="2000" dirty="0" err="1" smtClean="0">
                <a:latin typeface="Comic Sans MS" pitchFamily="66" charset="0"/>
                <a:cs typeface="Arial" charset="0"/>
              </a:rPr>
              <a:t>cortisolémie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à jeun à 8H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		- injection (IV ou IM) de 250 </a:t>
            </a:r>
            <a:r>
              <a:rPr lang="fr-FR" sz="2000" dirty="0" smtClean="0">
                <a:latin typeface="Symbol" pitchFamily="18" charset="2"/>
                <a:cs typeface="Arial" charset="0"/>
              </a:rPr>
              <a:t>m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g </a:t>
            </a:r>
            <a:r>
              <a:rPr lang="fr-FR" sz="2000" dirty="0" err="1" smtClean="0">
                <a:latin typeface="Comic Sans MS" pitchFamily="66" charset="0"/>
                <a:cs typeface="Arial" charset="0"/>
              </a:rPr>
              <a:t>synacthène</a:t>
            </a:r>
            <a:endParaRPr lang="fr-FR" sz="2000" dirty="0" smtClean="0">
              <a:latin typeface="Comic Sans MS" pitchFamily="66" charset="0"/>
              <a:cs typeface="Arial" charset="0"/>
            </a:endParaRP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		- </a:t>
            </a:r>
            <a:r>
              <a:rPr lang="fr-FR" sz="2000" dirty="0" err="1" smtClean="0">
                <a:latin typeface="Comic Sans MS" pitchFamily="66" charset="0"/>
                <a:cs typeface="Arial" charset="0"/>
              </a:rPr>
              <a:t>Cortisolémie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1Heure après, N si &gt; à 500 </a:t>
            </a:r>
            <a:r>
              <a:rPr lang="fr-FR" sz="2000" dirty="0" err="1" smtClean="0">
                <a:latin typeface="Comic Sans MS" pitchFamily="66" charset="0"/>
                <a:cs typeface="Arial" charset="0"/>
              </a:rPr>
              <a:t>nmol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/L</a:t>
            </a:r>
          </a:p>
          <a:p>
            <a:pPr lvl="1"/>
            <a:endParaRPr lang="fr-FR" sz="1600" b="1" dirty="0" smtClean="0">
              <a:solidFill>
                <a:srgbClr val="FF6600"/>
              </a:solidFill>
              <a:latin typeface="Comic Sans MS" pitchFamily="66" charset="0"/>
              <a:cs typeface="Arial" charset="0"/>
            </a:endParaRP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Objectifs de la décroissance progressive pour éviter</a:t>
            </a:r>
          </a:p>
          <a:p>
            <a:pPr>
              <a:buSzPct val="150000"/>
              <a:buNone/>
            </a:pPr>
            <a:endParaRPr lang="fr-FR" sz="1400" b="1" dirty="0" smtClean="0">
              <a:solidFill>
                <a:schemeClr val="accent1"/>
              </a:solidFill>
              <a:latin typeface="Comic Sans MS" pitchFamily="66" charset="0"/>
              <a:cs typeface="Arial" charset="0"/>
            </a:endParaRPr>
          </a:p>
          <a:p>
            <a:pPr lvl="1">
              <a:buSzPct val="150000"/>
              <a:buNone/>
            </a:pPr>
            <a:r>
              <a:rPr lang="fr-FR" sz="2000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La rechute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: reprise évolutive de la maladie.</a:t>
            </a:r>
          </a:p>
          <a:p>
            <a:pPr lvl="1">
              <a:buSzPct val="150000"/>
              <a:buNone/>
            </a:pPr>
            <a:r>
              <a:rPr lang="fr-FR" sz="2000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Le rebond</a:t>
            </a:r>
            <a:r>
              <a:rPr lang="fr-FR" sz="2000" b="1" dirty="0" smtClean="0">
                <a:latin typeface="Comic Sans MS" pitchFamily="66" charset="0"/>
                <a:cs typeface="Arial" charset="0"/>
              </a:rPr>
              <a:t> 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: reprise de la maladie sur un mode </a:t>
            </a:r>
          </a:p>
          <a:p>
            <a:pPr lvl="1">
              <a:buSzPct val="150000"/>
              <a:buNone/>
            </a:pPr>
            <a:r>
              <a:rPr lang="fr-FR" sz="2000" dirty="0" smtClean="0">
                <a:latin typeface="Comic Sans MS" pitchFamily="66" charset="0"/>
                <a:cs typeface="Arial" charset="0"/>
              </a:rPr>
              <a:t>plus sévère </a:t>
            </a:r>
            <a:r>
              <a:rPr lang="fr-FR" sz="2000" b="1" dirty="0" smtClean="0">
                <a:latin typeface="Comic Sans MS" pitchFamily="66" charset="0"/>
                <a:cs typeface="Arial" charset="0"/>
              </a:rPr>
              <a:t>	</a:t>
            </a:r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u="sng" dirty="0" smtClean="0"/>
              <a:t>RAPPELS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sz="3200" i="1" dirty="0" smtClean="0"/>
              <a:t>L’inflammation est un processus général de défense et d’adaptation de l’organisme à toute agression tissulaire.</a:t>
            </a:r>
            <a:endParaRPr lang="fr-FR" sz="3200" dirty="0" smtClean="0"/>
          </a:p>
          <a:p>
            <a:pPr>
              <a:buNone/>
            </a:pPr>
            <a:r>
              <a:rPr lang="fr-FR" sz="3200" i="1" dirty="0" smtClean="0"/>
              <a:t>Elle va se traduire par les 4 signes cardinaux de CELSE : la rougeur, la chaleur, la tumeur et la douleur.</a:t>
            </a:r>
            <a:endParaRPr lang="fr-FR" sz="3200" dirty="0" smtClean="0"/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86766" cy="657227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fr-FR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Corticothérapies locales</a:t>
            </a:r>
          </a:p>
          <a:p>
            <a:pPr>
              <a:buSzPct val="150000"/>
              <a:buFont typeface="Wingdings" pitchFamily="2" charset="2"/>
              <a:buChar char="ü"/>
            </a:pPr>
            <a:r>
              <a:rPr lang="fr-FR" sz="2000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Corticoïdes inhalés: </a:t>
            </a:r>
            <a:r>
              <a:rPr lang="fr-FR" sz="2000" b="1" u="sng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traitement de fond de l’asthme</a:t>
            </a:r>
          </a:p>
          <a:p>
            <a:pPr>
              <a:buSzPct val="150000"/>
              <a:buNone/>
            </a:pPr>
            <a:endParaRPr lang="fr-FR" sz="1200" b="1" dirty="0" smtClean="0">
              <a:solidFill>
                <a:schemeClr val="accent1"/>
              </a:solidFill>
              <a:latin typeface="Comic Sans MS" pitchFamily="66" charset="0"/>
              <a:cs typeface="Arial" charset="0"/>
            </a:endParaRPr>
          </a:p>
          <a:p>
            <a:pPr lvl="1">
              <a:buNone/>
            </a:pPr>
            <a:r>
              <a:rPr lang="fr-FR" sz="18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	Molécules : </a:t>
            </a:r>
            <a:r>
              <a:rPr lang="fr-FR" sz="1800" dirty="0" err="1" smtClean="0">
                <a:latin typeface="Comic Sans MS" pitchFamily="66" charset="0"/>
                <a:cs typeface="Arial" charset="0"/>
              </a:rPr>
              <a:t>béclométasone</a:t>
            </a:r>
            <a:r>
              <a:rPr lang="fr-FR" sz="1800" dirty="0" smtClean="0">
                <a:latin typeface="Comic Sans MS" pitchFamily="66" charset="0"/>
                <a:cs typeface="Arial" charset="0"/>
              </a:rPr>
              <a:t>, </a:t>
            </a:r>
            <a:r>
              <a:rPr lang="fr-FR" sz="1800" dirty="0" err="1" smtClean="0">
                <a:latin typeface="Comic Sans MS" pitchFamily="66" charset="0"/>
                <a:cs typeface="Arial" charset="0"/>
              </a:rPr>
              <a:t>dexaméthasone</a:t>
            </a:r>
            <a:r>
              <a:rPr lang="fr-FR" sz="1800" dirty="0" smtClean="0">
                <a:latin typeface="Comic Sans MS" pitchFamily="66" charset="0"/>
                <a:cs typeface="Arial" charset="0"/>
              </a:rPr>
              <a:t>, </a:t>
            </a:r>
            <a:r>
              <a:rPr lang="fr-FR" sz="1800" dirty="0" err="1" smtClean="0">
                <a:latin typeface="Comic Sans MS" pitchFamily="66" charset="0"/>
                <a:cs typeface="Arial" charset="0"/>
              </a:rPr>
              <a:t>budésonide</a:t>
            </a:r>
            <a:r>
              <a:rPr lang="fr-FR" sz="1800" dirty="0" smtClean="0">
                <a:latin typeface="Comic Sans MS" pitchFamily="66" charset="0"/>
                <a:cs typeface="Arial" charset="0"/>
              </a:rPr>
              <a:t>..</a:t>
            </a:r>
          </a:p>
          <a:p>
            <a:pPr lvl="1">
              <a:buNone/>
            </a:pPr>
            <a:endParaRPr lang="fr-FR" sz="1800" dirty="0" smtClean="0">
              <a:latin typeface="Comic Sans MS" pitchFamily="66" charset="0"/>
              <a:cs typeface="Arial" charset="0"/>
            </a:endParaRPr>
          </a:p>
          <a:p>
            <a:pPr lvl="1">
              <a:buNone/>
            </a:pPr>
            <a:r>
              <a:rPr lang="fr-FR" sz="18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	Technique d’inhalation :</a:t>
            </a:r>
            <a:r>
              <a:rPr lang="fr-FR" sz="1800" dirty="0" smtClean="0">
                <a:latin typeface="Comic Sans MS" pitchFamily="66" charset="0"/>
                <a:cs typeface="Arial" charset="0"/>
              </a:rPr>
              <a:t> aérosol-doseur avec ou sans chambre d’inhalation, inhalateur de poudre</a:t>
            </a: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18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Devenir:</a:t>
            </a: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	80 % sur l’oropharynx</a:t>
            </a: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	10 % sur le plastique</a:t>
            </a: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	</a:t>
            </a:r>
            <a:r>
              <a:rPr lang="fr-FR" sz="1800" dirty="0" smtClean="0">
                <a:solidFill>
                  <a:schemeClr val="accent2"/>
                </a:solidFill>
                <a:latin typeface="Comic Sans MS" pitchFamily="66" charset="0"/>
                <a:cs typeface="Arial" charset="0"/>
              </a:rPr>
              <a:t>10 % sur les bronches</a:t>
            </a:r>
            <a:r>
              <a:rPr lang="fr-FR" sz="1800" dirty="0" smtClean="0">
                <a:solidFill>
                  <a:srgbClr val="748499"/>
                </a:solidFill>
                <a:latin typeface="Arial" charset="0"/>
                <a:cs typeface="Arial" charset="0"/>
              </a:rPr>
              <a:t> </a:t>
            </a:r>
            <a:endParaRPr lang="fr-FR" sz="1800" dirty="0" smtClean="0">
              <a:solidFill>
                <a:schemeClr val="accent2"/>
              </a:solidFill>
              <a:latin typeface="Comic Sans MS" pitchFamily="66" charset="0"/>
              <a:cs typeface="Arial" charset="0"/>
            </a:endParaRP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	1 % passage systémique </a:t>
            </a:r>
          </a:p>
          <a:p>
            <a:pPr lvl="1"/>
            <a:endParaRPr lang="fr-FR" sz="1800" dirty="0" smtClean="0">
              <a:latin typeface="Comic Sans MS" pitchFamily="66" charset="0"/>
              <a:cs typeface="Arial" charset="0"/>
            </a:endParaRP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18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Effets indésirables :</a:t>
            </a:r>
          </a:p>
          <a:p>
            <a:pPr lvl="1"/>
            <a:endParaRPr lang="fr-FR" sz="1800" b="1" dirty="0" smtClean="0">
              <a:solidFill>
                <a:srgbClr val="006666"/>
              </a:solidFill>
              <a:latin typeface="Comic Sans MS" pitchFamily="66" charset="0"/>
              <a:cs typeface="Arial" charset="0"/>
            </a:endParaRP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	</a:t>
            </a:r>
            <a:r>
              <a:rPr lang="fr-FR" sz="1800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Locaux :</a:t>
            </a:r>
            <a:r>
              <a:rPr lang="fr-FR" sz="1800" dirty="0" smtClean="0">
                <a:latin typeface="Comic Sans MS" pitchFamily="66" charset="0"/>
                <a:cs typeface="Arial" charset="0"/>
              </a:rPr>
              <a:t> raucité de la voix, candidose buccale</a:t>
            </a: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	</a:t>
            </a:r>
            <a:r>
              <a:rPr lang="fr-FR" sz="1800" dirty="0" smtClean="0">
                <a:latin typeface="Comic Sans MS" pitchFamily="66" charset="0"/>
                <a:cs typeface="Arial" charset="0"/>
                <a:sym typeface="Wingdings" pitchFamily="2" charset="2"/>
              </a:rPr>
              <a:t></a:t>
            </a:r>
            <a:r>
              <a:rPr lang="fr-FR" sz="1800" dirty="0" smtClean="0">
                <a:latin typeface="Comic Sans MS" pitchFamily="66" charset="0"/>
                <a:cs typeface="Arial" charset="0"/>
              </a:rPr>
              <a:t> Prévention par rinçage de la bouche, chambre d’inhalation	</a:t>
            </a:r>
          </a:p>
          <a:p>
            <a:pPr lvl="1"/>
            <a:endParaRPr lang="fr-FR" sz="1800" dirty="0" smtClean="0">
              <a:latin typeface="Comic Sans MS" pitchFamily="66" charset="0"/>
              <a:cs typeface="Arial" charset="0"/>
            </a:endParaRP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	</a:t>
            </a:r>
            <a:r>
              <a:rPr lang="fr-FR" sz="1800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Systémiques :</a:t>
            </a:r>
            <a:r>
              <a:rPr lang="fr-FR" sz="1800" dirty="0" smtClean="0">
                <a:latin typeface="Comic Sans MS" pitchFamily="66" charset="0"/>
                <a:cs typeface="Arial" charset="0"/>
              </a:rPr>
              <a:t> mal évalués, inférieur à la voie générale ostéoporose, retard de croissance</a:t>
            </a:r>
          </a:p>
          <a:p>
            <a:pPr lvl="1">
              <a:buNone/>
            </a:pPr>
            <a:r>
              <a:rPr lang="fr-FR" sz="1800" dirty="0" smtClean="0">
                <a:latin typeface="Comic Sans MS" pitchFamily="66" charset="0"/>
                <a:cs typeface="Arial" charset="0"/>
              </a:rPr>
              <a:t>	inhibition axe </a:t>
            </a:r>
            <a:r>
              <a:rPr lang="fr-FR" sz="1800" dirty="0" err="1" smtClean="0">
                <a:latin typeface="Comic Sans MS" pitchFamily="66" charset="0"/>
                <a:cs typeface="Arial" charset="0"/>
              </a:rPr>
              <a:t>corticotrope</a:t>
            </a:r>
            <a:r>
              <a:rPr lang="fr-FR" sz="1800" dirty="0" smtClean="0">
                <a:latin typeface="Comic Sans MS" pitchFamily="66" charset="0"/>
                <a:cs typeface="Arial" charset="0"/>
              </a:rPr>
              <a:t> possible si &gt; 1500 µg/j  adulte, 400 µg enfant</a:t>
            </a:r>
          </a:p>
          <a:p>
            <a:endParaRPr lang="fr-FR" dirty="0"/>
          </a:p>
        </p:txBody>
      </p:sp>
      <p:pic>
        <p:nvPicPr>
          <p:cNvPr id="4" name="Picture 6" descr="chambre_inhala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428868"/>
            <a:ext cx="2362200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758138" cy="6116786"/>
          </a:xfrm>
        </p:spPr>
        <p:txBody>
          <a:bodyPr/>
          <a:lstStyle/>
          <a:p>
            <a:pPr>
              <a:buSzPct val="150000"/>
              <a:buFont typeface="Wingdings" pitchFamily="2" charset="2"/>
              <a:buChar char="ü"/>
            </a:pPr>
            <a:r>
              <a:rPr lang="fr-FR" sz="2000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Dermocorticoïdes</a:t>
            </a:r>
          </a:p>
          <a:p>
            <a:pPr>
              <a:buSzPct val="150000"/>
              <a:buNone/>
            </a:pPr>
            <a:endParaRPr lang="fr-FR" sz="1200" b="1" dirty="0" smtClean="0">
              <a:solidFill>
                <a:schemeClr val="accent1"/>
              </a:solidFill>
              <a:latin typeface="Comic Sans MS" pitchFamily="66" charset="0"/>
              <a:cs typeface="Arial" charset="0"/>
            </a:endParaRPr>
          </a:p>
          <a:p>
            <a:pPr lvl="1"/>
            <a:r>
              <a:rPr lang="fr-FR" sz="18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	Classification</a:t>
            </a:r>
          </a:p>
          <a:p>
            <a:pPr lvl="1"/>
            <a:endParaRPr lang="fr-FR" sz="1800" b="1" dirty="0" smtClean="0">
              <a:solidFill>
                <a:srgbClr val="006666"/>
              </a:solidFill>
              <a:latin typeface="Comic Sans MS" pitchFamily="66" charset="0"/>
              <a:cs typeface="Arial" charset="0"/>
            </a:endParaRPr>
          </a:p>
          <a:p>
            <a:pPr lvl="1"/>
            <a:r>
              <a:rPr lang="fr-FR" sz="1800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1800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4 classes de très fort (1) à faible (4) en fonction de</a:t>
            </a:r>
          </a:p>
          <a:p>
            <a:pPr lvl="1"/>
            <a:endParaRPr lang="fr-FR" sz="1800" dirty="0" smtClean="0">
              <a:solidFill>
                <a:srgbClr val="0033CC"/>
              </a:solidFill>
              <a:latin typeface="Comic Sans MS" pitchFamily="66" charset="0"/>
              <a:cs typeface="Arial" charset="0"/>
            </a:endParaRPr>
          </a:p>
          <a:p>
            <a:pPr lvl="1"/>
            <a:r>
              <a:rPr lang="fr-FR" sz="1800" dirty="0" smtClean="0">
                <a:latin typeface="Comic Sans MS" pitchFamily="66" charset="0"/>
                <a:cs typeface="Arial" charset="0"/>
              </a:rPr>
              <a:t>		*Vasoconstriction cutané (blanchiment) corrélée à l’effet anti-		inflammatoire</a:t>
            </a:r>
          </a:p>
          <a:p>
            <a:pPr lvl="1"/>
            <a:endParaRPr lang="fr-FR" sz="1800" dirty="0" smtClean="0">
              <a:latin typeface="Comic Sans MS" pitchFamily="66" charset="0"/>
              <a:cs typeface="Arial" charset="0"/>
            </a:endParaRPr>
          </a:p>
          <a:p>
            <a:pPr lvl="1"/>
            <a:r>
              <a:rPr lang="fr-FR" sz="1800" dirty="0" smtClean="0">
                <a:latin typeface="Comic Sans MS" pitchFamily="66" charset="0"/>
                <a:cs typeface="Arial" charset="0"/>
              </a:rPr>
              <a:t>		*Essais cliniques comparatifs</a:t>
            </a:r>
          </a:p>
          <a:p>
            <a:pPr lvl="1"/>
            <a:r>
              <a:rPr lang="fr-FR" sz="1800" dirty="0" smtClean="0">
                <a:latin typeface="Comic Sans MS" pitchFamily="66" charset="0"/>
                <a:cs typeface="Arial" charset="0"/>
              </a:rPr>
              <a:t>≈ 30 spécialités commercialisées (non associées à d’autres molécules)</a:t>
            </a:r>
          </a:p>
          <a:p>
            <a:pPr lvl="1"/>
            <a:endParaRPr lang="fr-FR" sz="1800" dirty="0" smtClean="0">
              <a:latin typeface="Comic Sans MS" pitchFamily="66" charset="0"/>
              <a:cs typeface="Arial" charset="0"/>
            </a:endParaRPr>
          </a:p>
          <a:p>
            <a:pPr lvl="1"/>
            <a:r>
              <a:rPr lang="fr-FR" sz="1800" b="1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18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Effet recherché</a:t>
            </a:r>
          </a:p>
          <a:p>
            <a:pPr lvl="1"/>
            <a:endParaRPr lang="fr-FR" sz="1800" b="1" dirty="0" smtClean="0">
              <a:solidFill>
                <a:srgbClr val="006666"/>
              </a:solidFill>
              <a:latin typeface="Comic Sans MS" pitchFamily="66" charset="0"/>
              <a:cs typeface="Arial" charset="0"/>
            </a:endParaRPr>
          </a:p>
          <a:p>
            <a:pPr lvl="1"/>
            <a:r>
              <a:rPr lang="fr-FR" sz="1800" dirty="0" smtClean="0">
                <a:latin typeface="Comic Sans MS" pitchFamily="66" charset="0"/>
                <a:cs typeface="Arial" charset="0"/>
              </a:rPr>
              <a:t>		</a:t>
            </a:r>
            <a:r>
              <a:rPr lang="fr-FR" sz="1800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Effet anti-inflammatoire local</a:t>
            </a:r>
            <a:r>
              <a:rPr lang="fr-FR" sz="1800" dirty="0" smtClean="0">
                <a:latin typeface="Comic Sans MS" pitchFamily="66" charset="0"/>
                <a:cs typeface="Arial" charset="0"/>
              </a:rPr>
              <a:t>, parfois effet atrophiant</a:t>
            </a:r>
          </a:p>
          <a:p>
            <a:pPr lvl="1"/>
            <a:endParaRPr lang="fr-FR" sz="1800" dirty="0" smtClean="0">
              <a:latin typeface="Comic Sans MS" pitchFamily="66" charset="0"/>
              <a:cs typeface="Arial" charset="0"/>
            </a:endParaRPr>
          </a:p>
          <a:p>
            <a:pPr lvl="1"/>
            <a:r>
              <a:rPr lang="fr-FR" sz="1800" dirty="0" smtClean="0">
                <a:latin typeface="Comic Sans MS" pitchFamily="66" charset="0"/>
                <a:cs typeface="Arial" charset="0"/>
              </a:rPr>
              <a:t>		Multiples indications en dermatologie</a:t>
            </a:r>
            <a:endParaRPr lang="fr-FR" sz="1800" dirty="0" smtClean="0">
              <a:solidFill>
                <a:srgbClr val="006666"/>
              </a:solidFill>
              <a:latin typeface="Comic Sans MS" pitchFamily="66" charset="0"/>
              <a:cs typeface="Arial" charset="0"/>
            </a:endParaRP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829576" cy="6188224"/>
          </a:xfrm>
        </p:spPr>
        <p:txBody>
          <a:bodyPr/>
          <a:lstStyle/>
          <a:p>
            <a:pPr>
              <a:buSzPct val="150000"/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Dermocorticoïdes</a:t>
            </a:r>
          </a:p>
          <a:p>
            <a:pPr>
              <a:buSzPct val="150000"/>
              <a:buNone/>
            </a:pPr>
            <a:endParaRPr lang="fr-FR" sz="900" b="1" dirty="0" smtClean="0">
              <a:solidFill>
                <a:schemeClr val="accent1"/>
              </a:solidFill>
              <a:latin typeface="Comic Sans MS" pitchFamily="66" charset="0"/>
              <a:cs typeface="Arial" charset="0"/>
            </a:endParaRPr>
          </a:p>
          <a:p>
            <a:pPr lvl="1"/>
            <a:r>
              <a:rPr lang="fr-FR" sz="20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	</a:t>
            </a:r>
            <a:r>
              <a:rPr lang="fr-FR" sz="2000" b="1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20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Effets indésirables systémiques</a:t>
            </a:r>
          </a:p>
          <a:p>
            <a:pPr lvl="1"/>
            <a:endParaRPr lang="fr-FR" sz="2000" b="1" dirty="0" smtClean="0">
              <a:solidFill>
                <a:srgbClr val="006666"/>
              </a:solidFill>
              <a:latin typeface="Comic Sans MS" pitchFamily="66" charset="0"/>
              <a:cs typeface="Arial" charset="0"/>
            </a:endParaRPr>
          </a:p>
          <a:p>
            <a:pPr lvl="1"/>
            <a:r>
              <a:rPr lang="fr-FR" sz="2000" b="1" dirty="0" smtClean="0">
                <a:latin typeface="Comic Sans MS" pitchFamily="66" charset="0"/>
                <a:ea typeface="MS PMincho" pitchFamily="18" charset="-128"/>
              </a:rPr>
              <a:t>	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ea typeface="MS PMincho" pitchFamily="18" charset="-128"/>
              </a:rPr>
              <a:t>Au maximum :</a:t>
            </a:r>
          </a:p>
          <a:p>
            <a:pPr lvl="1"/>
            <a:r>
              <a:rPr lang="fr-FR" sz="2000" dirty="0" smtClean="0">
                <a:latin typeface="Comic Sans MS" pitchFamily="66" charset="0"/>
                <a:ea typeface="MS PMincho" pitchFamily="18" charset="-128"/>
              </a:rPr>
              <a:t>		idem corticothérapie générale</a:t>
            </a:r>
          </a:p>
          <a:p>
            <a:pPr lvl="1"/>
            <a:endParaRPr lang="fr-FR" sz="2000" dirty="0" smtClean="0">
              <a:latin typeface="Comic Sans MS" pitchFamily="66" charset="0"/>
              <a:ea typeface="MS PMincho" pitchFamily="18" charset="-128"/>
            </a:endParaRPr>
          </a:p>
          <a:p>
            <a:pPr lvl="1"/>
            <a:r>
              <a:rPr lang="fr-FR" sz="2000" dirty="0" smtClean="0">
                <a:latin typeface="Comic Sans MS" pitchFamily="66" charset="0"/>
                <a:ea typeface="MS PMincho" pitchFamily="18" charset="-128"/>
              </a:rPr>
              <a:t>	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ea typeface="MS PMincho" pitchFamily="18" charset="-128"/>
              </a:rPr>
              <a:t>En pratique :</a:t>
            </a:r>
          </a:p>
          <a:p>
            <a:pPr lvl="1"/>
            <a:endParaRPr lang="fr-FR" sz="2000" b="1" dirty="0" smtClean="0">
              <a:solidFill>
                <a:srgbClr val="0033CC"/>
              </a:solidFill>
              <a:latin typeface="Comic Sans MS" pitchFamily="66" charset="0"/>
              <a:ea typeface="MS PMincho" pitchFamily="18" charset="-128"/>
            </a:endParaRPr>
          </a:p>
          <a:p>
            <a:pPr lvl="1"/>
            <a:r>
              <a:rPr lang="fr-FR" sz="2000" dirty="0" smtClean="0">
                <a:latin typeface="Comic Sans MS" pitchFamily="66" charset="0"/>
                <a:ea typeface="MS PMincho" pitchFamily="18" charset="-128"/>
              </a:rPr>
              <a:t>		Si bon contrôle rares mais possibles à forte dose, si 			classe 1-2</a:t>
            </a:r>
          </a:p>
          <a:p>
            <a:pPr lvl="1"/>
            <a:endParaRPr lang="fr-FR" sz="2000" dirty="0" smtClean="0">
              <a:latin typeface="Comic Sans MS" pitchFamily="66" charset="0"/>
              <a:ea typeface="MS PMincho" pitchFamily="18" charset="-128"/>
            </a:endParaRPr>
          </a:p>
          <a:p>
            <a:pPr lvl="1"/>
            <a:r>
              <a:rPr lang="fr-FR" sz="2000" dirty="0" smtClean="0">
                <a:latin typeface="Comic Sans MS" pitchFamily="66" charset="0"/>
                <a:ea typeface="MS PMincho" pitchFamily="18" charset="-128"/>
              </a:rPr>
              <a:t>		Pas de dérivés de classe 1-2 sur le visage</a:t>
            </a:r>
          </a:p>
          <a:p>
            <a:pPr lvl="1"/>
            <a:endParaRPr lang="fr-FR" sz="2000" dirty="0" smtClean="0">
              <a:latin typeface="Comic Sans MS" pitchFamily="66" charset="0"/>
              <a:ea typeface="MS PMincho" pitchFamily="18" charset="-128"/>
            </a:endParaRPr>
          </a:p>
          <a:p>
            <a:pPr lvl="1"/>
            <a:r>
              <a:rPr lang="fr-FR" sz="2000" dirty="0" smtClean="0">
                <a:latin typeface="Comic Sans MS" pitchFamily="66" charset="0"/>
                <a:ea typeface="MS PMincho" pitchFamily="18" charset="-128"/>
              </a:rPr>
              <a:t>		Pas de corticoïdes sous occlusion en particulier chez le 		nourrisson. 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115328" cy="6259662"/>
          </a:xfrm>
        </p:spPr>
        <p:txBody>
          <a:bodyPr>
            <a:normAutofit fontScale="92500" lnSpcReduction="10000"/>
          </a:bodyPr>
          <a:lstStyle/>
          <a:p>
            <a:pPr>
              <a:buSzPct val="150000"/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accent1"/>
                </a:solidFill>
                <a:latin typeface="Comic Sans MS" pitchFamily="66" charset="0"/>
                <a:cs typeface="Arial" charset="0"/>
              </a:rPr>
              <a:t>Corticoïdes par voie articulaire</a:t>
            </a:r>
          </a:p>
          <a:p>
            <a:pPr>
              <a:buSzPct val="150000"/>
              <a:buNone/>
            </a:pPr>
            <a:endParaRPr lang="fr-FR" sz="900" b="1" dirty="0" smtClean="0">
              <a:solidFill>
                <a:schemeClr val="accent1"/>
              </a:solidFill>
              <a:latin typeface="Comic Sans MS" pitchFamily="66" charset="0"/>
              <a:cs typeface="Arial" charset="0"/>
            </a:endParaRPr>
          </a:p>
          <a:p>
            <a:pPr lvl="1"/>
            <a:r>
              <a:rPr lang="fr-FR" sz="20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	</a:t>
            </a:r>
            <a:r>
              <a:rPr lang="fr-FR" sz="2000" b="1" dirty="0" smtClean="0">
                <a:latin typeface="Comic Sans MS" pitchFamily="66" charset="0"/>
                <a:cs typeface="Arial" charset="0"/>
              </a:rPr>
              <a:t>Administration locale de suspensions microcristallines de 	corticoïdes 	d'effet prolongé et  puissants (</a:t>
            </a:r>
            <a:r>
              <a:rPr lang="fr-FR" sz="2000" b="1" dirty="0" err="1" smtClean="0">
                <a:latin typeface="Comic Sans MS" pitchFamily="66" charset="0"/>
                <a:cs typeface="Arial" charset="0"/>
              </a:rPr>
              <a:t>cortivazol</a:t>
            </a:r>
            <a:r>
              <a:rPr lang="fr-FR" sz="2000" b="1" dirty="0" smtClean="0">
                <a:latin typeface="Comic Sans MS" pitchFamily="66" charset="0"/>
                <a:cs typeface="Arial" charset="0"/>
              </a:rPr>
              <a:t>, 	</a:t>
            </a:r>
            <a:r>
              <a:rPr lang="fr-FR" sz="2000" b="1" dirty="0" err="1" smtClean="0">
                <a:latin typeface="Comic Sans MS" pitchFamily="66" charset="0"/>
                <a:cs typeface="Arial" charset="0"/>
              </a:rPr>
              <a:t>bétaméthasone</a:t>
            </a:r>
            <a:r>
              <a:rPr lang="fr-FR" sz="2000" b="1" dirty="0" smtClean="0">
                <a:latin typeface="Comic Sans MS" pitchFamily="66" charset="0"/>
                <a:cs typeface="Arial" charset="0"/>
              </a:rPr>
              <a:t>, ...).</a:t>
            </a:r>
          </a:p>
          <a:p>
            <a:pPr lvl="1"/>
            <a:endParaRPr lang="fr-FR" sz="2000" b="1" dirty="0" smtClean="0">
              <a:latin typeface="Comic Sans MS" pitchFamily="66" charset="0"/>
              <a:cs typeface="Arial" charset="0"/>
            </a:endParaRPr>
          </a:p>
          <a:p>
            <a:pPr lvl="1"/>
            <a:r>
              <a:rPr lang="fr-FR" sz="2000" b="1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20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Avantages:</a:t>
            </a:r>
            <a:endParaRPr lang="fr-FR" sz="2000" dirty="0" smtClean="0">
              <a:solidFill>
                <a:srgbClr val="006666"/>
              </a:solidFill>
              <a:latin typeface="Comic Sans MS" pitchFamily="66" charset="0"/>
              <a:cs typeface="Arial" charset="0"/>
            </a:endParaRP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Concentration élevée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au voisinage du point d'injection.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Elles sont donc indiquées dans les 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processus inflammatoires 	localisés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. 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2000" b="1" dirty="0" smtClean="0">
                <a:solidFill>
                  <a:srgbClr val="006666"/>
                </a:solidFill>
                <a:latin typeface="Comic Sans MS" pitchFamily="66" charset="0"/>
                <a:cs typeface="Arial" charset="0"/>
              </a:rPr>
              <a:t>Inconvénients: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</a:t>
            </a:r>
            <a:r>
              <a:rPr lang="fr-FR" sz="2000" dirty="0" smtClean="0">
                <a:solidFill>
                  <a:srgbClr val="CC0000"/>
                </a:solidFill>
                <a:latin typeface="Comic Sans MS" pitchFamily="66" charset="0"/>
                <a:cs typeface="Arial" charset="0"/>
              </a:rPr>
              <a:t>Risque infectieux+++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</a:t>
            </a:r>
            <a:r>
              <a:rPr lang="fr-FR" sz="2000" dirty="0" smtClean="0">
                <a:latin typeface="Comic Sans MS" pitchFamily="66" charset="0"/>
                <a:cs typeface="Arial" charset="0"/>
                <a:sym typeface="Wingdings" pitchFamily="2" charset="2"/>
              </a:rPr>
              <a:t>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arthrite septique 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1/10000 infiltrations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Torpide car masquée par les corticoïdes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Pronostic fonctionnel sévère si retard de diagnostic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  <a:sym typeface="Wingdings" pitchFamily="2" charset="2"/>
              </a:rPr>
              <a:t>	</a:t>
            </a:r>
            <a:r>
              <a:rPr lang="fr-FR" sz="2000" b="1" dirty="0" smtClean="0">
                <a:solidFill>
                  <a:srgbClr val="0033CC"/>
                </a:solidFill>
                <a:latin typeface="Arial" charset="0"/>
                <a:cs typeface="Arial" charset="0"/>
              </a:rPr>
              <a:t>  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asepsie stricte</a:t>
            </a:r>
          </a:p>
          <a:p>
            <a:pPr lvl="1"/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	</a:t>
            </a:r>
            <a:r>
              <a:rPr lang="fr-FR" sz="2000" dirty="0" smtClean="0">
                <a:solidFill>
                  <a:srgbClr val="CC0000"/>
                </a:solidFill>
                <a:latin typeface="Comic Sans MS" pitchFamily="66" charset="0"/>
                <a:cs typeface="Arial" charset="0"/>
              </a:rPr>
              <a:t>Action générale des corticoïdes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 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Du fait de la diffusion </a:t>
            </a:r>
            <a:r>
              <a:rPr lang="fr-FR" sz="2000" b="1" dirty="0" smtClean="0">
                <a:solidFill>
                  <a:srgbClr val="0033CC"/>
                </a:solidFill>
                <a:latin typeface="Comic Sans MS" pitchFamily="66" charset="0"/>
                <a:cs typeface="Arial" charset="0"/>
              </a:rPr>
              <a:t>mêmes effets secondaires</a:t>
            </a:r>
            <a:r>
              <a:rPr lang="fr-FR" sz="2000" dirty="0" smtClean="0">
                <a:latin typeface="Comic Sans MS" pitchFamily="66" charset="0"/>
                <a:cs typeface="Arial" charset="0"/>
              </a:rPr>
              <a:t>.</a:t>
            </a:r>
          </a:p>
          <a:p>
            <a:pPr lvl="1"/>
            <a:r>
              <a:rPr lang="fr-FR" sz="2000" dirty="0" smtClean="0">
                <a:latin typeface="Comic Sans MS" pitchFamily="66" charset="0"/>
                <a:cs typeface="Arial" charset="0"/>
              </a:rPr>
              <a:t>	Même contre-indications et précautions d’emploi.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LES Anti-inflammatoires</a:t>
            </a:r>
            <a:endParaRPr lang="fr-FR" sz="24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Flèche vers le bas 3"/>
          <p:cNvSpPr/>
          <p:nvPr/>
        </p:nvSpPr>
        <p:spPr>
          <a:xfrm>
            <a:off x="4286248" y="1785926"/>
            <a:ext cx="484632" cy="978408"/>
          </a:xfrm>
          <a:prstGeom prst="downArrow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Flèche droite 4"/>
          <p:cNvSpPr/>
          <p:nvPr/>
        </p:nvSpPr>
        <p:spPr>
          <a:xfrm rot="2713659">
            <a:off x="5099427" y="3204570"/>
            <a:ext cx="978408" cy="484632"/>
          </a:xfrm>
          <a:prstGeom prst="rightArrow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Flèche gauche 5"/>
          <p:cNvSpPr/>
          <p:nvPr/>
        </p:nvSpPr>
        <p:spPr>
          <a:xfrm rot="18583460">
            <a:off x="3010180" y="3217741"/>
            <a:ext cx="978408" cy="484632"/>
          </a:xfrm>
          <a:prstGeom prst="leftArrow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428596" y="4214818"/>
            <a:ext cx="3071834" cy="135732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Comic Sans MS" pitchFamily="66" charset="0"/>
              </a:rPr>
              <a:t>Anti-inflammatoires non stéroïdiens</a:t>
            </a:r>
            <a:r>
              <a:rPr lang="fr-FR" b="1" dirty="0"/>
              <a:t> 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5429256" y="4143380"/>
            <a:ext cx="3071834" cy="135732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Comic Sans MS" pitchFamily="66" charset="0"/>
              </a:rPr>
              <a:t>Anti-inflammatoires </a:t>
            </a:r>
            <a:r>
              <a:rPr lang="fr-FR" b="1" dirty="0" smtClean="0">
                <a:latin typeface="Comic Sans MS" pitchFamily="66" charset="0"/>
              </a:rPr>
              <a:t> </a:t>
            </a:r>
            <a:r>
              <a:rPr lang="fr-FR" b="1" dirty="0">
                <a:latin typeface="Comic Sans MS" pitchFamily="66" charset="0"/>
              </a:rPr>
              <a:t>stéroïdiens </a:t>
            </a: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pu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build="allAtOnce" animBg="1"/>
      <p:bldP spid="8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latin typeface="Comic Sans MS" pitchFamily="66" charset="0"/>
              </a:rPr>
              <a:t>Anti-inflammatoires stéroïdiens 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1882808"/>
            <a:ext cx="91440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solidFill>
                  <a:schemeClr val="accent1"/>
                </a:solidFill>
                <a:latin typeface="Comic Sans MS" pitchFamily="66" charset="0"/>
              </a:rPr>
              <a:t>        A- Définition </a:t>
            </a:r>
          </a:p>
          <a:p>
            <a:pPr>
              <a:buFont typeface="Wingdings" pitchFamily="2" charset="2"/>
              <a:buChar char="v"/>
            </a:pPr>
            <a:r>
              <a:rPr lang="fr-FR" i="1" dirty="0" smtClean="0"/>
              <a:t>Un </a:t>
            </a:r>
            <a:r>
              <a:rPr lang="fr-FR" b="1" i="1" dirty="0" smtClean="0"/>
              <a:t>anti-inflammatoire</a:t>
            </a:r>
            <a:r>
              <a:rPr lang="fr-FR" i="1" dirty="0" smtClean="0"/>
              <a:t> est un </a:t>
            </a:r>
            <a:r>
              <a:rPr lang="fr-FR" i="1" dirty="0" smtClean="0">
                <a:hlinkClick r:id="rId3" tooltip="Médicament"/>
              </a:rPr>
              <a:t>médicament</a:t>
            </a:r>
            <a:r>
              <a:rPr lang="fr-FR" i="1" dirty="0" smtClean="0"/>
              <a:t> destiné à combattre une </a:t>
            </a:r>
            <a:r>
              <a:rPr lang="fr-FR" i="1" dirty="0" smtClean="0">
                <a:hlinkClick r:id="rId4" tooltip="Inflammation"/>
              </a:rPr>
              <a:t>inflammation</a:t>
            </a:r>
            <a:endParaRPr lang="fr-FR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</a:t>
            </a:r>
            <a:r>
              <a:rPr lang="fr-F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es corticoïdes ou corticostéroïdes synthétiser par la glande corticosurrénale &lt;&lt;les glucocorticoïdes&gt;&gt;.</a:t>
            </a:r>
          </a:p>
          <a:p>
            <a:pPr>
              <a:buFont typeface="Wingdings" pitchFamily="2" charset="2"/>
              <a:buChar char="v"/>
            </a:pPr>
            <a:r>
              <a:rPr lang="fr-F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Dérivées du cholestérol.</a:t>
            </a:r>
          </a:p>
          <a:p>
            <a:pPr>
              <a:buFont typeface="Wingdings" pitchFamily="2" charset="2"/>
              <a:buChar char="v"/>
            </a:pPr>
            <a:r>
              <a:rPr lang="fr-F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Leur production stimuler par &lt;&lt;l’ACTH&gt;&gt;.</a:t>
            </a:r>
          </a:p>
          <a:p>
            <a:pPr>
              <a:buNone/>
            </a:pP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            </a:t>
            </a:r>
            <a:r>
              <a:rPr lang="fr-FR" sz="2000" u="sng" dirty="0" smtClean="0">
                <a:solidFill>
                  <a:srgbClr val="FF0000"/>
                </a:solidFill>
                <a:latin typeface="Comic Sans MS" pitchFamily="66" charset="0"/>
              </a:rPr>
              <a:t> Exemple</a:t>
            </a: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</a:p>
          <a:p>
            <a:pPr>
              <a:buNone/>
            </a:pPr>
            <a:r>
              <a:rPr lang="fr-FR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 1</a:t>
            </a:r>
            <a:r>
              <a:rPr lang="fr-FR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)-par voie orale:                       2)-</a:t>
            </a:r>
            <a:r>
              <a:rPr lang="fr-FR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voie intraveineuse ou  intramusculaire:</a:t>
            </a:r>
            <a:endParaRPr lang="fr-FR" sz="20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buNone/>
            </a:pP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    la prednisone                           la bétaméthasone</a:t>
            </a:r>
          </a:p>
          <a:p>
            <a:pPr>
              <a:buNone/>
            </a:pP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    la bétaméthasone                    la dexaméthasone</a:t>
            </a:r>
          </a:p>
          <a:p>
            <a:pPr>
              <a:buNone/>
            </a:pPr>
            <a:endParaRPr lang="fr-FR" sz="2000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  </a:t>
            </a:r>
            <a:r>
              <a:rPr lang="fr-FR" sz="3200" dirty="0" smtClean="0">
                <a:solidFill>
                  <a:srgbClr val="00B050"/>
                </a:solidFill>
                <a:latin typeface="Comic Sans MS" pitchFamily="66" charset="0"/>
              </a:rPr>
              <a:t>A.I = Dérivées du cholestérol</a:t>
            </a:r>
            <a:endParaRPr lang="fr-FR" dirty="0">
              <a:solidFill>
                <a:srgbClr val="00B050"/>
              </a:solidFill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2172381"/>
            <a:ext cx="7467600" cy="372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42852"/>
            <a:ext cx="8001056" cy="642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STRUCTURE: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2214554"/>
            <a:ext cx="3286148" cy="3395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2214554"/>
            <a:ext cx="3357586" cy="3367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Structure </a:t>
            </a:r>
            <a:r>
              <a:rPr lang="fr-FR" dirty="0" err="1" smtClean="0"/>
              <a:t>génerale</a:t>
            </a:r>
            <a:r>
              <a:rPr lang="fr-FR" dirty="0" smtClean="0"/>
              <a:t>: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16971"/>
            <a:ext cx="7467600" cy="4240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  <p:sndAc>
      <p:stSnd>
        <p:snd r:embed="rId2" name="chimes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707</TotalTime>
  <Words>711</Words>
  <Application>Microsoft Office PowerPoint</Application>
  <PresentationFormat>Affichage à l'écran (4:3)</PresentationFormat>
  <Paragraphs>335</Paragraphs>
  <Slides>33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4" baseType="lpstr">
      <vt:lpstr>Oriel</vt:lpstr>
      <vt:lpstr>  </vt:lpstr>
      <vt:lpstr>INTRODUCTION </vt:lpstr>
      <vt:lpstr>RAPPELS </vt:lpstr>
      <vt:lpstr>LES Anti-inflammatoires</vt:lpstr>
      <vt:lpstr>Anti-inflammatoires stéroïdiens </vt:lpstr>
      <vt:lpstr>   A.I = Dérivées du cholestérol</vt:lpstr>
      <vt:lpstr>Diapositive 7</vt:lpstr>
      <vt:lpstr>STRUCTURE:</vt:lpstr>
      <vt:lpstr>Structure génerale:</vt:lpstr>
      <vt:lpstr>Classification:</vt:lpstr>
      <vt:lpstr>    Propriétés physique et chimique:   </vt:lpstr>
      <vt:lpstr>Mode d’action: </vt:lpstr>
      <vt:lpstr>Mode d’action cellulaire du cortisol:</vt:lpstr>
      <vt:lpstr>Diapositive 14</vt:lpstr>
      <vt:lpstr>Effets des glucocorticoïdes</vt:lpstr>
      <vt:lpstr>Diapositive 16</vt:lpstr>
      <vt:lpstr>Diapositive 17</vt:lpstr>
      <vt:lpstr>Immunosuppression </vt:lpstr>
      <vt:lpstr>Diapositive 19</vt:lpstr>
      <vt:lpstr>Pharmacocinétique 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Anti-inflammatoires stéroïdiens</dc:title>
  <dc:creator>saad</dc:creator>
  <cp:lastModifiedBy>sabrina</cp:lastModifiedBy>
  <cp:revision>80</cp:revision>
  <dcterms:created xsi:type="dcterms:W3CDTF">2012-04-28T06:42:50Z</dcterms:created>
  <dcterms:modified xsi:type="dcterms:W3CDTF">2013-04-02T17:17:46Z</dcterms:modified>
</cp:coreProperties>
</file>