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9"/>
  </p:notesMasterIdLst>
  <p:sldIdLst>
    <p:sldId id="256" r:id="rId2"/>
    <p:sldId id="257" r:id="rId3"/>
    <p:sldId id="267" r:id="rId4"/>
    <p:sldId id="268" r:id="rId5"/>
    <p:sldId id="269" r:id="rId6"/>
    <p:sldId id="260" r:id="rId7"/>
    <p:sldId id="270" r:id="rId8"/>
    <p:sldId id="271" r:id="rId9"/>
    <p:sldId id="272" r:id="rId10"/>
    <p:sldId id="262" r:id="rId11"/>
    <p:sldId id="265" r:id="rId12"/>
    <p:sldId id="273" r:id="rId13"/>
    <p:sldId id="274" r:id="rId14"/>
    <p:sldId id="275" r:id="rId15"/>
    <p:sldId id="264" r:id="rId16"/>
    <p:sldId id="276" r:id="rId17"/>
    <p:sldId id="25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165" autoAdjust="0"/>
    <p:restoredTop sz="99211" autoAdjust="0"/>
  </p:normalViewPr>
  <p:slideViewPr>
    <p:cSldViewPr snapToGrid="0" snapToObjects="1">
      <p:cViewPr>
        <p:scale>
          <a:sx n="99" d="100"/>
          <a:sy n="99" d="100"/>
        </p:scale>
        <p:origin x="-270" y="-3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A20946-4CF3-46D5-B9C2-C13DE275926E}" type="datetimeFigureOut">
              <a:rPr lang="fr-FR" smtClean="0"/>
              <a:t>03/04/2013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01403E-F684-44B8-BE49-5F7541781DA1}"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10A8544-7C37-449F-864D-C3AD593B08A7}"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8E80666-FB37-4B36-9149-507F3B0178E3}"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E80666-FB37-4B36-9149-507F3B0178E3}"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E80666-FB37-4B36-9149-507F3B0178E3}"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E80666-FB37-4B36-9149-507F3B0178E3}" type="datetimeFigureOut">
              <a:rPr lang="en-US" smtClean="0"/>
              <a:pPr/>
              <a:t>4/3/2013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63A33-8271-4DD0-9C48-789913D7C115}" type="slidenum">
              <a:rPr lang="en-US" smtClean="0"/>
              <a:pPr/>
              <a:t>‹N°›</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E80666-FB37-4B36-9149-507F3B0178E3}" type="datetimeFigureOut">
              <a:rPr lang="en-US" smtClean="0"/>
              <a:pPr/>
              <a:t>4/3/2013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4/3/2013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8E80666-FB37-4B36-9149-507F3B0178E3}" type="datetimeFigureOut">
              <a:rPr lang="en-US" smtClean="0"/>
              <a:pPr/>
              <a:t>4/3/2013</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7E63A33-8271-4DD0-9C48-789913D7C115}"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rot="21040047">
            <a:off x="215173" y="2220604"/>
            <a:ext cx="8332525" cy="1793167"/>
          </a:xfrm>
        </p:spPr>
        <p:txBody>
          <a:bodyPr/>
          <a:lstStyle/>
          <a:p>
            <a:pPr marL="182880" indent="0" algn="ctr">
              <a:buNone/>
            </a:pPr>
            <a:r>
              <a:rPr lang="fr-FR" dirty="0" smtClean="0">
                <a:solidFill>
                  <a:schemeClr val="accent6">
                    <a:lumMod val="60000"/>
                    <a:lumOff val="40000"/>
                  </a:schemeClr>
                </a:solidFill>
              </a:rPr>
              <a:t>La famille dans tous ses états </a:t>
            </a:r>
            <a:endParaRPr lang="fr-FR" dirty="0">
              <a:solidFill>
                <a:schemeClr val="accent6">
                  <a:lumMod val="60000"/>
                  <a:lumOff val="40000"/>
                </a:schemeClr>
              </a:solidFill>
            </a:endParaRPr>
          </a:p>
        </p:txBody>
      </p:sp>
      <p:pic>
        <p:nvPicPr>
          <p:cNvPr id="4" name="Picture 2" descr="http://t3.gstatic.com/images?q=tbn:ANd9GcSG92KSKcINL8MHhSazJtsCpYtjCvRt9j2jcQOMpZkHw6vLiKMhmy95lbcq"/>
          <p:cNvPicPr>
            <a:picLocks noChangeAspect="1" noChangeArrowheads="1"/>
          </p:cNvPicPr>
          <p:nvPr/>
        </p:nvPicPr>
        <p:blipFill>
          <a:blip r:embed="rId2"/>
          <a:srcRect/>
          <a:stretch>
            <a:fillRect/>
          </a:stretch>
        </p:blipFill>
        <p:spPr bwMode="auto">
          <a:xfrm rot="21182167">
            <a:off x="7176553" y="4769122"/>
            <a:ext cx="1608873" cy="1608873"/>
          </a:xfrm>
          <a:prstGeom prst="roundRect">
            <a:avLst>
              <a:gd name="adj" fmla="val 16426"/>
            </a:avLst>
          </a:prstGeom>
          <a:solidFill>
            <a:srgbClr val="FFFFFF">
              <a:shade val="85000"/>
            </a:srgbClr>
          </a:solidFill>
          <a:ln>
            <a:noFill/>
          </a:ln>
          <a:effectLst>
            <a:outerShdw blurRad="127000" dist="38100" dir="2700000" algn="ctr">
              <a:srgbClr val="000000">
                <a:alpha val="45000"/>
              </a:srgbClr>
            </a:outerShdw>
            <a:reflection blurRad="12700" stA="38000" endPos="28000" dist="5000" dir="5400000" sy="-100000" algn="bl" rotWithShape="0"/>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5" name="Picture 2"/>
          <p:cNvPicPr>
            <a:picLocks noChangeAspect="1" noChangeArrowheads="1"/>
          </p:cNvPicPr>
          <p:nvPr/>
        </p:nvPicPr>
        <p:blipFill>
          <a:blip r:embed="rId3">
            <a:lum bright="-10000"/>
          </a:blip>
          <a:srcRect/>
          <a:stretch>
            <a:fillRect/>
          </a:stretch>
        </p:blipFill>
        <p:spPr bwMode="auto">
          <a:xfrm>
            <a:off x="261112" y="428625"/>
            <a:ext cx="1719263" cy="1719263"/>
          </a:xfrm>
          <a:prstGeom prst="roundRect">
            <a:avLst>
              <a:gd name="adj" fmla="val 8594"/>
            </a:avLst>
          </a:prstGeom>
          <a:solidFill>
            <a:srgbClr val="FFFFFF">
              <a:shade val="85000"/>
            </a:srgbClr>
          </a:solidFill>
          <a:ln>
            <a:noFill/>
          </a:ln>
          <a:effectLst>
            <a:outerShdw blurRad="127000" dist="38100" dir="2700000" algn="ctr">
              <a:srgbClr val="000000">
                <a:alpha val="45000"/>
              </a:srgbClr>
            </a:outerShdw>
            <a:reflection blurRad="12700" stA="38000" endPos="28000" dist="5000" dir="5400000" sy="-100000" algn="bl" rotWithShape="0"/>
          </a:effectLst>
          <a:scene3d>
            <a:camera prst="perspectiveFront" fov="2700000">
              <a:rot lat="20376000" lon="1938000" rev="20112001"/>
            </a:camera>
            <a:lightRig rig="soft" dir="t">
              <a:rot lat="0" lon="0" rev="0"/>
            </a:lightRig>
          </a:scene3d>
          <a:sp3d prstMaterial="translucentPowder">
            <a:bevelT w="203200" h="50800" prst="divot"/>
          </a:sp3d>
        </p:spPr>
      </p:pic>
    </p:spTree>
    <p:extLst>
      <p:ext uri="{BB962C8B-B14F-4D97-AF65-F5344CB8AC3E}">
        <p14:creationId xmlns:p14="http://schemas.microsoft.com/office/powerpoint/2010/main" xmlns="" val="697494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0" y="1"/>
            <a:ext cx="9144000" cy="1005840"/>
          </a:xfrm>
        </p:spPr>
        <p:txBody>
          <a:bodyPr/>
          <a:lstStyle/>
          <a:p>
            <a:pPr marL="182880" indent="0" algn="ctr">
              <a:buNone/>
            </a:pPr>
            <a:r>
              <a:rPr lang="fr-FR" dirty="0" smtClean="0">
                <a:solidFill>
                  <a:srgbClr val="BBA4AB"/>
                </a:solidFill>
              </a:rPr>
              <a:t>La filiation recomposé </a:t>
            </a:r>
            <a:endParaRPr lang="fr-FR" dirty="0">
              <a:solidFill>
                <a:srgbClr val="BBA4AB"/>
              </a:solidFill>
            </a:endParaRPr>
          </a:p>
        </p:txBody>
      </p:sp>
      <p:pic>
        <p:nvPicPr>
          <p:cNvPr id="4098" name="Picture 2" descr="http://www.insee.fr/fr/ffc/ipweb/ip1259/img/graphique1_t.jpg"/>
          <p:cNvPicPr>
            <a:picLocks noChangeAspect="1" noChangeArrowheads="1"/>
          </p:cNvPicPr>
          <p:nvPr/>
        </p:nvPicPr>
        <p:blipFill>
          <a:blip r:embed="rId2"/>
          <a:srcRect/>
          <a:stretch>
            <a:fillRect/>
          </a:stretch>
        </p:blipFill>
        <p:spPr bwMode="auto">
          <a:xfrm rot="21277207">
            <a:off x="5510099" y="3400660"/>
            <a:ext cx="2963253" cy="2839369"/>
          </a:xfrm>
          <a:prstGeom prst="rect">
            <a:avLst/>
          </a:prstGeom>
          <a:ln w="228600" cap="sq" cmpd="thickThin">
            <a:solidFill>
              <a:schemeClr val="accent6">
                <a:lumMod val="50000"/>
              </a:schemeClr>
            </a:solidFill>
            <a:prstDash val="solid"/>
            <a:miter lim="800000"/>
          </a:ln>
          <a:effectLst>
            <a:innerShdw blurRad="76200">
              <a:srgbClr val="000000"/>
            </a:innerShdw>
          </a:effectLst>
        </p:spPr>
      </p:pic>
      <p:sp>
        <p:nvSpPr>
          <p:cNvPr id="6" name="Rectangle 5"/>
          <p:cNvSpPr/>
          <p:nvPr/>
        </p:nvSpPr>
        <p:spPr>
          <a:xfrm>
            <a:off x="0" y="1221284"/>
            <a:ext cx="8988425" cy="2046714"/>
          </a:xfrm>
          <a:prstGeom prst="rect">
            <a:avLst/>
          </a:prstGeom>
        </p:spPr>
        <p:txBody>
          <a:bodyPr wrap="square">
            <a:spAutoFit/>
          </a:bodyPr>
          <a:lstStyle/>
          <a:p>
            <a:endParaRPr lang="fr-FR" sz="1100" dirty="0" smtClean="0"/>
          </a:p>
          <a:p>
            <a:r>
              <a:rPr lang="fr-FR" sz="1100" dirty="0" smtClean="0"/>
              <a:t>En effet, en 2006</a:t>
            </a:r>
            <a:r>
              <a:rPr lang="fr-FR" sz="1100" b="1" dirty="0" smtClean="0"/>
              <a:t>, </a:t>
            </a:r>
            <a:r>
              <a:rPr lang="fr-FR" sz="1200" b="1" dirty="0" smtClean="0"/>
              <a:t>1,2 million </a:t>
            </a:r>
            <a:r>
              <a:rPr lang="fr-FR" sz="1100" dirty="0" smtClean="0"/>
              <a:t>d’enfants de moins de 18 ans vivent au sein d’une famille recomposée.</a:t>
            </a:r>
          </a:p>
          <a:p>
            <a:r>
              <a:rPr lang="fr-FR" sz="1100" dirty="0" smtClean="0"/>
              <a:t>Parmi eux</a:t>
            </a:r>
            <a:r>
              <a:rPr lang="fr-FR" sz="1200" dirty="0" smtClean="0"/>
              <a:t>, </a:t>
            </a:r>
            <a:r>
              <a:rPr lang="fr-FR" sz="1200" b="1" dirty="0" smtClean="0"/>
              <a:t>800 000 </a:t>
            </a:r>
            <a:r>
              <a:rPr lang="fr-FR" sz="1100" dirty="0" smtClean="0"/>
              <a:t>vivent avec un parent et un beaux-parents. </a:t>
            </a:r>
          </a:p>
          <a:p>
            <a:r>
              <a:rPr lang="fr-FR" sz="1100" dirty="0" smtClean="0"/>
              <a:t>Quand leur parent et leur </a:t>
            </a:r>
            <a:r>
              <a:rPr lang="fr-FR" sz="1200" b="1" dirty="0" smtClean="0"/>
              <a:t>beaux-parents </a:t>
            </a:r>
            <a:r>
              <a:rPr lang="fr-FR" sz="1100" dirty="0" smtClean="0"/>
              <a:t>n’ont pas d’enfant en commun, ils vivent dans une famille comprenant peu d’enfants.</a:t>
            </a:r>
          </a:p>
          <a:p>
            <a:r>
              <a:rPr lang="fr-FR" sz="1100" dirty="0" smtClean="0"/>
              <a:t> Ainsi, pour un tiers, ils sont les seuls enfants de la famille.</a:t>
            </a:r>
          </a:p>
          <a:p>
            <a:r>
              <a:rPr lang="fr-FR" sz="1200" b="1" dirty="0" smtClean="0"/>
              <a:t>400 000 </a:t>
            </a:r>
            <a:r>
              <a:rPr lang="fr-FR" sz="1100" dirty="0" smtClean="0"/>
              <a:t>enfants sont nés après la </a:t>
            </a:r>
            <a:r>
              <a:rPr lang="fr-FR" sz="1200" b="1" dirty="0" smtClean="0"/>
              <a:t>recomposition familiale</a:t>
            </a:r>
            <a:r>
              <a:rPr lang="fr-FR" sz="1100" dirty="0" smtClean="0"/>
              <a:t> : ils vivent donc avec leurs deux parents et un demi-frère ou une demi-sœur. Dans les </a:t>
            </a:r>
            <a:r>
              <a:rPr lang="fr-FR" sz="1200" b="1" dirty="0" smtClean="0"/>
              <a:t>familles recomposées</a:t>
            </a:r>
            <a:r>
              <a:rPr lang="fr-FR" sz="1100" dirty="0" smtClean="0"/>
              <a:t>, la femme est plus souvent plus âgée que l’homme : c’est le cas </a:t>
            </a:r>
            <a:r>
              <a:rPr lang="fr-FR" sz="1200" b="1" dirty="0" smtClean="0"/>
              <a:t>une fois sur trois </a:t>
            </a:r>
            <a:r>
              <a:rPr lang="fr-FR" sz="1100" dirty="0" smtClean="0"/>
              <a:t>dans les familles recomposées, contre </a:t>
            </a:r>
            <a:r>
              <a:rPr lang="fr-FR" sz="1200" b="1" dirty="0" smtClean="0"/>
              <a:t>une fois sur cinq </a:t>
            </a:r>
            <a:r>
              <a:rPr lang="fr-FR" sz="1100" dirty="0" smtClean="0"/>
              <a:t>dans les familles traditionnelles.</a:t>
            </a:r>
          </a:p>
          <a:p>
            <a:r>
              <a:rPr lang="fr-FR" sz="1100" dirty="0" smtClean="0"/>
              <a:t>Les parents de famille recomposée sont </a:t>
            </a:r>
            <a:r>
              <a:rPr lang="fr-FR" sz="1200" b="1" dirty="0" smtClean="0"/>
              <a:t>moins diplômés </a:t>
            </a:r>
            <a:r>
              <a:rPr lang="fr-FR" sz="1100" dirty="0" smtClean="0"/>
              <a:t>et sont dans une situation plus fragile sur le marché du travail que les autres couples avec enfants. Les mères de famille recomposée ont un niveau de diplôme très proche de celui des mères de famille monoparentale.</a:t>
            </a:r>
            <a:endParaRPr lang="fr-FR" sz="1100" dirty="0"/>
          </a:p>
        </p:txBody>
      </p:sp>
      <p:sp>
        <p:nvSpPr>
          <p:cNvPr id="8" name="ZoneTexte 7"/>
          <p:cNvSpPr txBox="1"/>
          <p:nvPr/>
        </p:nvSpPr>
        <p:spPr>
          <a:xfrm>
            <a:off x="668826" y="4163225"/>
            <a:ext cx="3078480" cy="1954381"/>
          </a:xfrm>
          <a:prstGeom prst="rect">
            <a:avLst/>
          </a:prstGeom>
          <a:noFill/>
        </p:spPr>
        <p:txBody>
          <a:bodyPr wrap="square" rtlCol="0">
            <a:spAutoFit/>
          </a:bodyPr>
          <a:lstStyle/>
          <a:p>
            <a:r>
              <a:rPr lang="fr-FR" sz="1100" b="1" dirty="0" smtClean="0"/>
              <a:t>-&gt;Ce schéma montre les différences entre les familles recomposées avec ou sans enfant de l’union actuelle. </a:t>
            </a:r>
          </a:p>
          <a:p>
            <a:r>
              <a:rPr lang="fr-FR" sz="1100" b="1" dirty="0" smtClean="0"/>
              <a:t>On peut y voir de grandes différences. En effet les familles recomposées avec des enfants de l’union actuelle on beaucoup plus d’enfants (740 000 )que les familles recomposées sans enfant de l’union actuelle(420 000). On peut donc en conclure que les filiation recomposées permettent d’augmenter la population.</a:t>
            </a:r>
            <a:endParaRPr lang="fr-FR" sz="1100" b="1" dirty="0"/>
          </a:p>
        </p:txBody>
      </p:sp>
      <p:sp>
        <p:nvSpPr>
          <p:cNvPr id="9" name="Rectangle 8"/>
          <p:cNvSpPr/>
          <p:nvPr/>
        </p:nvSpPr>
        <p:spPr>
          <a:xfrm>
            <a:off x="0" y="1005840"/>
            <a:ext cx="8303894" cy="446276"/>
          </a:xfrm>
          <a:prstGeom prst="rect">
            <a:avLst/>
          </a:prstGeom>
        </p:spPr>
        <p:txBody>
          <a:bodyPr wrap="square">
            <a:spAutoFit/>
          </a:bodyPr>
          <a:lstStyle/>
          <a:p>
            <a:r>
              <a:rPr lang="fr-FR" sz="1100" dirty="0" smtClean="0"/>
              <a:t>Une </a:t>
            </a:r>
            <a:r>
              <a:rPr lang="fr-FR" sz="1200" b="1" dirty="0" smtClean="0"/>
              <a:t>famille recomposée </a:t>
            </a:r>
            <a:r>
              <a:rPr lang="fr-FR" sz="1100" dirty="0" smtClean="0"/>
              <a:t>est une  famille issue de parents ayant eu des enfants d'une précédente union. C'est un mode de vie très courant de nos jours.</a:t>
            </a:r>
            <a:endParaRPr lang="fr-FR" sz="1100" dirty="0"/>
          </a:p>
        </p:txBody>
      </p:sp>
    </p:spTree>
    <p:extLst>
      <p:ext uri="{BB962C8B-B14F-4D97-AF65-F5344CB8AC3E}">
        <p14:creationId xmlns:p14="http://schemas.microsoft.com/office/powerpoint/2010/main" xmlns="" val="3671881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680" y="0"/>
            <a:ext cx="8757920" cy="1154162"/>
          </a:xfrm>
          <a:prstGeom prst="rect">
            <a:avLst/>
          </a:prstGeom>
        </p:spPr>
        <p:txBody>
          <a:bodyPr wrap="square">
            <a:spAutoFit/>
          </a:bodyPr>
          <a:lstStyle/>
          <a:p>
            <a:r>
              <a:rPr lang="fr-FR" sz="1100" dirty="0" smtClean="0"/>
              <a:t>Les familles recomposées </a:t>
            </a:r>
            <a:r>
              <a:rPr lang="fr-FR" sz="1200" b="1" dirty="0" smtClean="0"/>
              <a:t>augmente</a:t>
            </a:r>
            <a:r>
              <a:rPr lang="fr-FR" sz="1100" dirty="0" smtClean="0"/>
              <a:t> en raison de la fréquence des divorces. En France </a:t>
            </a:r>
            <a:r>
              <a:rPr lang="fr-FR" sz="1200" b="1" dirty="0" smtClean="0"/>
              <a:t>un enfant sur quatre</a:t>
            </a:r>
            <a:r>
              <a:rPr lang="fr-FR" sz="1100" dirty="0" smtClean="0"/>
              <a:t> vit dans</a:t>
            </a:r>
            <a:r>
              <a:rPr lang="fr-FR" sz="1100" dirty="0"/>
              <a:t> </a:t>
            </a:r>
            <a:r>
              <a:rPr lang="fr-FR" sz="1100" dirty="0" smtClean="0"/>
              <a:t>une famille recomposée. Selon les circonstances de la séparation, c’est le </a:t>
            </a:r>
            <a:r>
              <a:rPr lang="fr-FR" sz="1200" b="1" dirty="0" smtClean="0"/>
              <a:t>juge des affaires familiales </a:t>
            </a:r>
            <a:r>
              <a:rPr lang="fr-FR" sz="1100" dirty="0" smtClean="0"/>
              <a:t>qui va décider de la garde des enfants. En générale, c’est la mère qui l’obtient.</a:t>
            </a:r>
          </a:p>
          <a:p>
            <a:r>
              <a:rPr lang="fr-FR" sz="1100" dirty="0" smtClean="0"/>
              <a:t>En fonction de la </a:t>
            </a:r>
            <a:r>
              <a:rPr lang="fr-FR" sz="1200" b="1" dirty="0" smtClean="0"/>
              <a:t>distanc</a:t>
            </a:r>
            <a:r>
              <a:rPr lang="fr-FR" sz="1100" b="1" dirty="0" smtClean="0"/>
              <a:t>e</a:t>
            </a:r>
            <a:r>
              <a:rPr lang="fr-FR" sz="1100" dirty="0" smtClean="0"/>
              <a:t> où ces deux personnes habitent, alors la garde des parents est </a:t>
            </a:r>
            <a:r>
              <a:rPr lang="fr-FR" sz="1200" b="1" dirty="0" smtClean="0"/>
              <a:t>partagé</a:t>
            </a:r>
            <a:r>
              <a:rPr lang="fr-FR" sz="1100" dirty="0" smtClean="0"/>
              <a:t>, la garde peut se faire une semaine sur deux, une semaine chez la mère une semaine chez le père ; ou  la semaine chez la mère le week-end chez le père ; ou encore pendant la période scolaire l’enfant reste chez sa mère et passe ses vacances scolaires chez son père. </a:t>
            </a:r>
            <a:endParaRPr lang="fr-FR" sz="1100" dirty="0"/>
          </a:p>
        </p:txBody>
      </p:sp>
      <p:pic>
        <p:nvPicPr>
          <p:cNvPr id="22530" name="Picture 2" descr="http://www.insee.fr/fr/ffc/ipweb/ip1259/img/graphique2.jpg"/>
          <p:cNvPicPr>
            <a:picLocks noChangeAspect="1" noChangeArrowheads="1"/>
          </p:cNvPicPr>
          <p:nvPr/>
        </p:nvPicPr>
        <p:blipFill>
          <a:blip r:embed="rId2"/>
          <a:srcRect/>
          <a:stretch>
            <a:fillRect/>
          </a:stretch>
        </p:blipFill>
        <p:spPr bwMode="auto">
          <a:xfrm>
            <a:off x="1182349" y="1473145"/>
            <a:ext cx="6667500" cy="3486151"/>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4" name="ZoneTexte 3"/>
          <p:cNvSpPr txBox="1"/>
          <p:nvPr/>
        </p:nvSpPr>
        <p:spPr>
          <a:xfrm>
            <a:off x="81280" y="5321711"/>
            <a:ext cx="8910320" cy="1107996"/>
          </a:xfrm>
          <a:prstGeom prst="rect">
            <a:avLst/>
          </a:prstGeom>
          <a:noFill/>
        </p:spPr>
        <p:txBody>
          <a:bodyPr wrap="square" rtlCol="0">
            <a:spAutoFit/>
          </a:bodyPr>
          <a:lstStyle/>
          <a:p>
            <a:pPr algn="ctr"/>
            <a:r>
              <a:rPr lang="fr-FR" sz="1100" dirty="0" smtClean="0"/>
              <a:t>Dans la partie gauche du graphique, nous pouvons remarquer que la moyenne d’enfant par famille est de deux. En effet :dans les familles traditionnelle 47% des couples ont deux enfants, dans les familles monoparentales 39% des parents on a leur charge deux enfants et pour finir 35% des familles recomposée on deux enfants. </a:t>
            </a:r>
          </a:p>
          <a:p>
            <a:pPr algn="ctr"/>
            <a:r>
              <a:rPr lang="fr-FR" sz="1100" dirty="0" smtClean="0"/>
              <a:t>A l’inverse, </a:t>
            </a:r>
            <a:r>
              <a:rPr lang="fr-FR" sz="1100" dirty="0"/>
              <a:t>l</a:t>
            </a:r>
            <a:r>
              <a:rPr lang="fr-FR" sz="1100" dirty="0" smtClean="0"/>
              <a:t>es familles recomposée on beaucoup plus d’enfant:30% on trois enfant et 22% on quatre enfants et plus contre 11% et 9% pour les familles traditionnelle et monoparentale. </a:t>
            </a:r>
            <a:endParaRPr lang="fr-FR" sz="1100" dirty="0"/>
          </a:p>
          <a:p>
            <a:pPr algn="ctr"/>
            <a:r>
              <a:rPr lang="fr-FR" sz="1100" dirty="0" smtClean="0"/>
              <a:t>On remarque donc que la filiation recomposée augmente considérablement le nombres d’enfants au sein des familles </a:t>
            </a:r>
            <a:endParaRPr lang="fr-FR" sz="1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473795" y="2071991"/>
            <a:ext cx="7183822" cy="1468877"/>
          </a:xfrm>
        </p:spPr>
        <p:txBody>
          <a:bodyPr>
            <a:normAutofit/>
          </a:bodyPr>
          <a:lstStyle/>
          <a:p>
            <a:r>
              <a:rPr lang="fr-FR" sz="2000" i="1" u="sng" dirty="0" smtClean="0">
                <a:solidFill>
                  <a:schemeClr val="accent5"/>
                </a:solidFill>
              </a:rPr>
              <a:t>Introduction :</a:t>
            </a:r>
            <a:r>
              <a:rPr lang="fr-FR" sz="2000" i="1" dirty="0" smtClean="0">
                <a:solidFill>
                  <a:schemeClr val="accent5"/>
                </a:solidFill>
              </a:rPr>
              <a:t> Les jeunes ont bien du mal à acquérir autonomie et indépendance. En cause, notamment, des politiques sociales trop centrées sur la famille.</a:t>
            </a:r>
          </a:p>
          <a:p>
            <a:endParaRPr lang="fr-FR" dirty="0"/>
          </a:p>
        </p:txBody>
      </p:sp>
      <p:sp>
        <p:nvSpPr>
          <p:cNvPr id="3" name="Titre 2"/>
          <p:cNvSpPr>
            <a:spLocks noGrp="1"/>
          </p:cNvSpPr>
          <p:nvPr>
            <p:ph type="ctrTitle"/>
          </p:nvPr>
        </p:nvSpPr>
        <p:spPr>
          <a:xfrm>
            <a:off x="0" y="0"/>
            <a:ext cx="9144000" cy="1793167"/>
          </a:xfrm>
        </p:spPr>
        <p:txBody>
          <a:bodyPr/>
          <a:lstStyle/>
          <a:p>
            <a:pPr marL="182880" indent="0" algn="ctr">
              <a:buNone/>
            </a:pPr>
            <a:r>
              <a:rPr lang="fr-FR" dirty="0" smtClean="0">
                <a:solidFill>
                  <a:srgbClr val="BBA4AB"/>
                </a:solidFill>
              </a:rPr>
              <a:t>Jeunes majeurs ou vieux mineurs </a:t>
            </a:r>
            <a:endParaRPr lang="fr-FR" dirty="0">
              <a:solidFill>
                <a:srgbClr val="BBA4AB"/>
              </a:solidFill>
            </a:endParaRPr>
          </a:p>
        </p:txBody>
      </p:sp>
      <p:sp>
        <p:nvSpPr>
          <p:cNvPr id="5121" name="Rectangle 1"/>
          <p:cNvSpPr>
            <a:spLocks noChangeArrowheads="1"/>
          </p:cNvSpPr>
          <p:nvPr/>
        </p:nvSpPr>
        <p:spPr bwMode="auto">
          <a:xfrm>
            <a:off x="1473795" y="3424136"/>
            <a:ext cx="7568119" cy="33085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Dans les contes comme dans la vie, vient un moment où les enfants doivent quitter le foyer familial pour voler de leurs propres ailes.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Autrefois, ce moment de la décohabitation correspondait à peu de chose près à l'entrée sur le marché du travail et à la majorité civile - à 21 ans jusqu'en 1974 -, c'est-à-dire à l'accès à l'indépendance matérielle et juridique.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Et cette étape précédait de peu la mise en couple et le premier enfant.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Il n'en va plus de même.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On est désormais citoyen à 18 ans, soit le plus souvent bien avant d'être salarié.</a:t>
            </a:r>
            <a:endParaRPr kumimoji="0" lang="fr-FR" sz="1900" b="0" i="0" u="none" strike="noStrike" cap="none" normalizeH="0" baseline="0" dirty="0" smtClean="0">
              <a:ln>
                <a:noFill/>
              </a:ln>
              <a:solidFill>
                <a:schemeClr val="accent3"/>
              </a:solidFill>
              <a:effectLst/>
            </a:endParaRPr>
          </a:p>
        </p:txBody>
      </p:sp>
      <p:sp>
        <p:nvSpPr>
          <p:cNvPr id="5" name="ZoneTexte 4"/>
          <p:cNvSpPr txBox="1"/>
          <p:nvPr/>
        </p:nvSpPr>
        <p:spPr>
          <a:xfrm>
            <a:off x="8073957" y="6548067"/>
            <a:ext cx="1070043" cy="276999"/>
          </a:xfrm>
          <a:prstGeom prst="rect">
            <a:avLst/>
          </a:prstGeom>
          <a:noFill/>
        </p:spPr>
        <p:txBody>
          <a:bodyPr wrap="square" rtlCol="0">
            <a:spAutoFit/>
          </a:bodyPr>
          <a:lstStyle/>
          <a:p>
            <a:r>
              <a:rPr lang="fr-FR" sz="1200" dirty="0" smtClean="0"/>
              <a:t>Pages 1/3</a:t>
            </a:r>
            <a:endParaRPr lang="fr-FR" sz="1200" dirty="0"/>
          </a:p>
        </p:txBody>
      </p:sp>
    </p:spTree>
    <p:extLst>
      <p:ext uri="{BB962C8B-B14F-4D97-AF65-F5344CB8AC3E}">
        <p14:creationId xmlns="" xmlns:p14="http://schemas.microsoft.com/office/powerpoint/2010/main" val="1732253685"/>
      </p:ext>
    </p:extLst>
  </p:cSld>
  <p:clrMapOvr>
    <a:masterClrMapping/>
  </p:clrMapOvr>
  <p:transition>
    <p:randomBa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5924" y="1200150"/>
            <a:ext cx="5067301" cy="3971925"/>
          </a:xfrm>
          <a:effectLst/>
        </p:spPr>
        <p:txBody>
          <a:bodyPr/>
          <a:lstStyle/>
          <a:p>
            <a:pPr algn="l">
              <a:buNone/>
            </a:pPr>
            <a:r>
              <a:rPr lang="fr-FR" sz="1200" dirty="0" smtClean="0"/>
              <a:t/>
            </a:r>
            <a:br>
              <a:rPr lang="fr-FR" sz="1200" dirty="0" smtClean="0"/>
            </a:br>
            <a:endParaRPr lang="fr-FR" sz="1200" dirty="0"/>
          </a:p>
        </p:txBody>
      </p:sp>
      <p:sp>
        <p:nvSpPr>
          <p:cNvPr id="7" name="Espace réservé du contenu 6"/>
          <p:cNvSpPr>
            <a:spLocks noGrp="1"/>
          </p:cNvSpPr>
          <p:nvPr>
            <p:ph sz="quarter" idx="13"/>
          </p:nvPr>
        </p:nvSpPr>
        <p:spPr>
          <a:xfrm>
            <a:off x="2143125" y="168177"/>
            <a:ext cx="4610100" cy="601980"/>
          </a:xfrm>
        </p:spPr>
        <p:txBody>
          <a:bodyPr/>
          <a:lstStyle/>
          <a:p>
            <a:pPr>
              <a:buNone/>
            </a:pPr>
            <a:r>
              <a:rPr lang="fr-FR" dirty="0" smtClean="0">
                <a:solidFill>
                  <a:schemeClr val="accent4"/>
                </a:solidFill>
                <a:effectLst>
                  <a:outerShdw blurRad="60007" dist="310007" dir="7680000" sy="30000" kx="1300200" algn="ctr" rotWithShape="0">
                    <a:prstClr val="black">
                      <a:alpha val="32000"/>
                    </a:prstClr>
                  </a:outerShdw>
                </a:effectLst>
              </a:rPr>
              <a:t>Des transferts familiaux inégaux</a:t>
            </a:r>
            <a:endParaRPr lang="fr-FR" dirty="0">
              <a:solidFill>
                <a:schemeClr val="accent4"/>
              </a:solidFill>
              <a:effectLst>
                <a:outerShdw blurRad="60007" dist="310007" dir="7680000" sy="30000" kx="1300200" algn="ctr" rotWithShape="0">
                  <a:prstClr val="black">
                    <a:alpha val="32000"/>
                  </a:prstClr>
                </a:outerShdw>
              </a:effectLst>
            </a:endParaRPr>
          </a:p>
        </p:txBody>
      </p:sp>
      <p:sp>
        <p:nvSpPr>
          <p:cNvPr id="8" name="ZoneTexte 7"/>
          <p:cNvSpPr txBox="1"/>
          <p:nvPr/>
        </p:nvSpPr>
        <p:spPr>
          <a:xfrm>
            <a:off x="993640" y="2354094"/>
            <a:ext cx="6867525" cy="4278094"/>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fr-FR" sz="1600" dirty="0" smtClean="0">
                <a:solidFill>
                  <a:schemeClr val="accent6"/>
                </a:solidFill>
              </a:rPr>
              <a:t>Les familles jouent-elles le jeu? La réponse est plutôt oui. Selon une étude récente de l’Observatoire nationale de la vie étudiante, elles contribuent en moyenne pour 48% au revenu global de leurs enfants étudiants. Mais avec des écarts considérables selon l’origine sociale: quand les familles de cadres moyens versent environ 540 euros à leurs enfants, les familles d’ouvriers leur en donnent 270, une somme qui représente cependant un effort financier très significatif. Des inégalités d’autant plus importantes qu’on ne parle ici que de la population étudiante et que les familles aisées, étant assujetties à l’impôt sur le revenu, bénéficient du quotient familial, contrairement aux familles modestes; Dans une période où l’insertion sur le marché du travail est rude, une difficulté encore renforcée par la crise qui accentue lourdement le chômage des jeunes, cette organisation des politiques sociales souligne l’un des plus douloureux paradoxes de notre société: alors que tout est fait, dans l’éducation et les modes de socialisation, pour valoriser l’autonomie et l’indépendance, les jeunes majeurs restent considérés comme de vieux mineurs.</a:t>
            </a:r>
            <a:endParaRPr lang="fr-FR" sz="1600" dirty="0">
              <a:solidFill>
                <a:schemeClr val="accent6"/>
              </a:solidFill>
            </a:endParaRPr>
          </a:p>
        </p:txBody>
      </p:sp>
      <p:pic>
        <p:nvPicPr>
          <p:cNvPr id="5124" name="Picture 4" descr="http://t3.gstatic.com/images?q=tbn:ANd9GcQS2RaGxyVr6sq0rLn47Adpdc93x-GnvPLbbM5zvloZ6atj32wzhg"/>
          <p:cNvPicPr>
            <a:picLocks noChangeAspect="1" noChangeArrowheads="1"/>
          </p:cNvPicPr>
          <p:nvPr/>
        </p:nvPicPr>
        <p:blipFill>
          <a:blip r:embed="rId2"/>
          <a:srcRect/>
          <a:stretch>
            <a:fillRect/>
          </a:stretch>
        </p:blipFill>
        <p:spPr bwMode="auto">
          <a:xfrm>
            <a:off x="3238352" y="876960"/>
            <a:ext cx="1838473" cy="122342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6" name="ZoneTexte 5"/>
          <p:cNvSpPr txBox="1"/>
          <p:nvPr/>
        </p:nvSpPr>
        <p:spPr>
          <a:xfrm>
            <a:off x="8048625" y="6401355"/>
            <a:ext cx="1095375" cy="461665"/>
          </a:xfrm>
          <a:prstGeom prst="rect">
            <a:avLst/>
          </a:prstGeom>
          <a:noFill/>
        </p:spPr>
        <p:txBody>
          <a:bodyPr wrap="square" rtlCol="0">
            <a:spAutoFit/>
          </a:bodyPr>
          <a:lstStyle/>
          <a:p>
            <a:r>
              <a:rPr lang="fr-FR" sz="1200" dirty="0" smtClean="0"/>
              <a:t>Pages 2/3</a:t>
            </a:r>
          </a:p>
          <a:p>
            <a:endParaRPr lang="fr-FR"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1962150" y="140555"/>
            <a:ext cx="6400800" cy="659130"/>
          </a:xfrm>
        </p:spPr>
        <p:txBody>
          <a:bodyPr/>
          <a:lstStyle/>
          <a:p>
            <a:pPr>
              <a:buNone/>
            </a:pPr>
            <a:r>
              <a:rPr lang="fr-FR" dirty="0" smtClean="0">
                <a:solidFill>
                  <a:schemeClr val="accent4"/>
                </a:solidFill>
                <a:effectLst>
                  <a:outerShdw blurRad="60007" dist="310007" dir="7680000" sy="30000" kx="1300200" algn="ctr" rotWithShape="0">
                    <a:prstClr val="black">
                      <a:alpha val="32000"/>
                    </a:prstClr>
                  </a:outerShdw>
                </a:effectLst>
                <a:latin typeface="Arial" pitchFamily="34" charset="0"/>
                <a:cs typeface="Arial" pitchFamily="34" charset="0"/>
              </a:rPr>
              <a:t>Une indépendance financière tardive </a:t>
            </a:r>
            <a:endParaRPr lang="fr-FR" dirty="0">
              <a:solidFill>
                <a:schemeClr val="accent4"/>
              </a:solidFill>
              <a:effectLst>
                <a:outerShdw blurRad="60007" dist="310007" dir="7680000" sy="30000" kx="1300200" algn="ctr" rotWithShape="0">
                  <a:prstClr val="black">
                    <a:alpha val="32000"/>
                  </a:prstClr>
                </a:outerShdw>
              </a:effectLst>
              <a:latin typeface="Arial" pitchFamily="34" charset="0"/>
              <a:cs typeface="Arial" pitchFamily="34" charset="0"/>
            </a:endParaRPr>
          </a:p>
        </p:txBody>
      </p:sp>
      <p:sp>
        <p:nvSpPr>
          <p:cNvPr id="4" name="ZoneTexte 3"/>
          <p:cNvSpPr txBox="1"/>
          <p:nvPr/>
        </p:nvSpPr>
        <p:spPr>
          <a:xfrm>
            <a:off x="1019175" y="1885950"/>
            <a:ext cx="7343775" cy="5016758"/>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fr-FR" sz="1600" dirty="0" smtClean="0">
                <a:solidFill>
                  <a:schemeClr val="accent6"/>
                </a:solidFill>
              </a:rPr>
              <a:t>Cet étirement de la jeunesse s’accompagne d’un retardement de l’indépendance matérielle à l’égard des familles.</a:t>
            </a:r>
          </a:p>
          <a:p>
            <a:r>
              <a:rPr lang="fr-FR" sz="1600" dirty="0" smtClean="0">
                <a:solidFill>
                  <a:schemeClr val="accent6"/>
                </a:solidFill>
              </a:rPr>
              <a:t>Car si tout a changé en quarante ans pour les 18-25 ans, les politiques sociales qui les concernent, elles, sont demeurées globalement les mêmes. La plus grande partie des aides qui leur sont destinées, même si elles pourraient être revues dans le cadre de la modernisation de l’action publique, continuent à transiter par les familles, que ce soient les allocations familiales (jusqu’à l’âge de 20 ans) ou les bénéfices du quotient familial pour la moitié la plus favorisée des ménages qui sont assujettis à l’impôt sur le revenu. En outre, les moins de 25 ans restent jusqu’ici, dans leur immense majorité, exclus du RSA-socle. Et les bourses son trop peu nombreuses pour représenter une aide significative à la jeunesse dans son ensemble. Enfin, en dépit des dispositifs d’aide au logement (comme l’allocation logement à caractère social ou l’aide personnalisée au logement), l’accès à un petit appartement, voire une chambre, demeure difficile pour beaucoup d’entre eux : d’une part, le marché privé est souvent trop cher pour eux; d’autre part, le nombre de logements étudiants (cités universitaires, </a:t>
            </a:r>
            <a:r>
              <a:rPr lang="fr-FR" sz="1600" dirty="0" err="1" smtClean="0">
                <a:solidFill>
                  <a:schemeClr val="accent6"/>
                </a:solidFill>
              </a:rPr>
              <a:t>ect</a:t>
            </a:r>
            <a:r>
              <a:rPr lang="fr-FR" sz="1600" dirty="0" smtClean="0">
                <a:solidFill>
                  <a:schemeClr val="accent6"/>
                </a:solidFill>
              </a:rPr>
              <a:t>.) est très insuffisant. Au total, les jeunes sont, à bien des égards, les oubliés d’un Etat-providence qui reste centré sur la famille et lui abandonne la charge de subvenir à leurs besoins et de leur redistribuer ses revenus de transfert.</a:t>
            </a:r>
            <a:endParaRPr lang="fr-FR" sz="1600" dirty="0">
              <a:solidFill>
                <a:schemeClr val="accent6"/>
              </a:solidFill>
            </a:endParaRPr>
          </a:p>
        </p:txBody>
      </p:sp>
      <p:sp>
        <p:nvSpPr>
          <p:cNvPr id="4098" name="AutoShape 2" descr="data:image/jpeg;base64,/9j/4AAQSkZJRgABAQAAAQABAAD/2wBDAAkGBwgHBgkIBwgKCgkLDRYPDQwMDRsUFRAWIB0iIiAdHx8kKDQsJCYxJx8fLT0tMTU3Ojo6Iys/RD84QzQ5Ojf/2wBDAQoKCg0MDRoPDxo3JR8lNzc3Nzc3Nzc3Nzc3Nzc3Nzc3Nzc3Nzc3Nzc3Nzc3Nzc3Nzc3Nzc3Nzc3Nzc3Nzc3Nzf/wAARCADhAOEDASIAAhEBAxEB/8QAHAAAAQUBAQEAAAAAAAAAAAAABAACAwUGAQcI/8QAPxAAAgEDAwIEBAMHAQcEAwAAAQIDAAQRBRIhMUEGE1FhFCIycSOBkQczQlKhscE0FRZicnPR4SQ1gvBTY5L/xAAZAQADAQEBAAAAAAAAAAAAAAABAgMEAAX/xAAlEQACAgICAQUBAAMAAAAAAAAAAQIRAxIhMUEEEyIyUTNCYaH/2gAMAwEAAhEDEQA/AKXSrvbcnnjirv4pGmjYn6htasfp0n42c98mrCS5KsMHoc1mvkt4NLJbseY+NvIo/S4EutpO0Mp5qu0+6EsAJ6g4ojQptsjPn6iOPzrk+TmbGKM7VG7gCpCtci+gf0pSHPFWsmdKjFJaYHzwOtOBAFBjHHpo6ZBpMVzjcM+lc4BxQCIZ70lAzTqYM7hSthJxinDBFB3Xmo29CNuOQaVtO4cBxw3FMgBAO52XaRjp71JGSvGK6y8g0iuKBx5P+1aR5NYj3OCqRgAA9K88f5pG46cDNbzxpaONVvmmLeZ5mVY9CMcViLhNrHHXOTRTA0RkiKML+Zoee4JUjtXJnJDepOBQ5IZD7U4BmSSAO9Nm4GB+ddQjdmmSMTwT3rkAbHywpzuQu38q59KjHWuDLNRAdj65Pap2bap57VGoxk1GzFs1xx0uSFFdHynFcjwX57U7A3Z9TXHIWDSqXilXUE2tknlxFjxmnSSbmyD8opk0nyqq1wEKvz9fSszKpl7p9x5VuMnnlsVb6Q52xqOvJrM6e5kGXPXitfpNqIF825lSNSMBc8mgE1VnK08aMrYwOlGDk8kE96q7B1yrLwnRferUYHSqxdoRqjhABpcfenNzTcUThrqp5wM0kxmnEHHNNzgYHBoWcdLYGKbEy7iAwyOopgY45zn2rn0vuwMnvQCT7F3EkZzTzjaBxUPmcDIqVSGAI71xw9enNcLc4wacp5we9O4xRAZPxZ4Zj1bE6MyzDrj+KsR/uRcyXk4K5RdoU56nvXseFYc80Pdo6oGix6EVwbPnDW7E2eo3Nuwx5b7T/T/vVMvBlB6Vvf2j6e1trc0rL+/USj7jg/4rCumGYfzc0yYrQODhSfWmnk06RSo9jTQODTinQCxxTwNqkjrXE4NOBypoHEeTzXBxzXV602iBjlPBroPQ0zPFdz8tccSb6VRZpV1BN5cMkIwo3P3NAl2kbHc964S8g3SHHoopDh1ReprPRRMubS4S1gAUbpD3NSW8zz3sUjSMzqecnigFTa23qx/pRWn4+IEUfJXkmg0UhyeoeGg0tj5k37zzD09KuzxVH4VnEulL/MrENVs29nHzlVHYd6dE2uSXJycU0qzMMMQK6p/Sn5rrAJm+TmmEYHSndvzpjcA81wTqqu7J6iuyY60xWxXWbcDjqKCCyEsDxz96lt3yCp6jpUYBJrqja2a4AXnFOUhxUUb7sDtXUmjLlEYE+1ccSLkGpQOOe9Rrk9amjGeKZCs8/wD2g6St9cIvRlTKH+9ePatps9hdFJVIXqp7V9DeJNDu76VLqzlUsiFTC/RvTB9a838Q2guA9pewPDLyPnXBB9q7lMpxJHmE0ZZcjtQ4HFX99olzahmC70HBIqoePYxDAjNOmTaaITwwPakgOa7t2nDdOxo3T4BLMg689644jh0+SQ55A6ioJbSVC3ynC9a09xBcR3aLEAEIyAKOSwEhEjD5XGHBobFPbTMDXe1XfiLSPgZ1aL93J09qpSOPtTp2RlFxY2lSpURTZsFXJJyfWm2ab5fMPAXmh2dpJdo4AqztoSUCgfUcVCipIQVhac9TwtSeHCReMz8nBzQ+s3PkCOJR8q1P4YkxciRh14qb7NGNVE9L8LBY1aNT9QzV+eM1mPDz7LhD2bitOT0p7JSXJyMev9akbgio8jPWnk/pXWA6SB1qMk5IPp0pzYKkA1GWoNnUcVuOa6GUHBPUUwZPAHekwAIpLGodI/4irGhOepzUgQ+lMC7lyMcVNHkr/imXIByLgdK7FDEjlljAY9xXEPNTRhXlSIuokb6Qx606FZ0ZB45qZOtR3BMBKFSWHXtTRKx2sn0jqD1p1FibIsYwCKxv7VIppdJs1t1TcZ8kkc8CtjbEMox09ayHji8jnnihj3MIs7vTPtQk6Q2NXIwMdtI0SicDOMGqDxJo6iFpo1AKc4FbKXasK8Y9qrrkrKjowyGGDU03ZocU0eb29o1zKEGB96vbHw+0bq+4rj+tdTS5YbwlMBc5z7VoIZNqhW6gVRskoAeoxQ21tHJdS7OfkYdan0mVbmKSPfvwMq2MZqPXLX49YFVSSDjFF2tl8GqJgB8YwO1IVS5KzxJAHtYQRnDcVj9RsjEdy9DzW21aQTMkY52mqrULVWgJYdBTQYmSNmP20qsfI+/6UqpZGi4soS7+9XsaiBA2OQOKD06HagYjkmip33SbR0FRY6AdRtjKAx71YaHAFI7GpGj3QAnoDiiLFQjAiuoqma/T02CFl6hhWlY8VndFYSsinnBzWhzzzSN0K0dXr0rpYjrQ+6UzDayhQOQRyanYE9KFgodkYxzk1E4PGKkGcGmDP35rjjkZ5OetckPIzXSpEnFdYFuvakGOxN8wVe/pU6RuCQVK+5qG2e1ilU3UwiOflzwCfvVleR4kEgbcj9Oc4rTigpK2RnJpgpTByG59BVLqS3MMyy+YVcNuRx7VdujjGOB6nih7qOGe3KtMmf4TnPNPPGq4FhN3ySWmuw6lGBcR+TcIOCTxJ6gU6Fbqc5hRSme5xiszc31ro8i+fIjSEcRoMn/xVhoPjG0mRhMXQlsIWw2O3btSY8z6kPPDLuKNdawvEgDtuPoBisn4v0O6nvPiLIkbhkjZuGa0UOpxTxl1kVQOrAb/AO3/AGomG8i2b0nacN0K9P6VVxjNcE4ycGeXahomo2FkZ7pD5ZbAOMYP2rPuTu5r1zxRGL/S5j5eHjXcAWyeOvFeVzxASHioyjqaYT3VguAaaOD0qd0wKgfjrQCye2mCSqScDNN1XUQsZSFRuPGagwSKHliBOa4KdAsCs7bm5JqaeHehHtU8MYTtUpXPauF7KT/Zq+tKrnyvalXWCiADZtX0FRxDLZPenk75Gx6U6JSDXCpBb8Wqj3pQPgiuTH8JRUaGuHRr/ChMtyfQLWrYYHHWsx4JQGKeT7CtMw4PNJLsDYwLz2zUoyRzTUGDg1ISKWjrODAB4ri9T0xTwB1pvXjtRANfPUYPNL86c4wv2rg556etJQ1oqL2KSWXZM25T2q0sm+HtY4wpUpnAzxj7VDHc201wUjYO6jIIGRQ96bqR/KgARMZeUnt6fetWHHryRnLbgmurwXcxh84eaoztH/3iqi7l1CEORZ9AcN5oNWVlaR26/hjk/U56mlqOw2kyOCVKnIU4J+1UnFyXDoGNpS6PNFvlkvpDeWkl5OrZCjc2PyU80WJraSdGttDvYZc5CxLJtz/y81aC8SCNotJtXib1RSWPuT1NCv4jvonMU81yh/8A2hlz9s1heL9bPR9z8Rb2d9qtgFkXSZ0XGcy5AP3q+s7jW4ws8UViLaUhpFDscA9SOOvWsfba5d5O2d8Hrk5zVhYavPZt8krKrfUvUH8qfHDR3bI5fmukehSTIqYOCrED7isP4x0Q6VdiWIH4WfJQ4+k91rRaNqdvfTRu4yyclc1d6utlqumXFpMyMWQlQTyrY4I/OtbcZoyQ2hI8bkcbeKEdgaluY5IJCp5xQbE5zUDRdkpkx0pjNkc1CXI5xXAzMfSuAFRjipgOKgi4HXpU6tmuZyHYpUqVA4At0PU96LWPFPggFGiEYrgAU6/JUCijLtdi81Da28lzOkMSku7YA96KCbTwWhXTncjhnwPfFX2c56gVLpGjLZ2EMAfBQc4Gcn1ow2MI4LsSewxR9qTJvJGynnuUgXfKVVQcZY1RSa2FkIbUEU56F1GKg8dX6rKLO0VsBh3ySaqYNKWXc7zfMevA44rsca7DkVRTC73XdUM5+C1SxEOB+9fnPerbwxd3+oSIk11DcOS27yWyuB7+tUTaJHsYGcrkEZ2jirvwdNZaVcBdoSMKfxCfqyOTTtR6YkVKXKNethMUyxX165qvkljCMXb5SMUHaeMHuNZiiWOP4KZtofPI96r5HfzXRnXEbsFCsDxnrUciUVcSijL/ACLN5RHGvk7FDdDjv9qejNJGBJhW7j1oC0YNlGYJt5DHHT79qLSdflK7ig43HvWiEtopkpRp0MnuooAEDYPoev51GCvEjku7fu1pXUCSkzIpMncZxkURaLuQFiny/wAI/h+9UTEafZw6dBeW5ivYFk80bXUDqD61iNf8EXmnyyT6ar3NoASFHLp7Y7/lXo0Z6Y49M/3NEwuuAFOSeaTJFNDY8kos8YtIpEiOCRs4APWp4rlujE/nXpWr+FLLUQ8sBNtcHkugyGPuKy934I1SEkwtbzqOm1ip/Q1lVo1bRkVcF1tA2sQfapvjpgMxuwPqDQVxY3lmQLiB05x6/wBqYZvLRmPbtTLkVugK61JviZFlGQD1FQfFxMeMiq2aQvIzE/UTSjVpHVFGSxwK1LFEze5JG2svD9tPBHLLqUal1DbQvTPvQV7pPkEmCdJQKslEUNuqojKUQL/ShZkZImyf4ST+lHJjSpIEMjfLKpMg4PWiEPephbrLaK6/vFHPuKGL7Rz0rPODiXhNSRLkUqG89aVJTGtFrFFjp1o2JcjBAzS8nB6VNGpHWg2chkWiXerSBLRVwv1MxwBWv8N+F7fSnM9w4muQMA4wq/aoPC/4Yb/ibr+laZcfMT61pwxVWQyzd0cZhnkgUNf3SWts8zAnHA5xkminA6njis74uuhDaqgbk/MRzU3lldAhFNoxN9cL/tVLqZSyZKgDHBIIB/rUcMmQFBtjvuAv1nn/AM1XXEhluY15OZF/vVlp1zDFB5z4kcSMYwYwoB9a6LpNmnJHaSSLNreF3ngSdXlV85AI256cZ+9V1ta3cMDQ3eD5ZOJF4DL2/Oq+yupodXaQsD5pCsCe1G3Oq3EkjQhsw4xjFJ3yWilHhA0aXFlImVPw5fKN2BzyKuNJ3LqMkDj6xlWPf0qkjeRWfzGLI4wyn+9T299cxzW5BB2H9ea6lRzNSzPBIGxhl/Q0dcXMJhhKFVV8jB7Hjqe9STSxTWdu7hflZg3HbqKz95feZHLB5LPbufqAzsPr9qWD04IOO6v8LBbhgShzuOcAdeaBsriSLWG7bsblPbnr967pEm2YyzAskIwqnrk+9R6hcwSaoLiNShZcbf8Ai6VTa2mGvg+DVzMETO4BAMsT/mhNMke8v2uHBEcSkRqT0z3PuaDR57118zCxqBhQevufWrm0j8qM4AAPbvRnk24MsVcg1Ze9R3N1HAN8rqq5wSTxUbP6cUHqSQSWjrcEBMck9j2pLK1yUXiW+tLjBtyTJ1LDsR0NF/DWninRkklggSULsmeNdsgce47Ec1kLhtryIrh9pxuHelo+oSWt6I2kKRytwc8Bux/xRwTW/wAvIckXrwFXn7PZM/8AorwN/wAMif5H/aqyLwtqemajHJdWpaCP5i6fMpx/atxbajdwHMr+aD1yvNCate3F6SFZkjIxtU8V6agrMLkymnuECjjOTUIZp4Jmb+QgVySzmzuQEnuSa4BcQpt8tW7cUjj8rYylxQyylMdoJdobaCcGqUtI5O9izEkk4xWs0rRJJLYpcP5aN9PHOKPg8K6coO6R2z1y2KVpSoa2rML5Z/mFKt//ALr6R/8AjP8A/ZpV2oLI/Iz2poTBwRViIt1cNuPvXmm8N0LG0DspYn9K0WcqWz3NZ/R423zIDtJQ4J7E1dvKscSRr8z/ANBWvD9TNl+w9pgG5KhQOAOprJeKbd9RjLxcTAcJ/MBV3LdRM0iGT8+wqje4Bdwp3H+b1ptELGTTs89ZnR1kTh1ORkd6feaje7U3iNlzkqFwaufEtoqst7EgwThwPXsaz8jhiN/XsKi1JOjbFxkrD7SSJ5op8ZODn8xSbG87RjmjbDSRLpRliDeeGJ244I9KDC4PPGKWUdQqaY7buHTqK6vDqwB6ZoyzsLq5IMELsv8AMRgfqatV8MX0iAx+T0P8VBRb8Bc4ryNe9J0S5YZJQr/XioNG1N0Uo+1l9MVLpELxjULS5T5lGGU9+RVXcW0um3WGB8pj+Gw6H2pX4FhLs0rOsqMyKqDsFGKBvUVoCygB0O4HvUdrc5jGe9TzqZISEXJx2odjWF6VJ5ojZc4IyT6VeI5I4NYaPV3tLZbZVwwJ+b05/wDNH2GuyAYc7/8AFLtXBD266NWDu5zUN3Gk0DxOCVcEUPZXyXQJU4OORmiWJ289B6UezujA6jZvZ3TRvkg8q3qKrpYt3BrdazYfFW+5B+InK+/tWYlt2kkLuPm70j4Y65RZ6Fei7gWCUMZkGGb1HY1ZmJfSsvCJLW4SaMHcD09RWtt/xYlcjBYZwa9L0+baNPwZMuPV2QiJQwyvB61NBpySS7tmAvcijIEgB+flvejF2kcHIqzkmRqgJrWQfTg0LIGVsMCDVuTUMsayDDCkeMO5W5NKi/hUpUNGHcgiNT4zWTsvFtnKH3K67FyeKKfxZaxWC3jxP5ZOB61kWKb8GyU4x7ZpIpDDIHX8/tUVzrUzMVjGxV65HJrKzeNPkVotMuGDDI47VWHxiJ5cvaMgPXBrVhwZfwy5c+L9NWJ2kZ3Y9aFkmSFgzNjt96r11eGSBfh3G49d3G2pLRIHk3SXKyyHsWqukl4FU4vpk915l9A0KJticYJbqftQ1tosFt82wFvUiruGLIBA47UTFZmRssMCkaQ6lwO0e3byMAcdqY3h20F/8VKRs6+Uw+XP/wB7Vf2dssUYAFS3FuZImAHPUUrSfYVJrorTLBHjcBtHRRT01XYQsUKgduKhEUMTFjLmQ8fMOlGWsESfiKDI/rihQLKnVDBBePcsgje6hKHPdh0qo1Ge3Np5VyNwdfpHUe9XniYboIpDHxGxPPbisDPcmZ2cnqaxZ7UjTi6JtJm81ni3ZKGtRZqiR/PwTxk1hLWf4XU0kBIVztb7Gti0xWEYPOMilTLdopdbthFNIcdDkfagIdykHNXd9HLcw73GTggn1rPRFlypPKnBFBoUvtPu3hZZEOcdRV9Bq0ZBLKcntnNY+KXbxnGas7V96gj0pW6BVl1Nq+NwWP8AWqnhnLH+LmpTDu574qW1iV32scL3pYpydBbUVYyzti8gYJuIPA96t2jkhA3frRNvFHCgEYAH96fIQwwwBFeniwaxryYsmXaQF54A4pyzvnKZ4qKa2VWLJnHpUCyFDtGa5poCaZaR3wPEgwfWpwwYZUg1S+Zzz1p6TOnKnFPHJ+iuH4W+TSqt+Pf0pU3uIGjPGrmYJd+Vp5dlfG7I+r2q9066jRRZXVqrozYJIyQPQVQW824jaArIc7x1ow3To+9XPm5zuqittJIu4QjFzyO0bu7juIfhLfT4hHE3y+ZKOVU9qp/Emj6fpsaJHPJ8Xn5kbuPWqibxDqE0LRSTA7sfN3GPSgpruadvMnlaR8dWOa1Y4TTWzPHyzjJcIlRzH/ERUi6ht6YquJeVsFjiiY4EAGRWlNvoy0o9ss7bXZo3TLOUB6BjxWqsvFEiIik5z0yaxKxIF4FE2scIkDSZIHT2qOb0+ys2+j9ZGEtZq0/+HoUXjC4DYNtHIo64OCKs4PFVrNHiRHgYjvzn7Vh9Ku7GAym4ZsNGQOM4NS2urWkVtJFIjyMR+Gey1lWGTXR6WTN6dN1I2eYr6UT28qsMcgHmpjeQWx/9RcxwgerAV5w+ry24Z7Z9jYxw3WnWuqWDabtv9HS8vOR57vuJ9/aul6dxW0iEc8ck9MXJ6Ld31rd2jot7bzrjgbhuH2rzW+gezu3iblc5VvUVS27yx3H4LICTkKRjHtV1PqBnsRFcoqyqwKHOah6j0ilj3g7HxeplDL7WRUwC5ycMOorSJqMSWtuzEtIUBIHas643ripXLLsI6YxivPwQU3TN2WbguDSx60rJ5ZtwVPqcVnNSCrdNLHuWM/WP81LA+8YA5FEeSJkZZADuXFa5YYtcGZZZXyAwTqSATz/CTVxp8hwRj5hWW3iC5MEiH5Dgmrqx1C3jj/FlAI/U1584tGuMrNHG2V69anjXahJ4JoDQtQtNQuZEjO7ywCaPvtyvuUZUj9K0enwutyOXIvqEW95s+Rz+dGCTIyCDWeEmH5/WiIL1ozgjIrZGdcMyyhfRcM/tUMkavnsa5HMsq5U11mxVaTQnKYJKjpw2cetRGXBo4yKRtbmg54AwJTj2qUsbXKKRn+nPPFKhfLk/lNKp6y/BtkeTxkqeOlHWsNxdMUtoWdgMkKKsdP0NoRbXt0A8DON6jsDWvWO1sNb3QKqxywcKo716KlTo86XyRiY9IvpLN7vy/wAJTg5POa5eadd2SRtdRFFf6Se9a1ZQ+nw2wjkxLcEnjtmrCKaxvr2W4vivwtqu1Ufpn1p9mietnnkY2ipPNxXdVubea+meyj8uEt8i0DubPNWU66JPHfYes+K4bvHQUGHpwdT1FHdi+2g0XTMO9Lz5ByuftQaFgcg0Qs+OvJoqTA4V0P3h+md/oadFdbJB8m1wexphdGYOuMj0qOdlPz1zfAF3wTXd3Fv80piQeneotMjn1HUYB0iL4JJ6+1VlxMXarzwbFPLrVjsz5AmG8Dr0NY8s+NV0b8UW5qU+WHXRSymeGaRVZGxyakt5EvIwbcl/m24xyT7UR+0vSmtyupQqWjztmKjp6E1rf2bWNuvhSxmlCJLIGl3kDJBY4/pivKxY9Zs9TJPaINoHhWW4jc3DfDSqcKJRnPvx0q9g8H+XG5ubuInB2FEx+uTRd3fW1qQIpNzepoW4ufjY/wALUoY3/kc/5rVsjPqzzz9o3hrUdLa21CAeZBMfLkaIbtr/AMOfv0rP2fhDxFeyA/CtCvUtPKF/oMn+lem30l8lpNa6hbi5sZkKS7G3Lg98joazWia2+nX0uh6nKzA4FpdMc+Yp+kN6emfUGs2WHytF4S4phvhbRk0JJFllWW5lxuZenHYVfOQ2Qap5JWEm1gQymjILlZFwT8wrVipLUhku7IrmEoSyk7agVsEgnjtR5fPDd6CuICMvHz7UJ4/KOhP9HJMUOVbBoyG8DfKxGapWf8j3prMT0OD61OM3EdxTNAz5NdEmapoLx4iAxyKPimEnIIrRGakScWgrd96VRZPrSpqFsy9nuieXTGIa1kyY5T0HtR8LrEkBWPfLFlGJ9KDs41SMW4kE1ued/wDElQarcPHE6QvtGOCOpq7V0Y06ssoridAG8pT5anAB7ms/4ivleKOxtgfMzmQjqSe1Eafcb4FIkYPjrnPNR2Vl5MrXjkS3IbPzfSPeio1JsG3CQ/QdJtbRTd6uQpX6IWHJqv8AEEDG4N4lq0FvIcJkYzWgeaBbmO62Ne3B42gfKKG8Spql5YGa5jjhgjORGOTR6F7MhmnoozzUOaRkIFGxnH8J3kVehqHzcmo+WOTXcCg5NhUUiVXK5waZLMSMZqJmxxUbHNJKb6GUFdnSM1rv2b38dlqnmXCBoY+WYjO3PGcVkQ2DWs8PLEtoJTHgMCjsFzketTcbRWMtXyeleKbNLvS59gV4pomxjowIrNaZfTWXh3SbWP8Afm2Rduehq48P63Hf6YthEZZRboQWdcjHbmqhY1TX44DwFRig9B2/vWaUdZUzXGWytBRsmxuuZXdz1AOBSTSGuCfLQBfUmraK0aaQbuF9PWraG1hRRk/bmuWz6OdIx8lpqmknzrd38ofVtbcMe4oY2NjreoWmouojmsy26NR8r5xg+3I6e9b8RQ9Mdaz2tWVvp0pltl2+ZywHSud1yDjwA6jGMeYBz3qp8xlYMpPBq1edZFBByMc1XXMezLoMg9R6U04+UCMuaYTFdCUYJw1Sl/eqPfhgQcGjIbvd8r9fWjDJfDFlDygmeJZOVGGoOQMnDDFF7xxzXWCyAhh+dGeNPo6M2uyv3HOakjmZD8pxSmhaPlOVobJrM04ssmmiw+Nk/mpUBn3pUdmDVA7XG1ZJBHGrscExmqLWLpydqt7cGi9Q+JaYwW6xojckr2qOOwjVdsvzO3XdXpNnlpcgOkySC4ABOO4rSxYcybmQDbzu6UDbW0VuflAyfSieQ6xBgJHOfmGRj0p30LacrLJ0uPgoRFfW0fI+laC12zuhp8ss+qeaoH0Doafcy2fnpFqVn5SqOZE6H9KHlsrJpjJG8nkcFFLEhqlu/KKarwZLDEZAOPXFNxk1tTPbW8Rc2qCJTuxgVmpbQy2st6WVMsSsfeuU/wBGrmkA9BTWYAYHU1C0hb6RUtnbvPISThV5J9KEp10NHHb5Im5zmuCp79YlkAhJIxyT3oSpqVqys4auiYbccnFX/h+5d4xZ28UzsSSWV8DH2rOdua1GhlIo0UoYyyho5Qeh9fvTWTaNr+zj/aKjUrc28a2yno65YtVhNbRHXbScjZIA67exGM/4ozwcZPhwLrbvkyWx3+/vS8QWz2lxa3CktH5uM+meKhkdys1Yo1Cgh51QFi4VfU1AL5c8PI/2GBSt9P8AiW3yttTqSegFMute0XTm8q3gN3KvBwM0nyY/CCkud5AXzMk9M0Hr8Uqr+Kd29crVjpmqtdxia4sI7ZDzGrAbz7+1Vmt3hu7gbiOOAB2FGK/2K2ZhZmiY+meRRW8Oowc5FRX8O350H3oKOcxtnt3FMpODpitbK0TXVvgFk/Shd2B6GjllWQZUg1DcQB/mXAahPHfKDGVcMZDdEfKeR70akgcZBqoYFWwRzXYpXjPymljka4YZQT6LfdUE0IfJXg1HHcK+M8NUhercSQnKZB8PJ7Uql8z3pUntxG3ZTR/ufzp11+9T7GlSrVLtGCPQ62/f/r/elJ0/+VKlVCQddf6CX/loJP8ASQUqVK+hl2B6p+6k+9Ct/pf/AIGlSqGT6ovD7MoY6Lsv3c//AC0qVHwymP8AogW5+pajHWlSqcOkX9T/AEYjWp0n9xY/9QUqVUM/k9T8PfWv2qw8S/8AtB/6if3FKlWeXRrQPe/+zXH/ACD+1YjSv3jf9alSrn9QeTXzfUfuP7VT3X+qFKlQx9HMFufpP2qmk+o0qVNl7FxjrTq1FnoKVKqx+oj7A7z6hQ696VKssuy66F/GlGj6aVKrY+ic+xUqVKqCH//Z"/>
          <p:cNvSpPr>
            <a:spLocks noChangeAspect="1" noChangeArrowheads="1"/>
          </p:cNvSpPr>
          <p:nvPr/>
        </p:nvSpPr>
        <p:spPr bwMode="auto">
          <a:xfrm>
            <a:off x="155575" y="-1028700"/>
            <a:ext cx="2143125" cy="21431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100" name="AutoShape 4" descr="data:image/jpeg;base64,/9j/4AAQSkZJRgABAQAAAQABAAD/2wBDAAkGBwgHBgkIBwgKCgkLDRYPDQwMDRsUFRAWIB0iIiAdHx8kKDQsJCYxJx8fLT0tMTU3Ojo6Iys/RD84QzQ5Ojf/2wBDAQoKCg0MDRoPDxo3JR8lNzc3Nzc3Nzc3Nzc3Nzc3Nzc3Nzc3Nzc3Nzc3Nzc3Nzc3Nzc3Nzc3Nzc3Nzc3Nzc3Nzf/wAARCADhAOEDASIAAhEBAxEB/8QAHAAAAQUBAQEAAAAAAAAAAAAABAACAwUGAQcI/8QAPxAAAgEDAwIEBAMHAQcEAwAAAQIDAAQRBRIhMUEGE1FhFCIycSOBkQczQlKhscE0FRZicnPR4SQ1gvBTY5L/xAAZAQADAQEBAAAAAAAAAAAAAAABAgMEAAX/xAAlEQACAgICAQUBAAMAAAAAAAAAAQIRAxIhMUEEEyIyUTNCYaH/2gAMAwEAAhEDEQA/AKXSrvbcnnjirv4pGmjYn6htasfp0n42c98mrCS5KsMHoc1mvkt4NLJbseY+NvIo/S4EutpO0Mp5qu0+6EsAJ6g4ojQptsjPn6iOPzrk+TmbGKM7VG7gCpCtci+gf0pSHPFWsmdKjFJaYHzwOtOBAFBjHHpo6ZBpMVzjcM+lc4BxQCIZ70lAzTqYM7hSthJxinDBFB3Xmo29CNuOQaVtO4cBxw3FMgBAO52XaRjp71JGSvGK6y8g0iuKBx5P+1aR5NYj3OCqRgAA9K88f5pG46cDNbzxpaONVvmmLeZ5mVY9CMcViLhNrHHXOTRTA0RkiKML+Zoee4JUjtXJnJDepOBQ5IZD7U4BmSSAO9Nm4GB+ddQjdmmSMTwT3rkAbHywpzuQu38q59KjHWuDLNRAdj65Pap2bap57VGoxk1GzFs1xx0uSFFdHynFcjwX57U7A3Z9TXHIWDSqXilXUE2tknlxFjxmnSSbmyD8opk0nyqq1wEKvz9fSszKpl7p9x5VuMnnlsVb6Q52xqOvJrM6e5kGXPXitfpNqIF825lSNSMBc8mgE1VnK08aMrYwOlGDk8kE96q7B1yrLwnRferUYHSqxdoRqjhABpcfenNzTcUThrqp5wM0kxmnEHHNNzgYHBoWcdLYGKbEy7iAwyOopgY45zn2rn0vuwMnvQCT7F3EkZzTzjaBxUPmcDIqVSGAI71xw9enNcLc4wacp5we9O4xRAZPxZ4Zj1bE6MyzDrj+KsR/uRcyXk4K5RdoU56nvXseFYc80Pdo6oGix6EVwbPnDW7E2eo3Nuwx5b7T/T/vVMvBlB6Vvf2j6e1trc0rL+/USj7jg/4rCumGYfzc0yYrQODhSfWmnk06RSo9jTQODTinQCxxTwNqkjrXE4NOBypoHEeTzXBxzXV602iBjlPBroPQ0zPFdz8tccSb6VRZpV1BN5cMkIwo3P3NAl2kbHc964S8g3SHHoopDh1ReprPRRMubS4S1gAUbpD3NSW8zz3sUjSMzqecnigFTa23qx/pRWn4+IEUfJXkmg0UhyeoeGg0tj5k37zzD09KuzxVH4VnEulL/MrENVs29nHzlVHYd6dE2uSXJycU0qzMMMQK6p/Sn5rrAJm+TmmEYHSndvzpjcA81wTqqu7J6iuyY60xWxXWbcDjqKCCyEsDxz96lt3yCp6jpUYBJrqja2a4AXnFOUhxUUb7sDtXUmjLlEYE+1ccSLkGpQOOe9Rrk9amjGeKZCs8/wD2g6St9cIvRlTKH+9ePatps9hdFJVIXqp7V9DeJNDu76VLqzlUsiFTC/RvTB9a838Q2guA9pewPDLyPnXBB9q7lMpxJHmE0ZZcjtQ4HFX99olzahmC70HBIqoePYxDAjNOmTaaITwwPakgOa7t2nDdOxo3T4BLMg689644jh0+SQ55A6ioJbSVC3ynC9a09xBcR3aLEAEIyAKOSwEhEjD5XGHBobFPbTMDXe1XfiLSPgZ1aL93J09qpSOPtTp2RlFxY2lSpURTZsFXJJyfWm2ab5fMPAXmh2dpJdo4AqztoSUCgfUcVCipIQVhac9TwtSeHCReMz8nBzQ+s3PkCOJR8q1P4YkxciRh14qb7NGNVE9L8LBY1aNT9QzV+eM1mPDz7LhD2bitOT0p7JSXJyMev9akbgio8jPWnk/pXWA6SB1qMk5IPp0pzYKkA1GWoNnUcVuOa6GUHBPUUwZPAHekwAIpLGodI/4irGhOepzUgQ+lMC7lyMcVNHkr/imXIByLgdK7FDEjlljAY9xXEPNTRhXlSIuokb6Qx606FZ0ZB45qZOtR3BMBKFSWHXtTRKx2sn0jqD1p1FibIsYwCKxv7VIppdJs1t1TcZ8kkc8CtjbEMox09ayHji8jnnihj3MIs7vTPtQk6Q2NXIwMdtI0SicDOMGqDxJo6iFpo1AKc4FbKXasK8Y9qrrkrKjowyGGDU03ZocU0eb29o1zKEGB96vbHw+0bq+4rj+tdTS5YbwlMBc5z7VoIZNqhW6gVRskoAeoxQ21tHJdS7OfkYdan0mVbmKSPfvwMq2MZqPXLX49YFVSSDjFF2tl8GqJgB8YwO1IVS5KzxJAHtYQRnDcVj9RsjEdy9DzW21aQTMkY52mqrULVWgJYdBTQYmSNmP20qsfI+/6UqpZGi4soS7+9XsaiBA2OQOKD06HagYjkmip33SbR0FRY6AdRtjKAx71YaHAFI7GpGj3QAnoDiiLFQjAiuoqma/T02CFl6hhWlY8VndFYSsinnBzWhzzzSN0K0dXr0rpYjrQ+6UzDayhQOQRyanYE9KFgodkYxzk1E4PGKkGcGmDP35rjjkZ5OetckPIzXSpEnFdYFuvakGOxN8wVe/pU6RuCQVK+5qG2e1ilU3UwiOflzwCfvVleR4kEgbcj9Oc4rTigpK2RnJpgpTByG59BVLqS3MMyy+YVcNuRx7VdujjGOB6nih7qOGe3KtMmf4TnPNPPGq4FhN3ySWmuw6lGBcR+TcIOCTxJ6gU6Fbqc5hRSme5xiszc31ro8i+fIjSEcRoMn/xVhoPjG0mRhMXQlsIWw2O3btSY8z6kPPDLuKNdawvEgDtuPoBisn4v0O6nvPiLIkbhkjZuGa0UOpxTxl1kVQOrAb/AO3/AGomG8i2b0nacN0K9P6VVxjNcE4ycGeXahomo2FkZ7pD5ZbAOMYP2rPuTu5r1zxRGL/S5j5eHjXcAWyeOvFeVzxASHioyjqaYT3VguAaaOD0qd0wKgfjrQCye2mCSqScDNN1XUQsZSFRuPGagwSKHliBOa4KdAsCs7bm5JqaeHehHtU8MYTtUpXPauF7KT/Zq+tKrnyvalXWCiADZtX0FRxDLZPenk75Gx6U6JSDXCpBb8Wqj3pQPgiuTH8JRUaGuHRr/ChMtyfQLWrYYHHWsx4JQGKeT7CtMw4PNJLsDYwLz2zUoyRzTUGDg1ISKWjrODAB4ri9T0xTwB1pvXjtRANfPUYPNL86c4wv2rg556etJQ1oqL2KSWXZM25T2q0sm+HtY4wpUpnAzxj7VDHc201wUjYO6jIIGRQ96bqR/KgARMZeUnt6fetWHHryRnLbgmurwXcxh84eaoztH/3iqi7l1CEORZ9AcN5oNWVlaR26/hjk/U56mlqOw2kyOCVKnIU4J+1UnFyXDoGNpS6PNFvlkvpDeWkl5OrZCjc2PyU80WJraSdGttDvYZc5CxLJtz/y81aC8SCNotJtXib1RSWPuT1NCv4jvonMU81yh/8A2hlz9s1heL9bPR9z8Rb2d9qtgFkXSZ0XGcy5AP3q+s7jW4ws8UViLaUhpFDscA9SOOvWsfba5d5O2d8Hrk5zVhYavPZt8krKrfUvUH8qfHDR3bI5fmukehSTIqYOCrED7isP4x0Q6VdiWIH4WfJQ4+k91rRaNqdvfTRu4yyclc1d6utlqumXFpMyMWQlQTyrY4I/OtbcZoyQ2hI8bkcbeKEdgaluY5IJCp5xQbE5zUDRdkpkx0pjNkc1CXI5xXAzMfSuAFRjipgOKgi4HXpU6tmuZyHYpUqVA4At0PU96LWPFPggFGiEYrgAU6/JUCijLtdi81Da28lzOkMSku7YA96KCbTwWhXTncjhnwPfFX2c56gVLpGjLZ2EMAfBQc4Gcn1ow2MI4LsSewxR9qTJvJGynnuUgXfKVVQcZY1RSa2FkIbUEU56F1GKg8dX6rKLO0VsBh3ySaqYNKWXc7zfMevA44rsca7DkVRTC73XdUM5+C1SxEOB+9fnPerbwxd3+oSIk11DcOS27yWyuB7+tUTaJHsYGcrkEZ2jirvwdNZaVcBdoSMKfxCfqyOTTtR6YkVKXKNethMUyxX165qvkljCMXb5SMUHaeMHuNZiiWOP4KZtofPI96r5HfzXRnXEbsFCsDxnrUciUVcSijL/ACLN5RHGvk7FDdDjv9qejNJGBJhW7j1oC0YNlGYJt5DHHT79qLSdflK7ig43HvWiEtopkpRp0MnuooAEDYPoev51GCvEjku7fu1pXUCSkzIpMncZxkURaLuQFiny/wAI/h+9UTEafZw6dBeW5ivYFk80bXUDqD61iNf8EXmnyyT6ar3NoASFHLp7Y7/lXo0Z6Y49M/3NEwuuAFOSeaTJFNDY8kos8YtIpEiOCRs4APWp4rlujE/nXpWr+FLLUQ8sBNtcHkugyGPuKy934I1SEkwtbzqOm1ip/Q1lVo1bRkVcF1tA2sQfapvjpgMxuwPqDQVxY3lmQLiB05x6/wBqYZvLRmPbtTLkVugK61JviZFlGQD1FQfFxMeMiq2aQvIzE/UTSjVpHVFGSxwK1LFEze5JG2svD9tPBHLLqUal1DbQvTPvQV7pPkEmCdJQKslEUNuqojKUQL/ShZkZImyf4ST+lHJjSpIEMjfLKpMg4PWiEPephbrLaK6/vFHPuKGL7Rz0rPODiXhNSRLkUqG89aVJTGtFrFFjp1o2JcjBAzS8nB6VNGpHWg2chkWiXerSBLRVwv1MxwBWv8N+F7fSnM9w4muQMA4wq/aoPC/4Yb/ibr+laZcfMT61pwxVWQyzd0cZhnkgUNf3SWts8zAnHA5xkminA6njis74uuhDaqgbk/MRzU3lldAhFNoxN9cL/tVLqZSyZKgDHBIIB/rUcMmQFBtjvuAv1nn/AM1XXEhluY15OZF/vVlp1zDFB5z4kcSMYwYwoB9a6LpNmnJHaSSLNreF3ngSdXlV85AI256cZ+9V1ta3cMDQ3eD5ZOJF4DL2/Oq+yupodXaQsD5pCsCe1G3Oq3EkjQhsw4xjFJ3yWilHhA0aXFlImVPw5fKN2BzyKuNJ3LqMkDj6xlWPf0qkjeRWfzGLI4wyn+9T299cxzW5BB2H9ea6lRzNSzPBIGxhl/Q0dcXMJhhKFVV8jB7Hjqe9STSxTWdu7hflZg3HbqKz95feZHLB5LPbufqAzsPr9qWD04IOO6v8LBbhgShzuOcAdeaBsriSLWG7bsblPbnr967pEm2YyzAskIwqnrk+9R6hcwSaoLiNShZcbf8Ai6VTa2mGvg+DVzMETO4BAMsT/mhNMke8v2uHBEcSkRqT0z3PuaDR57118zCxqBhQevufWrm0j8qM4AAPbvRnk24MsVcg1Ze9R3N1HAN8rqq5wSTxUbP6cUHqSQSWjrcEBMck9j2pLK1yUXiW+tLjBtyTJ1LDsR0NF/DWninRkklggSULsmeNdsgce47Ec1kLhtryIrh9pxuHelo+oSWt6I2kKRytwc8Bux/xRwTW/wAvIckXrwFXn7PZM/8AorwN/wAMif5H/aqyLwtqemajHJdWpaCP5i6fMpx/atxbajdwHMr+aD1yvNCate3F6SFZkjIxtU8V6agrMLkymnuECjjOTUIZp4Jmb+QgVySzmzuQEnuSa4BcQpt8tW7cUjj8rYylxQyylMdoJdobaCcGqUtI5O9izEkk4xWs0rRJJLYpcP5aN9PHOKPg8K6coO6R2z1y2KVpSoa2rML5Z/mFKt//ALr6R/8AjP8A/ZpV2oLI/Iz2poTBwRViIt1cNuPvXmm8N0LG0DspYn9K0WcqWz3NZ/R423zIDtJQ4J7E1dvKscSRr8z/ANBWvD9TNl+w9pgG5KhQOAOprJeKbd9RjLxcTAcJ/MBV3LdRM0iGT8+wqje4Bdwp3H+b1ptELGTTs89ZnR1kTh1ORkd6feaje7U3iNlzkqFwaufEtoqst7EgwThwPXsaz8jhiN/XsKi1JOjbFxkrD7SSJ5op8ZODn8xSbG87RjmjbDSRLpRliDeeGJ244I9KDC4PPGKWUdQqaY7buHTqK6vDqwB6ZoyzsLq5IMELsv8AMRgfqatV8MX0iAx+T0P8VBRb8Bc4ryNe9J0S5YZJQr/XioNG1N0Uo+1l9MVLpELxjULS5T5lGGU9+RVXcW0um3WGB8pj+Gw6H2pX4FhLs0rOsqMyKqDsFGKBvUVoCygB0O4HvUdrc5jGe9TzqZISEXJx2odjWF6VJ5ojZc4IyT6VeI5I4NYaPV3tLZbZVwwJ+b05/wDNH2GuyAYc7/8AFLtXBD266NWDu5zUN3Gk0DxOCVcEUPZXyXQJU4OORmiWJ289B6UezujA6jZvZ3TRvkg8q3qKrpYt3BrdazYfFW+5B+InK+/tWYlt2kkLuPm70j4Y65RZ6Fei7gWCUMZkGGb1HY1ZmJfSsvCJLW4SaMHcD09RWtt/xYlcjBYZwa9L0+baNPwZMuPV2QiJQwyvB61NBpySS7tmAvcijIEgB+flvejF2kcHIqzkmRqgJrWQfTg0LIGVsMCDVuTUMsayDDCkeMO5W5NKi/hUpUNGHcgiNT4zWTsvFtnKH3K67FyeKKfxZaxWC3jxP5ZOB61kWKb8GyU4x7ZpIpDDIHX8/tUVzrUzMVjGxV65HJrKzeNPkVotMuGDDI47VWHxiJ5cvaMgPXBrVhwZfwy5c+L9NWJ2kZ3Y9aFkmSFgzNjt96r11eGSBfh3G49d3G2pLRIHk3SXKyyHsWqukl4FU4vpk915l9A0KJticYJbqftQ1tosFt82wFvUiruGLIBA47UTFZmRssMCkaQ6lwO0e3byMAcdqY3h20F/8VKRs6+Uw+XP/wB7Vf2dssUYAFS3FuZImAHPUUrSfYVJrorTLBHjcBtHRRT01XYQsUKgduKhEUMTFjLmQ8fMOlGWsESfiKDI/rihQLKnVDBBePcsgje6hKHPdh0qo1Ge3Np5VyNwdfpHUe9XniYboIpDHxGxPPbisDPcmZ2cnqaxZ7UjTi6JtJm81ni3ZKGtRZqiR/PwTxk1hLWf4XU0kBIVztb7Gti0xWEYPOMilTLdopdbthFNIcdDkfagIdykHNXd9HLcw73GTggn1rPRFlypPKnBFBoUvtPu3hZZEOcdRV9Bq0ZBLKcntnNY+KXbxnGas7V96gj0pW6BVl1Nq+NwWP8AWqnhnLH+LmpTDu574qW1iV32scL3pYpydBbUVYyzti8gYJuIPA96t2jkhA3frRNvFHCgEYAH96fIQwwwBFeniwaxryYsmXaQF54A4pyzvnKZ4qKa2VWLJnHpUCyFDtGa5poCaZaR3wPEgwfWpwwYZUg1S+Zzz1p6TOnKnFPHJ+iuH4W+TSqt+Pf0pU3uIGjPGrmYJd+Vp5dlfG7I+r2q9066jRRZXVqrozYJIyQPQVQW824jaArIc7x1ow3To+9XPm5zuqittJIu4QjFzyO0bu7juIfhLfT4hHE3y+ZKOVU9qp/Emj6fpsaJHPJ8Xn5kbuPWqibxDqE0LRSTA7sfN3GPSgpruadvMnlaR8dWOa1Y4TTWzPHyzjJcIlRzH/ERUi6ht6YquJeVsFjiiY4EAGRWlNvoy0o9ss7bXZo3TLOUB6BjxWqsvFEiIik5z0yaxKxIF4FE2scIkDSZIHT2qOb0+ys2+j9ZGEtZq0/+HoUXjC4DYNtHIo64OCKs4PFVrNHiRHgYjvzn7Vh9Ku7GAym4ZsNGQOM4NS2urWkVtJFIjyMR+Gey1lWGTXR6WTN6dN1I2eYr6UT28qsMcgHmpjeQWx/9RcxwgerAV5w+ry24Z7Z9jYxw3WnWuqWDabtv9HS8vOR57vuJ9/aul6dxW0iEc8ck9MXJ6Ld31rd2jot7bzrjgbhuH2rzW+gezu3iblc5VvUVS27yx3H4LICTkKRjHtV1PqBnsRFcoqyqwKHOah6j0ilj3g7HxeplDL7WRUwC5ycMOorSJqMSWtuzEtIUBIHas643ripXLLsI6YxivPwQU3TN2WbguDSx60rJ5ZtwVPqcVnNSCrdNLHuWM/WP81LA+8YA5FEeSJkZZADuXFa5YYtcGZZZXyAwTqSATz/CTVxp8hwRj5hWW3iC5MEiH5Dgmrqx1C3jj/FlAI/U1584tGuMrNHG2V69anjXahJ4JoDQtQtNQuZEjO7ywCaPvtyvuUZUj9K0enwutyOXIvqEW95s+Rz+dGCTIyCDWeEmH5/WiIL1ozgjIrZGdcMyyhfRcM/tUMkavnsa5HMsq5U11mxVaTQnKYJKjpw2cetRGXBo4yKRtbmg54AwJTj2qUsbXKKRn+nPPFKhfLk/lNKp6y/BtkeTxkqeOlHWsNxdMUtoWdgMkKKsdP0NoRbXt0A8DON6jsDWvWO1sNb3QKqxywcKo716KlTo86XyRiY9IvpLN7vy/wAJTg5POa5eadd2SRtdRFFf6Se9a1ZQ+nw2wjkxLcEnjtmrCKaxvr2W4vivwtqu1Ufpn1p9mietnnkY2ipPNxXdVubea+meyj8uEt8i0DubPNWU66JPHfYes+K4bvHQUGHpwdT1FHdi+2g0XTMO9Lz5ByuftQaFgcg0Qs+OvJoqTA4V0P3h+md/oadFdbJB8m1wexphdGYOuMj0qOdlPz1zfAF3wTXd3Fv80piQeneotMjn1HUYB0iL4JJ6+1VlxMXarzwbFPLrVjsz5AmG8Dr0NY8s+NV0b8UW5qU+WHXRSymeGaRVZGxyakt5EvIwbcl/m24xyT7UR+0vSmtyupQqWjztmKjp6E1rf2bWNuvhSxmlCJLIGl3kDJBY4/pivKxY9Zs9TJPaINoHhWW4jc3DfDSqcKJRnPvx0q9g8H+XG5ubuInB2FEx+uTRd3fW1qQIpNzepoW4ufjY/wALUoY3/kc/5rVsjPqzzz9o3hrUdLa21CAeZBMfLkaIbtr/AMOfv0rP2fhDxFeyA/CtCvUtPKF/oMn+lem30l8lpNa6hbi5sZkKS7G3Lg98joazWia2+nX0uh6nKzA4FpdMc+Yp+kN6emfUGs2WHytF4S4phvhbRk0JJFllWW5lxuZenHYVfOQ2Qap5JWEm1gQymjILlZFwT8wrVipLUhku7IrmEoSyk7agVsEgnjtR5fPDd6CuICMvHz7UJ4/KOhP9HJMUOVbBoyG8DfKxGapWf8j3prMT0OD61OM3EdxTNAz5NdEmapoLx4iAxyKPimEnIIrRGakScWgrd96VRZPrSpqFsy9nuieXTGIa1kyY5T0HtR8LrEkBWPfLFlGJ9KDs41SMW4kE1ued/wDElQarcPHE6QvtGOCOpq7V0Y06ssoridAG8pT5anAB7ms/4ivleKOxtgfMzmQjqSe1Eafcb4FIkYPjrnPNR2Vl5MrXjkS3IbPzfSPeio1JsG3CQ/QdJtbRTd6uQpX6IWHJqv8AEEDG4N4lq0FvIcJkYzWgeaBbmO62Ne3B42gfKKG8Spql5YGa5jjhgjORGOTR6F7MhmnoozzUOaRkIFGxnH8J3kVehqHzcmo+WOTXcCg5NhUUiVXK5waZLMSMZqJmxxUbHNJKb6GUFdnSM1rv2b38dlqnmXCBoY+WYjO3PGcVkQ2DWs8PLEtoJTHgMCjsFzketTcbRWMtXyeleKbNLvS59gV4pomxjowIrNaZfTWXh3SbWP8Afm2Rduehq48P63Hf6YthEZZRboQWdcjHbmqhY1TX44DwFRig9B2/vWaUdZUzXGWytBRsmxuuZXdz1AOBSTSGuCfLQBfUmraK0aaQbuF9PWraG1hRRk/bmuWz6OdIx8lpqmknzrd38ofVtbcMe4oY2NjreoWmouojmsy26NR8r5xg+3I6e9b8RQ9Mdaz2tWVvp0pltl2+ZywHSud1yDjwA6jGMeYBz3qp8xlYMpPBq1edZFBByMc1XXMezLoMg9R6U04+UCMuaYTFdCUYJw1Sl/eqPfhgQcGjIbvd8r9fWjDJfDFlDygmeJZOVGGoOQMnDDFF7xxzXWCyAhh+dGeNPo6M2uyv3HOakjmZD8pxSmhaPlOVobJrM04ssmmiw+Nk/mpUBn3pUdmDVA7XG1ZJBHGrscExmqLWLpydqt7cGi9Q+JaYwW6xojckr2qOOwjVdsvzO3XdXpNnlpcgOkySC4ABOO4rSxYcybmQDbzu6UDbW0VuflAyfSieQ6xBgJHOfmGRj0p30LacrLJ0uPgoRFfW0fI+laC12zuhp8ss+qeaoH0Doafcy2fnpFqVn5SqOZE6H9KHlsrJpjJG8nkcFFLEhqlu/KKarwZLDEZAOPXFNxk1tTPbW8Rc2qCJTuxgVmpbQy2st6WVMsSsfeuU/wBGrmkA9BTWYAYHU1C0hb6RUtnbvPISThV5J9KEp10NHHb5Im5zmuCp79YlkAhJIxyT3oSpqVqys4auiYbccnFX/h+5d4xZ28UzsSSWV8DH2rOdua1GhlIo0UoYyyho5Qeh9fvTWTaNr+zj/aKjUrc28a2yno65YtVhNbRHXbScjZIA67exGM/4ozwcZPhwLrbvkyWx3+/vS8QWz2lxa3CktH5uM+meKhkdys1Yo1Cgh51QFi4VfU1AL5c8PI/2GBSt9P8AiW3yttTqSegFMute0XTm8q3gN3KvBwM0nyY/CCkud5AXzMk9M0Hr8Uqr+Kd29crVjpmqtdxia4sI7ZDzGrAbz7+1Vmt3hu7gbiOOAB2FGK/2K2ZhZmiY+meRRW8Oowc5FRX8O350H3oKOcxtnt3FMpODpitbK0TXVvgFk/Shd2B6GjllWQZUg1DcQB/mXAahPHfKDGVcMZDdEfKeR70akgcZBqoYFWwRzXYpXjPymljka4YZQT6LfdUE0IfJXg1HHcK+M8NUhercSQnKZB8PJ7Uql8z3pUntxG3ZTR/ufzp11+9T7GlSrVLtGCPQ62/f/r/elJ0/+VKlVCQddf6CX/loJP8ASQUqVK+hl2B6p+6k+9Ct/pf/AIGlSqGT6ovD7MoY6Lsv3c//AC0qVHwymP8AogW5+pajHWlSqcOkX9T/AEYjWp0n9xY/9QUqVUM/k9T8PfWv2qw8S/8AtB/6if3FKlWeXRrQPe/+zXH/ACD+1YjSv3jf9alSrn9QeTXzfUfuP7VT3X+qFKlQx9HMFufpP2qmk+o0qVNl7FxjrTq1FnoKVKqx+oj7A7z6hQ696VKssuy66F/GlGj6aVKrY+ic+xUqVKqCH//Z"/>
          <p:cNvSpPr>
            <a:spLocks noChangeAspect="1" noChangeArrowheads="1"/>
          </p:cNvSpPr>
          <p:nvPr/>
        </p:nvSpPr>
        <p:spPr bwMode="auto">
          <a:xfrm>
            <a:off x="155575" y="-1028700"/>
            <a:ext cx="2143125" cy="21431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102" name="AutoShape 6" descr="data:image/jpeg;base64,/9j/4AAQSkZJRgABAQAAAQABAAD/2wBDAAkGBwgHBgkIBwgKCgkLDRYPDQwMDRsUFRAWIB0iIiAdHx8kKDQsJCYxJx8fLT0tMTU3Ojo6Iys/RD84QzQ5Ojf/2wBDAQoKCg0MDRoPDxo3JR8lNzc3Nzc3Nzc3Nzc3Nzc3Nzc3Nzc3Nzc3Nzc3Nzc3Nzc3Nzc3Nzc3Nzc3Nzc3Nzc3Nzf/wAARCADhAOEDASIAAhEBAxEB/8QAHAAAAQUBAQEAAAAAAAAAAAAABAACAwUGAQcI/8QAPxAAAgEDAwIEBAMHAQcEAwAAAQIDAAQRBRIhMUEGE1FhFCIycSOBkQczQlKhscE0FRZicnPR4SQ1gvBTY5L/xAAZAQADAQEBAAAAAAAAAAAAAAABAgMEAAX/xAAlEQACAgICAQUBAAMAAAAAAAAAAQIRAxIhMUEEEyIyUTNCYaH/2gAMAwEAAhEDEQA/AKXSrvbcnnjirv4pGmjYn6htasfp0n42c98mrCS5KsMHoc1mvkt4NLJbseY+NvIo/S4EutpO0Mp5qu0+6EsAJ6g4ojQptsjPn6iOPzrk+TmbGKM7VG7gCpCtci+gf0pSHPFWsmdKjFJaYHzwOtOBAFBjHHpo6ZBpMVzjcM+lc4BxQCIZ70lAzTqYM7hSthJxinDBFB3Xmo29CNuOQaVtO4cBxw3FMgBAO52XaRjp71JGSvGK6y8g0iuKBx5P+1aR5NYj3OCqRgAA9K88f5pG46cDNbzxpaONVvmmLeZ5mVY9CMcViLhNrHHXOTRTA0RkiKML+Zoee4JUjtXJnJDepOBQ5IZD7U4BmSSAO9Nm4GB+ddQjdmmSMTwT3rkAbHywpzuQu38q59KjHWuDLNRAdj65Pap2bap57VGoxk1GzFs1xx0uSFFdHynFcjwX57U7A3Z9TXHIWDSqXilXUE2tknlxFjxmnSSbmyD8opk0nyqq1wEKvz9fSszKpl7p9x5VuMnnlsVb6Q52xqOvJrM6e5kGXPXitfpNqIF825lSNSMBc8mgE1VnK08aMrYwOlGDk8kE96q7B1yrLwnRferUYHSqxdoRqjhABpcfenNzTcUThrqp5wM0kxmnEHHNNzgYHBoWcdLYGKbEy7iAwyOopgY45zn2rn0vuwMnvQCT7F3EkZzTzjaBxUPmcDIqVSGAI71xw9enNcLc4wacp5we9O4xRAZPxZ4Zj1bE6MyzDrj+KsR/uRcyXk4K5RdoU56nvXseFYc80Pdo6oGix6EVwbPnDW7E2eo3Nuwx5b7T/T/vVMvBlB6Vvf2j6e1trc0rL+/USj7jg/4rCumGYfzc0yYrQODhSfWmnk06RSo9jTQODTinQCxxTwNqkjrXE4NOBypoHEeTzXBxzXV602iBjlPBroPQ0zPFdz8tccSb6VRZpV1BN5cMkIwo3P3NAl2kbHc964S8g3SHHoopDh1ReprPRRMubS4S1gAUbpD3NSW8zz3sUjSMzqecnigFTa23qx/pRWn4+IEUfJXkmg0UhyeoeGg0tj5k37zzD09KuzxVH4VnEulL/MrENVs29nHzlVHYd6dE2uSXJycU0qzMMMQK6p/Sn5rrAJm+TmmEYHSndvzpjcA81wTqqu7J6iuyY60xWxXWbcDjqKCCyEsDxz96lt3yCp6jpUYBJrqja2a4AXnFOUhxUUb7sDtXUmjLlEYE+1ccSLkGpQOOe9Rrk9amjGeKZCs8/wD2g6St9cIvRlTKH+9ePatps9hdFJVIXqp7V9DeJNDu76VLqzlUsiFTC/RvTB9a838Q2guA9pewPDLyPnXBB9q7lMpxJHmE0ZZcjtQ4HFX99olzahmC70HBIqoePYxDAjNOmTaaITwwPakgOa7t2nDdOxo3T4BLMg689644jh0+SQ55A6ioJbSVC3ynC9a09xBcR3aLEAEIyAKOSwEhEjD5XGHBobFPbTMDXe1XfiLSPgZ1aL93J09qpSOPtTp2RlFxY2lSpURTZsFXJJyfWm2ab5fMPAXmh2dpJdo4AqztoSUCgfUcVCipIQVhac9TwtSeHCReMz8nBzQ+s3PkCOJR8q1P4YkxciRh14qb7NGNVE9L8LBY1aNT9QzV+eM1mPDz7LhD2bitOT0p7JSXJyMev9akbgio8jPWnk/pXWA6SB1qMk5IPp0pzYKkA1GWoNnUcVuOa6GUHBPUUwZPAHekwAIpLGodI/4irGhOepzUgQ+lMC7lyMcVNHkr/imXIByLgdK7FDEjlljAY9xXEPNTRhXlSIuokb6Qx606FZ0ZB45qZOtR3BMBKFSWHXtTRKx2sn0jqD1p1FibIsYwCKxv7VIppdJs1t1TcZ8kkc8CtjbEMox09ayHji8jnnihj3MIs7vTPtQk6Q2NXIwMdtI0SicDOMGqDxJo6iFpo1AKc4FbKXasK8Y9qrrkrKjowyGGDU03ZocU0eb29o1zKEGB96vbHw+0bq+4rj+tdTS5YbwlMBc5z7VoIZNqhW6gVRskoAeoxQ21tHJdS7OfkYdan0mVbmKSPfvwMq2MZqPXLX49YFVSSDjFF2tl8GqJgB8YwO1IVS5KzxJAHtYQRnDcVj9RsjEdy9DzW21aQTMkY52mqrULVWgJYdBTQYmSNmP20qsfI+/6UqpZGi4soS7+9XsaiBA2OQOKD06HagYjkmip33SbR0FRY6AdRtjKAx71YaHAFI7GpGj3QAnoDiiLFQjAiuoqma/T02CFl6hhWlY8VndFYSsinnBzWhzzzSN0K0dXr0rpYjrQ+6UzDayhQOQRyanYE9KFgodkYxzk1E4PGKkGcGmDP35rjjkZ5OetckPIzXSpEnFdYFuvakGOxN8wVe/pU6RuCQVK+5qG2e1ilU3UwiOflzwCfvVleR4kEgbcj9Oc4rTigpK2RnJpgpTByG59BVLqS3MMyy+YVcNuRx7VdujjGOB6nih7qOGe3KtMmf4TnPNPPGq4FhN3ySWmuw6lGBcR+TcIOCTxJ6gU6Fbqc5hRSme5xiszc31ro8i+fIjSEcRoMn/xVhoPjG0mRhMXQlsIWw2O3btSY8z6kPPDLuKNdawvEgDtuPoBisn4v0O6nvPiLIkbhkjZuGa0UOpxTxl1kVQOrAb/AO3/AGomG8i2b0nacN0K9P6VVxjNcE4ycGeXahomo2FkZ7pD5ZbAOMYP2rPuTu5r1zxRGL/S5j5eHjXcAWyeOvFeVzxASHioyjqaYT3VguAaaOD0qd0wKgfjrQCye2mCSqScDNN1XUQsZSFRuPGagwSKHliBOa4KdAsCs7bm5JqaeHehHtU8MYTtUpXPauF7KT/Zq+tKrnyvalXWCiADZtX0FRxDLZPenk75Gx6U6JSDXCpBb8Wqj3pQPgiuTH8JRUaGuHRr/ChMtyfQLWrYYHHWsx4JQGKeT7CtMw4PNJLsDYwLz2zUoyRzTUGDg1ISKWjrODAB4ri9T0xTwB1pvXjtRANfPUYPNL86c4wv2rg556etJQ1oqL2KSWXZM25T2q0sm+HtY4wpUpnAzxj7VDHc201wUjYO6jIIGRQ96bqR/KgARMZeUnt6fetWHHryRnLbgmurwXcxh84eaoztH/3iqi7l1CEORZ9AcN5oNWVlaR26/hjk/U56mlqOw2kyOCVKnIU4J+1UnFyXDoGNpS6PNFvlkvpDeWkl5OrZCjc2PyU80WJraSdGttDvYZc5CxLJtz/y81aC8SCNotJtXib1RSWPuT1NCv4jvonMU81yh/8A2hlz9s1heL9bPR9z8Rb2d9qtgFkXSZ0XGcy5AP3q+s7jW4ws8UViLaUhpFDscA9SOOvWsfba5d5O2d8Hrk5zVhYavPZt8krKrfUvUH8qfHDR3bI5fmukehSTIqYOCrED7isP4x0Q6VdiWIH4WfJQ4+k91rRaNqdvfTRu4yyclc1d6utlqumXFpMyMWQlQTyrY4I/OtbcZoyQ2hI8bkcbeKEdgaluY5IJCp5xQbE5zUDRdkpkx0pjNkc1CXI5xXAzMfSuAFRjipgOKgi4HXpU6tmuZyHYpUqVA4At0PU96LWPFPggFGiEYrgAU6/JUCijLtdi81Da28lzOkMSku7YA96KCbTwWhXTncjhnwPfFX2c56gVLpGjLZ2EMAfBQc4Gcn1ow2MI4LsSewxR9qTJvJGynnuUgXfKVVQcZY1RSa2FkIbUEU56F1GKg8dX6rKLO0VsBh3ySaqYNKWXc7zfMevA44rsca7DkVRTC73XdUM5+C1SxEOB+9fnPerbwxd3+oSIk11DcOS27yWyuB7+tUTaJHsYGcrkEZ2jirvwdNZaVcBdoSMKfxCfqyOTTtR6YkVKXKNethMUyxX165qvkljCMXb5SMUHaeMHuNZiiWOP4KZtofPI96r5HfzXRnXEbsFCsDxnrUciUVcSijL/ACLN5RHGvk7FDdDjv9qejNJGBJhW7j1oC0YNlGYJt5DHHT79qLSdflK7ig43HvWiEtopkpRp0MnuooAEDYPoev51GCvEjku7fu1pXUCSkzIpMncZxkURaLuQFiny/wAI/h+9UTEafZw6dBeW5ivYFk80bXUDqD61iNf8EXmnyyT6ar3NoASFHLp7Y7/lXo0Z6Y49M/3NEwuuAFOSeaTJFNDY8kos8YtIpEiOCRs4APWp4rlujE/nXpWr+FLLUQ8sBNtcHkugyGPuKy934I1SEkwtbzqOm1ip/Q1lVo1bRkVcF1tA2sQfapvjpgMxuwPqDQVxY3lmQLiB05x6/wBqYZvLRmPbtTLkVugK61JviZFlGQD1FQfFxMeMiq2aQvIzE/UTSjVpHVFGSxwK1LFEze5JG2svD9tPBHLLqUal1DbQvTPvQV7pPkEmCdJQKslEUNuqojKUQL/ShZkZImyf4ST+lHJjSpIEMjfLKpMg4PWiEPephbrLaK6/vFHPuKGL7Rz0rPODiXhNSRLkUqG89aVJTGtFrFFjp1o2JcjBAzS8nB6VNGpHWg2chkWiXerSBLRVwv1MxwBWv8N+F7fSnM9w4muQMA4wq/aoPC/4Yb/ibr+laZcfMT61pwxVWQyzd0cZhnkgUNf3SWts8zAnHA5xkminA6njis74uuhDaqgbk/MRzU3lldAhFNoxN9cL/tVLqZSyZKgDHBIIB/rUcMmQFBtjvuAv1nn/AM1XXEhluY15OZF/vVlp1zDFB5z4kcSMYwYwoB9a6LpNmnJHaSSLNreF3ngSdXlV85AI256cZ+9V1ta3cMDQ3eD5ZOJF4DL2/Oq+yupodXaQsD5pCsCe1G3Oq3EkjQhsw4xjFJ3yWilHhA0aXFlImVPw5fKN2BzyKuNJ3LqMkDj6xlWPf0qkjeRWfzGLI4wyn+9T299cxzW5BB2H9ea6lRzNSzPBIGxhl/Q0dcXMJhhKFVV8jB7Hjqe9STSxTWdu7hflZg3HbqKz95feZHLB5LPbufqAzsPr9qWD04IOO6v8LBbhgShzuOcAdeaBsriSLWG7bsblPbnr967pEm2YyzAskIwqnrk+9R6hcwSaoLiNShZcbf8Ai6VTa2mGvg+DVzMETO4BAMsT/mhNMke8v2uHBEcSkRqT0z3PuaDR57118zCxqBhQevufWrm0j8qM4AAPbvRnk24MsVcg1Ze9R3N1HAN8rqq5wSTxUbP6cUHqSQSWjrcEBMck9j2pLK1yUXiW+tLjBtyTJ1LDsR0NF/DWninRkklggSULsmeNdsgce47Ec1kLhtryIrh9pxuHelo+oSWt6I2kKRytwc8Bux/xRwTW/wAvIckXrwFXn7PZM/8AorwN/wAMif5H/aqyLwtqemajHJdWpaCP5i6fMpx/atxbajdwHMr+aD1yvNCate3F6SFZkjIxtU8V6agrMLkymnuECjjOTUIZp4Jmb+QgVySzmzuQEnuSa4BcQpt8tW7cUjj8rYylxQyylMdoJdobaCcGqUtI5O9izEkk4xWs0rRJJLYpcP5aN9PHOKPg8K6coO6R2z1y2KVpSoa2rML5Z/mFKt//ALr6R/8AjP8A/ZpV2oLI/Iz2poTBwRViIt1cNuPvXmm8N0LG0DspYn9K0WcqWz3NZ/R423zIDtJQ4J7E1dvKscSRr8z/ANBWvD9TNl+w9pgG5KhQOAOprJeKbd9RjLxcTAcJ/MBV3LdRM0iGT8+wqje4Bdwp3H+b1ptELGTTs89ZnR1kTh1ORkd6feaje7U3iNlzkqFwaufEtoqst7EgwThwPXsaz8jhiN/XsKi1JOjbFxkrD7SSJ5op8ZODn8xSbG87RjmjbDSRLpRliDeeGJ244I9KDC4PPGKWUdQqaY7buHTqK6vDqwB6ZoyzsLq5IMELsv8AMRgfqatV8MX0iAx+T0P8VBRb8Bc4ryNe9J0S5YZJQr/XioNG1N0Uo+1l9MVLpELxjULS5T5lGGU9+RVXcW0um3WGB8pj+Gw6H2pX4FhLs0rOsqMyKqDsFGKBvUVoCygB0O4HvUdrc5jGe9TzqZISEXJx2odjWF6VJ5ojZc4IyT6VeI5I4NYaPV3tLZbZVwwJ+b05/wDNH2GuyAYc7/8AFLtXBD266NWDu5zUN3Gk0DxOCVcEUPZXyXQJU4OORmiWJ289B6UezujA6jZvZ3TRvkg8q3qKrpYt3BrdazYfFW+5B+InK+/tWYlt2kkLuPm70j4Y65RZ6Fei7gWCUMZkGGb1HY1ZmJfSsvCJLW4SaMHcD09RWtt/xYlcjBYZwa9L0+baNPwZMuPV2QiJQwyvB61NBpySS7tmAvcijIEgB+flvejF2kcHIqzkmRqgJrWQfTg0LIGVsMCDVuTUMsayDDCkeMO5W5NKi/hUpUNGHcgiNT4zWTsvFtnKH3K67FyeKKfxZaxWC3jxP5ZOB61kWKb8GyU4x7ZpIpDDIHX8/tUVzrUzMVjGxV65HJrKzeNPkVotMuGDDI47VWHxiJ5cvaMgPXBrVhwZfwy5c+L9NWJ2kZ3Y9aFkmSFgzNjt96r11eGSBfh3G49d3G2pLRIHk3SXKyyHsWqukl4FU4vpk915l9A0KJticYJbqftQ1tosFt82wFvUiruGLIBA47UTFZmRssMCkaQ6lwO0e3byMAcdqY3h20F/8VKRs6+Uw+XP/wB7Vf2dssUYAFS3FuZImAHPUUrSfYVJrorTLBHjcBtHRRT01XYQsUKgduKhEUMTFjLmQ8fMOlGWsESfiKDI/rihQLKnVDBBePcsgje6hKHPdh0qo1Ge3Np5VyNwdfpHUe9XniYboIpDHxGxPPbisDPcmZ2cnqaxZ7UjTi6JtJm81ni3ZKGtRZqiR/PwTxk1hLWf4XU0kBIVztb7Gti0xWEYPOMilTLdopdbthFNIcdDkfagIdykHNXd9HLcw73GTggn1rPRFlypPKnBFBoUvtPu3hZZEOcdRV9Bq0ZBLKcntnNY+KXbxnGas7V96gj0pW6BVl1Nq+NwWP8AWqnhnLH+LmpTDu574qW1iV32scL3pYpydBbUVYyzti8gYJuIPA96t2jkhA3frRNvFHCgEYAH96fIQwwwBFeniwaxryYsmXaQF54A4pyzvnKZ4qKa2VWLJnHpUCyFDtGa5poCaZaR3wPEgwfWpwwYZUg1S+Zzz1p6TOnKnFPHJ+iuH4W+TSqt+Pf0pU3uIGjPGrmYJd+Vp5dlfG7I+r2q9066jRRZXVqrozYJIyQPQVQW824jaArIc7x1ow3To+9XPm5zuqittJIu4QjFzyO0bu7juIfhLfT4hHE3y+ZKOVU9qp/Emj6fpsaJHPJ8Xn5kbuPWqibxDqE0LRSTA7sfN3GPSgpruadvMnlaR8dWOa1Y4TTWzPHyzjJcIlRzH/ERUi6ht6YquJeVsFjiiY4EAGRWlNvoy0o9ss7bXZo3TLOUB6BjxWqsvFEiIik5z0yaxKxIF4FE2scIkDSZIHT2qOb0+ys2+j9ZGEtZq0/+HoUXjC4DYNtHIo64OCKs4PFVrNHiRHgYjvzn7Vh9Ku7GAym4ZsNGQOM4NS2urWkVtJFIjyMR+Gey1lWGTXR6WTN6dN1I2eYr6UT28qsMcgHmpjeQWx/9RcxwgerAV5w+ry24Z7Z9jYxw3WnWuqWDabtv9HS8vOR57vuJ9/aul6dxW0iEc8ck9MXJ6Ld31rd2jot7bzrjgbhuH2rzW+gezu3iblc5VvUVS27yx3H4LICTkKRjHtV1PqBnsRFcoqyqwKHOah6j0ilj3g7HxeplDL7WRUwC5ycMOorSJqMSWtuzEtIUBIHas643ripXLLsI6YxivPwQU3TN2WbguDSx60rJ5ZtwVPqcVnNSCrdNLHuWM/WP81LA+8YA5FEeSJkZZADuXFa5YYtcGZZZXyAwTqSATz/CTVxp8hwRj5hWW3iC5MEiH5Dgmrqx1C3jj/FlAI/U1584tGuMrNHG2V69anjXahJ4JoDQtQtNQuZEjO7ywCaPvtyvuUZUj9K0enwutyOXIvqEW95s+Rz+dGCTIyCDWeEmH5/WiIL1ozgjIrZGdcMyyhfRcM/tUMkavnsa5HMsq5U11mxVaTQnKYJKjpw2cetRGXBo4yKRtbmg54AwJTj2qUsbXKKRn+nPPFKhfLk/lNKp6y/BtkeTxkqeOlHWsNxdMUtoWdgMkKKsdP0NoRbXt0A8DON6jsDWvWO1sNb3QKqxywcKo716KlTo86XyRiY9IvpLN7vy/wAJTg5POa5eadd2SRtdRFFf6Se9a1ZQ+nw2wjkxLcEnjtmrCKaxvr2W4vivwtqu1Ufpn1p9mietnnkY2ipPNxXdVubea+meyj8uEt8i0DubPNWU66JPHfYes+K4bvHQUGHpwdT1FHdi+2g0XTMO9Lz5ByuftQaFgcg0Qs+OvJoqTA4V0P3h+md/oadFdbJB8m1wexphdGYOuMj0qOdlPz1zfAF3wTXd3Fv80piQeneotMjn1HUYB0iL4JJ6+1VlxMXarzwbFPLrVjsz5AmG8Dr0NY8s+NV0b8UW5qU+WHXRSymeGaRVZGxyakt5EvIwbcl/m24xyT7UR+0vSmtyupQqWjztmKjp6E1rf2bWNuvhSxmlCJLIGl3kDJBY4/pivKxY9Zs9TJPaINoHhWW4jc3DfDSqcKJRnPvx0q9g8H+XG5ubuInB2FEx+uTRd3fW1qQIpNzepoW4ufjY/wALUoY3/kc/5rVsjPqzzz9o3hrUdLa21CAeZBMfLkaIbtr/AMOfv0rP2fhDxFeyA/CtCvUtPKF/oMn+lem30l8lpNa6hbi5sZkKS7G3Lg98joazWia2+nX0uh6nKzA4FpdMc+Yp+kN6emfUGs2WHytF4S4phvhbRk0JJFllWW5lxuZenHYVfOQ2Qap5JWEm1gQymjILlZFwT8wrVipLUhku7IrmEoSyk7agVsEgnjtR5fPDd6CuICMvHz7UJ4/KOhP9HJMUOVbBoyG8DfKxGapWf8j3prMT0OD61OM3EdxTNAz5NdEmapoLx4iAxyKPimEnIIrRGakScWgrd96VRZPrSpqFsy9nuieXTGIa1kyY5T0HtR8LrEkBWPfLFlGJ9KDs41SMW4kE1ued/wDElQarcPHE6QvtGOCOpq7V0Y06ssoridAG8pT5anAB7ms/4ivleKOxtgfMzmQjqSe1Eafcb4FIkYPjrnPNR2Vl5MrXjkS3IbPzfSPeio1JsG3CQ/QdJtbRTd6uQpX6IWHJqv8AEEDG4N4lq0FvIcJkYzWgeaBbmO62Ne3B42gfKKG8Spql5YGa5jjhgjORGOTR6F7MhmnoozzUOaRkIFGxnH8J3kVehqHzcmo+WOTXcCg5NhUUiVXK5waZLMSMZqJmxxUbHNJKb6GUFdnSM1rv2b38dlqnmXCBoY+WYjO3PGcVkQ2DWs8PLEtoJTHgMCjsFzketTcbRWMtXyeleKbNLvS59gV4pomxjowIrNaZfTWXh3SbWP8Afm2Rduehq48P63Hf6YthEZZRboQWdcjHbmqhY1TX44DwFRig9B2/vWaUdZUzXGWytBRsmxuuZXdz1AOBSTSGuCfLQBfUmraK0aaQbuF9PWraG1hRRk/bmuWz6OdIx8lpqmknzrd38ofVtbcMe4oY2NjreoWmouojmsy26NR8r5xg+3I6e9b8RQ9Mdaz2tWVvp0pltl2+ZywHSud1yDjwA6jGMeYBz3qp8xlYMpPBq1edZFBByMc1XXMezLoMg9R6U04+UCMuaYTFdCUYJw1Sl/eqPfhgQcGjIbvd8r9fWjDJfDFlDygmeJZOVGGoOQMnDDFF7xxzXWCyAhh+dGeNPo6M2uyv3HOakjmZD8pxSmhaPlOVobJrM04ssmmiw+Nk/mpUBn3pUdmDVA7XG1ZJBHGrscExmqLWLpydqt7cGi9Q+JaYwW6xojckr2qOOwjVdsvzO3XdXpNnlpcgOkySC4ABOO4rSxYcybmQDbzu6UDbW0VuflAyfSieQ6xBgJHOfmGRj0p30LacrLJ0uPgoRFfW0fI+laC12zuhp8ss+qeaoH0Doafcy2fnpFqVn5SqOZE6H9KHlsrJpjJG8nkcFFLEhqlu/KKarwZLDEZAOPXFNxk1tTPbW8Rc2qCJTuxgVmpbQy2st6WVMsSsfeuU/wBGrmkA9BTWYAYHU1C0hb6RUtnbvPISThV5J9KEp10NHHb5Im5zmuCp79YlkAhJIxyT3oSpqVqys4auiYbccnFX/h+5d4xZ28UzsSSWV8DH2rOdua1GhlIo0UoYyyho5Qeh9fvTWTaNr+zj/aKjUrc28a2yno65YtVhNbRHXbScjZIA67exGM/4ozwcZPhwLrbvkyWx3+/vS8QWz2lxa3CktH5uM+meKhkdys1Yo1Cgh51QFi4VfU1AL5c8PI/2GBSt9P8AiW3yttTqSegFMute0XTm8q3gN3KvBwM0nyY/CCkud5AXzMk9M0Hr8Uqr+Kd29crVjpmqtdxia4sI7ZDzGrAbz7+1Vmt3hu7gbiOOAB2FGK/2K2ZhZmiY+meRRW8Oowc5FRX8O350H3oKOcxtnt3FMpODpitbK0TXVvgFk/Shd2B6GjllWQZUg1DcQB/mXAahPHfKDGVcMZDdEfKeR70akgcZBqoYFWwRzXYpXjPymljka4YZQT6LfdUE0IfJXg1HHcK+M8NUhercSQnKZB8PJ7Uql8z3pUntxG3ZTR/ufzp11+9T7GlSrVLtGCPQ62/f/r/elJ0/+VKlVCQddf6CX/loJP8ASQUqVK+hl2B6p+6k+9Ct/pf/AIGlSqGT6ovD7MoY6Lsv3c//AC0qVHwymP8AogW5+pajHWlSqcOkX9T/AEYjWp0n9xY/9QUqVUM/k9T8PfWv2qw8S/8AtB/6if3FKlWeXRrQPe/+zXH/ACD+1YjSv3jf9alSrn9QeTXzfUfuP7VT3X+qFKlQx9HMFufpP2qmk+o0qVNl7FxjrTq1FnoKVKqx+oj7A7z6hQ696VKssuy66F/GlGj6aVKrY+ic+xUqVKqCH//Z"/>
          <p:cNvSpPr>
            <a:spLocks noChangeAspect="1" noChangeArrowheads="1"/>
          </p:cNvSpPr>
          <p:nvPr/>
        </p:nvSpPr>
        <p:spPr bwMode="auto">
          <a:xfrm>
            <a:off x="155575" y="-1028700"/>
            <a:ext cx="2143125" cy="21431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4104" name="Picture 8" descr="http://t1.gstatic.com/images?q=tbn:ANd9GcRuwbEj6usatdtP9kyDQT1-ukPhI21PgezwtyuNw3aSX00ClUWc"/>
          <p:cNvPicPr>
            <a:picLocks noChangeAspect="1" noChangeArrowheads="1"/>
          </p:cNvPicPr>
          <p:nvPr/>
        </p:nvPicPr>
        <p:blipFill>
          <a:blip r:embed="rId2"/>
          <a:srcRect/>
          <a:stretch>
            <a:fillRect/>
          </a:stretch>
        </p:blipFill>
        <p:spPr bwMode="auto">
          <a:xfrm>
            <a:off x="3552824" y="799685"/>
            <a:ext cx="1476375" cy="9789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8" name="ZoneTexte 7"/>
          <p:cNvSpPr txBox="1"/>
          <p:nvPr/>
        </p:nvSpPr>
        <p:spPr>
          <a:xfrm>
            <a:off x="8153400" y="6414700"/>
            <a:ext cx="990600" cy="276999"/>
          </a:xfrm>
          <a:prstGeom prst="rect">
            <a:avLst/>
          </a:prstGeom>
          <a:noFill/>
        </p:spPr>
        <p:txBody>
          <a:bodyPr wrap="square" rtlCol="0">
            <a:spAutoFit/>
          </a:bodyPr>
          <a:lstStyle/>
          <a:p>
            <a:r>
              <a:rPr lang="fr-FR" sz="1200" dirty="0" smtClean="0"/>
              <a:t>Pages 3/ 3</a:t>
            </a:r>
            <a:endParaRPr lang="fr-FR"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341715" y="1048630"/>
            <a:ext cx="5637010" cy="882119"/>
          </a:xfrm>
        </p:spPr>
        <p:txBody>
          <a:bodyPr>
            <a:normAutofit/>
          </a:bodyPr>
          <a:lstStyle/>
          <a:p>
            <a:pPr algn="ctr"/>
            <a:r>
              <a:rPr lang="fr-FR" sz="1600" dirty="0" smtClean="0"/>
              <a:t>La solidarité est un sentiment qui pousse les individus à s’entraider </a:t>
            </a:r>
            <a:endParaRPr lang="fr-FR" sz="1600" dirty="0"/>
          </a:p>
        </p:txBody>
      </p:sp>
      <p:sp>
        <p:nvSpPr>
          <p:cNvPr id="3" name="Titre 2"/>
          <p:cNvSpPr>
            <a:spLocks noGrp="1"/>
          </p:cNvSpPr>
          <p:nvPr>
            <p:ph type="ctrTitle"/>
          </p:nvPr>
        </p:nvSpPr>
        <p:spPr>
          <a:xfrm>
            <a:off x="962809" y="0"/>
            <a:ext cx="7175351" cy="1026160"/>
          </a:xfrm>
        </p:spPr>
        <p:txBody>
          <a:bodyPr/>
          <a:lstStyle/>
          <a:p>
            <a:pPr marL="182880" indent="0" algn="ctr">
              <a:buNone/>
            </a:pPr>
            <a:r>
              <a:rPr lang="fr-FR" dirty="0" smtClean="0">
                <a:solidFill>
                  <a:srgbClr val="BBA4AB"/>
                </a:solidFill>
              </a:rPr>
              <a:t>La famille solidaire </a:t>
            </a:r>
            <a:endParaRPr lang="fr-FR" dirty="0">
              <a:solidFill>
                <a:srgbClr val="BBA4AB"/>
              </a:solidFill>
            </a:endParaRPr>
          </a:p>
        </p:txBody>
      </p:sp>
      <p:sp>
        <p:nvSpPr>
          <p:cNvPr id="4" name="Rectangle 3"/>
          <p:cNvSpPr/>
          <p:nvPr/>
        </p:nvSpPr>
        <p:spPr>
          <a:xfrm>
            <a:off x="0" y="1767840"/>
            <a:ext cx="9144000" cy="1523494"/>
          </a:xfrm>
          <a:prstGeom prst="rect">
            <a:avLst/>
          </a:prstGeom>
        </p:spPr>
        <p:txBody>
          <a:bodyPr wrap="square">
            <a:spAutoFit/>
          </a:bodyPr>
          <a:lstStyle/>
          <a:p>
            <a:endParaRPr lang="fr-FR" sz="1100" dirty="0" smtClean="0"/>
          </a:p>
          <a:p>
            <a:r>
              <a:rPr lang="fr-FR" sz="1100" dirty="0" smtClean="0"/>
              <a:t>La famille est un lien de </a:t>
            </a:r>
            <a:r>
              <a:rPr lang="fr-FR" sz="1200" b="1" dirty="0" smtClean="0"/>
              <a:t>solidarités </a:t>
            </a:r>
            <a:r>
              <a:rPr lang="fr-FR" sz="1100" dirty="0" smtClean="0"/>
              <a:t>entre les </a:t>
            </a:r>
            <a:r>
              <a:rPr lang="fr-FR" sz="1200" b="1" dirty="0" smtClean="0"/>
              <a:t>générations.</a:t>
            </a:r>
          </a:p>
          <a:p>
            <a:r>
              <a:rPr lang="fr-FR" sz="1100" dirty="0" smtClean="0"/>
              <a:t>A notre époque nous voyons de plus en couramment des retraités faire un </a:t>
            </a:r>
            <a:r>
              <a:rPr lang="fr-FR" sz="1100" b="1" dirty="0" smtClean="0"/>
              <a:t>don</a:t>
            </a:r>
            <a:r>
              <a:rPr lang="fr-FR" sz="1100" dirty="0" smtClean="0"/>
              <a:t> à leur fille ou encore ce n’est plus choquant de voir des enfants </a:t>
            </a:r>
            <a:r>
              <a:rPr lang="fr-FR" sz="1200" dirty="0" smtClean="0"/>
              <a:t>s’</a:t>
            </a:r>
            <a:r>
              <a:rPr lang="fr-FR" sz="1200" b="1" dirty="0" smtClean="0"/>
              <a:t>occuper</a:t>
            </a:r>
            <a:r>
              <a:rPr lang="fr-FR" sz="1100" dirty="0" smtClean="0"/>
              <a:t> de leur </a:t>
            </a:r>
            <a:r>
              <a:rPr lang="fr-FR" sz="1200" b="1" dirty="0" smtClean="0"/>
              <a:t>parents âgées</a:t>
            </a:r>
            <a:r>
              <a:rPr lang="fr-FR" sz="1100" dirty="0" smtClean="0"/>
              <a:t>. L’entraide familiale entre les générations n’est </a:t>
            </a:r>
            <a:r>
              <a:rPr lang="fr-FR" sz="1200" b="1" dirty="0" smtClean="0"/>
              <a:t>plus</a:t>
            </a:r>
            <a:r>
              <a:rPr lang="fr-FR" sz="1100" dirty="0" smtClean="0"/>
              <a:t> un phénomène </a:t>
            </a:r>
            <a:r>
              <a:rPr lang="fr-FR" sz="1200" b="1" dirty="0" smtClean="0"/>
              <a:t>rare</a:t>
            </a:r>
            <a:r>
              <a:rPr lang="fr-FR" sz="1100" dirty="0" smtClean="0"/>
              <a:t>. </a:t>
            </a:r>
          </a:p>
          <a:p>
            <a:r>
              <a:rPr lang="fr-FR" sz="1100" dirty="0" smtClean="0"/>
              <a:t>Même à cause de la distance ou de l’individualisme très présent de nos jours, la solidarités </a:t>
            </a:r>
            <a:r>
              <a:rPr lang="fr-FR" sz="1200" b="1" dirty="0" smtClean="0"/>
              <a:t>intrafamiliales</a:t>
            </a:r>
            <a:r>
              <a:rPr lang="fr-FR" sz="1100" dirty="0" smtClean="0"/>
              <a:t> et </a:t>
            </a:r>
            <a:r>
              <a:rPr lang="fr-FR" sz="1200" b="1" dirty="0" smtClean="0"/>
              <a:t>intergénérationnel</a:t>
            </a:r>
            <a:r>
              <a:rPr lang="fr-FR" sz="1100" dirty="0" smtClean="0"/>
              <a:t> reste importante. Elles viennent prendre le relais des </a:t>
            </a:r>
            <a:r>
              <a:rPr lang="fr-FR" sz="1200" b="1" dirty="0" smtClean="0"/>
              <a:t>systèmes de protection sociale </a:t>
            </a:r>
            <a:r>
              <a:rPr lang="fr-FR" sz="1100" dirty="0" smtClean="0"/>
              <a:t>de plus en pus onéreux que certaines personnes ne peuvent se permettre de payer. Au final</a:t>
            </a:r>
            <a:r>
              <a:rPr lang="fr-FR" sz="1200" b="1" dirty="0" smtClean="0"/>
              <a:t>, 89 % </a:t>
            </a:r>
            <a:r>
              <a:rPr lang="fr-FR" sz="1100" dirty="0" smtClean="0"/>
              <a:t>des français on déclarés en 2007 avoir bénéficié d’une </a:t>
            </a:r>
            <a:r>
              <a:rPr lang="fr-FR" sz="1200" b="1" dirty="0" smtClean="0"/>
              <a:t>aide familiale </a:t>
            </a:r>
            <a:r>
              <a:rPr lang="fr-FR" sz="1100" dirty="0" smtClean="0"/>
              <a:t>d’une façon ou d’une autre.</a:t>
            </a:r>
            <a:endParaRPr lang="fr-FR" sz="1100" dirty="0"/>
          </a:p>
        </p:txBody>
      </p:sp>
      <p:sp>
        <p:nvSpPr>
          <p:cNvPr id="5" name="Rectangle 4"/>
          <p:cNvSpPr/>
          <p:nvPr/>
        </p:nvSpPr>
        <p:spPr>
          <a:xfrm>
            <a:off x="162560" y="3698240"/>
            <a:ext cx="8564880" cy="1200329"/>
          </a:xfrm>
          <a:prstGeom prst="rect">
            <a:avLst/>
          </a:prstGeom>
          <a:solidFill>
            <a:schemeClr val="accent6">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wrap="square">
            <a:spAutoFit/>
          </a:bodyPr>
          <a:lstStyle/>
          <a:p>
            <a:r>
              <a:rPr lang="fr-FR" sz="1100" dirty="0" smtClean="0"/>
              <a:t>La plupart du temps l’entraide entre les membres d’une même famille s’effectue</a:t>
            </a:r>
            <a:r>
              <a:rPr lang="fr-FR" sz="1200" b="1" dirty="0" smtClean="0"/>
              <a:t> spontanément</a:t>
            </a:r>
            <a:r>
              <a:rPr lang="fr-FR" sz="1100" dirty="0" smtClean="0"/>
              <a:t>, mais dans certain cas, certaines personne peuvent se le faire </a:t>
            </a:r>
            <a:r>
              <a:rPr lang="fr-FR" sz="1200" b="1" dirty="0" smtClean="0"/>
              <a:t>imposer</a:t>
            </a:r>
            <a:r>
              <a:rPr lang="fr-FR" sz="1100" dirty="0" smtClean="0"/>
              <a:t> par la loi car c’est </a:t>
            </a:r>
            <a:r>
              <a:rPr lang="fr-FR" sz="1200" b="1" dirty="0" smtClean="0"/>
              <a:t>un devoir </a:t>
            </a:r>
            <a:r>
              <a:rPr lang="fr-FR" sz="1100" dirty="0" smtClean="0"/>
              <a:t>. La loi oblige les parents à "nourrir, entretenir et élever leurs enfants", cette loi va aussi dans le </a:t>
            </a:r>
            <a:r>
              <a:rPr lang="fr-FR" sz="1200" b="1" dirty="0" smtClean="0"/>
              <a:t>sens inverse</a:t>
            </a:r>
            <a:r>
              <a:rPr lang="fr-FR" sz="1100" dirty="0" smtClean="0"/>
              <a:t>. </a:t>
            </a:r>
          </a:p>
          <a:p>
            <a:r>
              <a:rPr lang="fr-FR" sz="1100" dirty="0" smtClean="0"/>
              <a:t>Tout enfant se doit d’ </a:t>
            </a:r>
            <a:r>
              <a:rPr lang="fr-FR" sz="1200" b="1" dirty="0" smtClean="0"/>
              <a:t>aider matériellement </a:t>
            </a:r>
            <a:r>
              <a:rPr lang="fr-FR" sz="1100" dirty="0" smtClean="0"/>
              <a:t>ses parents dans le besoin (article 205 du Code civil). Peu importe d'ailleurs que la filiation</a:t>
            </a:r>
            <a:r>
              <a:rPr lang="fr-FR" sz="1200" b="1" dirty="0" smtClean="0"/>
              <a:t> </a:t>
            </a:r>
            <a:r>
              <a:rPr lang="fr-FR" sz="1100" dirty="0" smtClean="0"/>
              <a:t>soit </a:t>
            </a:r>
            <a:r>
              <a:rPr lang="fr-FR" sz="1200" b="1" dirty="0" smtClean="0"/>
              <a:t>légitime</a:t>
            </a:r>
            <a:r>
              <a:rPr lang="fr-FR" sz="1100" dirty="0" smtClean="0"/>
              <a:t>, </a:t>
            </a:r>
            <a:r>
              <a:rPr lang="fr-FR" sz="1200" b="1" dirty="0" smtClean="0"/>
              <a:t>naturelle </a:t>
            </a:r>
            <a:r>
              <a:rPr lang="fr-FR" sz="1100" dirty="0" smtClean="0"/>
              <a:t>ou même que l'enfant ait fait l'objet d'une </a:t>
            </a:r>
            <a:r>
              <a:rPr lang="fr-FR" sz="1200" b="1" dirty="0" smtClean="0"/>
              <a:t>adoption plénière</a:t>
            </a:r>
            <a:r>
              <a:rPr lang="fr-FR" sz="1100" dirty="0" smtClean="0"/>
              <a:t>.</a:t>
            </a:r>
          </a:p>
          <a:p>
            <a:r>
              <a:rPr lang="fr-FR" sz="1100" dirty="0" smtClean="0"/>
              <a:t>Par ailleurs </a:t>
            </a:r>
            <a:r>
              <a:rPr lang="fr-FR" sz="1200" b="1" dirty="0" smtClean="0"/>
              <a:t>les petits-enfants </a:t>
            </a:r>
            <a:r>
              <a:rPr lang="fr-FR" sz="1100" dirty="0" smtClean="0"/>
              <a:t>peuvent doivent aussi appliquer cette loi de solidarité si leur grands-parents en sont dans le besoins.</a:t>
            </a:r>
            <a:endParaRPr lang="fr-FR" sz="1100" dirty="0"/>
          </a:p>
        </p:txBody>
      </p:sp>
      <p:pic>
        <p:nvPicPr>
          <p:cNvPr id="2050" name="Picture 2" descr="http://www.capretraite.fr/photos/240/141/18513.jpg"/>
          <p:cNvPicPr>
            <a:picLocks noChangeAspect="1" noChangeArrowheads="1"/>
          </p:cNvPicPr>
          <p:nvPr/>
        </p:nvPicPr>
        <p:blipFill>
          <a:blip r:embed="rId2"/>
          <a:srcRect/>
          <a:stretch>
            <a:fillRect/>
          </a:stretch>
        </p:blipFill>
        <p:spPr bwMode="auto">
          <a:xfrm>
            <a:off x="162561" y="5892800"/>
            <a:ext cx="3129280" cy="785813"/>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2052" name="Picture 4" descr="http://poitou-charentes.france3.fr/sites/regions_france3/files/styles/asset_full/public/assets/images/vlcsnap-2013-01-12-10h42m29s126.png"/>
          <p:cNvPicPr>
            <a:picLocks noChangeAspect="1" noChangeArrowheads="1"/>
          </p:cNvPicPr>
          <p:nvPr/>
        </p:nvPicPr>
        <p:blipFill>
          <a:blip r:embed="rId3"/>
          <a:srcRect t="22977" b="17987"/>
          <a:stretch>
            <a:fillRect/>
          </a:stretch>
        </p:blipFill>
        <p:spPr bwMode="auto">
          <a:xfrm>
            <a:off x="5689600" y="5892799"/>
            <a:ext cx="3190240" cy="785813"/>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195047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67117" y="1581150"/>
            <a:ext cx="7698091" cy="3970318"/>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endParaRPr lang="fr-FR" dirty="0" smtClean="0">
              <a:solidFill>
                <a:schemeClr val="accent2"/>
              </a:solidFill>
            </a:endParaRPr>
          </a:p>
          <a:p>
            <a:r>
              <a:rPr lang="fr-FR" dirty="0" smtClean="0">
                <a:solidFill>
                  <a:schemeClr val="accent2"/>
                </a:solidFill>
              </a:rPr>
              <a:t>-Marketing magazine  n°161 Octobre 2012</a:t>
            </a:r>
          </a:p>
          <a:p>
            <a:r>
              <a:rPr lang="fr-FR" dirty="0" smtClean="0">
                <a:solidFill>
                  <a:schemeClr val="accent2"/>
                </a:solidFill>
              </a:rPr>
              <a:t>-http://www.alternatives-economiques.fr/la-famille-se-conjugue-au-pluriel_fr_art_1183_61978.htm</a:t>
            </a:r>
          </a:p>
          <a:p>
            <a:r>
              <a:rPr lang="fr-FR" dirty="0" smtClean="0">
                <a:solidFill>
                  <a:schemeClr val="accent2"/>
                </a:solidFill>
              </a:rPr>
              <a:t>-http://www.cairn.info/revue-journal-du-droit-des-jeunes-2012--page-9.htm</a:t>
            </a:r>
          </a:p>
          <a:p>
            <a:r>
              <a:rPr lang="fr-FR" dirty="0" smtClean="0">
                <a:solidFill>
                  <a:schemeClr val="accent2"/>
                </a:solidFill>
              </a:rPr>
              <a:t>-http://lexpansion.lexpress.fr/economie/10-chiffres-sur-les-inegalites-hommes-femmes_285964.html</a:t>
            </a:r>
          </a:p>
          <a:p>
            <a:r>
              <a:rPr lang="fr-FR" dirty="0" smtClean="0">
                <a:solidFill>
                  <a:schemeClr val="accent2"/>
                </a:solidFill>
              </a:rPr>
              <a:t>-http://www.inegalites.fr/spip.php?article1381</a:t>
            </a:r>
          </a:p>
          <a:p>
            <a:r>
              <a:rPr lang="fr-FR" dirty="0" smtClean="0">
                <a:solidFill>
                  <a:schemeClr val="accent2"/>
                </a:solidFill>
              </a:rPr>
              <a:t>-http://www.conciliationdestemps.fr/web/index.php</a:t>
            </a:r>
          </a:p>
          <a:p>
            <a:r>
              <a:rPr lang="fr-FR" dirty="0" smtClean="0">
                <a:solidFill>
                  <a:schemeClr val="accent2"/>
                </a:solidFill>
              </a:rPr>
              <a:t>-http://www.toupie.org/Dictionnaire/Etat-providence.htm</a:t>
            </a:r>
          </a:p>
          <a:p>
            <a:endParaRPr lang="fr-FR" dirty="0" smtClean="0">
              <a:solidFill>
                <a:schemeClr val="accent2"/>
              </a:solidFill>
            </a:endParaRPr>
          </a:p>
          <a:p>
            <a:endParaRPr lang="fr-FR" dirty="0" smtClean="0">
              <a:solidFill>
                <a:schemeClr val="accent2"/>
              </a:solidFill>
            </a:endParaRPr>
          </a:p>
          <a:p>
            <a:endParaRPr lang="fr-FR" dirty="0" smtClean="0">
              <a:solidFill>
                <a:schemeClr val="accent2"/>
              </a:solidFill>
            </a:endParaRPr>
          </a:p>
        </p:txBody>
      </p:sp>
      <p:sp>
        <p:nvSpPr>
          <p:cNvPr id="5" name="ZoneTexte 4"/>
          <p:cNvSpPr txBox="1"/>
          <p:nvPr/>
        </p:nvSpPr>
        <p:spPr>
          <a:xfrm>
            <a:off x="2066925" y="210205"/>
            <a:ext cx="4933950" cy="523220"/>
          </a:xfrm>
          <a:prstGeom prst="rect">
            <a:avLst/>
          </a:prstGeom>
          <a:noFill/>
        </p:spPr>
        <p:txBody>
          <a:bodyPr wrap="square" rtlCol="0">
            <a:spAutoFit/>
          </a:bodyPr>
          <a:lstStyle/>
          <a:p>
            <a:r>
              <a:rPr lang="fr-FR" dirty="0" smtClean="0">
                <a:solidFill>
                  <a:schemeClr val="accent3"/>
                </a:solidFill>
                <a:effectLst>
                  <a:outerShdw blurRad="60007" dist="310007" dir="7680000" sy="30000" kx="1300200" algn="ctr" rotWithShape="0">
                    <a:prstClr val="black">
                      <a:alpha val="32000"/>
                    </a:prstClr>
                  </a:outerShdw>
                </a:effectLst>
              </a:rPr>
              <a:t>                      </a:t>
            </a:r>
            <a:r>
              <a:rPr lang="fr-FR" sz="2800" dirty="0" smtClean="0">
                <a:solidFill>
                  <a:schemeClr val="accent3"/>
                </a:solidFill>
                <a:effectLst>
                  <a:outerShdw blurRad="60007" dist="310007" dir="7680000" sy="30000" kx="1300200" algn="ctr" rotWithShape="0">
                    <a:prstClr val="black">
                      <a:alpha val="32000"/>
                    </a:prstClr>
                  </a:outerShdw>
                </a:effectLst>
              </a:rPr>
              <a:t>Sources</a:t>
            </a:r>
            <a:endParaRPr lang="fr-FR" sz="2800" dirty="0">
              <a:solidFill>
                <a:schemeClr val="accent3"/>
              </a:solidFill>
              <a:effectLst>
                <a:outerShdw blurRad="60007" dist="310007" dir="7680000" sy="30000" kx="1300200" algn="ctr" rotWithShape="0">
                  <a:prstClr val="black">
                    <a:alpha val="32000"/>
                  </a:prstClr>
                </a:outerShdw>
              </a:effectLst>
            </a:endParaRPr>
          </a:p>
        </p:txBody>
      </p:sp>
      <p:pic>
        <p:nvPicPr>
          <p:cNvPr id="1026" name="Picture 2"/>
          <p:cNvPicPr>
            <a:picLocks noChangeAspect="1" noChangeArrowheads="1"/>
          </p:cNvPicPr>
          <p:nvPr/>
        </p:nvPicPr>
        <p:blipFill>
          <a:blip r:embed="rId2"/>
          <a:srcRect/>
          <a:stretch>
            <a:fillRect/>
          </a:stretch>
        </p:blipFill>
        <p:spPr bwMode="auto">
          <a:xfrm>
            <a:off x="2066925" y="495300"/>
            <a:ext cx="1203825" cy="10858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027" name="Picture 3"/>
          <p:cNvPicPr>
            <a:picLocks noChangeAspect="1" noChangeArrowheads="1"/>
          </p:cNvPicPr>
          <p:nvPr/>
        </p:nvPicPr>
        <p:blipFill>
          <a:blip r:embed="rId3"/>
          <a:srcRect/>
          <a:stretch>
            <a:fillRect/>
          </a:stretch>
        </p:blipFill>
        <p:spPr bwMode="auto">
          <a:xfrm>
            <a:off x="5204980" y="552450"/>
            <a:ext cx="1319645" cy="10287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1657125293"/>
      </p:ext>
    </p:extLst>
  </p:cSld>
  <p:clrMapOvr>
    <a:masterClrMapping/>
  </p:clrMapOvr>
  <p:transition>
    <p:randomBa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00097" y="5698042"/>
            <a:ext cx="8026694" cy="646331"/>
          </a:xfrm>
          <a:prstGeom prst="rect">
            <a:avLst/>
          </a:prstGeom>
          <a:noFill/>
        </p:spPr>
        <p:txBody>
          <a:bodyPr wrap="square" rtlCol="0">
            <a:spAutoFit/>
          </a:bodyPr>
          <a:lstStyle/>
          <a:p>
            <a:pPr algn="ctr"/>
            <a:r>
              <a:rPr lang="fr-FR" dirty="0" smtClean="0"/>
              <a:t>Diaporama réalisé par Maelle </a:t>
            </a:r>
            <a:r>
              <a:rPr lang="fr-FR" dirty="0" err="1" smtClean="0"/>
              <a:t>Trébossen</a:t>
            </a:r>
            <a:r>
              <a:rPr lang="fr-FR" dirty="0" smtClean="0"/>
              <a:t> et Manon Simon. </a:t>
            </a:r>
          </a:p>
          <a:p>
            <a:pPr algn="ctr"/>
            <a:r>
              <a:rPr lang="fr-FR" dirty="0" smtClean="0"/>
              <a:t>Élèves en Seconde 5 au lycée Charles de Gaulle de Vannes.</a:t>
            </a:r>
          </a:p>
        </p:txBody>
      </p:sp>
    </p:spTree>
    <p:extLst>
      <p:ext uri="{BB962C8B-B14F-4D97-AF65-F5344CB8AC3E}">
        <p14:creationId xmlns:p14="http://schemas.microsoft.com/office/powerpoint/2010/main" xmlns="" val="1657125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0" y="1852667"/>
            <a:ext cx="9280356" cy="2686218"/>
          </a:xfrm>
        </p:spPr>
        <p:txBody>
          <a:bodyPr>
            <a:normAutofit/>
          </a:bodyPr>
          <a:lstStyle/>
          <a:p>
            <a:pPr marL="342900" indent="-342900">
              <a:buFont typeface="Wingdings" charset="2"/>
              <a:buChar char="²"/>
            </a:pPr>
            <a:r>
              <a:rPr lang="fr-FR" dirty="0" smtClean="0"/>
              <a:t>La famille se conjugue au pluriel</a:t>
            </a:r>
          </a:p>
          <a:p>
            <a:pPr marL="342900" indent="-342900">
              <a:buFont typeface="Wingdings" charset="2"/>
              <a:buChar char="²"/>
            </a:pPr>
            <a:r>
              <a:rPr lang="fr-FR" dirty="0"/>
              <a:t> </a:t>
            </a:r>
            <a:r>
              <a:rPr lang="fr-FR" dirty="0" smtClean="0"/>
              <a:t>Le coût de la séparation</a:t>
            </a:r>
          </a:p>
          <a:p>
            <a:pPr marL="342900" indent="-342900">
              <a:buFont typeface="Wingdings" charset="2"/>
              <a:buChar char="²"/>
            </a:pPr>
            <a:r>
              <a:rPr lang="fr-FR" dirty="0" smtClean="0"/>
              <a:t>La famille miroir grossissant des inégalités hommes/femmes</a:t>
            </a:r>
          </a:p>
          <a:p>
            <a:pPr marL="342900" indent="-342900">
              <a:buFont typeface="Wingdings" charset="2"/>
              <a:buChar char="²"/>
            </a:pPr>
            <a:r>
              <a:rPr lang="fr-FR" dirty="0" smtClean="0"/>
              <a:t>La filiation recomposé </a:t>
            </a:r>
          </a:p>
          <a:p>
            <a:pPr marL="342900" indent="-342900">
              <a:buFont typeface="Wingdings" charset="2"/>
              <a:buChar char="²"/>
            </a:pPr>
            <a:r>
              <a:rPr lang="fr-FR" dirty="0" smtClean="0"/>
              <a:t>Jeunes majeurs ou vieux mineurs</a:t>
            </a:r>
          </a:p>
          <a:p>
            <a:pPr marL="342900" indent="-342900">
              <a:buFont typeface="Wingdings" charset="2"/>
              <a:buChar char="²"/>
            </a:pPr>
            <a:r>
              <a:rPr lang="fr-FR" dirty="0" smtClean="0"/>
              <a:t>La famille solidaire </a:t>
            </a:r>
          </a:p>
          <a:p>
            <a:pPr marL="342900" indent="-342900">
              <a:buFont typeface="Wingdings" charset="2"/>
              <a:buChar char="²"/>
            </a:pPr>
            <a:endParaRPr lang="fr-FR" dirty="0" smtClean="0"/>
          </a:p>
          <a:p>
            <a:endParaRPr lang="fr-FR" dirty="0"/>
          </a:p>
        </p:txBody>
      </p:sp>
      <p:sp>
        <p:nvSpPr>
          <p:cNvPr id="3" name="Titre 2"/>
          <p:cNvSpPr>
            <a:spLocks noGrp="1"/>
          </p:cNvSpPr>
          <p:nvPr>
            <p:ph type="ctrTitle"/>
          </p:nvPr>
        </p:nvSpPr>
        <p:spPr>
          <a:xfrm>
            <a:off x="890494" y="26939"/>
            <a:ext cx="7175351" cy="1793167"/>
          </a:xfrm>
        </p:spPr>
        <p:txBody>
          <a:bodyPr/>
          <a:lstStyle/>
          <a:p>
            <a:pPr marL="182880" indent="0" algn="ctr">
              <a:buNone/>
            </a:pPr>
            <a:r>
              <a:rPr lang="fr-FR" dirty="0" smtClean="0">
                <a:solidFill>
                  <a:srgbClr val="BBA4AB"/>
                </a:solidFill>
              </a:rPr>
              <a:t>Sommaire </a:t>
            </a:r>
            <a:endParaRPr lang="fr-FR" dirty="0">
              <a:solidFill>
                <a:srgbClr val="BBA4AB"/>
              </a:solidFill>
            </a:endParaRPr>
          </a:p>
        </p:txBody>
      </p:sp>
      <p:pic>
        <p:nvPicPr>
          <p:cNvPr id="4" name="Picture 2" descr="http://www.eurojob.fr/media/famille_mars_09__034808500_1018_04032009.jpg"/>
          <p:cNvPicPr>
            <a:picLocks noChangeAspect="1" noChangeArrowheads="1"/>
          </p:cNvPicPr>
          <p:nvPr/>
        </p:nvPicPr>
        <p:blipFill>
          <a:blip r:embed="rId2" cstate="print"/>
          <a:srcRect/>
          <a:stretch>
            <a:fillRect/>
          </a:stretch>
        </p:blipFill>
        <p:spPr bwMode="auto">
          <a:xfrm>
            <a:off x="276783" y="5375113"/>
            <a:ext cx="1787097" cy="1192804"/>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5" name="Picture 6" descr="http://www.jeune-garde87.org/wp-content/gallery/divers/egalite-homme-femme.jpg"/>
          <p:cNvPicPr>
            <a:picLocks noChangeAspect="1" noChangeArrowheads="1"/>
          </p:cNvPicPr>
          <p:nvPr/>
        </p:nvPicPr>
        <p:blipFill>
          <a:blip r:embed="rId3"/>
          <a:srcRect/>
          <a:stretch>
            <a:fillRect/>
          </a:stretch>
        </p:blipFill>
        <p:spPr bwMode="auto">
          <a:xfrm>
            <a:off x="2637575" y="5331485"/>
            <a:ext cx="1418259" cy="1236432"/>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6" name="Picture 4" descr="http://data.fain-avocats.fr/2011/01/cout-procedure-divorce.jpg"/>
          <p:cNvPicPr>
            <a:picLocks noChangeAspect="1" noChangeArrowheads="1"/>
          </p:cNvPicPr>
          <p:nvPr/>
        </p:nvPicPr>
        <p:blipFill>
          <a:blip r:embed="rId4"/>
          <a:srcRect/>
          <a:stretch>
            <a:fillRect/>
          </a:stretch>
        </p:blipFill>
        <p:spPr bwMode="auto">
          <a:xfrm>
            <a:off x="4526210" y="5375113"/>
            <a:ext cx="1707090" cy="1168008"/>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7" name="Picture 8" descr="http://blogs.lexpress.fr/styles/fiancee-du-panda/wp-content/blogs.dir/915/files/2012/12/Credit-photo-Bookshop-mariage-DIY-origami-LaFianceeduPanda.com-28.jpg"/>
          <p:cNvPicPr>
            <a:picLocks noChangeAspect="1" noChangeArrowheads="1"/>
          </p:cNvPicPr>
          <p:nvPr/>
        </p:nvPicPr>
        <p:blipFill>
          <a:blip r:embed="rId5" cstate="print"/>
          <a:srcRect l="18805" t="6637" b="3760"/>
          <a:stretch>
            <a:fillRect/>
          </a:stretch>
        </p:blipFill>
        <p:spPr bwMode="auto">
          <a:xfrm rot="10800000" flipH="1" flipV="1">
            <a:off x="6784334" y="5375113"/>
            <a:ext cx="1781815" cy="1310883"/>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Tree>
    <p:extLst>
      <p:ext uri="{BB962C8B-B14F-4D97-AF65-F5344CB8AC3E}">
        <p14:creationId xmlns:p14="http://schemas.microsoft.com/office/powerpoint/2010/main" xmlns="" val="2312522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1561343" y="2208179"/>
            <a:ext cx="6113779" cy="4503906"/>
          </a:xfrm>
          <a:effectLst>
            <a:innerShdw blurRad="114300">
              <a:prstClr val="black"/>
            </a:innerShdw>
          </a:effectLst>
        </p:spPr>
        <p:txBody>
          <a:bodyPr numCol="1">
            <a:normAutofit fontScale="92500" lnSpcReduction="20000"/>
          </a:bodyPr>
          <a:lstStyle/>
          <a:p>
            <a:r>
              <a:rPr lang="fr-FR" i="1" u="sng" dirty="0" smtClean="0">
                <a:solidFill>
                  <a:schemeClr val="accent5"/>
                </a:solidFill>
              </a:rPr>
              <a:t>Introduction</a:t>
            </a:r>
            <a:r>
              <a:rPr lang="fr-FR" u="sng" dirty="0" smtClean="0">
                <a:solidFill>
                  <a:schemeClr val="accent5"/>
                </a:solidFill>
              </a:rPr>
              <a:t> </a:t>
            </a:r>
            <a:r>
              <a:rPr lang="fr-FR" dirty="0" smtClean="0">
                <a:solidFill>
                  <a:schemeClr val="accent5"/>
                </a:solidFill>
              </a:rPr>
              <a:t>: Les évolutions contemporaines de la société ont fait éclater les cadres traditionnels de la famille. Les modèles familiaux sont aujourd'hui plus diversifiés.</a:t>
            </a:r>
          </a:p>
          <a:p>
            <a:r>
              <a:rPr lang="fr-FR" sz="2100" dirty="0" smtClean="0">
                <a:solidFill>
                  <a:schemeClr val="accent3"/>
                </a:solidFill>
              </a:rPr>
              <a:t>Tapez le mot "famille" dans Google. </a:t>
            </a:r>
            <a:br>
              <a:rPr lang="fr-FR" sz="2100" dirty="0" smtClean="0">
                <a:solidFill>
                  <a:schemeClr val="accent3"/>
                </a:solidFill>
              </a:rPr>
            </a:br>
            <a:r>
              <a:rPr lang="fr-FR" sz="2100" dirty="0" smtClean="0">
                <a:solidFill>
                  <a:schemeClr val="accent3"/>
                </a:solidFill>
              </a:rPr>
              <a:t>Vous verrez apparaître en première page des images de familles avec le père, la mère et les deux enfants, auxquels se joignent éventuellement sur les photos suivantes, les grands-parents, voire le chien. </a:t>
            </a:r>
            <a:br>
              <a:rPr lang="fr-FR" sz="2100" dirty="0" smtClean="0">
                <a:solidFill>
                  <a:schemeClr val="accent3"/>
                </a:solidFill>
              </a:rPr>
            </a:br>
            <a:r>
              <a:rPr lang="fr-FR" sz="2100" dirty="0" smtClean="0">
                <a:solidFill>
                  <a:schemeClr val="accent3"/>
                </a:solidFill>
              </a:rPr>
              <a:t>Si les clichés ont manifestement la vie dure, la réalité sociale montre un paysage bien différent : en moins de cinquante ans, le modèle de la famille nucléaire traditionnelle - même s'il reste dominant dans les esprits - a nettement reculé. </a:t>
            </a:r>
            <a:br>
              <a:rPr lang="fr-FR" sz="2100" dirty="0" smtClean="0">
                <a:solidFill>
                  <a:schemeClr val="accent3"/>
                </a:solidFill>
              </a:rPr>
            </a:br>
            <a:r>
              <a:rPr lang="fr-FR" sz="2100" dirty="0" smtClean="0">
                <a:solidFill>
                  <a:schemeClr val="accent3"/>
                </a:solidFill>
              </a:rPr>
              <a:t>Il a laissé la place à des formes plus diversifiées : couples mariés, concubins, pacsés, familles séparées, recomposées, monoparentales, homoparentales…</a:t>
            </a:r>
          </a:p>
          <a:p>
            <a:endParaRPr lang="fr-FR" dirty="0"/>
          </a:p>
        </p:txBody>
      </p:sp>
      <p:sp>
        <p:nvSpPr>
          <p:cNvPr id="3" name="Titre 2"/>
          <p:cNvSpPr>
            <a:spLocks noGrp="1"/>
          </p:cNvSpPr>
          <p:nvPr>
            <p:ph type="ctrTitle"/>
          </p:nvPr>
        </p:nvSpPr>
        <p:spPr>
          <a:xfrm>
            <a:off x="0" y="0"/>
            <a:ext cx="9144000" cy="1793167"/>
          </a:xfrm>
        </p:spPr>
        <p:txBody>
          <a:bodyPr/>
          <a:lstStyle/>
          <a:p>
            <a:pPr marL="182880" indent="0" algn="ctr">
              <a:buNone/>
            </a:pPr>
            <a:r>
              <a:rPr lang="fr-FR" dirty="0" smtClean="0">
                <a:solidFill>
                  <a:srgbClr val="BBA4AB"/>
                </a:solidFill>
              </a:rPr>
              <a:t>La famille se conjugue au pluriel </a:t>
            </a:r>
            <a:endParaRPr lang="fr-FR" dirty="0">
              <a:solidFill>
                <a:srgbClr val="BBA4AB"/>
              </a:solidFill>
            </a:endParaRPr>
          </a:p>
        </p:txBody>
      </p:sp>
      <p:sp>
        <p:nvSpPr>
          <p:cNvPr id="4" name="ZoneTexte 3"/>
          <p:cNvSpPr txBox="1"/>
          <p:nvPr/>
        </p:nvSpPr>
        <p:spPr>
          <a:xfrm>
            <a:off x="8229600" y="6573585"/>
            <a:ext cx="914400" cy="276999"/>
          </a:xfrm>
          <a:prstGeom prst="rect">
            <a:avLst/>
          </a:prstGeom>
          <a:noFill/>
        </p:spPr>
        <p:txBody>
          <a:bodyPr wrap="square" rtlCol="0">
            <a:spAutoFit/>
          </a:bodyPr>
          <a:lstStyle/>
          <a:p>
            <a:r>
              <a:rPr lang="fr-FR" sz="1200" dirty="0" smtClean="0">
                <a:solidFill>
                  <a:schemeClr val="tx2"/>
                </a:solidFill>
              </a:rPr>
              <a:t>Pages 1/3</a:t>
            </a:r>
            <a:endParaRPr lang="fr-FR" sz="1200" dirty="0">
              <a:solidFill>
                <a:schemeClr val="tx2"/>
              </a:solidFill>
            </a:endParaRPr>
          </a:p>
        </p:txBody>
      </p:sp>
    </p:spTree>
    <p:extLst>
      <p:ext uri="{BB962C8B-B14F-4D97-AF65-F5344CB8AC3E}">
        <p14:creationId xmlns="" xmlns:p14="http://schemas.microsoft.com/office/powerpoint/2010/main" val="559093668"/>
      </p:ext>
    </p:extLst>
  </p:cSld>
  <p:clrMapOvr>
    <a:masterClrMapping/>
  </p:clrMapOvr>
  <p:transition spd="med" advTm="38000">
    <p:randomBa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657349"/>
            <a:ext cx="8905875" cy="4552951"/>
          </a:xfrm>
        </p:spPr>
        <p:txBody>
          <a:bodyPr numCol="2"/>
          <a:lstStyle/>
          <a:p>
            <a:pPr algn="l">
              <a:buNone/>
            </a:pPr>
            <a:r>
              <a:rPr lang="fr-FR" sz="1400" dirty="0" smtClean="0">
                <a:effectLst>
                  <a:outerShdw blurRad="60007" dist="310007" dir="7680000" sy="30000" kx="1300200" algn="ctr" rotWithShape="0">
                    <a:prstClr val="black">
                      <a:alpha val="32000"/>
                    </a:prstClr>
                  </a:outerShdw>
                </a:effectLst>
              </a:rPr>
              <a:t/>
            </a:r>
            <a:br>
              <a:rPr lang="fr-FR" sz="1400" dirty="0" smtClean="0">
                <a:effectLst>
                  <a:outerShdw blurRad="60007" dist="310007" dir="7680000" sy="30000" kx="1300200" algn="ctr" rotWithShape="0">
                    <a:prstClr val="black">
                      <a:alpha val="32000"/>
                    </a:prstClr>
                  </a:outerShdw>
                </a:effectLst>
              </a:rPr>
            </a:br>
            <a:r>
              <a:rPr lang="fr-FR" sz="1400" dirty="0" smtClean="0">
                <a:effectLst>
                  <a:outerShdw blurRad="60007" dist="310007" dir="7680000" sy="30000" kx="1300200" algn="ctr" rotWithShape="0">
                    <a:prstClr val="black">
                      <a:alpha val="32000"/>
                    </a:prstClr>
                  </a:outerShdw>
                </a:effectLst>
              </a:rPr>
              <a:t> </a:t>
            </a:r>
            <a:br>
              <a:rPr lang="fr-FR" sz="140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*Les enfants qui naissent hors mariage, contre </a:t>
            </a:r>
            <a:r>
              <a:rPr lang="fr-FR" sz="1400" b="0" dirty="0" smtClean="0">
                <a:effectLst>
                  <a:outerShdw blurRad="38100" dist="38100" dir="2700000" algn="tl">
                    <a:srgbClr val="000000">
                      <a:alpha val="43137"/>
                    </a:srgbClr>
                  </a:outerShdw>
                </a:effectLst>
              </a:rPr>
              <a:t>6%</a:t>
            </a:r>
            <a:r>
              <a:rPr lang="fr-FR" sz="1400" b="0" dirty="0" smtClean="0">
                <a:effectLst>
                  <a:outerShdw blurRad="60007" dist="310007" dir="7680000" sy="30000" kx="1300200" algn="ctr" rotWithShape="0">
                    <a:prstClr val="black">
                      <a:alpha val="32000"/>
                    </a:prstClr>
                  </a:outerShdw>
                </a:effectLst>
              </a:rPr>
              <a:t> il ya 40 ans</a:t>
            </a:r>
            <a:r>
              <a:rPr lang="fr-FR" sz="1400" dirty="0" smtClean="0">
                <a:effectLst>
                  <a:outerShdw blurRad="60007" dist="310007" dir="7680000" sy="30000" kx="1300200" algn="ctr" rotWithShape="0">
                    <a:prstClr val="black">
                      <a:alpha val="32000"/>
                    </a:prstClr>
                  </a:outerShdw>
                </a:effectLst>
              </a:rPr>
              <a:t>, </a:t>
            </a:r>
            <a:r>
              <a:rPr lang="fr-FR" sz="1100" dirty="0" smtClean="0">
                <a:effectLst>
                  <a:outerShdw blurRad="38100" dist="38100" dir="2700000" algn="tl">
                    <a:srgbClr val="000000">
                      <a:alpha val="43137"/>
                    </a:srgbClr>
                  </a:outerShdw>
                </a:effectLst>
              </a:rPr>
              <a:t>1/3</a:t>
            </a:r>
            <a:r>
              <a:rPr lang="fr-FR" sz="1200" dirty="0" smtClean="0">
                <a:effectLst>
                  <a:outerShdw blurRad="38100" dist="38100" dir="2700000" algn="tl">
                    <a:srgbClr val="000000">
                      <a:alpha val="43137"/>
                    </a:srgbClr>
                  </a:outerShdw>
                </a:effectLst>
              </a:rPr>
              <a:t> </a:t>
            </a:r>
            <a:r>
              <a:rPr lang="fr-FR" sz="1400" b="0" dirty="0" smtClean="0">
                <a:effectLst>
                  <a:outerShdw blurRad="60007" dist="310007" dir="7680000" sy="30000" kx="1300200" algn="ctr" rotWithShape="0">
                    <a:prstClr val="black">
                      <a:alpha val="32000"/>
                    </a:prstClr>
                  </a:outerShdw>
                </a:effectLst>
              </a:rPr>
              <a:t>des mariages se finit par un divorce et </a:t>
            </a:r>
            <a:r>
              <a:rPr lang="fr-FR" sz="1400" dirty="0" smtClean="0">
                <a:effectLst>
                  <a:outerShdw blurRad="60007" dist="310007" dir="7680000" sy="30000" kx="1300200" algn="ctr" rotWithShape="0">
                    <a:prstClr val="black">
                      <a:alpha val="32000"/>
                    </a:prstClr>
                  </a:outerShdw>
                </a:effectLst>
              </a:rPr>
              <a:t>¼</a:t>
            </a:r>
            <a:r>
              <a:rPr lang="fr-FR" sz="1400" b="0" dirty="0" smtClean="0">
                <a:effectLst>
                  <a:outerShdw blurRad="60007" dist="310007" dir="7680000" sy="30000" kx="1300200" algn="ctr" rotWithShape="0">
                    <a:prstClr val="black">
                      <a:alpha val="32000"/>
                    </a:prstClr>
                  </a:outerShdw>
                </a:effectLst>
              </a:rPr>
              <a:t> des enfants vivent avec un seul parent. Pourquoi un tel changement ? Crise économique, crise sociale, chômage, catastrophes écologiques … Le monde extérieur est perçu comme </a:t>
            </a:r>
            <a:r>
              <a:rPr lang="fr-FR" sz="1400" dirty="0" smtClean="0">
                <a:effectLst>
                  <a:outerShdw blurRad="60007" dist="310007" dir="7680000" sy="30000" kx="1300200" algn="ctr" rotWithShape="0">
                    <a:prstClr val="black">
                      <a:alpha val="32000"/>
                    </a:prstClr>
                  </a:outerShdw>
                </a:effectLst>
              </a:rPr>
              <a:t>de plus en plus dangereux</a:t>
            </a:r>
            <a:r>
              <a:rPr lang="fr-FR" sz="1400" b="0" dirty="0" smtClean="0">
                <a:effectLst>
                  <a:outerShdw blurRad="60007" dist="310007" dir="7680000" sy="30000" kx="1300200" algn="ctr" rotWithShape="0">
                    <a:prstClr val="black">
                      <a:alpha val="32000"/>
                    </a:prstClr>
                  </a:outerShdw>
                </a:effectLst>
              </a:rPr>
              <a:t>, et est à l’origine de </a:t>
            </a:r>
            <a:r>
              <a:rPr lang="fr-FR" sz="1400" b="0" dirty="0" smtClean="0">
                <a:effectLst/>
              </a:rPr>
              <a:t>nouvelles complications </a:t>
            </a:r>
            <a:r>
              <a:rPr lang="fr-FR" sz="1400" b="0" dirty="0" smtClean="0">
                <a:effectLst>
                  <a:outerShdw blurRad="60007" dist="310007" dir="7680000" sy="30000" kx="1300200" algn="ctr" rotWithShape="0">
                    <a:prstClr val="black">
                      <a:alpha val="32000"/>
                    </a:prstClr>
                  </a:outerShdw>
                </a:effectLst>
              </a:rPr>
              <a:t>face à l’avenir, relève l’Observatoire, pour lequel le manque de repères de la cellule familiale a pour peur de l’accélération du rythme de vie. «  La société est transformée par le nouveau rapport au temps, dont l’accélération menace autant la sphère publique que la sphère privée. Les activités des membres du foyer, les horaires à respecter et à faire coïncider constituent une lourde charge et un défi quotidien. »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
            </a:r>
            <a:br>
              <a:rPr lang="fr-FR" sz="1400" b="0" dirty="0" smtClean="0">
                <a:effectLst>
                  <a:outerShdw blurRad="60007" dist="310007" dir="7680000" sy="30000" kx="1300200" algn="ctr" rotWithShape="0">
                    <a:prstClr val="black">
                      <a:alpha val="32000"/>
                    </a:prstClr>
                  </a:outerShdw>
                </a:effectLst>
              </a:rPr>
            </a:br>
            <a:r>
              <a:rPr lang="fr-FR" sz="1400" b="0" dirty="0" smtClean="0">
                <a:effectLst>
                  <a:outerShdw blurRad="60007" dist="310007" dir="7680000" sy="30000" kx="1300200" algn="ctr" rotWithShape="0">
                    <a:prstClr val="black">
                      <a:alpha val="32000"/>
                    </a:prstClr>
                  </a:outerShdw>
                </a:effectLst>
              </a:rPr>
              <a:t>*D’autres facteurs sont responsables des bouleversements de la famille. </a:t>
            </a:r>
            <a:r>
              <a:rPr lang="fr-FR" sz="1400" dirty="0" smtClean="0">
                <a:effectLst>
                  <a:outerShdw blurRad="60007" dist="310007" dir="7680000" sy="30000" kx="1300200" algn="ctr" rotWithShape="0">
                    <a:prstClr val="black">
                      <a:alpha val="32000"/>
                    </a:prstClr>
                  </a:outerShdw>
                </a:effectLst>
              </a:rPr>
              <a:t>La nouvelle technologie</a:t>
            </a:r>
            <a:r>
              <a:rPr lang="fr-FR" sz="1400" b="0" dirty="0" smtClean="0">
                <a:effectLst>
                  <a:outerShdw blurRad="60007" dist="310007" dir="7680000" sy="30000" kx="1300200" algn="ctr" rotWithShape="0">
                    <a:prstClr val="black">
                      <a:alpha val="32000"/>
                    </a:prstClr>
                  </a:outerShdw>
                </a:effectLst>
              </a:rPr>
              <a:t> par exemple. Les familles décident elles-mêmes en ce qui concerne, le téléphone portable, l’équipement individuel de connexion à Internet ou encore les sorties et ce qu’elles impliquent. Sur ces points, les parents tendent à adopter une </a:t>
            </a:r>
            <a:r>
              <a:rPr lang="fr-FR" sz="1400" dirty="0" smtClean="0">
                <a:effectLst>
                  <a:outerShdw blurRad="60007" dist="310007" dir="7680000" sy="30000" kx="1300200" algn="ctr" rotWithShape="0">
                    <a:prstClr val="black">
                      <a:alpha val="32000"/>
                    </a:prstClr>
                  </a:outerShdw>
                </a:effectLst>
              </a:rPr>
              <a:t>attitude expérimental</a:t>
            </a:r>
            <a:r>
              <a:rPr lang="fr-FR" sz="1400" b="0" dirty="0" smtClean="0">
                <a:effectLst>
                  <a:outerShdw blurRad="60007" dist="310007" dir="7680000" sy="30000" kx="1300200" algn="ctr" rotWithShape="0">
                    <a:prstClr val="black">
                      <a:alpha val="32000"/>
                    </a:prstClr>
                  </a:outerShdw>
                </a:effectLst>
              </a:rPr>
              <a:t> : l’objectif est de contrôler le mouvement tout en évitant la rupture avec l’enfant. Une difficulté à tenir, confronté aux pratiques de socialisation concurrentes. Les choix faits  par d’autres familles, les comportements de pairs et tous les autres modèles véhiculés par les médias viennent </a:t>
            </a:r>
            <a:r>
              <a:rPr lang="fr-FR" sz="1400" dirty="0" smtClean="0">
                <a:effectLst>
                  <a:outerShdw blurRad="60007" dist="310007" dir="7680000" sy="30000" kx="1300200" algn="ctr" rotWithShape="0">
                    <a:prstClr val="black">
                      <a:alpha val="32000"/>
                    </a:prstClr>
                  </a:outerShdw>
                </a:effectLst>
              </a:rPr>
              <a:t>influencer, relativiser ou contredire les choix des parents.</a:t>
            </a:r>
            <a:r>
              <a:rPr lang="fr-FR" b="0" dirty="0" smtClean="0"/>
              <a:t/>
            </a:r>
            <a:br>
              <a:rPr lang="fr-FR" b="0" dirty="0" smtClean="0"/>
            </a:br>
            <a:endParaRPr lang="fr-FR" b="0" dirty="0"/>
          </a:p>
        </p:txBody>
      </p:sp>
      <p:sp>
        <p:nvSpPr>
          <p:cNvPr id="4" name="ZoneTexte 3"/>
          <p:cNvSpPr txBox="1"/>
          <p:nvPr/>
        </p:nvSpPr>
        <p:spPr>
          <a:xfrm>
            <a:off x="581025" y="304800"/>
            <a:ext cx="7705725" cy="369332"/>
          </a:xfrm>
          <a:prstGeom prst="rect">
            <a:avLst/>
          </a:prstGeom>
          <a:noFill/>
        </p:spPr>
        <p:txBody>
          <a:bodyPr wrap="square" rtlCol="0">
            <a:spAutoFit/>
          </a:bodyPr>
          <a:lstStyle/>
          <a:p>
            <a:r>
              <a:rPr lang="fr-FR" dirty="0" smtClean="0">
                <a:solidFill>
                  <a:schemeClr val="accent1"/>
                </a:solidFill>
                <a:effectLst>
                  <a:outerShdw blurRad="60007" dist="310007" dir="7680000" sy="30000" kx="1300200" algn="ctr" rotWithShape="0">
                    <a:prstClr val="black">
                      <a:alpha val="32000"/>
                    </a:prstClr>
                  </a:outerShdw>
                </a:effectLst>
              </a:rPr>
              <a:t>«  La famille n’est plus pérenne, elle peut éclater d’un jour à  l’autre »</a:t>
            </a:r>
            <a:endParaRPr lang="fr-FR" dirty="0">
              <a:solidFill>
                <a:schemeClr val="accent1"/>
              </a:solidFill>
            </a:endParaRPr>
          </a:p>
        </p:txBody>
      </p:sp>
      <p:pic>
        <p:nvPicPr>
          <p:cNvPr id="2050" name="Picture 2"/>
          <p:cNvPicPr>
            <a:picLocks noChangeAspect="1" noChangeArrowheads="1"/>
          </p:cNvPicPr>
          <p:nvPr/>
        </p:nvPicPr>
        <p:blipFill>
          <a:blip r:embed="rId2"/>
          <a:srcRect/>
          <a:stretch>
            <a:fillRect/>
          </a:stretch>
        </p:blipFill>
        <p:spPr bwMode="auto">
          <a:xfrm>
            <a:off x="3286125" y="876300"/>
            <a:ext cx="2190750" cy="78104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6" name="ZoneTexte 5"/>
          <p:cNvSpPr txBox="1"/>
          <p:nvPr/>
        </p:nvSpPr>
        <p:spPr>
          <a:xfrm>
            <a:off x="8267700" y="6581001"/>
            <a:ext cx="876300" cy="261610"/>
          </a:xfrm>
          <a:prstGeom prst="rect">
            <a:avLst/>
          </a:prstGeom>
          <a:noFill/>
        </p:spPr>
        <p:txBody>
          <a:bodyPr wrap="square" rtlCol="0">
            <a:spAutoFit/>
          </a:bodyPr>
          <a:lstStyle/>
          <a:p>
            <a:r>
              <a:rPr lang="fr-FR" sz="1100" dirty="0" smtClean="0"/>
              <a:t>Pages 2/3</a:t>
            </a:r>
            <a:endParaRPr lang="fr-FR" sz="1100" dirty="0"/>
          </a:p>
        </p:txBody>
      </p:sp>
    </p:spTree>
  </p:cSld>
  <p:clrMapOvr>
    <a:masterClrMapping/>
  </p:clrMapOvr>
  <p:transition spd="med" advTm="55000">
    <p:randomBa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2475" y="600075"/>
            <a:ext cx="7553325" cy="5417582"/>
          </a:xfrm>
        </p:spPr>
        <p:txBody>
          <a:bodyPr/>
          <a:lstStyle/>
          <a:p>
            <a:pPr algn="l">
              <a:buNone/>
            </a:pPr>
            <a:r>
              <a:rPr lang="fr-FR" sz="1400" dirty="0" smtClean="0"/>
              <a:t/>
            </a:r>
            <a:br>
              <a:rPr lang="fr-FR" sz="1400" dirty="0" smtClean="0"/>
            </a:br>
            <a:r>
              <a:rPr lang="fr-FR" sz="1400" dirty="0" smtClean="0"/>
              <a:t/>
            </a:r>
            <a:br>
              <a:rPr lang="fr-FR" sz="1400" dirty="0" smtClean="0"/>
            </a:br>
            <a:r>
              <a:rPr lang="fr-FR" sz="1400" b="0" dirty="0" smtClean="0">
                <a:solidFill>
                  <a:schemeClr val="accent5"/>
                </a:solidFill>
              </a:rPr>
              <a:t>Si les fondations de la famille semblent se désagréger , elle en </a:t>
            </a:r>
            <a:r>
              <a:rPr lang="fr-FR" sz="1400" b="0" u="sng" dirty="0" smtClean="0">
                <a:solidFill>
                  <a:schemeClr val="accent5"/>
                </a:solidFill>
              </a:rPr>
              <a:t>reste un obstacle</a:t>
            </a:r>
            <a:r>
              <a:rPr lang="fr-FR" sz="1400" b="0" dirty="0" smtClean="0">
                <a:solidFill>
                  <a:schemeClr val="accent5"/>
                </a:solidFill>
              </a:rPr>
              <a:t>. </a:t>
            </a:r>
            <a:r>
              <a:rPr lang="fr-FR" sz="1400" b="0" i="1" dirty="0" smtClean="0">
                <a:solidFill>
                  <a:schemeClr val="accent5"/>
                </a:solidFill>
              </a:rPr>
              <a:t>«La famille, c'est aussi un peu de soutien quand tout le reste fout le camp. Le collectif n'existe plus par la solidarité de ses membres: la famille, ce sont des gens sur lesquels on peut compter»,</a:t>
            </a:r>
            <a:r>
              <a:rPr lang="fr-FR" sz="1400" b="0" dirty="0" smtClean="0">
                <a:solidFill>
                  <a:schemeClr val="accent5"/>
                </a:solidFill>
              </a:rPr>
              <a:t> commente François de </a:t>
            </a:r>
            <a:r>
              <a:rPr lang="fr-FR" sz="1400" b="0" dirty="0" err="1" smtClean="0">
                <a:solidFill>
                  <a:schemeClr val="accent5"/>
                </a:solidFill>
              </a:rPr>
              <a:t>Singly</a:t>
            </a:r>
            <a:r>
              <a:rPr lang="fr-FR" sz="1400" b="0" dirty="0" smtClean="0">
                <a:solidFill>
                  <a:schemeClr val="accent5"/>
                </a:solidFill>
              </a:rPr>
              <a:t>, le sociologue. Selon l'Observatoire, face à ces changements, les familles d'aujourd'hui adoptent de nouvelles postures qui existent, peuvent se superposer et sont liées à des faits majeurs. L'étude les répartit en quatre grands groupes:</a:t>
            </a:r>
            <a:br>
              <a:rPr lang="fr-FR" sz="1400" b="0" dirty="0" smtClean="0">
                <a:solidFill>
                  <a:schemeClr val="accent5"/>
                </a:solidFill>
              </a:rPr>
            </a:br>
            <a:r>
              <a:rPr lang="fr-FR" sz="1400" b="0" dirty="0" smtClean="0">
                <a:solidFill>
                  <a:schemeClr val="accent5"/>
                </a:solidFill>
              </a:rPr>
              <a:t> </a:t>
            </a:r>
            <a:br>
              <a:rPr lang="fr-FR" sz="1400" b="0" dirty="0" smtClean="0">
                <a:solidFill>
                  <a:schemeClr val="accent5"/>
                </a:solidFill>
              </a:rPr>
            </a:br>
            <a:r>
              <a:rPr lang="fr-FR" sz="1400" b="0" u="sng" dirty="0" smtClean="0">
                <a:solidFill>
                  <a:schemeClr val="accent1"/>
                </a:solidFill>
              </a:rPr>
              <a:t>- Les familles partenaires:</a:t>
            </a:r>
            <a:r>
              <a:rPr lang="fr-FR" sz="1400" b="0" u="sng" dirty="0" smtClean="0">
                <a:solidFill>
                  <a:schemeClr val="accent5"/>
                </a:solidFill>
              </a:rPr>
              <a:t> </a:t>
            </a:r>
            <a:r>
              <a:rPr lang="fr-FR" sz="1400" b="0" dirty="0" smtClean="0">
                <a:solidFill>
                  <a:schemeClr val="accent5"/>
                </a:solidFill>
              </a:rPr>
              <a:t>la communication, l'écoute et le dialogue deviennent les solutions de voûte de la famille et de l'épanouissement de l'enfant.</a:t>
            </a:r>
            <a:br>
              <a:rPr lang="fr-FR" sz="1400" b="0" dirty="0" smtClean="0">
                <a:solidFill>
                  <a:schemeClr val="accent5"/>
                </a:solidFill>
              </a:rPr>
            </a:br>
            <a:r>
              <a:rPr lang="fr-FR" sz="1400" b="0" dirty="0" smtClean="0">
                <a:solidFill>
                  <a:schemeClr val="accent5"/>
                </a:solidFill>
              </a:rPr>
              <a:t> </a:t>
            </a:r>
            <a:br>
              <a:rPr lang="fr-FR" sz="1400" b="0" dirty="0" smtClean="0">
                <a:solidFill>
                  <a:schemeClr val="accent5"/>
                </a:solidFill>
              </a:rPr>
            </a:br>
            <a:r>
              <a:rPr lang="fr-FR" sz="1400" b="0" u="sng" dirty="0" smtClean="0">
                <a:solidFill>
                  <a:schemeClr val="accent1"/>
                </a:solidFill>
              </a:rPr>
              <a:t>- Les familles remparts:</a:t>
            </a:r>
            <a:r>
              <a:rPr lang="fr-FR" sz="1400" b="0" u="sng" dirty="0" smtClean="0">
                <a:solidFill>
                  <a:schemeClr val="accent5"/>
                </a:solidFill>
              </a:rPr>
              <a:t> </a:t>
            </a:r>
            <a:r>
              <a:rPr lang="fr-FR" sz="1400" b="0" dirty="0" smtClean="0">
                <a:solidFill>
                  <a:schemeClr val="accent5"/>
                </a:solidFill>
              </a:rPr>
              <a:t>dans une société anxiogène où sa structure s’est affaiblie, la famille cherche à se protéger. Quête d'unité et de soutien et réaffirmation de valeurs et de convictions communes deviennent des enjeux de conquête pour ce groupe.</a:t>
            </a:r>
            <a:br>
              <a:rPr lang="fr-FR" sz="1400" b="0" dirty="0" smtClean="0">
                <a:solidFill>
                  <a:schemeClr val="accent5"/>
                </a:solidFill>
              </a:rPr>
            </a:br>
            <a:r>
              <a:rPr lang="fr-FR" sz="1400" b="0" dirty="0" smtClean="0">
                <a:solidFill>
                  <a:schemeClr val="accent5"/>
                </a:solidFill>
              </a:rPr>
              <a:t/>
            </a:r>
            <a:br>
              <a:rPr lang="fr-FR" sz="1400" b="0" dirty="0" smtClean="0">
                <a:solidFill>
                  <a:schemeClr val="accent5"/>
                </a:solidFill>
              </a:rPr>
            </a:br>
            <a:r>
              <a:rPr lang="fr-FR" sz="1400" b="0" u="sng" dirty="0" smtClean="0">
                <a:solidFill>
                  <a:schemeClr val="accent1"/>
                </a:solidFill>
              </a:rPr>
              <a:t>- Les familles reconnectées:</a:t>
            </a:r>
            <a:r>
              <a:rPr lang="fr-FR" sz="1400" b="0" u="sng" dirty="0" smtClean="0">
                <a:solidFill>
                  <a:schemeClr val="accent5"/>
                </a:solidFill>
              </a:rPr>
              <a:t> </a:t>
            </a:r>
            <a:r>
              <a:rPr lang="fr-FR" sz="1400" b="0" dirty="0" smtClean="0">
                <a:solidFill>
                  <a:schemeClr val="accent5"/>
                </a:solidFill>
              </a:rPr>
              <a:t>le désir de se retrouver et de recréer un lien est de plus en plus fort où le rapport au temps s'est transformé. Dans la famille, les temps et les espaces communs font le sujet d'une nouvelle valorisation. Partager et «faire ensemble» sont ici les expressions de la réaffirmation des liens.</a:t>
            </a:r>
            <a:br>
              <a:rPr lang="fr-FR" sz="1400" b="0" dirty="0" smtClean="0">
                <a:solidFill>
                  <a:schemeClr val="accent5"/>
                </a:solidFill>
              </a:rPr>
            </a:br>
            <a:r>
              <a:rPr lang="fr-FR" sz="1400" b="0" dirty="0" smtClean="0">
                <a:solidFill>
                  <a:schemeClr val="accent5"/>
                </a:solidFill>
              </a:rPr>
              <a:t> </a:t>
            </a:r>
            <a:br>
              <a:rPr lang="fr-FR" sz="1400" b="0" dirty="0" smtClean="0">
                <a:solidFill>
                  <a:schemeClr val="accent5"/>
                </a:solidFill>
              </a:rPr>
            </a:br>
            <a:r>
              <a:rPr lang="fr-FR" sz="1400" b="0" u="sng" dirty="0" smtClean="0">
                <a:solidFill>
                  <a:schemeClr val="accent1"/>
                </a:solidFill>
              </a:rPr>
              <a:t>- Les familles hédonistes:</a:t>
            </a:r>
            <a:r>
              <a:rPr lang="fr-FR" sz="1400" b="0" u="sng" dirty="0" smtClean="0">
                <a:solidFill>
                  <a:schemeClr val="accent5"/>
                </a:solidFill>
              </a:rPr>
              <a:t> </a:t>
            </a:r>
            <a:r>
              <a:rPr lang="fr-FR" sz="1400" b="0" dirty="0" smtClean="0">
                <a:solidFill>
                  <a:schemeClr val="accent5"/>
                </a:solidFill>
              </a:rPr>
              <a:t>dans une société individuelle, la quête du plaisir devient une valeur essentiel. Et le partage des  moments de plaisir doivent accommoder l’individuel et le collectif. Vivre ensemble mais libres, en somme. « </a:t>
            </a:r>
            <a:r>
              <a:rPr lang="fr-FR" sz="1400" b="0" i="1" dirty="0" smtClean="0">
                <a:solidFill>
                  <a:schemeClr val="accent5"/>
                </a:solidFill>
              </a:rPr>
              <a:t>L'individu ne voulant plus se sacrifier pour la famille, c'est elle qui doit désormais lui offrir un cadre de vie épanouissant, à la fois sécurisant et propre à garantir une certaine liberté»,</a:t>
            </a:r>
            <a:r>
              <a:rPr lang="fr-FR" sz="1400" b="0" dirty="0" smtClean="0">
                <a:solidFill>
                  <a:schemeClr val="accent5"/>
                </a:solidFill>
              </a:rPr>
              <a:t> remarque le sociologue </a:t>
            </a:r>
            <a:r>
              <a:rPr lang="fr-FR" sz="1400" b="0" dirty="0" err="1" smtClean="0">
                <a:solidFill>
                  <a:schemeClr val="accent5"/>
                </a:solidFill>
              </a:rPr>
              <a:t>Jean-Hugues</a:t>
            </a:r>
            <a:r>
              <a:rPr lang="fr-FR" sz="1400" b="0" dirty="0" smtClean="0">
                <a:solidFill>
                  <a:schemeClr val="accent5"/>
                </a:solidFill>
              </a:rPr>
              <a:t> Déchaux. </a:t>
            </a:r>
            <a:r>
              <a:rPr lang="fr-FR" sz="1400" dirty="0" smtClean="0"/>
              <a:t/>
            </a:r>
            <a:br>
              <a:rPr lang="fr-FR" sz="1400" dirty="0" smtClean="0"/>
            </a:br>
            <a:endParaRPr lang="fr-FR" sz="1400" dirty="0"/>
          </a:p>
        </p:txBody>
      </p:sp>
      <p:sp>
        <p:nvSpPr>
          <p:cNvPr id="5" name="ZoneTexte 4"/>
          <p:cNvSpPr txBox="1"/>
          <p:nvPr/>
        </p:nvSpPr>
        <p:spPr>
          <a:xfrm>
            <a:off x="1533525" y="361950"/>
            <a:ext cx="6772275" cy="369332"/>
          </a:xfrm>
          <a:prstGeom prst="rect">
            <a:avLst/>
          </a:prstGeom>
          <a:noFill/>
        </p:spPr>
        <p:txBody>
          <a:bodyPr wrap="square" rtlCol="0">
            <a:spAutoFit/>
          </a:bodyPr>
          <a:lstStyle/>
          <a:p>
            <a:r>
              <a:rPr lang="fr-FR" dirty="0" smtClean="0">
                <a:solidFill>
                  <a:schemeClr val="accent6"/>
                </a:solidFill>
              </a:rPr>
              <a:t>   </a:t>
            </a:r>
            <a:r>
              <a:rPr lang="fr-FR" dirty="0" smtClean="0">
                <a:solidFill>
                  <a:schemeClr val="accent6"/>
                </a:solidFill>
                <a:effectLst>
                  <a:outerShdw blurRad="60007" dist="310007" dir="7680000" sy="30000" kx="1300200" algn="ctr" rotWithShape="0">
                    <a:prstClr val="black">
                      <a:alpha val="32000"/>
                    </a:prstClr>
                  </a:outerShdw>
                </a:effectLst>
              </a:rPr>
              <a:t>Des arbitrages divergents entre individuel et collectif</a:t>
            </a:r>
            <a:endParaRPr lang="fr-FR" dirty="0">
              <a:solidFill>
                <a:schemeClr val="accent6"/>
              </a:solidFill>
              <a:effectLst>
                <a:outerShdw blurRad="60007" dist="310007" dir="7680000" sy="30000" kx="1300200" algn="ctr" rotWithShape="0">
                  <a:prstClr val="black">
                    <a:alpha val="32000"/>
                  </a:prstClr>
                </a:outerShdw>
              </a:effectLst>
            </a:endParaRPr>
          </a:p>
        </p:txBody>
      </p:sp>
      <p:sp>
        <p:nvSpPr>
          <p:cNvPr id="4" name="ZoneTexte 3"/>
          <p:cNvSpPr txBox="1"/>
          <p:nvPr/>
        </p:nvSpPr>
        <p:spPr>
          <a:xfrm>
            <a:off x="8143875" y="6596390"/>
            <a:ext cx="1000125" cy="261610"/>
          </a:xfrm>
          <a:prstGeom prst="rect">
            <a:avLst/>
          </a:prstGeom>
          <a:noFill/>
        </p:spPr>
        <p:txBody>
          <a:bodyPr wrap="square" rtlCol="0">
            <a:spAutoFit/>
          </a:bodyPr>
          <a:lstStyle/>
          <a:p>
            <a:r>
              <a:rPr lang="fr-FR" sz="1100" dirty="0" smtClean="0"/>
              <a:t>   Pages 3/3</a:t>
            </a:r>
            <a:endParaRPr lang="fr-FR" sz="1100" dirty="0"/>
          </a:p>
        </p:txBody>
      </p:sp>
    </p:spTree>
  </p:cSld>
  <p:clrMapOvr>
    <a:masterClrMapping/>
  </p:clrMapOvr>
  <p:transition spd="med" advTm="58000">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0" y="6507"/>
            <a:ext cx="9144000" cy="1793167"/>
          </a:xfrm>
        </p:spPr>
        <p:txBody>
          <a:bodyPr/>
          <a:lstStyle/>
          <a:p>
            <a:pPr marL="182880" indent="0" algn="ctr">
              <a:buNone/>
            </a:pPr>
            <a:r>
              <a:rPr lang="fr-FR" dirty="0" smtClean="0">
                <a:solidFill>
                  <a:srgbClr val="BBA4AB"/>
                </a:solidFill>
              </a:rPr>
              <a:t>Le coût de la séparation </a:t>
            </a:r>
            <a:endParaRPr lang="fr-FR" dirty="0">
              <a:solidFill>
                <a:srgbClr val="BBA4AB"/>
              </a:solidFill>
            </a:endParaRPr>
          </a:p>
        </p:txBody>
      </p:sp>
      <p:sp>
        <p:nvSpPr>
          <p:cNvPr id="5" name="Rectangle 4"/>
          <p:cNvSpPr/>
          <p:nvPr/>
        </p:nvSpPr>
        <p:spPr>
          <a:xfrm>
            <a:off x="0" y="1161037"/>
            <a:ext cx="8970264" cy="1184940"/>
          </a:xfrm>
          <a:prstGeom prst="rect">
            <a:avLst/>
          </a:prstGeom>
        </p:spPr>
        <p:txBody>
          <a:bodyPr wrap="square">
            <a:spAutoFit/>
          </a:bodyPr>
          <a:lstStyle/>
          <a:p>
            <a:r>
              <a:rPr lang="fr-FR" sz="1200" b="1" dirty="0" smtClean="0"/>
              <a:t>Il existe quatre procédures de divorce:</a:t>
            </a:r>
            <a:br>
              <a:rPr lang="fr-FR" sz="1200" b="1" dirty="0" smtClean="0"/>
            </a:br>
            <a:r>
              <a:rPr lang="fr-FR" sz="1100" dirty="0" smtClean="0"/>
              <a:t>Le divorce par </a:t>
            </a:r>
            <a:r>
              <a:rPr lang="fr-FR" sz="1200" b="1" dirty="0" smtClean="0"/>
              <a:t>consentement mutuel </a:t>
            </a:r>
            <a:r>
              <a:rPr lang="fr-FR" sz="1100" dirty="0" smtClean="0"/>
              <a:t>: les époux s’entendent sur le principe du divorce et sur ses conséquences</a:t>
            </a:r>
            <a:br>
              <a:rPr lang="fr-FR" sz="1100" dirty="0" smtClean="0"/>
            </a:br>
            <a:r>
              <a:rPr lang="fr-FR" sz="1100" dirty="0" smtClean="0"/>
              <a:t>Le divorce </a:t>
            </a:r>
            <a:r>
              <a:rPr lang="fr-FR" sz="1200" b="1" dirty="0" smtClean="0"/>
              <a:t>accepté</a:t>
            </a:r>
            <a:r>
              <a:rPr lang="fr-FR" sz="1100" dirty="0" smtClean="0"/>
              <a:t> : ouvert aux époux qui sont d’accord sur le principe du divorce mais non sur ses effets, qui seront décidés par le juge</a:t>
            </a:r>
            <a:br>
              <a:rPr lang="fr-FR" sz="1100" dirty="0" smtClean="0"/>
            </a:br>
            <a:r>
              <a:rPr lang="fr-FR" sz="1100" dirty="0" smtClean="0"/>
              <a:t>Le divorce </a:t>
            </a:r>
            <a:r>
              <a:rPr lang="fr-FR" sz="1200" b="1" dirty="0" smtClean="0"/>
              <a:t>pour faute </a:t>
            </a:r>
            <a:r>
              <a:rPr lang="fr-FR" sz="1100" dirty="0" smtClean="0"/>
              <a:t>:peut être utilisé lorsqu’un des époux a commis des fautes ou que les deux se reprochent mutuellement un comportement fautif. </a:t>
            </a:r>
          </a:p>
          <a:p>
            <a:r>
              <a:rPr lang="fr-FR" sz="1100" dirty="0" smtClean="0"/>
              <a:t>Le divorce par </a:t>
            </a:r>
            <a:r>
              <a:rPr lang="fr-FR" sz="1200" b="1" dirty="0" smtClean="0"/>
              <a:t>altération définitive </a:t>
            </a:r>
            <a:r>
              <a:rPr lang="fr-FR" sz="1100" dirty="0"/>
              <a:t>:</a:t>
            </a:r>
            <a:r>
              <a:rPr lang="fr-FR" sz="1100" dirty="0" smtClean="0"/>
              <a:t> est prononcé dès lors que les époux ne vivent plus ensemble depuis au minimum 2 ans.</a:t>
            </a:r>
            <a:endParaRPr lang="fr-FR" sz="1100" dirty="0"/>
          </a:p>
        </p:txBody>
      </p:sp>
      <p:sp>
        <p:nvSpPr>
          <p:cNvPr id="6" name="Rectangle 5"/>
          <p:cNvSpPr/>
          <p:nvPr/>
        </p:nvSpPr>
        <p:spPr>
          <a:xfrm>
            <a:off x="3200398" y="2530670"/>
            <a:ext cx="4281027" cy="4000337"/>
          </a:xfrm>
          <a:prstGeom prst="rect">
            <a:avLst/>
          </a:prstGeom>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accent3">
                    <a:lumMod val="40000"/>
                    <a:lumOff val="60000"/>
                  </a:schemeClr>
                </a:solidFill>
              </a:rPr>
              <a:t>Dans un divorce, le coût peut varier en fonction de la complexité du divorce, du patrimoine financier et immobilier du couple…</a:t>
            </a:r>
            <a:br>
              <a:rPr lang="fr-FR" sz="1100" dirty="0" smtClean="0">
                <a:solidFill>
                  <a:schemeClr val="accent3">
                    <a:lumMod val="40000"/>
                    <a:lumOff val="60000"/>
                  </a:schemeClr>
                </a:solidFill>
              </a:rPr>
            </a:br>
            <a:r>
              <a:rPr lang="fr-FR" sz="1200" b="1" dirty="0" smtClean="0">
                <a:solidFill>
                  <a:schemeClr val="accent3">
                    <a:lumMod val="40000"/>
                    <a:lumOff val="60000"/>
                  </a:schemeClr>
                </a:solidFill>
              </a:rPr>
              <a:t>Les horaires de l’avocat : </a:t>
            </a:r>
            <a:r>
              <a:rPr lang="fr-FR" sz="1100" dirty="0" smtClean="0">
                <a:solidFill>
                  <a:schemeClr val="accent3">
                    <a:lumMod val="40000"/>
                    <a:lumOff val="60000"/>
                  </a:schemeClr>
                </a:solidFill>
              </a:rPr>
              <a:t>leur montant dépend du type de divorce engagé, de la notoriété de l’avocat et de la complexité de la procédure.</a:t>
            </a:r>
            <a:br>
              <a:rPr lang="fr-FR" sz="1100" dirty="0" smtClean="0">
                <a:solidFill>
                  <a:schemeClr val="accent3">
                    <a:lumMod val="40000"/>
                    <a:lumOff val="60000"/>
                  </a:schemeClr>
                </a:solidFill>
              </a:rPr>
            </a:br>
            <a:r>
              <a:rPr lang="fr-FR" sz="1100" dirty="0" smtClean="0">
                <a:solidFill>
                  <a:schemeClr val="accent3">
                    <a:lumMod val="40000"/>
                    <a:lumOff val="60000"/>
                  </a:schemeClr>
                </a:solidFill>
              </a:rPr>
              <a:t>La procédure la plus économique est celle du divorce par </a:t>
            </a:r>
            <a:r>
              <a:rPr lang="fr-FR" sz="1200" b="1" dirty="0" smtClean="0">
                <a:solidFill>
                  <a:schemeClr val="accent3">
                    <a:lumMod val="40000"/>
                    <a:lumOff val="60000"/>
                  </a:schemeClr>
                </a:solidFill>
              </a:rPr>
              <a:t>consentement mutuel </a:t>
            </a:r>
            <a:r>
              <a:rPr lang="fr-FR" sz="1100" dirty="0" smtClean="0">
                <a:solidFill>
                  <a:schemeClr val="accent3">
                    <a:lumMod val="40000"/>
                    <a:lumOff val="60000"/>
                  </a:schemeClr>
                </a:solidFill>
              </a:rPr>
              <a:t>car les époux sont d’accord sur les conditions du divorce et la procédure n’est pas très longue. </a:t>
            </a:r>
            <a:br>
              <a:rPr lang="fr-FR" sz="1100" dirty="0" smtClean="0">
                <a:solidFill>
                  <a:schemeClr val="accent3">
                    <a:lumMod val="40000"/>
                    <a:lumOff val="60000"/>
                  </a:schemeClr>
                </a:solidFill>
              </a:rPr>
            </a:br>
            <a:r>
              <a:rPr lang="fr-FR" sz="1100" dirty="0" smtClean="0">
                <a:solidFill>
                  <a:schemeClr val="accent3">
                    <a:lumMod val="40000"/>
                    <a:lumOff val="60000"/>
                  </a:schemeClr>
                </a:solidFill>
              </a:rPr>
              <a:t>Les horaires d’avocat sont donc fixés forfaitairement (1500 euros environs pour le couple ). Dans les autres procédures, les horaires d'avocat sont, fixés en fonction du temps passé sur le dossier. Le coût peut donc varier de 3000 à 10000 euros.</a:t>
            </a:r>
            <a:br>
              <a:rPr lang="fr-FR" sz="1100" dirty="0" smtClean="0">
                <a:solidFill>
                  <a:schemeClr val="accent3">
                    <a:lumMod val="40000"/>
                    <a:lumOff val="60000"/>
                  </a:schemeClr>
                </a:solidFill>
              </a:rPr>
            </a:br>
            <a:r>
              <a:rPr lang="fr-FR" sz="1100" dirty="0" smtClean="0">
                <a:solidFill>
                  <a:schemeClr val="accent3">
                    <a:lumMod val="40000"/>
                    <a:lumOff val="60000"/>
                  </a:schemeClr>
                </a:solidFill>
              </a:rPr>
              <a:t>Pour finir il faut aussi ajouter, les </a:t>
            </a:r>
            <a:r>
              <a:rPr lang="fr-FR" sz="1200" b="1" dirty="0" smtClean="0">
                <a:solidFill>
                  <a:schemeClr val="accent3">
                    <a:lumMod val="40000"/>
                    <a:lumOff val="60000"/>
                  </a:schemeClr>
                </a:solidFill>
              </a:rPr>
              <a:t>pensions alimentaires </a:t>
            </a:r>
            <a:r>
              <a:rPr lang="fr-FR" sz="1100" dirty="0" smtClean="0">
                <a:solidFill>
                  <a:schemeClr val="accent3">
                    <a:lumMod val="40000"/>
                    <a:lumOff val="60000"/>
                  </a:schemeClr>
                </a:solidFill>
              </a:rPr>
              <a:t>et autres sommes  à donner à la partie qui a gagné le procès, calculés en fonction du revenu de chaque personne.</a:t>
            </a:r>
            <a:endParaRPr lang="fr-FR" sz="1100" dirty="0">
              <a:solidFill>
                <a:schemeClr val="accent3">
                  <a:lumMod val="40000"/>
                  <a:lumOff val="60000"/>
                </a:schemeClr>
              </a:solidFill>
            </a:endParaRPr>
          </a:p>
        </p:txBody>
      </p:sp>
      <p:pic>
        <p:nvPicPr>
          <p:cNvPr id="6146" name="Picture 2" descr="http://mon-budget.portail.free.fr/mon-quotidien/la-separation/19-02-2009/divorcer-cela-coute-cher/divorce-cout.jpg"/>
          <p:cNvPicPr>
            <a:picLocks noChangeAspect="1" noChangeArrowheads="1"/>
          </p:cNvPicPr>
          <p:nvPr/>
        </p:nvPicPr>
        <p:blipFill>
          <a:blip r:embed="rId2"/>
          <a:srcRect/>
          <a:stretch>
            <a:fillRect/>
          </a:stretch>
        </p:blipFill>
        <p:spPr bwMode="auto">
          <a:xfrm rot="21276428">
            <a:off x="307974" y="5037615"/>
            <a:ext cx="1429385" cy="1429385"/>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6148" name="Picture 4" descr="http://www.vivolta.com/img-vivolta-images/tmp/226x170-45cfd51f1e48b11c2674184a3b188258.jpg"/>
          <p:cNvPicPr>
            <a:picLocks noChangeAspect="1" noChangeArrowheads="1"/>
          </p:cNvPicPr>
          <p:nvPr/>
        </p:nvPicPr>
        <p:blipFill>
          <a:blip r:embed="rId3"/>
          <a:srcRect/>
          <a:stretch>
            <a:fillRect/>
          </a:stretch>
        </p:blipFill>
        <p:spPr bwMode="auto">
          <a:xfrm rot="21152010">
            <a:off x="307974" y="3434080"/>
            <a:ext cx="1719257" cy="1285640"/>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Tree>
    <p:extLst>
      <p:ext uri="{BB962C8B-B14F-4D97-AF65-F5344CB8AC3E}">
        <p14:creationId xmlns:p14="http://schemas.microsoft.com/office/powerpoint/2010/main" xmlns="" val="3258403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709412"/>
          </a:xfrm>
        </p:spPr>
        <p:txBody>
          <a:bodyPr/>
          <a:lstStyle/>
          <a:p>
            <a:pPr marL="0" indent="0" algn="ctr">
              <a:buNone/>
            </a:pPr>
            <a:r>
              <a:rPr lang="fr-FR" dirty="0" smtClean="0">
                <a:solidFill>
                  <a:srgbClr val="BBA4AB"/>
                </a:solidFill>
              </a:rPr>
              <a:t>La famille miroir grossissant des inégalités hommes/femmes</a:t>
            </a:r>
            <a:endParaRPr lang="fr-FR" dirty="0">
              <a:solidFill>
                <a:srgbClr val="BBA4AB"/>
              </a:solidFill>
            </a:endParaRPr>
          </a:p>
        </p:txBody>
      </p:sp>
      <p:sp>
        <p:nvSpPr>
          <p:cNvPr id="3" name="ZoneTexte 2"/>
          <p:cNvSpPr txBox="1"/>
          <p:nvPr/>
        </p:nvSpPr>
        <p:spPr>
          <a:xfrm>
            <a:off x="1439693" y="2198451"/>
            <a:ext cx="7120646" cy="5324535"/>
          </a:xfrm>
          <a:prstGeom prst="rect">
            <a:avLst/>
          </a:prstGeom>
          <a:noFill/>
        </p:spPr>
        <p:txBody>
          <a:bodyPr wrap="square" rtlCol="0">
            <a:spAutoFit/>
          </a:bodyPr>
          <a:lstStyle/>
          <a:p>
            <a:r>
              <a:rPr lang="fr-FR" sz="2000" i="1" u="sng" dirty="0" smtClean="0">
                <a:solidFill>
                  <a:schemeClr val="accent5"/>
                </a:solidFill>
              </a:rPr>
              <a:t>Introduction :</a:t>
            </a:r>
            <a:r>
              <a:rPr lang="fr-FR" sz="2000" i="1" dirty="0" smtClean="0">
                <a:solidFill>
                  <a:schemeClr val="accent5"/>
                </a:solidFill>
              </a:rPr>
              <a:t> Discriminées sur le marché du travail, les femmes sont aussi victimes des inégalités dans la sphère privée, où elles continuent à effectuer l'essentiel des tâches domestiques.</a:t>
            </a: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i="1" dirty="0" smtClean="0">
              <a:solidFill>
                <a:schemeClr val="accent5"/>
              </a:solidFill>
            </a:endParaRPr>
          </a:p>
          <a:p>
            <a:endParaRPr lang="fr-FR" sz="2000" dirty="0">
              <a:solidFill>
                <a:schemeClr val="accent5"/>
              </a:solidFill>
            </a:endParaRPr>
          </a:p>
        </p:txBody>
      </p:sp>
      <p:sp>
        <p:nvSpPr>
          <p:cNvPr id="5121" name="Rectangle 1"/>
          <p:cNvSpPr>
            <a:spLocks noChangeArrowheads="1"/>
          </p:cNvSpPr>
          <p:nvPr/>
        </p:nvSpPr>
        <p:spPr bwMode="auto">
          <a:xfrm>
            <a:off x="1439693" y="3715966"/>
            <a:ext cx="6789906" cy="24314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En matière de tâches domestiques, les chiffres sont éloquents et les inégalités criantes : 80 % de ces tâches sont encore réalisées par les femmes.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Et même dans les couples où les deux conjoints travaillent, celles-ci assurent encore 60 % des travaux domestiques et les deux tiers des devoirs parentaux. </a:t>
            </a:r>
            <a:b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br>
            <a:r>
              <a:rPr kumimoji="0" lang="fr-FR" sz="1900" b="0" i="0" u="none" strike="noStrike" cap="none" normalizeH="0" baseline="0" dirty="0" smtClean="0">
                <a:ln>
                  <a:noFill/>
                </a:ln>
                <a:solidFill>
                  <a:schemeClr val="accent3"/>
                </a:solidFill>
                <a:effectLst/>
                <a:ea typeface="Times New Roman" pitchFamily="18" charset="0"/>
                <a:cs typeface="Times New Roman" pitchFamily="18" charset="0"/>
              </a:rPr>
              <a:t>Ces inégalités sont certes à mettre en regard avec ce que l'on observe sur le marché du travail.</a:t>
            </a:r>
            <a:endParaRPr kumimoji="0" lang="fr-FR" sz="1900" b="0" i="0" u="none" strike="noStrike" cap="none" normalizeH="0" baseline="0" dirty="0" smtClean="0">
              <a:ln>
                <a:noFill/>
              </a:ln>
              <a:solidFill>
                <a:schemeClr val="accent3"/>
              </a:solidFill>
              <a:effectLst/>
            </a:endParaRPr>
          </a:p>
        </p:txBody>
      </p:sp>
      <p:sp>
        <p:nvSpPr>
          <p:cNvPr id="5" name="ZoneTexte 4"/>
          <p:cNvSpPr txBox="1"/>
          <p:nvPr/>
        </p:nvSpPr>
        <p:spPr>
          <a:xfrm>
            <a:off x="8044775" y="6459166"/>
            <a:ext cx="1099226" cy="276999"/>
          </a:xfrm>
          <a:prstGeom prst="rect">
            <a:avLst/>
          </a:prstGeom>
          <a:noFill/>
        </p:spPr>
        <p:txBody>
          <a:bodyPr wrap="square" rtlCol="0">
            <a:spAutoFit/>
          </a:bodyPr>
          <a:lstStyle/>
          <a:p>
            <a:r>
              <a:rPr lang="fr-FR" sz="1200" dirty="0" smtClean="0"/>
              <a:t>Pages 1/3</a:t>
            </a:r>
            <a:endParaRPr lang="fr-FR" sz="1200" dirty="0"/>
          </a:p>
        </p:txBody>
      </p:sp>
    </p:spTree>
    <p:extLst>
      <p:ext uri="{BB962C8B-B14F-4D97-AF65-F5344CB8AC3E}">
        <p14:creationId xmlns="" xmlns:p14="http://schemas.microsoft.com/office/powerpoint/2010/main" val="1176323156"/>
      </p:ext>
    </p:extLst>
  </p:cSld>
  <p:clrMapOvr>
    <a:masterClrMapping/>
  </p:clrMapOvr>
  <p:transition>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5" y="161925"/>
            <a:ext cx="8639175"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Les femmes continuent de</a:t>
            </a:r>
            <a:r>
              <a:rPr kumimoji="0" lang="fr-FR" sz="1600" b="0" i="0" u="none" strike="noStrike" cap="none" normalizeH="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 faire</a:t>
            </a:r>
            <a:r>
              <a:rPr kumimoji="0" lang="fr-FR" sz="1600" b="0" i="0" u="none"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 </a:t>
            </a:r>
            <a:r>
              <a:rPr kumimoji="0" lang="fr-FR" sz="1600" b="0" i="0" u="sng"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80%</a:t>
            </a:r>
            <a:r>
              <a:rPr kumimoji="0" lang="fr-FR" sz="1600" b="0" i="0" u="none"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 des tâches domestiques. Par conséquent, elles accumulent du temps de travail rémunéré et du temps de travail domestique au détriment des temps de loisirs et de repos. C'est ce qu'on appelle </a:t>
            </a:r>
            <a:r>
              <a:rPr kumimoji="0" lang="fr-FR" sz="1600" b="0" i="0" u="sng"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la « double journée » </a:t>
            </a:r>
            <a:r>
              <a:rPr kumimoji="0" lang="fr-FR" sz="1600" b="0" i="0" u="none"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a typeface="Times New Roman" pitchFamily="18" charset="0"/>
                <a:cs typeface="Times New Roman" pitchFamily="18" charset="0"/>
              </a:rPr>
              <a:t>!</a:t>
            </a:r>
            <a:endParaRPr kumimoji="0" lang="fr-FR" sz="1600" b="0" i="0" u="none" strike="noStrike" cap="none" normalizeH="0" baseline="0" dirty="0" smtClean="0">
              <a:ln>
                <a:noFill/>
              </a:ln>
              <a:solidFill>
                <a:schemeClr val="accent6"/>
              </a:solidFill>
              <a:effectLst>
                <a:outerShdw blurRad="60007" dist="310007" dir="7680000" sy="30000" kx="1300200" algn="ctr" rotWithShape="0">
                  <a:prstClr val="black">
                    <a:alpha val="32000"/>
                  </a:prstClr>
                </a:outerShdw>
              </a:effectLst>
            </a:endParaRPr>
          </a:p>
        </p:txBody>
      </p:sp>
      <p:sp>
        <p:nvSpPr>
          <p:cNvPr id="24578" name="Rectangle 2"/>
          <p:cNvSpPr>
            <a:spLocks noChangeArrowheads="1"/>
          </p:cNvSpPr>
          <p:nvPr/>
        </p:nvSpPr>
        <p:spPr bwMode="auto">
          <a:xfrm>
            <a:off x="862518" y="3705225"/>
            <a:ext cx="7128957" cy="2800767"/>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sng" strike="noStrike" cap="none" normalizeH="0" baseline="0" dirty="0" smtClean="0">
                <a:ln>
                  <a:noFill/>
                </a:ln>
                <a:solidFill>
                  <a:schemeClr val="tx2"/>
                </a:solidFill>
                <a:effectLst/>
                <a:ea typeface="Times New Roman" pitchFamily="18" charset="0"/>
                <a:cs typeface="Times New Roman" pitchFamily="18" charset="0"/>
              </a:rPr>
              <a:t>4h01</a:t>
            </a:r>
            <a:r>
              <a:rPr kumimoji="0" lang="fr-FR" sz="1600" b="0" i="0" u="sng" strike="noStrike" cap="none" normalizeH="0" baseline="0" dirty="0" smtClean="0">
                <a:ln>
                  <a:noFill/>
                </a:ln>
                <a:solidFill>
                  <a:schemeClr val="tx2"/>
                </a:solidFill>
                <a:effectLst/>
                <a:ea typeface="Times New Roman" pitchFamily="18" charset="0"/>
                <a:cs typeface="Times New Roman" pitchFamily="18" charset="0"/>
              </a:rPr>
              <a:t>: </a:t>
            </a:r>
            <a:r>
              <a:rPr kumimoji="0" lang="fr-FR" sz="1600" b="0" i="0" u="none" strike="noStrike" cap="none" normalizeH="0" baseline="0" dirty="0" smtClean="0">
                <a:ln>
                  <a:noFill/>
                </a:ln>
                <a:solidFill>
                  <a:schemeClr val="tx2"/>
                </a:solidFill>
                <a:effectLst/>
                <a:ea typeface="Times New Roman" pitchFamily="18" charset="0"/>
                <a:cs typeface="Times New Roman" pitchFamily="18" charset="0"/>
              </a:rPr>
              <a:t>C'est le temps consacré tous les jours par les femmes aux tâches domestiques (ménages, courses, soins aux enfants, jardinage </a:t>
            </a:r>
            <a:r>
              <a:rPr kumimoji="0" lang="fr-FR" sz="1600" b="0" i="0" u="none" strike="noStrike" cap="none" normalizeH="0" baseline="0" dirty="0" err="1" smtClean="0">
                <a:ln>
                  <a:noFill/>
                </a:ln>
                <a:solidFill>
                  <a:schemeClr val="tx2"/>
                </a:solidFill>
                <a:effectLst/>
                <a:ea typeface="Times New Roman" pitchFamily="18" charset="0"/>
                <a:cs typeface="Times New Roman" pitchFamily="18" charset="0"/>
              </a:rPr>
              <a:t>etc</a:t>
            </a:r>
            <a:r>
              <a:rPr kumimoji="0" lang="fr-FR" sz="1600" b="0" i="0" u="none" strike="noStrike" cap="none" normalizeH="0" baseline="0" dirty="0" smtClean="0">
                <a:ln>
                  <a:noFill/>
                </a:ln>
                <a:solidFill>
                  <a:schemeClr val="tx2"/>
                </a:solidFill>
                <a:effectLst/>
                <a:ea typeface="Times New Roman" pitchFamily="18" charset="0"/>
                <a:cs typeface="Times New Roman" pitchFamily="18" charset="0"/>
              </a:rPr>
              <a:t>). C'est deux fois plus que les hommes qui n'y consacrent que </a:t>
            </a:r>
            <a:r>
              <a:rPr kumimoji="0" lang="fr-FR" sz="1600" b="0" i="0" u="sng" strike="noStrike" cap="none" normalizeH="0" baseline="0" dirty="0" smtClean="0">
                <a:ln>
                  <a:noFill/>
                </a:ln>
                <a:solidFill>
                  <a:schemeClr val="tx2"/>
                </a:solidFill>
                <a:effectLst/>
                <a:ea typeface="Times New Roman" pitchFamily="18" charset="0"/>
                <a:cs typeface="Times New Roman" pitchFamily="18" charset="0"/>
              </a:rPr>
              <a:t>2h13</a:t>
            </a:r>
            <a:r>
              <a:rPr kumimoji="0" lang="fr-FR" sz="1600" b="0" i="0" u="none" strike="noStrike" cap="none" normalizeH="0" baseline="0" dirty="0" smtClean="0">
                <a:ln>
                  <a:noFill/>
                </a:ln>
                <a:solidFill>
                  <a:schemeClr val="tx2"/>
                </a:solidFill>
                <a:effectLst/>
                <a:ea typeface="Times New Roman" pitchFamily="18" charset="0"/>
                <a:cs typeface="Times New Roman" pitchFamily="18" charset="0"/>
              </a:rPr>
              <a:t>. En outre, les femmes s'occupent plus de leurs enfants. Elles y consacrent une heure, contre un peu moins d'une demi-heure pour les hommes.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sng" strike="noStrike" cap="none" normalizeH="0" baseline="0" dirty="0" smtClean="0">
                <a:ln>
                  <a:noFill/>
                </a:ln>
                <a:solidFill>
                  <a:schemeClr val="tx2"/>
                </a:solidFill>
                <a:effectLst/>
                <a:ea typeface="Times New Roman" pitchFamily="18" charset="0"/>
                <a:cs typeface="Times New Roman" pitchFamily="18" charset="0"/>
              </a:rPr>
              <a:t>4h45 </a:t>
            </a:r>
            <a:r>
              <a:rPr kumimoji="0" lang="fr-FR" sz="1600" b="0" i="0" u="sng" strike="noStrike" cap="none" normalizeH="0" baseline="0" dirty="0" smtClean="0">
                <a:ln>
                  <a:noFill/>
                </a:ln>
                <a:solidFill>
                  <a:schemeClr val="tx2"/>
                </a:solidFill>
                <a:effectLst/>
                <a:ea typeface="Times New Roman" pitchFamily="18" charset="0"/>
                <a:cs typeface="Times New Roman" pitchFamily="18" charset="0"/>
              </a:rPr>
              <a:t>: </a:t>
            </a:r>
            <a:r>
              <a:rPr kumimoji="0" lang="fr-FR" sz="1600" b="0" i="0" u="none" strike="noStrike" cap="none" normalizeH="0" baseline="0" dirty="0" smtClean="0">
                <a:ln>
                  <a:noFill/>
                </a:ln>
                <a:solidFill>
                  <a:schemeClr val="tx2"/>
                </a:solidFill>
                <a:effectLst/>
                <a:ea typeface="Times New Roman" pitchFamily="18" charset="0"/>
                <a:cs typeface="Times New Roman" pitchFamily="18" charset="0"/>
              </a:rPr>
              <a:t>c'est le temps libre dont disposent les femmes. C'est </a:t>
            </a:r>
            <a:r>
              <a:rPr kumimoji="0" lang="fr-FR" sz="1600" b="0" i="0" u="sng" strike="noStrike" cap="none" normalizeH="0" baseline="0" dirty="0" smtClean="0">
                <a:ln>
                  <a:noFill/>
                </a:ln>
                <a:solidFill>
                  <a:schemeClr val="tx2"/>
                </a:solidFill>
                <a:effectLst/>
                <a:ea typeface="Times New Roman" pitchFamily="18" charset="0"/>
                <a:cs typeface="Times New Roman" pitchFamily="18" charset="0"/>
              </a:rPr>
              <a:t>½</a:t>
            </a:r>
            <a:r>
              <a:rPr kumimoji="0" lang="fr-FR" sz="1600" b="0" i="0" u="none" strike="noStrike" cap="none" normalizeH="0" dirty="0" smtClean="0">
                <a:ln>
                  <a:noFill/>
                </a:ln>
                <a:solidFill>
                  <a:schemeClr val="tx2"/>
                </a:solidFill>
                <a:effectLst/>
                <a:ea typeface="Times New Roman" pitchFamily="18" charset="0"/>
                <a:cs typeface="Times New Roman" pitchFamily="18" charset="0"/>
              </a:rPr>
              <a:t> </a:t>
            </a:r>
            <a:r>
              <a:rPr kumimoji="0" lang="fr-FR" sz="1600" b="0" i="0" u="none" strike="noStrike" cap="none" normalizeH="0" baseline="0" dirty="0" smtClean="0">
                <a:ln>
                  <a:noFill/>
                </a:ln>
                <a:solidFill>
                  <a:schemeClr val="tx2"/>
                </a:solidFill>
                <a:effectLst/>
                <a:ea typeface="Times New Roman" pitchFamily="18" charset="0"/>
                <a:cs typeface="Times New Roman" pitchFamily="18" charset="0"/>
              </a:rPr>
              <a:t>heure de moins que les hommes. Et la différence est frappante dans les jeux et internet (+16 minutes pour les hommes), la télévision (13minutes) et le sport (8 minutes). En revanche, les femmes passent plus de temps à leur famille et aux amis (+7 minutes).</a:t>
            </a:r>
            <a:endParaRPr kumimoji="0" lang="fr-FR" sz="1600" b="0" i="0" u="none" strike="noStrike" cap="none" normalizeH="0" baseline="0" dirty="0" smtClean="0">
              <a:ln>
                <a:noFill/>
              </a:ln>
              <a:solidFill>
                <a:schemeClr val="tx2"/>
              </a:solidFill>
              <a:effectLst/>
            </a:endParaRPr>
          </a:p>
        </p:txBody>
      </p:sp>
      <p:pic>
        <p:nvPicPr>
          <p:cNvPr id="24580" name="Picture 4" descr="http://t3.gstatic.com/images?q=tbn:ANd9GcS3uI9RNVpztCC52VcFUH9VHqJ44zK7OEXwcEP9MrVjs8XXSOsCLg"/>
          <p:cNvPicPr>
            <a:picLocks noChangeAspect="1" noChangeArrowheads="1"/>
          </p:cNvPicPr>
          <p:nvPr/>
        </p:nvPicPr>
        <p:blipFill>
          <a:blip r:embed="rId2"/>
          <a:srcRect/>
          <a:stretch>
            <a:fillRect/>
          </a:stretch>
        </p:blipFill>
        <p:spPr bwMode="auto">
          <a:xfrm>
            <a:off x="1190625" y="1724025"/>
            <a:ext cx="2110159" cy="159097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026" name="Picture 2"/>
          <p:cNvPicPr>
            <a:picLocks noChangeAspect="1" noChangeArrowheads="1"/>
          </p:cNvPicPr>
          <p:nvPr/>
        </p:nvPicPr>
        <p:blipFill>
          <a:blip r:embed="rId3"/>
          <a:srcRect/>
          <a:stretch>
            <a:fillRect/>
          </a:stretch>
        </p:blipFill>
        <p:spPr bwMode="auto">
          <a:xfrm>
            <a:off x="5276850" y="1724025"/>
            <a:ext cx="2124075" cy="159097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6" name="ZoneTexte 5"/>
          <p:cNvSpPr txBox="1"/>
          <p:nvPr/>
        </p:nvSpPr>
        <p:spPr>
          <a:xfrm>
            <a:off x="7991475" y="6505993"/>
            <a:ext cx="1152526" cy="276999"/>
          </a:xfrm>
          <a:prstGeom prst="rect">
            <a:avLst/>
          </a:prstGeom>
          <a:noFill/>
        </p:spPr>
        <p:txBody>
          <a:bodyPr wrap="square" rtlCol="0">
            <a:spAutoFit/>
          </a:bodyPr>
          <a:lstStyle/>
          <a:p>
            <a:r>
              <a:rPr lang="fr-FR" sz="1200" dirty="0" smtClean="0"/>
              <a:t>Pages  2/3</a:t>
            </a:r>
            <a:endParaRPr lang="fr-FR"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0" y="1674495"/>
            <a:ext cx="4810125" cy="518350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lnSpcReduction="10000"/>
          </a:bodyPr>
          <a:lstStyle/>
          <a:p>
            <a:r>
              <a:rPr lang="fr-FR" sz="1200" dirty="0" smtClean="0">
                <a:solidFill>
                  <a:schemeClr val="tx2"/>
                </a:solidFill>
              </a:rPr>
              <a:t>Toutes les études le montrent : les hommes s’investissent encore plus dans leur travail quand viennent les enfants, collant sans doute plus ou moins inconsciemment au rôle classique du pater familials fournisseur de ressources … malgré les belles intentions affichées quand les sondeurs viennent les interroger sur leur bonne volonté ménagère. Là, en théorie, </a:t>
            </a:r>
            <a:r>
              <a:rPr lang="fr-FR" sz="1200" u="sng" dirty="0" smtClean="0">
                <a:solidFill>
                  <a:schemeClr val="tx2"/>
                </a:solidFill>
              </a:rPr>
              <a:t>73 %</a:t>
            </a:r>
            <a:r>
              <a:rPr lang="fr-FR" sz="1200" dirty="0" smtClean="0">
                <a:solidFill>
                  <a:schemeClr val="tx2"/>
                </a:solidFill>
              </a:rPr>
              <a:t> des mâles adultes français estiment que les hommes «  devraient mieux partager les tâches domestiques  ». En théorie.</a:t>
            </a:r>
          </a:p>
          <a:p>
            <a:pPr>
              <a:buNone/>
            </a:pPr>
            <a:r>
              <a:rPr lang="fr-FR" sz="1200" dirty="0" smtClean="0">
                <a:solidFill>
                  <a:schemeClr val="tx2"/>
                </a:solidFill>
              </a:rPr>
              <a:t> </a:t>
            </a:r>
          </a:p>
          <a:p>
            <a:r>
              <a:rPr lang="fr-FR" sz="1200" dirty="0" smtClean="0">
                <a:solidFill>
                  <a:schemeClr val="tx2"/>
                </a:solidFill>
              </a:rPr>
              <a:t>Une situation </a:t>
            </a:r>
            <a:r>
              <a:rPr lang="fr-FR" sz="1200" u="sng" dirty="0" smtClean="0">
                <a:solidFill>
                  <a:schemeClr val="tx2"/>
                </a:solidFill>
              </a:rPr>
              <a:t>désespérément</a:t>
            </a:r>
            <a:r>
              <a:rPr lang="fr-FR" sz="1200" dirty="0" smtClean="0">
                <a:solidFill>
                  <a:schemeClr val="tx2"/>
                </a:solidFill>
              </a:rPr>
              <a:t> stable : La dernière enquête «  Emploi du temps  » de l’Insee, en 1999, montrait déjà que peu de progrès avaient été réalisés depuis 1986 : en treize ans, huit minutes de travail domestique de plus pour les hommes, une de moins pour les femmes .Finalement, peu de choses ont changé depuis le célèbre slogan féministe des années 70 </a:t>
            </a:r>
            <a:r>
              <a:rPr lang="fr-FR" sz="1200" u="sng" dirty="0" smtClean="0">
                <a:solidFill>
                  <a:schemeClr val="tx2"/>
                </a:solidFill>
              </a:rPr>
              <a:t>«  Ni potiche ni bonniche  »</a:t>
            </a:r>
            <a:r>
              <a:rPr lang="fr-FR" sz="1200" dirty="0" smtClean="0">
                <a:solidFill>
                  <a:schemeClr val="tx2"/>
                </a:solidFill>
              </a:rPr>
              <a:t> ! Le partage du ménage serait-il le dernier combat à mener par les femmes (et les hommes) ?</a:t>
            </a:r>
          </a:p>
          <a:p>
            <a:pPr>
              <a:buNone/>
            </a:pPr>
            <a:endParaRPr lang="fr-FR" sz="1200" dirty="0" smtClean="0">
              <a:solidFill>
                <a:schemeClr val="tx2"/>
              </a:solidFill>
            </a:endParaRPr>
          </a:p>
          <a:p>
            <a:r>
              <a:rPr lang="fr-FR" sz="1200" dirty="0" smtClean="0">
                <a:solidFill>
                  <a:schemeClr val="tx2"/>
                </a:solidFill>
              </a:rPr>
              <a:t>Les femmes des couples «  biactifs  », ceux où les deux travaillent, ne sont pas épargnées par cette injustice, même si certaines tâches, comme la préparation des repas, le passage de l’aspirateur et la vaisselle, </a:t>
            </a:r>
            <a:r>
              <a:rPr lang="fr-FR" sz="1200" u="sng" dirty="0" smtClean="0">
                <a:solidFill>
                  <a:schemeClr val="tx2"/>
                </a:solidFill>
              </a:rPr>
              <a:t>ont  des statistiques un peu mieux partagées. </a:t>
            </a:r>
            <a:r>
              <a:rPr lang="fr-FR" sz="1200" dirty="0" smtClean="0">
                <a:solidFill>
                  <a:schemeClr val="tx2"/>
                </a:solidFill>
              </a:rPr>
              <a:t>Ainsi, si les femmes au foyer se chargent presque toujours du repassage, c’est aussi le cas dans … </a:t>
            </a:r>
            <a:r>
              <a:rPr lang="fr-FR" sz="1200" u="sng" dirty="0" smtClean="0">
                <a:solidFill>
                  <a:schemeClr val="tx2"/>
                </a:solidFill>
              </a:rPr>
              <a:t>76,5 % </a:t>
            </a:r>
            <a:r>
              <a:rPr lang="fr-FR" sz="1200" dirty="0" smtClean="0">
                <a:solidFill>
                  <a:schemeClr val="tx2"/>
                </a:solidFill>
              </a:rPr>
              <a:t>de ces couples où les deux travaillent ! Et pourtant, un fer à repasser n’est pas plus compliqué à manipuler qu’une voiture ou un ordinateur. </a:t>
            </a:r>
          </a:p>
          <a:p>
            <a:endParaRPr lang="fr-FR" sz="1200" dirty="0"/>
          </a:p>
        </p:txBody>
      </p:sp>
      <p:sp>
        <p:nvSpPr>
          <p:cNvPr id="2049" name="Rectangle 1"/>
          <p:cNvSpPr>
            <a:spLocks noChangeArrowheads="1"/>
          </p:cNvSpPr>
          <p:nvPr/>
        </p:nvSpPr>
        <p:spPr bwMode="auto">
          <a:xfrm>
            <a:off x="4991100" y="1674495"/>
            <a:ext cx="3792977" cy="4339650"/>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2"/>
                </a:solidFill>
                <a:effectLst/>
                <a:ea typeface="Times New Roman" pitchFamily="18" charset="0"/>
                <a:cs typeface="Times New Roman" pitchFamily="18" charset="0"/>
              </a:rPr>
              <a:t>Le modèle de la femme au foyer a été délaissé par la très grande majorité des femmes. Le travail féminin est devenu un phénomène social massif. Il est maintenant inscrit fortement dans la réalité sociale et tout semble indiquer qu’il est devenu un phénomène irréversible.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2"/>
              </a:solidFill>
              <a:effectLst/>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2"/>
                </a:solidFill>
                <a:effectLst/>
                <a:ea typeface="Times New Roman" pitchFamily="18" charset="0"/>
                <a:cs typeface="Times New Roman" pitchFamily="18" charset="0"/>
              </a:rPr>
              <a:t>Le travail des femmes participe désormais à la construction de l’identité féminine : les filles, à l’école, se préparent à un métier comme les garçons, et très rares sont celles qui ne cherchent pas d’emploi à l’issue de leur scolarité.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2"/>
              </a:solidFill>
              <a:effectLst/>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2"/>
                </a:solidFill>
                <a:effectLst/>
                <a:ea typeface="Times New Roman" pitchFamily="18" charset="0"/>
                <a:cs typeface="Times New Roman" pitchFamily="18" charset="0"/>
              </a:rPr>
              <a:t>La perspective d’occuper un emploi, avec ce qu’il signifie d’autonomie personnelle, a été une puissante motivation d’investissement scolaire. Inversement, l’obtention de diplômes aura permis aux femmes d’accéder à l’emploi salarié qualifié, y compris dans les postes d’encadrement.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2"/>
              </a:solidFill>
              <a:effectLst/>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2"/>
                </a:solidFill>
                <a:effectLst/>
                <a:ea typeface="Times New Roman" pitchFamily="18" charset="0"/>
                <a:cs typeface="Times New Roman" pitchFamily="18" charset="0"/>
              </a:rPr>
              <a:t>Cependant, hommes et femmes sont encore loin d’occuper les mêmes types d’emplois et d’entretenir le même rapport à l’emploi.</a:t>
            </a:r>
            <a:endParaRPr kumimoji="0" lang="fr-FR" sz="1200" b="0" i="0" u="none" strike="noStrike" cap="none" normalizeH="0" baseline="0" dirty="0" smtClean="0">
              <a:ln>
                <a:noFill/>
              </a:ln>
              <a:solidFill>
                <a:schemeClr val="tx2"/>
              </a:solidFill>
              <a:effectLst/>
            </a:endParaRPr>
          </a:p>
        </p:txBody>
      </p:sp>
      <p:pic>
        <p:nvPicPr>
          <p:cNvPr id="7170" name="Picture 2" descr="https://encrypted-tbn1.gstatic.com/images?q=tbn:ANd9GcSotDclgqM3Gq0vwaGQwrUXdh-VfaY1tJvNSaN5HCb1bKAzWJeXtg"/>
          <p:cNvPicPr>
            <a:picLocks noChangeAspect="1" noChangeArrowheads="1"/>
          </p:cNvPicPr>
          <p:nvPr/>
        </p:nvPicPr>
        <p:blipFill>
          <a:blip r:embed="rId3"/>
          <a:srcRect/>
          <a:stretch>
            <a:fillRect/>
          </a:stretch>
        </p:blipFill>
        <p:spPr bwMode="auto">
          <a:xfrm>
            <a:off x="1381125" y="295274"/>
            <a:ext cx="1190625" cy="11906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172" name="Picture 4" descr="https://encrypted-tbn3.gstatic.com/images?q=tbn:ANd9GcS7hA6EYMTm9FWU--2PC8G7LIIbGorkjtptD_JFuu0JUQqyBM_m"/>
          <p:cNvPicPr>
            <a:picLocks noChangeAspect="1" noChangeArrowheads="1"/>
          </p:cNvPicPr>
          <p:nvPr/>
        </p:nvPicPr>
        <p:blipFill>
          <a:blip r:embed="rId4"/>
          <a:srcRect/>
          <a:stretch>
            <a:fillRect/>
          </a:stretch>
        </p:blipFill>
        <p:spPr bwMode="auto">
          <a:xfrm>
            <a:off x="3315406" y="295275"/>
            <a:ext cx="1675694" cy="11906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174" name="Picture 6" descr="https://encrypted-tbn1.gstatic.com/images?q=tbn:ANd9GcRtv4TtlB7c4ao9Y_YBE-H_piNcvRaNRSJwVoadM4cMIyuKECC6Og"/>
          <p:cNvPicPr>
            <a:picLocks noChangeAspect="1" noChangeArrowheads="1"/>
          </p:cNvPicPr>
          <p:nvPr/>
        </p:nvPicPr>
        <p:blipFill>
          <a:blip r:embed="rId5"/>
          <a:srcRect/>
          <a:stretch>
            <a:fillRect/>
          </a:stretch>
        </p:blipFill>
        <p:spPr bwMode="auto">
          <a:xfrm>
            <a:off x="5686425" y="295275"/>
            <a:ext cx="1681994" cy="11906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7" name="ZoneTexte 6"/>
          <p:cNvSpPr txBox="1"/>
          <p:nvPr/>
        </p:nvSpPr>
        <p:spPr>
          <a:xfrm>
            <a:off x="2771775" y="666750"/>
            <a:ext cx="428625" cy="369332"/>
          </a:xfrm>
          <a:prstGeom prst="rect">
            <a:avLst/>
          </a:prstGeom>
          <a:noFill/>
        </p:spPr>
        <p:txBody>
          <a:bodyPr wrap="square" rtlCol="0">
            <a:spAutoFit/>
          </a:bodyPr>
          <a:lstStyle/>
          <a:p>
            <a:r>
              <a:rPr lang="fr-FR" dirty="0" smtClean="0">
                <a:solidFill>
                  <a:schemeClr val="accent1"/>
                </a:solidFill>
              </a:rPr>
              <a:t> ~</a:t>
            </a:r>
            <a:endParaRPr lang="fr-FR" dirty="0">
              <a:solidFill>
                <a:schemeClr val="accent1"/>
              </a:solidFill>
            </a:endParaRPr>
          </a:p>
        </p:txBody>
      </p:sp>
      <p:sp>
        <p:nvSpPr>
          <p:cNvPr id="8" name="ZoneTexte 7"/>
          <p:cNvSpPr txBox="1"/>
          <p:nvPr/>
        </p:nvSpPr>
        <p:spPr>
          <a:xfrm>
            <a:off x="5162550" y="666750"/>
            <a:ext cx="523875" cy="369332"/>
          </a:xfrm>
          <a:prstGeom prst="rect">
            <a:avLst/>
          </a:prstGeom>
          <a:noFill/>
        </p:spPr>
        <p:txBody>
          <a:bodyPr wrap="square" rtlCol="0">
            <a:spAutoFit/>
          </a:bodyPr>
          <a:lstStyle/>
          <a:p>
            <a:r>
              <a:rPr lang="fr-FR" dirty="0" smtClean="0">
                <a:solidFill>
                  <a:schemeClr val="accent1"/>
                </a:solidFill>
              </a:rPr>
              <a:t> ~</a:t>
            </a:r>
            <a:endParaRPr lang="fr-FR" dirty="0">
              <a:solidFill>
                <a:schemeClr val="accent1"/>
              </a:solidFill>
            </a:endParaRPr>
          </a:p>
        </p:txBody>
      </p:sp>
      <p:cxnSp>
        <p:nvCxnSpPr>
          <p:cNvPr id="12" name="Connecteur droit 11"/>
          <p:cNvCxnSpPr/>
          <p:nvPr/>
        </p:nvCxnSpPr>
        <p:spPr>
          <a:xfrm rot="5400000">
            <a:off x="2586038" y="4071937"/>
            <a:ext cx="44481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rot="16200000" flipV="1">
            <a:off x="4722653" y="1761173"/>
            <a:ext cx="174150" cy="794"/>
          </a:xfrm>
          <a:prstGeom prst="line">
            <a:avLst/>
          </a:prstGeom>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8056123" y="6442500"/>
            <a:ext cx="1087877" cy="276999"/>
          </a:xfrm>
          <a:prstGeom prst="rect">
            <a:avLst/>
          </a:prstGeom>
          <a:noFill/>
        </p:spPr>
        <p:txBody>
          <a:bodyPr wrap="square" rtlCol="0">
            <a:spAutoFit/>
          </a:bodyPr>
          <a:lstStyle/>
          <a:p>
            <a:r>
              <a:rPr lang="fr-FR" sz="1200" dirty="0" smtClean="0"/>
              <a:t>Pages 3/3</a:t>
            </a:r>
            <a:endParaRPr lang="fr-FR"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Sillage.thmx</Template>
  <TotalTime>192</TotalTime>
  <Words>1525</Words>
  <Application>Microsoft Macintosh PowerPoint</Application>
  <PresentationFormat>Affichage à l'écran (4:3)</PresentationFormat>
  <Paragraphs>107</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Slipstream</vt:lpstr>
      <vt:lpstr>La famille dans tous ses états </vt:lpstr>
      <vt:lpstr>Sommaire </vt:lpstr>
      <vt:lpstr>La famille se conjugue au pluriel </vt:lpstr>
      <vt:lpstr>   *Les enfants qui naissent hors mariage, contre 6% il ya 40 ans, 1/3 des mariages se finit par un divorce et ¼ des enfants vivent avec un seul parent. Pourquoi un tel changement ? Crise économique, crise sociale, chômage, catastrophes écologiques … Le monde extérieur est perçu comme de plus en plus dangereux, et est à l’origine de nouvelles complications face à l’avenir, relève l’Observatoire, pour lequel le manque de repères de la cellule familiale a pour peur de l’accélération du rythme de vie. «  La société est transformée par le nouveau rapport au temps, dont l’accélération menace autant la sphère publique que la sphère privée. Les activités des membres du foyer, les horaires à respecter et à faire coïncider constituent une lourde charge et un défi quotidien. »        *D’autres facteurs sont responsables des bouleversements de la famille. La nouvelle technologie par exemple. Les familles décident elles-mêmes en ce qui concerne, le téléphone portable, l’équipement individuel de connexion à Internet ou encore les sorties et ce qu’elles impliquent. Sur ces points, les parents tendent à adopter une attitude expérimental : l’objectif est de contrôler le mouvement tout en évitant la rupture avec l’enfant. Une difficulté à tenir, confronté aux pratiques de socialisation concurrentes. Les choix faits  par d’autres familles, les comportements de pairs et tous les autres modèles véhiculés par les médias viennent influencer, relativiser ou contredire les choix des parents. </vt:lpstr>
      <vt:lpstr>  Si les fondations de la famille semblent se désagréger , elle en reste un obstacle. «La famille, c'est aussi un peu de soutien quand tout le reste fout le camp. Le collectif n'existe plus par la solidarité de ses membres: la famille, ce sont des gens sur lesquels on peut compter», commente François de Singly, le sociologue. Selon l'Observatoire, face à ces changements, les familles d'aujourd'hui adoptent de nouvelles postures qui existent, peuvent se superposer et sont liées à des faits majeurs. L'étude les répartit en quatre grands groupes:   - Les familles partenaires: la communication, l'écoute et le dialogue deviennent les solutions de voûte de la famille et de l'épanouissement de l'enfant.   - Les familles remparts: dans une société anxiogène où sa structure s’est affaiblie, la famille cherche à se protéger. Quête d'unité et de soutien et réaffirmation de valeurs et de convictions communes deviennent des enjeux de conquête pour ce groupe.  - Les familles reconnectées: le désir de se retrouver et de recréer un lien est de plus en plus fort où le rapport au temps s'est transformé. Dans la famille, les temps et les espaces communs font le sujet d'une nouvelle valorisation. Partager et «faire ensemble» sont ici les expressions de la réaffirmation des liens.   - Les familles hédonistes: dans une société individuelle, la quête du plaisir devient une valeur essentiel. Et le partage des  moments de plaisir doivent accommoder l’individuel et le collectif. Vivre ensemble mais libres, en somme. « L'individu ne voulant plus se sacrifier pour la famille, c'est elle qui doit désormais lui offrir un cadre de vie épanouissant, à la fois sécurisant et propre à garantir une certaine liberté», remarque le sociologue Jean-Hugues Déchaux.  </vt:lpstr>
      <vt:lpstr>Le coût de la séparation </vt:lpstr>
      <vt:lpstr>La famille miroir grossissant des inégalités hommes/femmes</vt:lpstr>
      <vt:lpstr>Diapositive 8</vt:lpstr>
      <vt:lpstr>Diapositive 9</vt:lpstr>
      <vt:lpstr>La filiation recomposé </vt:lpstr>
      <vt:lpstr>Diapositive 11</vt:lpstr>
      <vt:lpstr>Jeunes majeurs ou vieux mineurs </vt:lpstr>
      <vt:lpstr> </vt:lpstr>
      <vt:lpstr>Diapositive 14</vt:lpstr>
      <vt:lpstr>La famille solidaire </vt:lpstr>
      <vt:lpstr>Diapositive 16</vt:lpstr>
      <vt:lpstr>Diapositive 17</vt:lpstr>
    </vt:vector>
  </TitlesOfParts>
  <Company>Manon Simon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famille dans tous ses états </dc:title>
  <dc:creator>Simon Manon</dc:creator>
  <cp:lastModifiedBy>msimon-a</cp:lastModifiedBy>
  <cp:revision>25</cp:revision>
  <dcterms:created xsi:type="dcterms:W3CDTF">2013-02-10T13:12:22Z</dcterms:created>
  <dcterms:modified xsi:type="dcterms:W3CDTF">2013-04-03T07:43:53Z</dcterms:modified>
</cp:coreProperties>
</file>