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1" r:id="rId6"/>
    <p:sldId id="266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3" r:id="rId15"/>
    <p:sldId id="272" r:id="rId16"/>
    <p:sldId id="274" r:id="rId17"/>
    <p:sldId id="275" r:id="rId18"/>
    <p:sldId id="271" r:id="rId19"/>
    <p:sldId id="276" r:id="rId20"/>
    <p:sldId id="277" r:id="rId21"/>
    <p:sldId id="278" r:id="rId22"/>
    <p:sldId id="279" r:id="rId23"/>
    <p:sldId id="282" r:id="rId24"/>
    <p:sldId id="281" r:id="rId25"/>
    <p:sldId id="283" r:id="rId26"/>
    <p:sldId id="280" r:id="rId27"/>
    <p:sldId id="284" r:id="rId28"/>
    <p:sldId id="285" r:id="rId29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5pPr>
    <a:lvl6pPr marL="22860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6pPr>
    <a:lvl7pPr marL="27432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7pPr>
    <a:lvl8pPr marL="32004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8pPr>
    <a:lvl9pPr marL="3657600" algn="l" defTabSz="914400" rtl="0" eaLnBrk="1" latinLnBrk="0" hangingPunct="1">
      <a:defRPr sz="3200" b="1" kern="1200">
        <a:solidFill>
          <a:schemeClr val="tx1"/>
        </a:solidFill>
        <a:latin typeface="Lucida Handwriting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9862"/>
    <a:srgbClr val="003399"/>
    <a:srgbClr val="A50021"/>
    <a:srgbClr val="F3E2C3"/>
    <a:srgbClr val="003300"/>
    <a:srgbClr val="4B612D"/>
    <a:srgbClr val="3366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9" d="100"/>
          <a:sy n="59" d="100"/>
        </p:scale>
        <p:origin x="-83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C6720C-1F62-487E-B499-73F3835394B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320074"/>
      </p:ext>
    </p:extLst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6A7DD-7AD2-4AD0-A1C8-ABD1B90FDC0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696450"/>
      </p:ext>
    </p:extLst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24D59-7E03-4800-ABB9-6FDECDBE0B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022657"/>
      </p:ext>
    </p:extLst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4D41B0-FE6F-48BB-8497-EF0B6E4A940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076657"/>
      </p:ext>
    </p:extLst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29E556-DD37-4731-81B8-C3509CEABAF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223767"/>
      </p:ext>
    </p:extLst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07F07D-0538-4D30-94FD-41A12C92D6B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254791"/>
      </p:ext>
    </p:extLst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0D3BA-5733-4697-8D36-9BDC3904399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123471"/>
      </p:ext>
    </p:extLst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81470-F7DD-47CB-AF5B-07D156A0F23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010685"/>
      </p:ext>
    </p:extLst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C9826-85CE-45E2-88AB-C57D703D295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710037"/>
      </p:ext>
    </p:extLst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16BD95-B1CF-4B52-BCDD-75A9701DF3A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158829"/>
      </p:ext>
    </p:extLst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350ED-0B72-4FD1-B5B5-DEE7155788D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1701271"/>
      </p:ext>
    </p:extLst>
  </p:cSld>
  <p:clrMapOvr>
    <a:masterClrMapping/>
  </p:clrMapOvr>
  <p:transition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5C2FD959-7A75-4EC2-AAB7-34A60A94B16E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56B13"/>
            </a:gs>
            <a:gs pos="25000">
              <a:srgbClr val="9CB86E"/>
            </a:gs>
            <a:gs pos="50000">
              <a:srgbClr val="DDEBCF"/>
            </a:gs>
            <a:gs pos="75000">
              <a:srgbClr val="9CB86E"/>
            </a:gs>
            <a:gs pos="100000">
              <a:srgbClr val="156B1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zoom_g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 rot="-2216530">
            <a:off x="1979613" y="2613025"/>
            <a:ext cx="532765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9600">
                <a:solidFill>
                  <a:srgbClr val="006600"/>
                </a:solidFill>
              </a:rPr>
              <a:t>Gers</a:t>
            </a:r>
          </a:p>
        </p:txBody>
      </p:sp>
      <p:pic>
        <p:nvPicPr>
          <p:cNvPr id="2054" name="Picture 6" descr="blason_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50" y="1196975"/>
            <a:ext cx="1504950" cy="165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midi-pyrenees_fla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133191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Choe32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hoeur Montjoie St Denis - Se Canto (en occitan) - Chants d'Europe 5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0928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1403350" y="6308725"/>
            <a:ext cx="1741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800">
                <a:solidFill>
                  <a:srgbClr val="FFFF66"/>
                </a:solidFill>
                <a:latin typeface="Algerian" pitchFamily="82" charset="0"/>
              </a:rPr>
              <a:t>automatique</a:t>
            </a:r>
          </a:p>
        </p:txBody>
      </p:sp>
    </p:spTree>
  </p:cSld>
  <p:clrMapOvr>
    <a:masterClrMapping/>
  </p:clrMapOvr>
  <p:transition spd="slow" advClick="0" advTm="8000">
    <p:zoom/>
    <p:sndAc>
      <p:stSnd loop="1">
        <p:snd r:embed="rId1" name="Choeur Montjoie St Denis - Se Canto (en occitan) - Chants d'Europe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20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8" showWhenStopped="0">
                <p:cTn id="2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6"/>
                </p:tgtEl>
              </p:cMediaNode>
            </p:audio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381B9"/>
            </a:gs>
            <a:gs pos="100000">
              <a:srgbClr val="EFDBB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0" y="722313"/>
            <a:ext cx="914400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sz="2400">
                <a:latin typeface="Lucida Calligraphy" pitchFamily="66" charset="0"/>
              </a:rPr>
              <a:t>Terre de d’Artagnan et des mousquetaires, le Gers possède les clés d’un séjour de charme à la campagne. Cœur de Gascogne et du Sud Ouest, en plein Midi-Pyrénées, il vous offre des paysages vallonnés et lumineux. Des saveurs et des sonorités de caractère, une philosophie du temps, des loisirs propices au ressourcement, u</a:t>
            </a:r>
            <a:r>
              <a:rPr lang="fr-FR" sz="1600">
                <a:latin typeface="Lucida Calligraphy" pitchFamily="66" charset="0"/>
              </a:rPr>
              <a:t>n </a:t>
            </a:r>
            <a:r>
              <a:rPr lang="fr-FR" sz="2400">
                <a:latin typeface="Lucida Calligraphy" pitchFamily="66" charset="0"/>
              </a:rPr>
              <a:t>tourisme à découvrir toute l’année, de bastides en bastides, font du Gers le complice des jours heureux !</a:t>
            </a:r>
            <a:br>
              <a:rPr lang="fr-FR" sz="2400">
                <a:latin typeface="Lucida Calligraphy" pitchFamily="66" charset="0"/>
              </a:rPr>
            </a:br>
            <a:r>
              <a:rPr lang="fr-FR" sz="2400" b="0">
                <a:latin typeface="Lucida Calligraphy" pitchFamily="66" charset="0"/>
              </a:rPr>
              <a:t/>
            </a:r>
            <a:br>
              <a:rPr lang="fr-FR" sz="2400" b="0">
                <a:latin typeface="Lucida Calligraphy" pitchFamily="66" charset="0"/>
              </a:rPr>
            </a:br>
            <a:r>
              <a:rPr lang="fr-FR" sz="2400" b="0">
                <a:latin typeface="Lucida Calligraphy" pitchFamily="66" charset="0"/>
              </a:rPr>
              <a:t>À travers la magie de ses fêtes traditionnelles, de ses festivals, de ses espaces de lumière riches de toutes les découvertes, le Gers en Gascogne vous ouvre ses portes.</a:t>
            </a:r>
            <a:r>
              <a:rPr lang="fr-FR" sz="240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ACDB8"/>
            </a:gs>
            <a:gs pos="50000">
              <a:schemeClr val="accent1"/>
            </a:gs>
            <a:gs pos="100000">
              <a:srgbClr val="EACDB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uchescal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258888" y="404813"/>
            <a:ext cx="352901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Auch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1500">
              <a:srgbClr val="C7AC4C"/>
            </a:gs>
            <a:gs pos="27500">
              <a:srgbClr val="E6D78A"/>
            </a:gs>
            <a:gs pos="35000">
              <a:srgbClr val="C7AC4C"/>
            </a:gs>
            <a:gs pos="44000">
              <a:srgbClr val="E6D78A"/>
            </a:gs>
            <a:gs pos="50000">
              <a:srgbClr val="E6DCAC"/>
            </a:gs>
            <a:gs pos="56000">
              <a:srgbClr val="E6D78A"/>
            </a:gs>
            <a:gs pos="65000">
              <a:srgbClr val="C7AC4C"/>
            </a:gs>
            <a:gs pos="72500">
              <a:srgbClr val="E6D78A"/>
            </a:gs>
            <a:gs pos="88500">
              <a:srgbClr val="C7AC4C"/>
            </a:gs>
            <a:gs pos="100000">
              <a:srgbClr val="E6DCA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collegiale de rom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athedr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2924175"/>
            <a:ext cx="1835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Auch 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148263" y="5949950"/>
            <a:ext cx="39957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colégiale de la Romieu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1AB4F"/>
            </a:gs>
            <a:gs pos="100000">
              <a:srgbClr val="EACDB8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44abbaye_de_fla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021388"/>
            <a:ext cx="5076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Abbaye de Flaran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FDBB3"/>
            </a:gs>
            <a:gs pos="100000">
              <a:schemeClr val="accent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cloitre de romi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0"/>
            <a:ext cx="68040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Cloître de la Romieu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FDBB3"/>
            </a:gs>
            <a:gs pos="100000">
              <a:srgbClr val="889D45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44courtyard_in_Abbaye_de_Fla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356100" y="616585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Le cloître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1DBC5"/>
            </a:gs>
            <a:gs pos="100000">
              <a:srgbClr val="96684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barbo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0" y="6165850"/>
            <a:ext cx="5148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F3E2C3"/>
                </a:solidFill>
              </a:rPr>
              <a:t>Barbotan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95139"/>
            </a:gs>
            <a:gs pos="50000">
              <a:srgbClr val="EFDBB3"/>
            </a:gs>
            <a:gs pos="100000">
              <a:srgbClr val="A9513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Belmo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Château de Belmont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55C25"/>
            </a:gs>
            <a:gs pos="50000">
              <a:srgbClr val="EFDBB3"/>
            </a:gs>
            <a:gs pos="100000">
              <a:srgbClr val="B55C25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Castelmor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84213" y="2852738"/>
            <a:ext cx="320357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Castelmore où est né d'Artagnan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EC0AA"/>
            </a:gs>
            <a:gs pos="100000">
              <a:srgbClr val="9DB7D7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eauze capitale de l'armagn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484438" y="0"/>
            <a:ext cx="665956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Eauze, capitale de l'Armagnac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89D45"/>
            </a:gs>
            <a:gs pos="100000">
              <a:srgbClr val="E1DBC5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hateau de f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0"/>
            <a:ext cx="5219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99"/>
                </a:solidFill>
              </a:rPr>
              <a:t>Château de Fources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79986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F-CondomGersMoulinDeMoussaro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188913"/>
            <a:ext cx="4500563" cy="180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800">
                <a:solidFill>
                  <a:srgbClr val="003300"/>
                </a:solidFill>
              </a:rPr>
              <a:t>Moulin de </a:t>
            </a:r>
          </a:p>
          <a:p>
            <a:pPr>
              <a:spcBef>
                <a:spcPct val="50000"/>
              </a:spcBef>
            </a:pPr>
            <a:r>
              <a:rPr lang="fr-FR" sz="2800">
                <a:solidFill>
                  <a:srgbClr val="003300"/>
                </a:solidFill>
              </a:rPr>
              <a:t>Moussaron </a:t>
            </a:r>
          </a:p>
          <a:p>
            <a:pPr>
              <a:spcBef>
                <a:spcPct val="50000"/>
              </a:spcBef>
            </a:pPr>
            <a:r>
              <a:rPr lang="fr-FR" sz="2800">
                <a:solidFill>
                  <a:srgbClr val="003300"/>
                </a:solidFill>
              </a:rPr>
              <a:t>à Condom</a:t>
            </a:r>
          </a:p>
        </p:txBody>
      </p:sp>
      <p:pic>
        <p:nvPicPr>
          <p:cNvPr id="16390" name="Picture 6" descr="Lassera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292725" y="260350"/>
            <a:ext cx="32035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Eglise de Lasserade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95139"/>
            </a:gs>
            <a:gs pos="50000">
              <a:srgbClr val="DEC0AA"/>
            </a:gs>
            <a:gs pos="100000">
              <a:srgbClr val="A9513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h32_montesqui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accent2"/>
                </a:solidFill>
              </a:rPr>
              <a:t>Montesquiou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EE7F2"/>
            </a:gs>
            <a:gs pos="8999">
              <a:srgbClr val="FBD49C"/>
            </a:gs>
            <a:gs pos="19500">
              <a:srgbClr val="FBA97D"/>
            </a:gs>
            <a:gs pos="32000">
              <a:srgbClr val="FAC77D"/>
            </a:gs>
            <a:gs pos="41001">
              <a:srgbClr val="FEE7F2"/>
            </a:gs>
            <a:gs pos="50000">
              <a:srgbClr val="FBEAC7"/>
            </a:gs>
            <a:gs pos="59000">
              <a:srgbClr val="FEE7F2"/>
            </a:gs>
            <a:gs pos="68000">
              <a:srgbClr val="FAC77D"/>
            </a:gs>
            <a:gs pos="80500">
              <a:srgbClr val="FBA97D"/>
            </a:gs>
            <a:gs pos="91001">
              <a:srgbClr val="FBD49C"/>
            </a:gs>
            <a:gs pos="100000">
              <a:srgbClr val="FEE7F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ph32_masdauvign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6092825"/>
            <a:ext cx="5724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Mas d'Auvignon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95139"/>
            </a:gs>
            <a:gs pos="50000">
              <a:srgbClr val="E8BE6A"/>
            </a:gs>
            <a:gs pos="100000">
              <a:srgbClr val="A9513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ph32_montrealduger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6165850"/>
            <a:ext cx="6300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Montréal du Gers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A874C"/>
            </a:gs>
            <a:gs pos="100000">
              <a:srgbClr val="70A555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ph32_plais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116013" y="5876925"/>
            <a:ext cx="6911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Plaisance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0A555"/>
            </a:gs>
            <a:gs pos="50000">
              <a:srgbClr val="E1DBC5"/>
            </a:gs>
            <a:gs pos="100000">
              <a:srgbClr val="70A555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mini_17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395288" y="5157788"/>
            <a:ext cx="68849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/>
            <a:r>
              <a:rPr lang="fr-FR" b="0">
                <a:solidFill>
                  <a:schemeClr val="bg1"/>
                </a:solidFill>
                <a:latin typeface="Algerian" pitchFamily="82" charset="0"/>
              </a:rPr>
              <a:t>Le lavoir de Barcelone du Gers</a:t>
            </a:r>
            <a:r>
              <a:rPr lang="fr-FR" b="0"/>
              <a:t/>
            </a:r>
            <a:br>
              <a:rPr lang="fr-FR" b="0"/>
            </a:br>
            <a:endParaRPr lang="fr-FR" b="0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E8032"/>
            </a:gs>
            <a:gs pos="50000">
              <a:srgbClr val="E6D0C0"/>
            </a:gs>
            <a:gs pos="100000">
              <a:srgbClr val="CE803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ph32_stc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0"/>
            <a:ext cx="53641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Saint Clar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9634B"/>
            </a:gs>
            <a:gs pos="50000">
              <a:srgbClr val="E6D0C0"/>
            </a:gs>
            <a:gs pos="100000">
              <a:srgbClr val="B9634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ppf-ruelle-de-lecto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0" y="6278563"/>
            <a:ext cx="457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Lectoure </a:t>
            </a:r>
          </a:p>
        </p:txBody>
      </p:sp>
      <p:pic>
        <p:nvPicPr>
          <p:cNvPr id="23558" name="Picture 6" descr="StFr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4356100" y="5949950"/>
            <a:ext cx="39957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Saint Fris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9634B"/>
            </a:gs>
            <a:gs pos="50000">
              <a:srgbClr val="E8BE6A"/>
            </a:gs>
            <a:gs pos="100000">
              <a:srgbClr val="B9634B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PRECH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55650" y="5949950"/>
            <a:ext cx="21240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A50021"/>
                </a:solidFill>
              </a:rPr>
              <a:t>Préchac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99862"/>
            </a:gs>
            <a:gs pos="100000">
              <a:srgbClr val="EED8B8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Sabaz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31913" y="6165850"/>
            <a:ext cx="6769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003300"/>
                </a:solidFill>
              </a:rPr>
              <a:t>Château de Sabazan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57B67"/>
            </a:gs>
            <a:gs pos="100000">
              <a:srgbClr val="F8F0E4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h32_starail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547813" y="0"/>
            <a:ext cx="59769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rgbClr val="996633"/>
                </a:solidFill>
              </a:rPr>
              <a:t>Saint Arailles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CC880"/>
            </a:gs>
            <a:gs pos="100000">
              <a:srgbClr val="9F6E2D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h32_terra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0" y="0"/>
            <a:ext cx="4787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Terraube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3A8E5"/>
            </a:gs>
            <a:gs pos="100000">
              <a:srgbClr val="C57B67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ph32_colog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4284663" y="0"/>
            <a:ext cx="48593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>
                <a:solidFill>
                  <a:schemeClr val="bg1"/>
                </a:solidFill>
              </a:rPr>
              <a:t>Cologne du Gers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8BE6A"/>
            </a:gs>
            <a:gs pos="50000">
              <a:srgbClr val="F8F0E4"/>
            </a:gs>
            <a:gs pos="100000">
              <a:srgbClr val="E8BE6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Sit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260350" y="731838"/>
            <a:ext cx="73358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fr-FR" sz="2400" b="0">
                <a:latin typeface="Algerian" pitchFamily="82" charset="0"/>
              </a:rPr>
              <a:t>Le vignoble du Gers. Vous devez commencer à vous en rendre compte ... nous aimons bien le vin !</a:t>
            </a:r>
            <a:r>
              <a:rPr lang="fr-FR" sz="2400">
                <a:latin typeface="Algerian" pitchFamily="82" charset="0"/>
              </a:rPr>
              <a:t> </a:t>
            </a:r>
          </a:p>
        </p:txBody>
      </p:sp>
      <p:pic>
        <p:nvPicPr>
          <p:cNvPr id="26632" name="Picture 8" descr="129731093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908050"/>
            <a:ext cx="16573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EE7F2"/>
            </a:gs>
            <a:gs pos="8999">
              <a:srgbClr val="FBD49C"/>
            </a:gs>
            <a:gs pos="19500">
              <a:srgbClr val="FBA97D"/>
            </a:gs>
            <a:gs pos="32000">
              <a:srgbClr val="FAC77D"/>
            </a:gs>
            <a:gs pos="41001">
              <a:srgbClr val="FEE7F2"/>
            </a:gs>
            <a:gs pos="50000">
              <a:srgbClr val="FBEAC7"/>
            </a:gs>
            <a:gs pos="59000">
              <a:srgbClr val="FEE7F2"/>
            </a:gs>
            <a:gs pos="68000">
              <a:srgbClr val="FAC77D"/>
            </a:gs>
            <a:gs pos="80500">
              <a:srgbClr val="FBA97D"/>
            </a:gs>
            <a:gs pos="91001">
              <a:srgbClr val="FBD49C"/>
            </a:gs>
            <a:gs pos="100000">
              <a:srgbClr val="FEE7F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rmagn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3933825"/>
            <a:ext cx="2073275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foi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03575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foie gr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6156325" cy="393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7" name="Picture 7" descr="2302014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4788"/>
            <a:ext cx="2843213" cy="284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navig_r04_c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929063"/>
            <a:ext cx="4248150" cy="292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CC880"/>
            </a:gs>
            <a:gs pos="100000">
              <a:srgbClr val="CE803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476250"/>
            <a:ext cx="9144000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800" dirty="0">
                <a:solidFill>
                  <a:srgbClr val="A50021"/>
                </a:solidFill>
                <a:latin typeface="Algerian" pitchFamily="82" charset="0"/>
              </a:rPr>
              <a:t>Musique : Se Canto</a:t>
            </a:r>
          </a:p>
          <a:p>
            <a:pPr>
              <a:spcBef>
                <a:spcPct val="50000"/>
              </a:spcBef>
            </a:pPr>
            <a:r>
              <a:rPr lang="fr-FR" sz="4800" dirty="0">
                <a:solidFill>
                  <a:srgbClr val="A50021"/>
                </a:solidFill>
                <a:latin typeface="Algerian" pitchFamily="82" charset="0"/>
              </a:rPr>
              <a:t>Chœur Montjoie Saint Denis</a:t>
            </a:r>
          </a:p>
          <a:p>
            <a:pPr>
              <a:spcBef>
                <a:spcPct val="50000"/>
              </a:spcBef>
            </a:pPr>
            <a:r>
              <a:rPr lang="fr-FR" sz="4800" dirty="0" smtClean="0">
                <a:solidFill>
                  <a:srgbClr val="A50021"/>
                </a:solidFill>
                <a:latin typeface="Algerian" pitchFamily="82" charset="0"/>
              </a:rPr>
              <a:t>Montage et </a:t>
            </a:r>
            <a:r>
              <a:rPr lang="fr-FR" sz="4800" smtClean="0">
                <a:solidFill>
                  <a:srgbClr val="A50021"/>
                </a:solidFill>
                <a:latin typeface="Algerian" pitchFamily="82" charset="0"/>
              </a:rPr>
              <a:t>réalisation Monique</a:t>
            </a:r>
            <a:endParaRPr lang="fr-FR" sz="4800" dirty="0" smtClean="0">
              <a:solidFill>
                <a:srgbClr val="A50021"/>
              </a:solidFill>
              <a:latin typeface="Algerian" pitchFamily="82" charset="0"/>
            </a:endParaRPr>
          </a:p>
          <a:p>
            <a:pPr>
              <a:spcBef>
                <a:spcPct val="50000"/>
              </a:spcBef>
            </a:pPr>
            <a:r>
              <a:rPr lang="fr-FR" sz="4800" dirty="0" smtClean="0">
                <a:solidFill>
                  <a:srgbClr val="A50021"/>
                </a:solidFill>
                <a:latin typeface="Algerian" pitchFamily="82" charset="0"/>
              </a:rPr>
              <a:t>Photos </a:t>
            </a:r>
            <a:r>
              <a:rPr lang="fr-FR" sz="4800" dirty="0">
                <a:solidFill>
                  <a:srgbClr val="A50021"/>
                </a:solidFill>
                <a:latin typeface="Algerian" pitchFamily="82" charset="0"/>
              </a:rPr>
              <a:t>du net</a:t>
            </a:r>
          </a:p>
          <a:p>
            <a:pPr>
              <a:spcBef>
                <a:spcPct val="50000"/>
              </a:spcBef>
            </a:pPr>
            <a:r>
              <a:rPr lang="fr-FR" sz="4800" dirty="0">
                <a:solidFill>
                  <a:srgbClr val="A50021"/>
                </a:solidFill>
                <a:latin typeface="Algerian" pitchFamily="82" charset="0"/>
              </a:rPr>
              <a:t>Texte du net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Handwriting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Lucida Handwriting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189</Words>
  <Application>Microsoft Office PowerPoint</Application>
  <PresentationFormat>Affichage à l'écran (4:3)</PresentationFormat>
  <Paragraphs>37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Lucida Handwriting</vt:lpstr>
      <vt:lpstr>Algerian</vt:lpstr>
      <vt:lpstr>Lucida Calligraphy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baudinet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Monique</dc:creator>
  <cp:lastModifiedBy>Monique</cp:lastModifiedBy>
  <cp:revision>34</cp:revision>
  <dcterms:created xsi:type="dcterms:W3CDTF">2006-07-08T16:00:54Z</dcterms:created>
  <dcterms:modified xsi:type="dcterms:W3CDTF">2013-01-19T17:10:59Z</dcterms:modified>
</cp:coreProperties>
</file>