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udio/unknown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82" r:id="rId2"/>
    <p:sldId id="327" r:id="rId3"/>
    <p:sldId id="268" r:id="rId4"/>
    <p:sldId id="298" r:id="rId5"/>
    <p:sldId id="256" r:id="rId6"/>
    <p:sldId id="286" r:id="rId7"/>
    <p:sldId id="280" r:id="rId8"/>
    <p:sldId id="328" r:id="rId9"/>
    <p:sldId id="309" r:id="rId10"/>
    <p:sldId id="330" r:id="rId11"/>
    <p:sldId id="331" r:id="rId12"/>
    <p:sldId id="303" r:id="rId13"/>
    <p:sldId id="304" r:id="rId14"/>
    <p:sldId id="305" r:id="rId15"/>
    <p:sldId id="333" r:id="rId16"/>
    <p:sldId id="332" r:id="rId17"/>
    <p:sldId id="258" r:id="rId18"/>
    <p:sldId id="310" r:id="rId19"/>
    <p:sldId id="324" r:id="rId20"/>
    <p:sldId id="313" r:id="rId21"/>
    <p:sldId id="257" r:id="rId22"/>
    <p:sldId id="335" r:id="rId23"/>
    <p:sldId id="316" r:id="rId24"/>
    <p:sldId id="315" r:id="rId25"/>
    <p:sldId id="314" r:id="rId26"/>
    <p:sldId id="265" r:id="rId27"/>
    <p:sldId id="318" r:id="rId28"/>
    <p:sldId id="319" r:id="rId29"/>
    <p:sldId id="320" r:id="rId30"/>
    <p:sldId id="337" r:id="rId31"/>
    <p:sldId id="321" r:id="rId32"/>
    <p:sldId id="325" r:id="rId33"/>
    <p:sldId id="259" r:id="rId34"/>
    <p:sldId id="260" r:id="rId35"/>
    <p:sldId id="261" r:id="rId36"/>
    <p:sldId id="338" r:id="rId37"/>
    <p:sldId id="322" r:id="rId38"/>
    <p:sldId id="323" r:id="rId39"/>
    <p:sldId id="297" r:id="rId40"/>
    <p:sldId id="274" r:id="rId41"/>
    <p:sldId id="336" r:id="rId42"/>
    <p:sldId id="292" r:id="rId43"/>
  </p:sldIdLst>
  <p:sldSz cx="13322300" cy="7632700"/>
  <p:notesSz cx="6858000" cy="9144000"/>
  <p:defaultTextStyle>
    <a:defPPr>
      <a:defRPr lang="fr-FR"/>
    </a:defPPr>
    <a:lvl1pPr marL="0" algn="l" defTabSz="119740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598703" algn="l" defTabSz="119740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197407" algn="l" defTabSz="119740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796110" algn="l" defTabSz="119740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394814" algn="l" defTabSz="119740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2993517" algn="l" defTabSz="119740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592220" algn="l" defTabSz="119740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190924" algn="l" defTabSz="119740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789627" algn="l" defTabSz="119740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kQVpMy6qZf9GV58vohP7w==" hashData="Ry69lLs6bIU0caxPusKPv8Gyfp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0" autoAdjust="0"/>
    <p:restoredTop sz="94575" autoAdjust="0"/>
  </p:normalViewPr>
  <p:slideViewPr>
    <p:cSldViewPr>
      <p:cViewPr varScale="1">
        <p:scale>
          <a:sx n="61" d="100"/>
          <a:sy n="61" d="100"/>
        </p:scale>
        <p:origin x="-504" y="-90"/>
      </p:cViewPr>
      <p:guideLst>
        <p:guide orient="horz" pos="2404"/>
        <p:guide pos="419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DF2A8-0648-4F30-B893-9AC0C25CE66B}" type="datetimeFigureOut">
              <a:rPr lang="fr-FR" smtClean="0"/>
              <a:pPr/>
              <a:t>17/01/2013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685800"/>
            <a:ext cx="59848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48AFC8-74BD-47FA-BDCC-03D90085420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8AFC8-74BD-47FA-BDCC-03D90085420E}" type="slidenum">
              <a:rPr lang="fr-FR" smtClean="0"/>
              <a:pPr/>
              <a:t>40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99173" y="2371085"/>
            <a:ext cx="11323955" cy="163608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998345" y="4325197"/>
            <a:ext cx="9325610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987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974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96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948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9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92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90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896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4263-6D6A-471C-AD7A-71EAB261F2B4}" type="datetimeFigureOut">
              <a:rPr lang="fr-FR" smtClean="0"/>
              <a:pPr/>
              <a:t>17/01/2013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A6F7-310E-41EA-8BD0-6F7B55CFA0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42622952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4263-6D6A-471C-AD7A-71EAB261F2B4}" type="datetimeFigureOut">
              <a:rPr lang="fr-FR" smtClean="0"/>
              <a:pPr/>
              <a:t>17/01/2013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A6F7-310E-41EA-8BD0-6F7B55CFA0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5977763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52370" y="4904717"/>
            <a:ext cx="11323955" cy="1515939"/>
          </a:xfrm>
        </p:spPr>
        <p:txBody>
          <a:bodyPr anchor="t"/>
          <a:lstStyle>
            <a:lvl1pPr algn="l">
              <a:defRPr sz="52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052370" y="3235064"/>
            <a:ext cx="11323955" cy="1669653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59870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19740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9611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9481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9351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9222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909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8962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4263-6D6A-471C-AD7A-71EAB261F2B4}" type="datetimeFigureOut">
              <a:rPr lang="fr-FR" smtClean="0"/>
              <a:pPr/>
              <a:t>17/01/2013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A6F7-310E-41EA-8BD0-6F7B55CFA0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1895910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971418" y="1982382"/>
            <a:ext cx="8622489" cy="5606148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6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9815944" y="1982382"/>
            <a:ext cx="8622489" cy="5606148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6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4263-6D6A-471C-AD7A-71EAB261F2B4}" type="datetimeFigureOut">
              <a:rPr lang="fr-FR" smtClean="0"/>
              <a:pPr/>
              <a:t>17/01/2013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A6F7-310E-41EA-8BD0-6F7B55CFA0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9344279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6115" y="305662"/>
            <a:ext cx="11990070" cy="127211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66115" y="1708524"/>
            <a:ext cx="5886329" cy="712031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8703" indent="0">
              <a:buNone/>
              <a:defRPr sz="2600" b="1"/>
            </a:lvl2pPr>
            <a:lvl3pPr marL="1197407" indent="0">
              <a:buNone/>
              <a:defRPr sz="2400" b="1"/>
            </a:lvl3pPr>
            <a:lvl4pPr marL="1796110" indent="0">
              <a:buNone/>
              <a:defRPr sz="2100" b="1"/>
            </a:lvl4pPr>
            <a:lvl5pPr marL="2394814" indent="0">
              <a:buNone/>
              <a:defRPr sz="2100" b="1"/>
            </a:lvl5pPr>
            <a:lvl6pPr marL="2993517" indent="0">
              <a:buNone/>
              <a:defRPr sz="2100" b="1"/>
            </a:lvl6pPr>
            <a:lvl7pPr marL="3592220" indent="0">
              <a:buNone/>
              <a:defRPr sz="2100" b="1"/>
            </a:lvl7pPr>
            <a:lvl8pPr marL="4190924" indent="0">
              <a:buNone/>
              <a:defRPr sz="2100" b="1"/>
            </a:lvl8pPr>
            <a:lvl9pPr marL="4789627" indent="0">
              <a:buNone/>
              <a:defRPr sz="21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66115" y="2420555"/>
            <a:ext cx="5886329" cy="4397637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767544" y="1708524"/>
            <a:ext cx="5888642" cy="712031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8703" indent="0">
              <a:buNone/>
              <a:defRPr sz="2600" b="1"/>
            </a:lvl2pPr>
            <a:lvl3pPr marL="1197407" indent="0">
              <a:buNone/>
              <a:defRPr sz="2400" b="1"/>
            </a:lvl3pPr>
            <a:lvl4pPr marL="1796110" indent="0">
              <a:buNone/>
              <a:defRPr sz="2100" b="1"/>
            </a:lvl4pPr>
            <a:lvl5pPr marL="2394814" indent="0">
              <a:buNone/>
              <a:defRPr sz="2100" b="1"/>
            </a:lvl5pPr>
            <a:lvl6pPr marL="2993517" indent="0">
              <a:buNone/>
              <a:defRPr sz="2100" b="1"/>
            </a:lvl6pPr>
            <a:lvl7pPr marL="3592220" indent="0">
              <a:buNone/>
              <a:defRPr sz="2100" b="1"/>
            </a:lvl7pPr>
            <a:lvl8pPr marL="4190924" indent="0">
              <a:buNone/>
              <a:defRPr sz="2100" b="1"/>
            </a:lvl8pPr>
            <a:lvl9pPr marL="4789627" indent="0">
              <a:buNone/>
              <a:defRPr sz="21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767544" y="2420555"/>
            <a:ext cx="5888642" cy="4397637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4263-6D6A-471C-AD7A-71EAB261F2B4}" type="datetimeFigureOut">
              <a:rPr lang="fr-FR" smtClean="0"/>
              <a:pPr/>
              <a:t>17/01/2013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A6F7-310E-41EA-8BD0-6F7B55CFA0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151059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4263-6D6A-471C-AD7A-71EAB261F2B4}" type="datetimeFigureOut">
              <a:rPr lang="fr-FR" smtClean="0"/>
              <a:pPr/>
              <a:t>17/01/2013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A6F7-310E-41EA-8BD0-6F7B55CFA0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9054957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4263-6D6A-471C-AD7A-71EAB261F2B4}" type="datetimeFigureOut">
              <a:rPr lang="fr-FR" smtClean="0"/>
              <a:pPr/>
              <a:t>17/01/2013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A6F7-310E-41EA-8BD0-6F7B55CFA0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4678277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6116" y="303894"/>
            <a:ext cx="4382945" cy="1293319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208649" y="303895"/>
            <a:ext cx="7447536" cy="6514298"/>
          </a:xfrm>
        </p:spPr>
        <p:txBody>
          <a:bodyPr/>
          <a:lstStyle>
            <a:lvl1pPr>
              <a:defRPr sz="4200"/>
            </a:lvl1pPr>
            <a:lvl2pPr>
              <a:defRPr sz="37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6116" y="1597214"/>
            <a:ext cx="4382945" cy="5220979"/>
          </a:xfrm>
        </p:spPr>
        <p:txBody>
          <a:bodyPr/>
          <a:lstStyle>
            <a:lvl1pPr marL="0" indent="0">
              <a:buNone/>
              <a:defRPr sz="1800"/>
            </a:lvl1pPr>
            <a:lvl2pPr marL="598703" indent="0">
              <a:buNone/>
              <a:defRPr sz="1600"/>
            </a:lvl2pPr>
            <a:lvl3pPr marL="1197407" indent="0">
              <a:buNone/>
              <a:defRPr sz="1300"/>
            </a:lvl3pPr>
            <a:lvl4pPr marL="1796110" indent="0">
              <a:buNone/>
              <a:defRPr sz="1200"/>
            </a:lvl4pPr>
            <a:lvl5pPr marL="2394814" indent="0">
              <a:buNone/>
              <a:defRPr sz="1200"/>
            </a:lvl5pPr>
            <a:lvl6pPr marL="2993517" indent="0">
              <a:buNone/>
              <a:defRPr sz="1200"/>
            </a:lvl6pPr>
            <a:lvl7pPr marL="3592220" indent="0">
              <a:buNone/>
              <a:defRPr sz="1200"/>
            </a:lvl7pPr>
            <a:lvl8pPr marL="4190924" indent="0">
              <a:buNone/>
              <a:defRPr sz="1200"/>
            </a:lvl8pPr>
            <a:lvl9pPr marL="4789627" indent="0">
              <a:buNone/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4263-6D6A-471C-AD7A-71EAB261F2B4}" type="datetimeFigureOut">
              <a:rPr lang="fr-FR" smtClean="0"/>
              <a:pPr/>
              <a:t>17/01/2013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A6F7-310E-41EA-8BD0-6F7B55CFA0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2865227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11264" y="5342890"/>
            <a:ext cx="7993380" cy="630758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611264" y="681996"/>
            <a:ext cx="7993380" cy="4579620"/>
          </a:xfrm>
        </p:spPr>
        <p:txBody>
          <a:bodyPr/>
          <a:lstStyle>
            <a:lvl1pPr marL="0" indent="0">
              <a:buNone/>
              <a:defRPr sz="4200"/>
            </a:lvl1pPr>
            <a:lvl2pPr marL="598703" indent="0">
              <a:buNone/>
              <a:defRPr sz="3700"/>
            </a:lvl2pPr>
            <a:lvl3pPr marL="1197407" indent="0">
              <a:buNone/>
              <a:defRPr sz="3100"/>
            </a:lvl3pPr>
            <a:lvl4pPr marL="1796110" indent="0">
              <a:buNone/>
              <a:defRPr sz="2600"/>
            </a:lvl4pPr>
            <a:lvl5pPr marL="2394814" indent="0">
              <a:buNone/>
              <a:defRPr sz="2600"/>
            </a:lvl5pPr>
            <a:lvl6pPr marL="2993517" indent="0">
              <a:buNone/>
              <a:defRPr sz="2600"/>
            </a:lvl6pPr>
            <a:lvl7pPr marL="3592220" indent="0">
              <a:buNone/>
              <a:defRPr sz="2600"/>
            </a:lvl7pPr>
            <a:lvl8pPr marL="4190924" indent="0">
              <a:buNone/>
              <a:defRPr sz="2600"/>
            </a:lvl8pPr>
            <a:lvl9pPr marL="4789627" indent="0">
              <a:buNone/>
              <a:defRPr sz="26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611264" y="5973648"/>
            <a:ext cx="7993380" cy="895782"/>
          </a:xfrm>
        </p:spPr>
        <p:txBody>
          <a:bodyPr/>
          <a:lstStyle>
            <a:lvl1pPr marL="0" indent="0">
              <a:buNone/>
              <a:defRPr sz="1800"/>
            </a:lvl1pPr>
            <a:lvl2pPr marL="598703" indent="0">
              <a:buNone/>
              <a:defRPr sz="1600"/>
            </a:lvl2pPr>
            <a:lvl3pPr marL="1197407" indent="0">
              <a:buNone/>
              <a:defRPr sz="1300"/>
            </a:lvl3pPr>
            <a:lvl4pPr marL="1796110" indent="0">
              <a:buNone/>
              <a:defRPr sz="1200"/>
            </a:lvl4pPr>
            <a:lvl5pPr marL="2394814" indent="0">
              <a:buNone/>
              <a:defRPr sz="1200"/>
            </a:lvl5pPr>
            <a:lvl6pPr marL="2993517" indent="0">
              <a:buNone/>
              <a:defRPr sz="1200"/>
            </a:lvl6pPr>
            <a:lvl7pPr marL="3592220" indent="0">
              <a:buNone/>
              <a:defRPr sz="1200"/>
            </a:lvl7pPr>
            <a:lvl8pPr marL="4190924" indent="0">
              <a:buNone/>
              <a:defRPr sz="1200"/>
            </a:lvl8pPr>
            <a:lvl9pPr marL="4789627" indent="0">
              <a:buNone/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4263-6D6A-471C-AD7A-71EAB261F2B4}" type="datetimeFigureOut">
              <a:rPr lang="fr-FR" smtClean="0"/>
              <a:pPr/>
              <a:t>17/01/2013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A6F7-310E-41EA-8BD0-6F7B55CFA0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7606735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4263-6D6A-471C-AD7A-71EAB261F2B4}" type="datetimeFigureOut">
              <a:rPr lang="fr-FR" smtClean="0"/>
              <a:pPr/>
              <a:t>17/01/2013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A6F7-310E-41EA-8BD0-6F7B55CFA0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5853607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4071679" y="340999"/>
            <a:ext cx="4366754" cy="724753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971418" y="340999"/>
            <a:ext cx="12878223" cy="724753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4263-6D6A-471C-AD7A-71EAB261F2B4}" type="datetimeFigureOut">
              <a:rPr lang="fr-FR" smtClean="0"/>
              <a:pPr/>
              <a:t>17/01/2013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CA6F7-310E-41EA-8BD0-6F7B55CFA0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721493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66115" y="305662"/>
            <a:ext cx="11990070" cy="1272117"/>
          </a:xfrm>
          <a:prstGeom prst="rect">
            <a:avLst/>
          </a:prstGeom>
        </p:spPr>
        <p:txBody>
          <a:bodyPr vert="horz" lIns="119741" tIns="59870" rIns="119741" bIns="5987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66115" y="1780964"/>
            <a:ext cx="11990070" cy="5037229"/>
          </a:xfrm>
          <a:prstGeom prst="rect">
            <a:avLst/>
          </a:prstGeom>
        </p:spPr>
        <p:txBody>
          <a:bodyPr vert="horz" lIns="119741" tIns="59870" rIns="119741" bIns="5987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66115" y="7074382"/>
            <a:ext cx="3108537" cy="406371"/>
          </a:xfrm>
          <a:prstGeom prst="rect">
            <a:avLst/>
          </a:prstGeom>
        </p:spPr>
        <p:txBody>
          <a:bodyPr vert="horz" lIns="119741" tIns="59870" rIns="119741" bIns="5987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34263-6D6A-471C-AD7A-71EAB261F2B4}" type="datetimeFigureOut">
              <a:rPr lang="fr-FR" smtClean="0"/>
              <a:pPr/>
              <a:t>17/01/2013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551786" y="7074382"/>
            <a:ext cx="4218728" cy="406371"/>
          </a:xfrm>
          <a:prstGeom prst="rect">
            <a:avLst/>
          </a:prstGeom>
        </p:spPr>
        <p:txBody>
          <a:bodyPr vert="horz" lIns="119741" tIns="59870" rIns="119741" bIns="5987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547648" y="7074382"/>
            <a:ext cx="3108537" cy="406371"/>
          </a:xfrm>
          <a:prstGeom prst="rect">
            <a:avLst/>
          </a:prstGeom>
        </p:spPr>
        <p:txBody>
          <a:bodyPr vert="horz" lIns="119741" tIns="59870" rIns="119741" bIns="5987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CA6F7-310E-41EA-8BD0-6F7B55CFA0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6522809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xStyles>
    <p:titleStyle>
      <a:lvl1pPr algn="ctr" defTabSz="1197407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9028" indent="-449028" algn="l" defTabSz="1197407" rtl="0" eaLnBrk="1" latinLnBrk="0" hangingPunct="1">
        <a:spcBef>
          <a:spcPct val="20000"/>
        </a:spcBef>
        <a:buFont typeface="Arial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72893" indent="-374190" algn="l" defTabSz="1197407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496759" indent="-299352" algn="l" defTabSz="1197407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95462" indent="-299352" algn="l" defTabSz="1197407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94165" indent="-299352" algn="l" defTabSz="1197407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2869" indent="-299352" algn="l" defTabSz="1197407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91572" indent="-299352" algn="l" defTabSz="1197407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90276" indent="-299352" algn="l" defTabSz="1197407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88979" indent="-299352" algn="l" defTabSz="1197407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1974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8703" algn="l" defTabSz="11974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97407" algn="l" defTabSz="11974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96110" algn="l" defTabSz="11974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394814" algn="l" defTabSz="11974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517" algn="l" defTabSz="11974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92220" algn="l" defTabSz="11974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90924" algn="l" defTabSz="11974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789627" algn="l" defTabSz="119740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Users\lucienne\Desktop\DOSSIER LULU\DOCUMENT  de chez Denise\photos du Tarn et Gers + plaisance\Sisobre par moi\P10809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"/>
            <a:ext cx="13322300" cy="81770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011396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  <p:sndAc>
          <p:stSnd>
            <p:snd r:embed="rId4" name="Malibusio.wav"/>
          </p:stSnd>
        </p:sndAc>
      </p:transition>
    </mc:Choice>
    <mc:Fallback>
      <p:transition spd="slow">
        <p:circle/>
        <p:sndAc>
          <p:stSnd>
            <p:snd r:embed="rId2" name="Malibusi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idobre touristiq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322300" cy="76327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0430" y="287958"/>
            <a:ext cx="1314187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 smtClean="0">
                <a:latin typeface="Monotype Corsiva" pitchFamily="66" charset="0"/>
              </a:rPr>
              <a:t>Il est situé dans le Tarn, à la pointe Sud-Ouest du massif central, entre </a:t>
            </a:r>
            <a:r>
              <a:rPr lang="fr-FR" sz="3200" dirty="0" err="1" smtClean="0">
                <a:latin typeface="Monotype Corsiva" pitchFamily="66" charset="0"/>
              </a:rPr>
              <a:t>Lacrouzette</a:t>
            </a:r>
            <a:r>
              <a:rPr lang="fr-FR" sz="3200" dirty="0" smtClean="0">
                <a:latin typeface="Monotype Corsiva" pitchFamily="66" charset="0"/>
              </a:rPr>
              <a:t>, Ferrières, Saint-</a:t>
            </a:r>
            <a:r>
              <a:rPr lang="fr-FR" sz="3200" dirty="0" err="1" smtClean="0">
                <a:latin typeface="Monotype Corsiva" pitchFamily="66" charset="0"/>
              </a:rPr>
              <a:t>Salvy</a:t>
            </a:r>
            <a:r>
              <a:rPr lang="fr-FR" sz="3200" dirty="0" smtClean="0">
                <a:latin typeface="Monotype Corsiva" pitchFamily="66" charset="0"/>
              </a:rPr>
              <a:t>-de-la-Balme et </a:t>
            </a:r>
            <a:r>
              <a:rPr lang="fr-FR" sz="3200" dirty="0" err="1" smtClean="0">
                <a:latin typeface="Monotype Corsiva" pitchFamily="66" charset="0"/>
              </a:rPr>
              <a:t>Lafontasse</a:t>
            </a:r>
            <a:r>
              <a:rPr lang="fr-FR" sz="3200" dirty="0" smtClean="0">
                <a:latin typeface="Monotype Corsiva" pitchFamily="66" charset="0"/>
              </a:rPr>
              <a:t>. Il est entouré par les régions naturelles suivantes :</a:t>
            </a:r>
          </a:p>
          <a:p>
            <a:r>
              <a:rPr lang="fr-FR" sz="3200" dirty="0" smtClean="0">
                <a:latin typeface="Monotype Corsiva" pitchFamily="66" charset="0"/>
              </a:rPr>
              <a:t>•	À l'est par les Monts de Lacaune</a:t>
            </a:r>
          </a:p>
          <a:p>
            <a:r>
              <a:rPr lang="fr-FR" sz="3200" dirty="0" smtClean="0">
                <a:latin typeface="Monotype Corsiva" pitchFamily="66" charset="0"/>
              </a:rPr>
              <a:t>•	Au sud par la Montagne Noire</a:t>
            </a:r>
          </a:p>
          <a:p>
            <a:r>
              <a:rPr lang="fr-FR" sz="3200" dirty="0" smtClean="0">
                <a:latin typeface="Monotype Corsiva" pitchFamily="66" charset="0"/>
              </a:rPr>
              <a:t>•	À l'ouest par le Castrais</a:t>
            </a:r>
          </a:p>
          <a:p>
            <a:r>
              <a:rPr lang="fr-FR" sz="3200" dirty="0" smtClean="0">
                <a:latin typeface="Monotype Corsiva" pitchFamily="66" charset="0"/>
              </a:rPr>
              <a:t>•	Le Sidobre est formé d'un granite résultant d'une intrusion hercynienne, datée récemment par la méthode au rubidium-strontium de 304 ± 8 Ma, soit le début du Stéphanien1. La poche magmatique s'est solidifiée puis cristallisée entre 7,5 km et 20 km de profondeur, à l'intérieur de terrains métamorphiques du Cambrien supérieur qui se sont érodés et ont laissé peu à peu affleurer le bloc.</a:t>
            </a:r>
          </a:p>
          <a:p>
            <a:r>
              <a:rPr lang="fr-FR" sz="3200" dirty="0" smtClean="0">
                <a:latin typeface="Monotype Corsiva" pitchFamily="66" charset="0"/>
              </a:rPr>
              <a:t>•	La structure du Sidobre serait celle d'une lentille épaisse en forme d'amande, et non celle d'un diapir vertical comme on l'a longtemps cru2.</a:t>
            </a:r>
          </a:p>
        </p:txBody>
      </p:sp>
    </p:spTree>
    <p:extLst>
      <p:ext uri="{BB962C8B-B14F-4D97-AF65-F5344CB8AC3E}">
        <p14:creationId xmlns="" xmlns:p14="http://schemas.microsoft.com/office/powerpoint/2010/main" val="13902994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te Haut Languedo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322300" cy="76326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1108" y="647998"/>
            <a:ext cx="126014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 err="1" smtClean="0">
                <a:latin typeface="Monotype Corsiva" pitchFamily="66" charset="0"/>
              </a:rPr>
              <a:t>Forméd'un</a:t>
            </a:r>
            <a:r>
              <a:rPr lang="fr-FR" sz="3600" dirty="0" smtClean="0">
                <a:latin typeface="Monotype Corsiva" pitchFamily="66" charset="0"/>
              </a:rPr>
              <a:t> seul bloc géant, il est fissuré en surface'(diaclases),où l'érosion de l'eau(sous sol ou surface) y a laissé quelques constructions naturelles remarquables, parmi lesquelles :</a:t>
            </a:r>
          </a:p>
          <a:p>
            <a:endParaRPr lang="fr-FR" sz="3600" dirty="0" smtClean="0">
              <a:latin typeface="Monotype Corsiva" pitchFamily="66" charset="0"/>
            </a:endParaRPr>
          </a:p>
          <a:p>
            <a:r>
              <a:rPr lang="fr-FR" sz="3600" dirty="0" smtClean="0">
                <a:latin typeface="Monotype Corsiva" pitchFamily="66" charset="0"/>
              </a:rPr>
              <a:t>•	le </a:t>
            </a:r>
            <a:r>
              <a:rPr lang="fr-FR" sz="3600" dirty="0" err="1" smtClean="0">
                <a:latin typeface="Monotype Corsiva" pitchFamily="66" charset="0"/>
              </a:rPr>
              <a:t>Peyro</a:t>
            </a:r>
            <a:r>
              <a:rPr lang="fr-FR" sz="3600" dirty="0" smtClean="0">
                <a:latin typeface="Monotype Corsiva" pitchFamily="66" charset="0"/>
              </a:rPr>
              <a:t> </a:t>
            </a:r>
            <a:r>
              <a:rPr lang="fr-FR" sz="3600" dirty="0" err="1" smtClean="0">
                <a:latin typeface="Monotype Corsiva" pitchFamily="66" charset="0"/>
              </a:rPr>
              <a:t>Clabado</a:t>
            </a:r>
            <a:r>
              <a:rPr lang="fr-FR" sz="3600" dirty="0" smtClean="0">
                <a:latin typeface="Monotype Corsiva" pitchFamily="66" charset="0"/>
              </a:rPr>
              <a:t> (en occitan </a:t>
            </a:r>
            <a:r>
              <a:rPr lang="fr-FR" sz="3600" dirty="0" err="1" smtClean="0">
                <a:latin typeface="Monotype Corsiva" pitchFamily="66" charset="0"/>
              </a:rPr>
              <a:t>Pèira</a:t>
            </a:r>
            <a:r>
              <a:rPr lang="fr-FR" sz="3600" dirty="0" smtClean="0">
                <a:latin typeface="Monotype Corsiva" pitchFamily="66" charset="0"/>
              </a:rPr>
              <a:t> </a:t>
            </a:r>
            <a:r>
              <a:rPr lang="fr-FR" sz="3600" dirty="0" err="1" smtClean="0">
                <a:latin typeface="Monotype Corsiva" pitchFamily="66" charset="0"/>
              </a:rPr>
              <a:t>Clavada</a:t>
            </a:r>
            <a:r>
              <a:rPr lang="fr-FR" sz="3600" dirty="0" smtClean="0">
                <a:latin typeface="Monotype Corsiva" pitchFamily="66" charset="0"/>
              </a:rPr>
              <a:t> ['</a:t>
            </a:r>
            <a:r>
              <a:rPr lang="fr-FR" sz="3600" dirty="0" err="1" smtClean="0">
                <a:latin typeface="Monotype Corsiva" pitchFamily="66" charset="0"/>
              </a:rPr>
              <a:t>pɛjro</a:t>
            </a:r>
            <a:r>
              <a:rPr lang="fr-FR" sz="3600" dirty="0" smtClean="0">
                <a:latin typeface="Monotype Corsiva" pitchFamily="66" charset="0"/>
              </a:rPr>
              <a:t>] [</a:t>
            </a:r>
            <a:r>
              <a:rPr lang="fr-FR" sz="3600" dirty="0" err="1" smtClean="0">
                <a:latin typeface="Monotype Corsiva" pitchFamily="66" charset="0"/>
              </a:rPr>
              <a:t>kla</a:t>
            </a:r>
            <a:r>
              <a:rPr lang="fr-FR" sz="3600" dirty="0" smtClean="0">
                <a:latin typeface="Monotype Corsiva" pitchFamily="66" charset="0"/>
              </a:rPr>
              <a:t>βa'δo]) à    	Lacrouzette, un bloc de 780 tonnes en équilibre sur un socle naturel,</a:t>
            </a:r>
          </a:p>
          <a:p>
            <a:r>
              <a:rPr lang="fr-FR" sz="3600" dirty="0" smtClean="0">
                <a:latin typeface="Monotype Corsiva" pitchFamily="66" charset="0"/>
              </a:rPr>
              <a:t>•	le Roc de l'oie, rocher évoquant une oie,</a:t>
            </a:r>
          </a:p>
          <a:p>
            <a:r>
              <a:rPr lang="fr-FR" sz="3600" dirty="0" smtClean="0">
                <a:latin typeface="Monotype Corsiva" pitchFamily="66" charset="0"/>
              </a:rPr>
              <a:t>•	les Trois Fromages, trois énormes rocs superposés,</a:t>
            </a:r>
          </a:p>
          <a:p>
            <a:r>
              <a:rPr lang="fr-FR" sz="3600" dirty="0" smtClean="0">
                <a:latin typeface="Monotype Corsiva" pitchFamily="66" charset="0"/>
              </a:rPr>
              <a:t>•	le rocher tremblant des </a:t>
            </a:r>
            <a:r>
              <a:rPr lang="fr-FR" sz="3600" dirty="0" err="1" smtClean="0">
                <a:latin typeface="Monotype Corsiva" pitchFamily="66" charset="0"/>
              </a:rPr>
              <a:t>Sept-Faux</a:t>
            </a:r>
            <a:r>
              <a:rPr lang="fr-FR" sz="3600" dirty="0" smtClean="0">
                <a:latin typeface="Monotype Corsiva" pitchFamily="66" charset="0"/>
              </a:rPr>
              <a:t>, bloc mobile de 900 tonnes,</a:t>
            </a:r>
            <a:endParaRPr lang="fr-FR" sz="3600" dirty="0">
              <a:latin typeface="Monotype Corsiva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1108" y="5976590"/>
            <a:ext cx="12601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 smtClean="0">
                <a:solidFill>
                  <a:srgbClr val="00B0F0"/>
                </a:solidFill>
                <a:latin typeface="Monotype Corsiva" pitchFamily="66" charset="0"/>
              </a:rPr>
              <a:t>Le Sidobre est un plateau granitique d'une centaine de km²</a:t>
            </a:r>
          </a:p>
          <a:p>
            <a:r>
              <a:rPr lang="fr-FR" sz="3600" dirty="0" smtClean="0">
                <a:solidFill>
                  <a:srgbClr val="00B0F0"/>
                </a:solidFill>
                <a:latin typeface="Monotype Corsiva" pitchFamily="66" charset="0"/>
              </a:rPr>
              <a:t>Environ 15 km de long sur 8 km de large</a:t>
            </a:r>
            <a:endParaRPr lang="fr-FR" sz="3600" dirty="0">
              <a:solidFill>
                <a:srgbClr val="00B0F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797128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lucienne\Desktop\DOSSIER LULU\DOCUMENT  de chez Denise\photos du Tarn et Gers + plaisance\Sisobre par moi\P10809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06" y="-360114"/>
            <a:ext cx="13331006" cy="82089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980630" y="647998"/>
            <a:ext cx="9433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LACROUZETTE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3780830" y="0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latin typeface="Monotype Corsiva" pitchFamily="66" charset="0"/>
              </a:rPr>
              <a:t>LACROUZETTE</a:t>
            </a:r>
            <a:endParaRPr lang="fr-FR" sz="4000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48218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C:\Users\lucienne\Desktop\DOSSIER LULU\DOCUMENT  de chez Denise\photos du Tarn et Gers + plaisance\Sisobre par moi\P10809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6138"/>
            <a:ext cx="13322300" cy="82088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80430" y="0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  <a:latin typeface="Monotype Corsiva" pitchFamily="66" charset="0"/>
              </a:rPr>
              <a:t>Eglise construite entièrement en granit</a:t>
            </a:r>
            <a:endParaRPr lang="fr-FR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77169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atue tailleur de pier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17950" y="0"/>
            <a:ext cx="5486400" cy="7632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8462" y="2160166"/>
            <a:ext cx="33123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Œuvre d’un </a:t>
            </a:r>
          </a:p>
          <a:p>
            <a:r>
              <a:rPr lang="fr-FR" sz="4000" dirty="0" smtClean="0">
                <a:latin typeface="Monotype Corsiva" pitchFamily="66" charset="0"/>
              </a:rPr>
              <a:t>Enfant du pays</a:t>
            </a:r>
            <a:endParaRPr lang="fr-FR" sz="4000" dirty="0">
              <a:latin typeface="Monotype Corsiva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469462" y="2376190"/>
            <a:ext cx="38528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Le tailleur de pierre de Jacques Bourges</a:t>
            </a:r>
            <a:endParaRPr lang="fr-FR" sz="4000" dirty="0"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lucienne\Desktop\DOSSIER LULU\DOCUMENT  de chez Denise\photos du Tarn et Gers + plaisance\Sisobre par moi\Panneau information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322300" cy="80648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346687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F00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614" y="158750"/>
            <a:ext cx="9753600" cy="74739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F00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606" y="0"/>
            <a:ext cx="9753600" cy="76327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lucienne\Desktop\DOSSIER LULU\DOCUMENT  de chez Denise\photos du Tarn et Gers + plaisance\Sisobre par moi\P108096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27" y="-576138"/>
            <a:ext cx="13325327" cy="82088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53142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lucienne\Desktop\DOSSIER LULU\DOCUMENT  de chez Denise\photos du Tarn et Gers + plaisance\Sisobre par moi\P10809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5" y="-432122"/>
            <a:ext cx="13286855" cy="80648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00719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trois fro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350" y="0"/>
            <a:ext cx="9753600" cy="7632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101310" y="6912694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Les trois fromages</a:t>
            </a:r>
            <a:endParaRPr lang="fr-FR" sz="4000" dirty="0"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7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510" y="0"/>
            <a:ext cx="11521280" cy="7632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76574" y="6480646"/>
            <a:ext cx="72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Le fauteuil du diable</a:t>
            </a:r>
            <a:endParaRPr lang="fr-FR" sz="4000" dirty="0"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8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350" y="0"/>
            <a:ext cx="9753600" cy="7632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96654" y="6924814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  <a:latin typeface="Monotype Corsiva" pitchFamily="66" charset="0"/>
              </a:rPr>
              <a:t>Le rocher tremblant</a:t>
            </a:r>
            <a:endParaRPr lang="fr-FR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5588" y="1008038"/>
            <a:ext cx="119533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dirty="0" smtClean="0">
                <a:latin typeface="Monotype Corsiva" pitchFamily="66" charset="0"/>
              </a:rPr>
              <a:t>Le Sidobre ne fait pas partie de la Montagne noire, dont il est séparé par la dépression sédimentaire de Castres et le « sillon du Thoré » au-dessus de Mazamet3.</a:t>
            </a:r>
          </a:p>
          <a:p>
            <a:endParaRPr lang="fr-FR" sz="4400" dirty="0" smtClean="0">
              <a:latin typeface="Monotype Corsiva" pitchFamily="66" charset="0"/>
            </a:endParaRPr>
          </a:p>
          <a:p>
            <a:r>
              <a:rPr lang="fr-FR" sz="4400" dirty="0" smtClean="0">
                <a:latin typeface="Monotype Corsiva" pitchFamily="66" charset="0"/>
              </a:rPr>
              <a:t>Lieu de légendes et grandiose, le site du Sidobre est unique en Europe par sa taille et la diversité de ses rochers aux formes étranges. </a:t>
            </a:r>
          </a:p>
        </p:txBody>
      </p:sp>
    </p:spTree>
    <p:extLst>
      <p:ext uri="{BB962C8B-B14F-4D97-AF65-F5344CB8AC3E}">
        <p14:creationId xmlns="" xmlns:p14="http://schemas.microsoft.com/office/powerpoint/2010/main" val="7308797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peau de Napolé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622" y="0"/>
            <a:ext cx="9753600" cy="7632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16934" y="6480646"/>
            <a:ext cx="5112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Le chapeau de Napoléon</a:t>
            </a:r>
            <a:endParaRPr lang="fr-FR" sz="4000" dirty="0"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c du Verdi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2838" y="0"/>
            <a:ext cx="5486400" cy="7632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76974" y="6264622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Le roc du Verdier</a:t>
            </a:r>
            <a:endParaRPr lang="fr-FR" sz="4000" dirty="0"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C:\Users\lucienne\Desktop\DOSSIER LULU\DOCUMENT  de chez Denise\photos du Tarn et Gers + plaisance\Sisobre par moi\P10809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15" y="-13122"/>
            <a:ext cx="13352215" cy="80779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605632" y="5665911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Le billard</a:t>
            </a:r>
            <a:endParaRPr lang="fr-FR" sz="40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69495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2478" y="769362"/>
            <a:ext cx="123853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•	</a:t>
            </a:r>
            <a:r>
              <a:rPr lang="fr-FR" sz="4000" dirty="0" smtClean="0">
                <a:latin typeface="Monotype Corsiva" pitchFamily="66" charset="0"/>
              </a:rPr>
              <a:t>l'Éléphant,</a:t>
            </a:r>
          </a:p>
          <a:p>
            <a:r>
              <a:rPr lang="fr-FR" sz="4000" dirty="0" smtClean="0">
                <a:latin typeface="Monotype Corsiva" pitchFamily="66" charset="0"/>
              </a:rPr>
              <a:t>•	les chaos granitiques de la </a:t>
            </a:r>
            <a:r>
              <a:rPr lang="fr-FR" sz="4000" dirty="0" err="1" smtClean="0">
                <a:latin typeface="Monotype Corsiva" pitchFamily="66" charset="0"/>
              </a:rPr>
              <a:t>Resse</a:t>
            </a:r>
            <a:r>
              <a:rPr lang="fr-FR" sz="4000" dirty="0" smtClean="0">
                <a:latin typeface="Monotype Corsiva" pitchFamily="66" charset="0"/>
              </a:rPr>
              <a:t>, La Balme, La Rouquette, 	</a:t>
            </a:r>
            <a:r>
              <a:rPr lang="fr-FR" sz="4000" dirty="0" err="1" smtClean="0">
                <a:latin typeface="Monotype Corsiva" pitchFamily="66" charset="0"/>
              </a:rPr>
              <a:t>Secun</a:t>
            </a:r>
            <a:r>
              <a:rPr lang="fr-FR" sz="4000" dirty="0" smtClean="0">
                <a:latin typeface="Monotype Corsiva" pitchFamily="66" charset="0"/>
              </a:rPr>
              <a:t>, etc. sont étalés sur les restes d'anciennes rivières,</a:t>
            </a:r>
          </a:p>
          <a:p>
            <a:endParaRPr lang="fr-FR" sz="4000" dirty="0" smtClean="0">
              <a:latin typeface="Monotype Corsiva" pitchFamily="66" charset="0"/>
            </a:endParaRPr>
          </a:p>
          <a:p>
            <a:r>
              <a:rPr lang="fr-FR" sz="4000" dirty="0" smtClean="0">
                <a:latin typeface="Monotype Corsiva" pitchFamily="66" charset="0"/>
              </a:rPr>
              <a:t>•	le lac du Merle, lac d'où émergent des rochers arrondis,</a:t>
            </a:r>
          </a:p>
          <a:p>
            <a:r>
              <a:rPr lang="fr-FR" sz="4000" dirty="0" smtClean="0">
                <a:latin typeface="Monotype Corsiva" pitchFamily="66" charset="0"/>
              </a:rPr>
              <a:t>•	le Saut de la Truite, cascade de 25 m de hauteur.</a:t>
            </a:r>
            <a:endParaRPr lang="fr-FR" sz="4000" dirty="0">
              <a:latin typeface="Monotype Corsiva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00" y="4896470"/>
            <a:ext cx="1503104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340670" y="5419270"/>
            <a:ext cx="1098163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dirty="0" smtClean="0">
                <a:solidFill>
                  <a:srgbClr val="00B050"/>
                </a:solidFill>
                <a:latin typeface="Monotype Corsiva" pitchFamily="66" charset="0"/>
              </a:rPr>
              <a:t>La région bénéficie de la protection du Parc naturel régional du Haut-Languedoc</a:t>
            </a:r>
            <a:endParaRPr lang="fr-FR" sz="4000" dirty="0">
              <a:solidFill>
                <a:srgbClr val="00B05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79796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rc Naturel Du Haut Languedo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322300" cy="76327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élépha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350" y="0"/>
            <a:ext cx="9753600" cy="7632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40670" y="6552654"/>
            <a:ext cx="7560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  <a:latin typeface="Monotype Corsiva" pitchFamily="66" charset="0"/>
              </a:rPr>
              <a:t>L’éléphant</a:t>
            </a:r>
            <a:endParaRPr lang="fr-FR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lucienne\Desktop\DOSSIER LULU\DOCUMENT  de chez Denise\photos du Tarn et Gers + plaisance\Sisobre par moi\P10809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" y="-432122"/>
            <a:ext cx="13318182" cy="80648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684486" y="6048598"/>
            <a:ext cx="9577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Chaos de la </a:t>
            </a:r>
            <a:r>
              <a:rPr lang="fr-FR" sz="4000" dirty="0" err="1" smtClean="0">
                <a:latin typeface="Monotype Corsiva" pitchFamily="66" charset="0"/>
              </a:rPr>
              <a:t>Resse</a:t>
            </a:r>
            <a:r>
              <a:rPr lang="fr-FR" sz="4000" dirty="0" smtClean="0">
                <a:latin typeface="Monotype Corsiva" pitchFamily="66" charset="0"/>
              </a:rPr>
              <a:t>, rivière de rochers et arbres</a:t>
            </a:r>
            <a:endParaRPr lang="fr-FR" sz="40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86450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aos de La Balm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614" y="0"/>
            <a:ext cx="9753600" cy="7632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229102" y="6552654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Le chaos de La Balme</a:t>
            </a:r>
            <a:endParaRPr lang="fr-FR" sz="4000" dirty="0"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lucienne\Desktop\DOSSIER LULU\DOCUMENT  de chez Denise\photos du Tarn et Gers + plaisance\Sisobre par moi\P10808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9" y="-360114"/>
            <a:ext cx="13121481" cy="79928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397806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lucienne\Desktop\DOSSIER LULU\DOCUMENT  de chez Denise\photos du Tarn et Gers + plaisance\Sisobre par moi\P10808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07" y="-360114"/>
            <a:ext cx="13356407" cy="82809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207489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lucienne\Desktop\sidobre-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6138"/>
            <a:ext cx="13322300" cy="84823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897672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lucienne\Desktop\DOSSIER LULU\DOCUMENT  de chez Denise\photos du Tarn et Gers + plaisance\Sisobre par moi\P10809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" y="-504130"/>
            <a:ext cx="13319422" cy="84969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003372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9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350" y="0"/>
            <a:ext cx="9753600" cy="76327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lucienne\Desktop\DOSSIER LULU\DOCUMENT  de chez Denise\photos du Tarn et Gers + plaisance\Sisobre par moi\P10809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2" y="-101798"/>
            <a:ext cx="13306598" cy="83106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7013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saut de la trui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350" y="0"/>
            <a:ext cx="9753600" cy="7632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893398" y="6552654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Le Saut de La Truite</a:t>
            </a:r>
            <a:endParaRPr lang="fr-FR" sz="4000" dirty="0"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lucienne\Desktop\DOSSIER LULU\DOCUMENT  de chez Denise\photos du Tarn et Gers + plaisance\Sisobre par moi\P10808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6098"/>
            <a:ext cx="13573918" cy="81369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733158" y="6552654"/>
            <a:ext cx="65891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La Maison de Sidobre à </a:t>
            </a:r>
            <a:r>
              <a:rPr lang="fr-FR" sz="4000" dirty="0" err="1" smtClean="0">
                <a:latin typeface="Monotype Corsiva" pitchFamily="66" charset="0"/>
              </a:rPr>
              <a:t>Vialavert</a:t>
            </a:r>
            <a:endParaRPr lang="fr-FR" sz="40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3475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cienne\Desktop\DOSSIER LULU\DOCUMENT  de chez Denise\photos du Tarn et Gers + plaisance\Sisobre par moi\P10808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6098"/>
            <a:ext cx="13322300" cy="84249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6589142" y="6840686"/>
            <a:ext cx="5544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Le Lac de </a:t>
            </a:r>
            <a:r>
              <a:rPr lang="fr-FR" sz="4000" dirty="0" err="1" smtClean="0">
                <a:latin typeface="Monotype Corsiva" pitchFamily="66" charset="0"/>
              </a:rPr>
              <a:t>Vialavert</a:t>
            </a:r>
            <a:endParaRPr lang="fr-FR" sz="40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67188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lucienne\Desktop\DOSSIER LULU\DOCUMENT  de chez Denise\photos du Tarn et Gers + plaisance\Sisobre par moi\P10808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14" y="-504130"/>
            <a:ext cx="13349014" cy="87603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476574" y="6696670"/>
            <a:ext cx="11305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Sculpture de Jacques Bourges terminée le 31 Décembre 2000</a:t>
            </a:r>
            <a:endParaRPr lang="fr-FR" sz="40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52597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9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17950" y="0"/>
            <a:ext cx="5486400" cy="7632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4446" y="2664222"/>
            <a:ext cx="35283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Le sculpteur </a:t>
            </a:r>
          </a:p>
          <a:p>
            <a:r>
              <a:rPr lang="fr-FR" sz="4000" dirty="0" smtClean="0">
                <a:latin typeface="Monotype Corsiva" pitchFamily="66" charset="0"/>
              </a:rPr>
              <a:t>Jacques Bourges</a:t>
            </a:r>
          </a:p>
          <a:p>
            <a:r>
              <a:rPr lang="fr-FR" sz="4000" dirty="0" smtClean="0">
                <a:latin typeface="Monotype Corsiva" pitchFamily="66" charset="0"/>
              </a:rPr>
              <a:t>Atelier près de </a:t>
            </a:r>
          </a:p>
          <a:p>
            <a:r>
              <a:rPr lang="fr-FR" sz="4000" dirty="0" smtClean="0">
                <a:latin typeface="Monotype Corsiva" pitchFamily="66" charset="0"/>
              </a:rPr>
              <a:t>La </a:t>
            </a:r>
            <a:r>
              <a:rPr lang="fr-FR" sz="4000" dirty="0" err="1" smtClean="0">
                <a:latin typeface="Monotype Corsiva" pitchFamily="66" charset="0"/>
              </a:rPr>
              <a:t>Peyro</a:t>
            </a:r>
            <a:r>
              <a:rPr lang="fr-FR" sz="4000" dirty="0" smtClean="0">
                <a:latin typeface="Monotype Corsiva" pitchFamily="66" charset="0"/>
              </a:rPr>
              <a:t> </a:t>
            </a:r>
            <a:r>
              <a:rPr lang="fr-FR" sz="4000" dirty="0" err="1" smtClean="0">
                <a:latin typeface="Monotype Corsiva" pitchFamily="66" charset="0"/>
              </a:rPr>
              <a:t>Clabado</a:t>
            </a:r>
            <a:endParaRPr lang="fr-FR" sz="4000" dirty="0">
              <a:latin typeface="Monotype Corsiva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325446" y="2952254"/>
            <a:ext cx="39968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Galerie d’art visite</a:t>
            </a:r>
          </a:p>
          <a:p>
            <a:r>
              <a:rPr lang="fr-FR" sz="4000" dirty="0" smtClean="0">
                <a:latin typeface="Monotype Corsiva" pitchFamily="66" charset="0"/>
              </a:rPr>
              <a:t>sur rendez-vous</a:t>
            </a:r>
          </a:p>
          <a:p>
            <a:r>
              <a:rPr lang="fr-FR" sz="4000" dirty="0" smtClean="0">
                <a:latin typeface="Monotype Corsiva" pitchFamily="66" charset="0"/>
              </a:rPr>
              <a:t>Tel. : 05 63 50  64 75</a:t>
            </a:r>
            <a:endParaRPr lang="fr-FR" sz="4000" dirty="0"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atues funérai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590" y="0"/>
            <a:ext cx="9753600" cy="7632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72718" y="6768678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Statues funéraires  : Famille réunionnaise</a:t>
            </a:r>
            <a:endParaRPr lang="fr-FR" sz="4000" dirty="0"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at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614" y="0"/>
            <a:ext cx="9753600" cy="76327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581030" y="6984702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  <a:latin typeface="Monotype Corsiva" pitchFamily="66" charset="0"/>
              </a:rPr>
              <a:t>Belle statue au beau visage</a:t>
            </a:r>
            <a:endParaRPr lang="fr-FR" sz="40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lucienne\Desktop\DOSSIER LULU\DOCUMENT  de chez Denise\photos du Tarn et Gers + plaisance\Sisobre par moi\P10808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618" y="0"/>
            <a:ext cx="13573918" cy="87128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332558" y="6264622"/>
            <a:ext cx="5904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Toujours le lac de </a:t>
            </a:r>
            <a:r>
              <a:rPr lang="fr-FR" sz="4000" dirty="0" err="1" smtClean="0">
                <a:latin typeface="Monotype Corsiva" pitchFamily="66" charset="0"/>
              </a:rPr>
              <a:t>Vialavert</a:t>
            </a:r>
            <a:endParaRPr lang="fr-FR" sz="40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39682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lucienne\Desktop\DOSSIER LULU\DOCUMENT  de chez Denise\photos du Tarn et Gers + plaisance\Sisobre par moi\P10808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" y="0"/>
            <a:ext cx="13317934" cy="82808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828502" y="6840686"/>
            <a:ext cx="9505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Monotype Corsiva" pitchFamily="66" charset="0"/>
              </a:rPr>
              <a:t>C’est une ancienne carrière d’extraction de granit</a:t>
            </a:r>
            <a:endParaRPr lang="fr-FR" sz="40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645255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8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350" y="0"/>
            <a:ext cx="9753600" cy="76327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 descr="C:\Users\lucienne\Desktop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091" y="0"/>
            <a:ext cx="13815265" cy="7632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291810" y="6128444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latin typeface="Monotype Corsiva" pitchFamily="66" charset="0"/>
              </a:rPr>
              <a:t>Création de </a:t>
            </a:r>
            <a:r>
              <a:rPr lang="fr-FR" sz="2800" dirty="0" err="1" smtClean="0">
                <a:latin typeface="Monotype Corsiva" pitchFamily="66" charset="0"/>
              </a:rPr>
              <a:t>pps</a:t>
            </a:r>
            <a:r>
              <a:rPr lang="fr-FR" sz="2800" dirty="0" smtClean="0">
                <a:latin typeface="Monotype Corsiva" pitchFamily="66" charset="0"/>
              </a:rPr>
              <a:t> </a:t>
            </a:r>
          </a:p>
          <a:p>
            <a:r>
              <a:rPr lang="fr-FR" sz="2800" dirty="0" smtClean="0">
                <a:latin typeface="Monotype Corsiva" pitchFamily="66" charset="0"/>
              </a:rPr>
              <a:t>Lucienne </a:t>
            </a:r>
            <a:r>
              <a:rPr lang="fr-FR" sz="2800" dirty="0" err="1" smtClean="0">
                <a:latin typeface="Monotype Corsiva" pitchFamily="66" charset="0"/>
              </a:rPr>
              <a:t>Daeninckx</a:t>
            </a:r>
            <a:endParaRPr lang="fr-FR" sz="2800" dirty="0">
              <a:latin typeface="Monotype Corsiva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229102" y="7056710"/>
            <a:ext cx="5688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Monotype Corsiva" pitchFamily="66" charset="0"/>
              </a:rPr>
              <a:t>Avec l’aide d’un habitant du Sidobre  : Jacky</a:t>
            </a:r>
            <a:endParaRPr lang="fr-FR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1641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297</Words>
  <Application>Microsoft Office PowerPoint</Application>
  <PresentationFormat>Personnalisé</PresentationFormat>
  <Paragraphs>57</Paragraphs>
  <Slides>42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lucienne</dc:creator>
  <cp:lastModifiedBy>Jacky</cp:lastModifiedBy>
  <cp:revision>59</cp:revision>
  <dcterms:created xsi:type="dcterms:W3CDTF">2012-12-15T09:13:54Z</dcterms:created>
  <dcterms:modified xsi:type="dcterms:W3CDTF">2013-01-17T06:49:06Z</dcterms:modified>
</cp:coreProperties>
</file>