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57" r:id="rId3"/>
    <p:sldId id="258" r:id="rId4"/>
    <p:sldId id="259" r:id="rId5"/>
    <p:sldId id="260" r:id="rId6"/>
    <p:sldId id="261" r:id="rId7"/>
    <p:sldId id="262" r:id="rId8"/>
    <p:sldId id="263" r:id="rId9"/>
    <p:sldId id="269" r:id="rId10"/>
    <p:sldId id="267"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15" autoAdjust="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CC594-1855-44A6-9240-3C718C648AE3}" type="datetimeFigureOut">
              <a:rPr lang="fr-FR" smtClean="0"/>
              <a:pPr/>
              <a:t>09/01/2013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C005F-771D-490E-BFBB-B46928E1C9B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B3C005F-771D-490E-BFBB-B46928E1C9B3}"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AC849FBB-8EE6-444C-A641-424F08AF5039}" type="datetime1">
              <a:rPr lang="fr-FR" smtClean="0"/>
              <a:t>09/01/2013</a:t>
            </a:fld>
            <a:endParaRPr lang="fr-FR"/>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FR"/>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21A2DF6-9124-4646-B50E-352FDA766AC4}" type="slidenum">
              <a:rPr lang="fr-FR" smtClean="0"/>
              <a:pPr/>
              <a:t>‹N°›</a:t>
            </a:fld>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1392274-7F21-410D-AD5C-9CB7C082FA09}" type="datetime1">
              <a:rPr lang="fr-FR" smtClean="0"/>
              <a:t>09/01/2013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A2DF6-9124-4646-B50E-352FDA766AC4}" type="slidenum">
              <a:rPr lang="fr-FR" smtClean="0"/>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F24B1E0-C641-4987-BC90-786BA63E2C37}" type="datetime1">
              <a:rPr lang="fr-FR" smtClean="0"/>
              <a:t>09/01/2013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A2DF6-9124-4646-B50E-352FDA766AC4}" type="slidenum">
              <a:rPr lang="fr-FR" smtClean="0"/>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C99AB3BF-D9A6-4332-A1CA-68888893CE9F}" type="datetime1">
              <a:rPr lang="fr-FR" smtClean="0"/>
              <a:t>09/01/2013</a:t>
            </a:fld>
            <a:endParaRPr lang="fr-FR"/>
          </a:p>
        </p:txBody>
      </p:sp>
      <p:sp>
        <p:nvSpPr>
          <p:cNvPr id="5" name="Espace réservé du pied de page 4"/>
          <p:cNvSpPr>
            <a:spLocks noGrp="1"/>
          </p:cNvSpPr>
          <p:nvPr>
            <p:ph type="ftr" sz="quarter" idx="11"/>
          </p:nvPr>
        </p:nvSpPr>
        <p:spPr>
          <a:xfrm>
            <a:off x="457200" y="6480969"/>
            <a:ext cx="4260056" cy="300831"/>
          </a:xfrm>
        </p:spPr>
        <p:txBody>
          <a:bodyPr/>
          <a:lstStyle/>
          <a:p>
            <a:endParaRPr lang="fr-FR"/>
          </a:p>
        </p:txBody>
      </p:sp>
      <p:sp>
        <p:nvSpPr>
          <p:cNvPr id="6" name="Espace réservé du numéro de diapositive 5"/>
          <p:cNvSpPr>
            <a:spLocks noGrp="1"/>
          </p:cNvSpPr>
          <p:nvPr>
            <p:ph type="sldNum" sz="quarter" idx="12"/>
          </p:nvPr>
        </p:nvSpPr>
        <p:spPr/>
        <p:txBody>
          <a:bodyPr/>
          <a:lstStyle/>
          <a:p>
            <a:fld id="{C21A2DF6-9124-4646-B50E-352FDA766AC4}" type="slidenum">
              <a:rPr lang="fr-FR" smtClean="0"/>
              <a:pPr/>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1A95291B-BE3C-498E-B338-F80AD8742C5C}" type="datetime1">
              <a:rPr lang="fr-FR" smtClean="0"/>
              <a:t>09/01/2013</a:t>
            </a:fld>
            <a:endParaRPr lang="fr-FR"/>
          </a:p>
        </p:txBody>
      </p:sp>
      <p:sp>
        <p:nvSpPr>
          <p:cNvPr id="5" name="Espace réservé du pied de page 4"/>
          <p:cNvSpPr>
            <a:spLocks noGrp="1"/>
          </p:cNvSpPr>
          <p:nvPr>
            <p:ph type="ftr" sz="quarter" idx="11"/>
          </p:nvPr>
        </p:nvSpPr>
        <p:spPr>
          <a:xfrm>
            <a:off x="2619376" y="6480969"/>
            <a:ext cx="4260056" cy="300831"/>
          </a:xfrm>
        </p:spPr>
        <p:txBody>
          <a:bodyPr/>
          <a:lstStyle/>
          <a:p>
            <a:endParaRPr lang="fr-FR"/>
          </a:p>
        </p:txBody>
      </p:sp>
      <p:sp>
        <p:nvSpPr>
          <p:cNvPr id="6" name="Espace réservé du numéro de diapositive 5"/>
          <p:cNvSpPr>
            <a:spLocks noGrp="1"/>
          </p:cNvSpPr>
          <p:nvPr>
            <p:ph type="sldNum" sz="quarter" idx="12"/>
          </p:nvPr>
        </p:nvSpPr>
        <p:spPr>
          <a:xfrm>
            <a:off x="8451056" y="809624"/>
            <a:ext cx="502920" cy="300831"/>
          </a:xfrm>
        </p:spPr>
        <p:txBody>
          <a:bodyPr/>
          <a:lstStyle/>
          <a:p>
            <a:fld id="{C21A2DF6-9124-4646-B50E-352FDA766AC4}" type="slidenum">
              <a:rPr lang="fr-FR" smtClean="0"/>
              <a:pPr/>
              <a:t>‹N°›</a:t>
            </a:fld>
            <a:endParaRPr lang="fr-FR"/>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F5DBC53B-FA2F-42E4-ACFE-80A2DBE552E2}" type="datetime1">
              <a:rPr lang="fr-FR" smtClean="0"/>
              <a:t>09/01/2013</a:t>
            </a:fld>
            <a:endParaRPr lang="fr-FR"/>
          </a:p>
        </p:txBody>
      </p:sp>
      <p:sp>
        <p:nvSpPr>
          <p:cNvPr id="6" name="Espace réservé du pied de page 5"/>
          <p:cNvSpPr>
            <a:spLocks noGrp="1"/>
          </p:cNvSpPr>
          <p:nvPr>
            <p:ph type="ftr" sz="quarter" idx="11"/>
          </p:nvPr>
        </p:nvSpPr>
        <p:spPr>
          <a:xfrm>
            <a:off x="457200" y="6480969"/>
            <a:ext cx="4260056" cy="301752"/>
          </a:xfrm>
        </p:spPr>
        <p:txBody>
          <a:bodyPr/>
          <a:lstStyle/>
          <a:p>
            <a:endParaRPr lang="fr-FR"/>
          </a:p>
        </p:txBody>
      </p:sp>
      <p:sp>
        <p:nvSpPr>
          <p:cNvPr id="7" name="Espace réservé du numéro de diapositive 6"/>
          <p:cNvSpPr>
            <a:spLocks noGrp="1"/>
          </p:cNvSpPr>
          <p:nvPr>
            <p:ph type="sldNum" sz="quarter" idx="12"/>
          </p:nvPr>
        </p:nvSpPr>
        <p:spPr>
          <a:xfrm>
            <a:off x="7589520" y="6480969"/>
            <a:ext cx="502920" cy="301752"/>
          </a:xfrm>
        </p:spPr>
        <p:txBody>
          <a:bodyPr/>
          <a:lstStyle/>
          <a:p>
            <a:fld id="{C21A2DF6-9124-4646-B50E-352FDA766AC4}" type="slidenum">
              <a:rPr lang="fr-FR" smtClean="0"/>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8DEB74E4-8167-49A3-9BA1-61C8CABFCB9D}" type="datetime1">
              <a:rPr lang="fr-FR" smtClean="0"/>
              <a:t>09/01/2013</a:t>
            </a:fld>
            <a:endParaRPr lang="fr-FR"/>
          </a:p>
        </p:txBody>
      </p:sp>
      <p:sp>
        <p:nvSpPr>
          <p:cNvPr id="8" name="Espace réservé du pied de page 7"/>
          <p:cNvSpPr>
            <a:spLocks noGrp="1"/>
          </p:cNvSpPr>
          <p:nvPr>
            <p:ph type="ftr" sz="quarter" idx="11"/>
          </p:nvPr>
        </p:nvSpPr>
        <p:spPr>
          <a:xfrm>
            <a:off x="457200" y="6480969"/>
            <a:ext cx="4261104" cy="301752"/>
          </a:xfrm>
        </p:spPr>
        <p:txBody>
          <a:bodyPr/>
          <a:lstStyle/>
          <a:p>
            <a:endParaRPr lang="fr-F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C21A2DF6-9124-4646-B50E-352FDA766AC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8DC1858-8122-4D2A-BDDA-236A9E43F9D4}" type="datetime1">
              <a:rPr lang="fr-FR" smtClean="0"/>
              <a:t>09/01/2013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1A2DF6-9124-4646-B50E-352FDA766AC4}" type="slidenum">
              <a:rPr lang="fr-FR" smtClean="0"/>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767CC0E7-C428-4C63-ACC2-BF2C63144C7A}" type="datetime1">
              <a:rPr lang="fr-FR" smtClean="0"/>
              <a:t>09/01/2013</a:t>
            </a:fld>
            <a:endParaRPr lang="fr-FR"/>
          </a:p>
        </p:txBody>
      </p:sp>
      <p:sp>
        <p:nvSpPr>
          <p:cNvPr id="3" name="Espace réservé du pied de page 2"/>
          <p:cNvSpPr>
            <a:spLocks noGrp="1"/>
          </p:cNvSpPr>
          <p:nvPr>
            <p:ph type="ftr" sz="quarter" idx="11"/>
          </p:nvPr>
        </p:nvSpPr>
        <p:spPr>
          <a:xfrm>
            <a:off x="457200" y="6481890"/>
            <a:ext cx="4260056" cy="300831"/>
          </a:xfrm>
        </p:spPr>
        <p:txBody>
          <a:bodyPr/>
          <a:lstStyle/>
          <a:p>
            <a:endParaRPr lang="fr-FR"/>
          </a:p>
        </p:txBody>
      </p:sp>
      <p:sp>
        <p:nvSpPr>
          <p:cNvPr id="4" name="Espace réservé du numéro de diapositive 3"/>
          <p:cNvSpPr>
            <a:spLocks noGrp="1"/>
          </p:cNvSpPr>
          <p:nvPr>
            <p:ph type="sldNum" sz="quarter" idx="12"/>
          </p:nvPr>
        </p:nvSpPr>
        <p:spPr>
          <a:xfrm>
            <a:off x="7589520" y="6480969"/>
            <a:ext cx="502920" cy="301752"/>
          </a:xfrm>
        </p:spPr>
        <p:txBody>
          <a:bodyPr/>
          <a:lstStyle/>
          <a:p>
            <a:fld id="{C21A2DF6-9124-4646-B50E-352FDA766AC4}" type="slidenum">
              <a:rPr lang="fr-FR" smtClean="0"/>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68358FD2-1544-4E9B-9F51-5FFC707952D8}" type="datetime1">
              <a:rPr lang="fr-FR" smtClean="0"/>
              <a:t>09/01/2013</a:t>
            </a:fld>
            <a:endParaRPr lang="fr-F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C21A2DF6-9124-4646-B50E-352FDA766AC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ABB2BC30-FE69-492F-AB9B-91FFAC56175E}" type="datetime1">
              <a:rPr lang="fr-FR" smtClean="0"/>
              <a:t>09/01/2013</a:t>
            </a:fld>
            <a:endParaRPr lang="fr-F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C21A2DF6-9124-4646-B50E-352FDA766AC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89B4DDB-C7DA-4F80-810C-3314D672C5E9}" type="datetime1">
              <a:rPr lang="fr-FR" smtClean="0"/>
              <a:t>09/01/2013</a:t>
            </a:fld>
            <a:endParaRPr lang="fr-FR"/>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21A2DF6-9124-4646-B50E-352FDA766AC4}"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a:srcRect l="2929" t="15750" r="53125" b="43750"/>
          <a:stretch>
            <a:fillRect/>
          </a:stretch>
        </p:blipFill>
        <p:spPr bwMode="auto">
          <a:xfrm>
            <a:off x="1000100" y="3669984"/>
            <a:ext cx="3500462" cy="2473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re 1"/>
          <p:cNvSpPr>
            <a:spLocks noGrp="1"/>
          </p:cNvSpPr>
          <p:nvPr>
            <p:ph type="ctrTitle"/>
          </p:nvPr>
        </p:nvSpPr>
        <p:spPr>
          <a:xfrm>
            <a:off x="0" y="642918"/>
            <a:ext cx="9144000" cy="2357454"/>
          </a:xfrm>
        </p:spPr>
        <p:txBody>
          <a:bodyPr>
            <a:noAutofit/>
          </a:bodyPr>
          <a:lstStyle/>
          <a:p>
            <a:pPr algn="ctr"/>
            <a:r>
              <a:rPr lang="fr-FR" sz="6000" b="1" dirty="0" smtClean="0"/>
              <a:t>Le diplôme, un passeport pour l’emploi</a:t>
            </a:r>
            <a:endParaRPr lang="fr-FR" sz="6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sz="5600" b="1" dirty="0" smtClean="0"/>
              <a:t>Diaporama réalisé par :</a:t>
            </a:r>
            <a:r>
              <a:rPr lang="fr-FR" sz="5600" b="1" dirty="0" smtClean="0">
                <a:solidFill>
                  <a:schemeClr val="tx1"/>
                </a:solidFill>
              </a:rPr>
              <a:t/>
            </a:r>
            <a:br>
              <a:rPr lang="fr-FR" sz="5600" b="1" dirty="0" smtClean="0">
                <a:solidFill>
                  <a:schemeClr val="tx1"/>
                </a:solidFill>
              </a:rPr>
            </a:br>
            <a:endParaRPr lang="fr-FR" sz="5600" b="1" dirty="0">
              <a:solidFill>
                <a:schemeClr val="tx1"/>
              </a:solidFill>
            </a:endParaRPr>
          </a:p>
        </p:txBody>
      </p:sp>
      <p:sp>
        <p:nvSpPr>
          <p:cNvPr id="5" name="Sous-titre 4"/>
          <p:cNvSpPr>
            <a:spLocks noGrp="1"/>
          </p:cNvSpPr>
          <p:nvPr>
            <p:ph type="subTitle" idx="1"/>
          </p:nvPr>
        </p:nvSpPr>
        <p:spPr/>
        <p:txBody>
          <a:bodyPr>
            <a:noAutofit/>
          </a:bodyPr>
          <a:lstStyle/>
          <a:p>
            <a:pPr algn="l"/>
            <a:endParaRPr lang="fr-FR" sz="4000" b="1" dirty="0" smtClean="0">
              <a:solidFill>
                <a:schemeClr val="tx1"/>
              </a:solidFill>
              <a:latin typeface="Calibri" pitchFamily="34" charset="0"/>
            </a:endParaRPr>
          </a:p>
          <a:p>
            <a:pPr algn="l"/>
            <a:r>
              <a:rPr lang="fr-FR" sz="4000" b="1" dirty="0" smtClean="0">
                <a:solidFill>
                  <a:schemeClr val="accent2">
                    <a:lumMod val="20000"/>
                    <a:lumOff val="80000"/>
                  </a:schemeClr>
                </a:solidFill>
                <a:latin typeface="Calibri" pitchFamily="34" charset="0"/>
              </a:rPr>
              <a:t>-Flavie Mahé</a:t>
            </a:r>
            <a:br>
              <a:rPr lang="fr-FR" sz="4000" b="1" dirty="0" smtClean="0">
                <a:solidFill>
                  <a:schemeClr val="accent2">
                    <a:lumMod val="20000"/>
                    <a:lumOff val="80000"/>
                  </a:schemeClr>
                </a:solidFill>
                <a:latin typeface="Calibri" pitchFamily="34" charset="0"/>
              </a:rPr>
            </a:br>
            <a:r>
              <a:rPr lang="fr-FR" sz="4000" b="1" dirty="0" smtClean="0">
                <a:solidFill>
                  <a:schemeClr val="accent2">
                    <a:lumMod val="20000"/>
                    <a:lumOff val="80000"/>
                  </a:schemeClr>
                </a:solidFill>
                <a:latin typeface="Calibri" pitchFamily="34" charset="0"/>
              </a:rPr>
              <a:t>-Floriane Le Falher </a:t>
            </a:r>
            <a:br>
              <a:rPr lang="fr-FR" sz="4000" b="1" dirty="0" smtClean="0">
                <a:solidFill>
                  <a:schemeClr val="accent2">
                    <a:lumMod val="20000"/>
                    <a:lumOff val="80000"/>
                  </a:schemeClr>
                </a:solidFill>
                <a:latin typeface="Calibri" pitchFamily="34" charset="0"/>
              </a:rPr>
            </a:br>
            <a:r>
              <a:rPr lang="fr-FR" sz="4000" b="1" dirty="0" smtClean="0">
                <a:solidFill>
                  <a:schemeClr val="accent2">
                    <a:lumMod val="20000"/>
                    <a:lumOff val="80000"/>
                  </a:schemeClr>
                </a:solidFill>
                <a:latin typeface="Calibri" pitchFamily="34" charset="0"/>
              </a:rPr>
              <a:t>-Maëlle Trébossen</a:t>
            </a:r>
            <a:br>
              <a:rPr lang="fr-FR" sz="4000" b="1" dirty="0" smtClean="0">
                <a:solidFill>
                  <a:schemeClr val="accent2">
                    <a:lumMod val="20000"/>
                    <a:lumOff val="80000"/>
                  </a:schemeClr>
                </a:solidFill>
                <a:latin typeface="Calibri" pitchFamily="34" charset="0"/>
              </a:rPr>
            </a:br>
            <a:r>
              <a:rPr lang="fr-FR" sz="4000" b="1" dirty="0" smtClean="0">
                <a:solidFill>
                  <a:schemeClr val="accent2">
                    <a:lumMod val="20000"/>
                    <a:lumOff val="80000"/>
                  </a:schemeClr>
                </a:solidFill>
                <a:latin typeface="Calibri" pitchFamily="34" charset="0"/>
              </a:rPr>
              <a:t>-Manon Simon</a:t>
            </a:r>
            <a:endParaRPr lang="fr-FR" sz="4000" b="1" dirty="0">
              <a:solidFill>
                <a:schemeClr val="accent2">
                  <a:lumMod val="20000"/>
                  <a:lumOff val="80000"/>
                </a:schemeClr>
              </a:solidFill>
              <a:latin typeface="Calibri" pitchFamily="34" charset="0"/>
            </a:endParaRPr>
          </a:p>
        </p:txBody>
      </p:sp>
      <p:sp>
        <p:nvSpPr>
          <p:cNvPr id="7" name="Espace réservé du numéro de diapositive 6"/>
          <p:cNvSpPr>
            <a:spLocks noGrp="1"/>
          </p:cNvSpPr>
          <p:nvPr>
            <p:ph type="sldNum" sz="quarter" idx="12"/>
          </p:nvPr>
        </p:nvSpPr>
        <p:spPr/>
        <p:txBody>
          <a:bodyPr/>
          <a:lstStyle/>
          <a:p>
            <a:fld id="{C21A2DF6-9124-4646-B50E-352FDA766AC4}" type="slidenum">
              <a:rPr lang="fr-FR" smtClean="0"/>
              <a:pPr/>
              <a:t>10</a:t>
            </a:fld>
            <a:endParaRPr lang="fr-F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357166"/>
            <a:ext cx="8062912" cy="1470025"/>
          </a:xfrm>
        </p:spPr>
        <p:txBody>
          <a:bodyPr>
            <a:noAutofit/>
          </a:bodyPr>
          <a:lstStyle/>
          <a:p>
            <a:pPr algn="ctr"/>
            <a:r>
              <a:rPr lang="fr-FR" sz="5000" b="1" dirty="0" smtClean="0"/>
              <a:t>Emploi , qualification et capital humain </a:t>
            </a:r>
            <a:endParaRPr lang="fr-FR" sz="5000" b="1" dirty="0"/>
          </a:p>
        </p:txBody>
      </p:sp>
      <p:sp>
        <p:nvSpPr>
          <p:cNvPr id="3" name="Sous-titre 2"/>
          <p:cNvSpPr>
            <a:spLocks noGrp="1"/>
          </p:cNvSpPr>
          <p:nvPr>
            <p:ph type="subTitle" idx="1"/>
          </p:nvPr>
        </p:nvSpPr>
        <p:spPr>
          <a:xfrm>
            <a:off x="428628" y="2500306"/>
            <a:ext cx="8215338" cy="3214710"/>
          </a:xfrm>
        </p:spPr>
        <p:txBody>
          <a:bodyPr>
            <a:noAutofit/>
          </a:bodyPr>
          <a:lstStyle/>
          <a:p>
            <a:pPr algn="just"/>
            <a:r>
              <a:rPr lang="fr-FR" sz="2800" b="1" dirty="0" smtClean="0">
                <a:latin typeface="Calibri" pitchFamily="34" charset="0"/>
              </a:rPr>
              <a:t>A partir de données chiffrées , on analysera la relation entre le niveau et la nature des études poursuivies et l’accès à un emploi plus ou moins qualifié .On montrera que la poursuite d’études supérieures est un investissement en capital humain mais qu’elle est aussi influencée par le milieu social. </a:t>
            </a:r>
          </a:p>
          <a:p>
            <a:pPr algn="just"/>
            <a:endParaRPr lang="fr-FR" sz="2800" b="1" dirty="0" smtClean="0">
              <a:latin typeface="Calibri" pitchFamily="34" charset="0"/>
            </a:endParaRPr>
          </a:p>
          <a:p>
            <a:pPr algn="just"/>
            <a:r>
              <a:rPr lang="fr-FR" sz="2800" b="1" dirty="0" smtClean="0">
                <a:latin typeface="Calibri" pitchFamily="34" charset="0"/>
              </a:rPr>
              <a:t> </a:t>
            </a:r>
            <a:endParaRPr lang="fr-FR" sz="2800" b="1" dirty="0">
              <a:latin typeface="Calibri" pitchFamily="34" charset="0"/>
            </a:endParaRPr>
          </a:p>
        </p:txBody>
      </p:sp>
      <p:sp>
        <p:nvSpPr>
          <p:cNvPr id="6" name="Espace réservé du numéro de diapositive 5"/>
          <p:cNvSpPr>
            <a:spLocks noGrp="1"/>
          </p:cNvSpPr>
          <p:nvPr>
            <p:ph type="sldNum" sz="quarter" idx="12"/>
          </p:nvPr>
        </p:nvSpPr>
        <p:spPr/>
        <p:txBody>
          <a:bodyPr/>
          <a:lstStyle/>
          <a:p>
            <a:fld id="{C21A2DF6-9124-4646-B50E-352FDA766AC4}" type="slidenum">
              <a:rPr lang="fr-FR" smtClean="0"/>
              <a:pPr/>
              <a:t>2</a:t>
            </a:fld>
            <a:endParaRPr lang="fr-F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9388" y="71414"/>
            <a:ext cx="2643174" cy="5715040"/>
          </a:xfrm>
        </p:spPr>
        <p:txBody>
          <a:bodyPr>
            <a:noAutofit/>
          </a:bodyPr>
          <a:lstStyle/>
          <a:p>
            <a:pPr algn="just">
              <a:buFont typeface="Arial" pitchFamily="34" charset="0"/>
              <a:buChar char="•"/>
            </a:pPr>
            <a:r>
              <a:rPr lang="fr-FR" sz="2100" b="1" dirty="0" smtClean="0">
                <a:solidFill>
                  <a:schemeClr val="tx1"/>
                </a:solidFill>
                <a:latin typeface="Calibri" pitchFamily="34" charset="0"/>
              </a:rPr>
              <a:t>Le document ci-contre nous montre le taux d’emploi des anciens lycéens en fonction du diplôme qu’ils possèdent.</a:t>
            </a:r>
          </a:p>
          <a:p>
            <a:pPr algn="just">
              <a:buFont typeface="Arial" pitchFamily="34" charset="0"/>
              <a:buChar char="•"/>
            </a:pPr>
            <a:endParaRPr lang="fr-FR" sz="2100" b="1" dirty="0" smtClean="0">
              <a:solidFill>
                <a:schemeClr val="tx1"/>
              </a:solidFill>
              <a:latin typeface="Calibri" pitchFamily="34" charset="0"/>
            </a:endParaRPr>
          </a:p>
          <a:p>
            <a:pPr algn="just">
              <a:buFont typeface="Arial" pitchFamily="34" charset="0"/>
              <a:buChar char="•"/>
            </a:pPr>
            <a:r>
              <a:rPr lang="fr-FR" sz="2100" b="1" dirty="0" smtClean="0">
                <a:solidFill>
                  <a:schemeClr val="tx1"/>
                </a:solidFill>
                <a:latin typeface="Calibri" pitchFamily="34" charset="0"/>
              </a:rPr>
              <a:t>Entre 60 et 70 % des diplômés de bacs professionnels possèdent un emploi.</a:t>
            </a:r>
          </a:p>
          <a:p>
            <a:pPr algn="just"/>
            <a:endParaRPr lang="fr-FR" sz="2100" b="1" dirty="0" smtClean="0">
              <a:solidFill>
                <a:schemeClr val="tx1"/>
              </a:solidFill>
              <a:latin typeface="Calibri" pitchFamily="34" charset="0"/>
            </a:endParaRPr>
          </a:p>
          <a:p>
            <a:pPr algn="just">
              <a:buFont typeface="Arial" pitchFamily="34" charset="0"/>
              <a:buChar char="•"/>
            </a:pPr>
            <a:r>
              <a:rPr lang="fr-FR" sz="2100" b="1" dirty="0" smtClean="0">
                <a:solidFill>
                  <a:schemeClr val="tx1"/>
                </a:solidFill>
                <a:latin typeface="Calibri" pitchFamily="34" charset="0"/>
              </a:rPr>
              <a:t>Les diplômés de BEP/CAP ont eux, plus de mal à trouver un emploi. (~ 50 %) </a:t>
            </a:r>
          </a:p>
          <a:p>
            <a:pPr algn="just">
              <a:buFont typeface="Arial" pitchFamily="34" charset="0"/>
              <a:buChar char="•"/>
            </a:pPr>
            <a:endParaRPr lang="fr-FR" sz="2000" b="1" dirty="0" smtClean="0">
              <a:solidFill>
                <a:schemeClr val="tx1"/>
              </a:solidFill>
              <a:latin typeface="Calibri" pitchFamily="34" charset="0"/>
            </a:endParaRPr>
          </a:p>
        </p:txBody>
      </p:sp>
      <p:pic>
        <p:nvPicPr>
          <p:cNvPr id="1026" name="Picture 2"/>
          <p:cNvPicPr>
            <a:picLocks noChangeAspect="1" noChangeArrowheads="1"/>
          </p:cNvPicPr>
          <p:nvPr/>
        </p:nvPicPr>
        <p:blipFill>
          <a:blip r:embed="rId2"/>
          <a:srcRect b="31250"/>
          <a:stretch>
            <a:fillRect/>
          </a:stretch>
        </p:blipFill>
        <p:spPr bwMode="auto">
          <a:xfrm>
            <a:off x="0" y="1071570"/>
            <a:ext cx="6500826" cy="4714884"/>
          </a:xfrm>
          <a:prstGeom prst="rect">
            <a:avLst/>
          </a:prstGeom>
          <a:ln>
            <a:noFill/>
          </a:ln>
          <a:effectLst>
            <a:softEdge rad="112500"/>
          </a:effectLst>
        </p:spPr>
      </p:pic>
      <p:sp>
        <p:nvSpPr>
          <p:cNvPr id="6" name="Espace réservé du numéro de diapositive 5"/>
          <p:cNvSpPr>
            <a:spLocks noGrp="1"/>
          </p:cNvSpPr>
          <p:nvPr>
            <p:ph type="sldNum" sz="quarter" idx="12"/>
          </p:nvPr>
        </p:nvSpPr>
        <p:spPr/>
        <p:txBody>
          <a:bodyPr/>
          <a:lstStyle/>
          <a:p>
            <a:fld id="{C21A2DF6-9124-4646-B50E-352FDA766AC4}" type="slidenum">
              <a:rPr lang="fr-FR" smtClean="0"/>
              <a:pPr/>
              <a:t>3</a:t>
            </a:fld>
            <a:endParaRPr lang="fr-F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2066" y="0"/>
            <a:ext cx="4071934" cy="5643578"/>
          </a:xfrm>
        </p:spPr>
        <p:txBody>
          <a:bodyPr>
            <a:noAutofit/>
          </a:bodyPr>
          <a:lstStyle/>
          <a:p>
            <a:pPr algn="just"/>
            <a:r>
              <a:rPr lang="fr-FR" sz="1750" b="1" dirty="0" smtClean="0">
                <a:latin typeface="Calibri" pitchFamily="34" charset="0"/>
              </a:rPr>
              <a:t>Dans ce document on peut voir qu’en </a:t>
            </a:r>
            <a:r>
              <a:rPr lang="fr-FR" sz="1750" b="1" u="sng" dirty="0" smtClean="0">
                <a:latin typeface="Calibri" pitchFamily="34" charset="0"/>
              </a:rPr>
              <a:t>78</a:t>
            </a:r>
            <a:r>
              <a:rPr lang="fr-FR" sz="1750" b="1" dirty="0" smtClean="0">
                <a:latin typeface="Calibri" pitchFamily="34" charset="0"/>
              </a:rPr>
              <a:t> le taux de chômage de l’ensemble de la population active est de 5%. En revanche </a:t>
            </a:r>
            <a:r>
              <a:rPr lang="fr-FR" sz="1750" b="1" u="sng" dirty="0" smtClean="0">
                <a:latin typeface="Calibri" pitchFamily="34" charset="0"/>
              </a:rPr>
              <a:t>pour les jeunes </a:t>
            </a:r>
            <a:r>
              <a:rPr lang="fr-FR" sz="1750" b="1" dirty="0" smtClean="0">
                <a:latin typeface="Calibri" pitchFamily="34" charset="0"/>
              </a:rPr>
              <a:t>de 1 à 4 ans après la fin des études il est </a:t>
            </a:r>
            <a:r>
              <a:rPr lang="fr-FR" sz="1750" b="1" u="sng" dirty="0" smtClean="0">
                <a:latin typeface="Calibri" pitchFamily="34" charset="0"/>
              </a:rPr>
              <a:t>deux fois plus important</a:t>
            </a:r>
            <a:r>
              <a:rPr lang="fr-FR" sz="1750" b="1" dirty="0" smtClean="0">
                <a:latin typeface="Calibri" pitchFamily="34" charset="0"/>
              </a:rPr>
              <a:t>. Pour les jeunes peu ou pas diplômés le chômage concerne 1 jeune sur 5. Enfin être peu ou pas diplômé est extrêmement discriminant, puisque </a:t>
            </a:r>
            <a:r>
              <a:rPr lang="fr-FR" sz="1750" b="1" u="sng" dirty="0" smtClean="0">
                <a:latin typeface="Calibri" pitchFamily="34" charset="0"/>
              </a:rPr>
              <a:t>1 jeune sur 5 sans diplôme est au chômage</a:t>
            </a:r>
            <a:r>
              <a:rPr lang="fr-FR" sz="1750" b="1" dirty="0" smtClean="0">
                <a:latin typeface="Calibri" pitchFamily="34" charset="0"/>
              </a:rPr>
              <a:t>. </a:t>
            </a:r>
          </a:p>
          <a:p>
            <a:pPr algn="just"/>
            <a:endParaRPr lang="fr-FR" sz="1750" b="1" dirty="0" smtClean="0">
              <a:latin typeface="Calibri" pitchFamily="34" charset="0"/>
            </a:endParaRPr>
          </a:p>
          <a:p>
            <a:pPr algn="just"/>
            <a:r>
              <a:rPr lang="fr-FR" sz="1750" b="1" dirty="0" smtClean="0">
                <a:latin typeface="Calibri" pitchFamily="34" charset="0"/>
              </a:rPr>
              <a:t>En 2008, le taux de chômage de l’ensemble de la population active est plus élevé à 8%; le taux pour tous les jeunes de 1 à 4 ans après la fin des leurs études est deux fois plus élevé à 15% En revanche  pour les jeunes sans diplôme le taux de chômage a connu une forte hausse et est maintenant rendue 40%.</a:t>
            </a:r>
          </a:p>
        </p:txBody>
      </p:sp>
      <p:pic>
        <p:nvPicPr>
          <p:cNvPr id="2050" name="Picture 2"/>
          <p:cNvPicPr>
            <a:picLocks noChangeAspect="1" noChangeArrowheads="1"/>
          </p:cNvPicPr>
          <p:nvPr/>
        </p:nvPicPr>
        <p:blipFill>
          <a:blip r:embed="rId2"/>
          <a:srcRect/>
          <a:stretch>
            <a:fillRect/>
          </a:stretch>
        </p:blipFill>
        <p:spPr bwMode="auto">
          <a:xfrm>
            <a:off x="0" y="15875"/>
            <a:ext cx="5143504" cy="6842125"/>
          </a:xfrm>
          <a:prstGeom prst="rect">
            <a:avLst/>
          </a:prstGeom>
          <a:ln>
            <a:noFill/>
          </a:ln>
          <a:effectLst>
            <a:softEdge rad="112500"/>
          </a:effectLst>
        </p:spPr>
      </p:pic>
      <p:sp>
        <p:nvSpPr>
          <p:cNvPr id="6" name="Espace réservé du numéro de diapositive 5"/>
          <p:cNvSpPr>
            <a:spLocks noGrp="1"/>
          </p:cNvSpPr>
          <p:nvPr>
            <p:ph type="sldNum" sz="quarter" idx="12"/>
          </p:nvPr>
        </p:nvSpPr>
        <p:spPr/>
        <p:txBody>
          <a:bodyPr/>
          <a:lstStyle/>
          <a:p>
            <a:fld id="{C21A2DF6-9124-4646-B50E-352FDA766AC4}" type="slidenum">
              <a:rPr lang="fr-FR" smtClean="0"/>
              <a:pPr/>
              <a:t>4</a:t>
            </a:fld>
            <a:endParaRPr lang="fr-F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a:xfrm>
            <a:off x="500034" y="4391044"/>
            <a:ext cx="7929586" cy="1752600"/>
          </a:xfrm>
        </p:spPr>
        <p:txBody>
          <a:bodyPr>
            <a:normAutofit fontScale="70000" lnSpcReduction="20000"/>
          </a:bodyPr>
          <a:lstStyle/>
          <a:p>
            <a:pPr algn="l"/>
            <a:r>
              <a:rPr lang="fr-FR" b="1" dirty="0" smtClean="0">
                <a:solidFill>
                  <a:schemeClr val="tx1"/>
                </a:solidFill>
              </a:rPr>
              <a:t>Dans ce document on remarque surtout un écart de salaire  de 30% entre les femmes et les hommes pour les supérieurs longs . Pour les diplômés du brevet les écarts de  salaire  sont importants .	 </a:t>
            </a:r>
          </a:p>
          <a:p>
            <a:pPr algn="l"/>
            <a:r>
              <a:rPr lang="fr-FR" b="1" dirty="0" smtClean="0">
                <a:solidFill>
                  <a:schemeClr val="tx1"/>
                </a:solidFill>
              </a:rPr>
              <a:t>De plus les autres diplômés ont quelques écarts de salaire peut significatif .0</a:t>
            </a:r>
            <a:endParaRPr lang="fr-FR" b="1"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0" y="0"/>
            <a:ext cx="9144000" cy="4286256"/>
          </a:xfrm>
          <a:prstGeom prst="rect">
            <a:avLst/>
          </a:prstGeom>
          <a:ln>
            <a:noFill/>
          </a:ln>
          <a:effectLst>
            <a:outerShdw blurRad="292100" dist="139700" dir="2700000" algn="tl" rotWithShape="0">
              <a:srgbClr val="333333">
                <a:alpha val="65000"/>
              </a:srgbClr>
            </a:outerShdw>
          </a:effectLst>
        </p:spPr>
      </p:pic>
      <p:sp>
        <p:nvSpPr>
          <p:cNvPr id="7" name="Espace réservé du numéro de diapositive 6"/>
          <p:cNvSpPr>
            <a:spLocks noGrp="1"/>
          </p:cNvSpPr>
          <p:nvPr>
            <p:ph type="sldNum" sz="quarter" idx="12"/>
          </p:nvPr>
        </p:nvSpPr>
        <p:spPr/>
        <p:txBody>
          <a:bodyPr/>
          <a:lstStyle/>
          <a:p>
            <a:fld id="{C21A2DF6-9124-4646-B50E-352FDA766AC4}" type="slidenum">
              <a:rPr lang="fr-FR" smtClean="0"/>
              <a:pPr/>
              <a:t>5</a:t>
            </a:fld>
            <a:endParaRPr lang="fr-F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7224" y="3857628"/>
            <a:ext cx="6991342" cy="1000108"/>
          </a:xfrm>
        </p:spPr>
        <p:txBody>
          <a:bodyPr/>
          <a:lstStyle/>
          <a:p>
            <a:pPr algn="ctr"/>
            <a:endParaRPr lang="fr-FR" u="sng" dirty="0"/>
          </a:p>
        </p:txBody>
      </p:sp>
      <p:sp>
        <p:nvSpPr>
          <p:cNvPr id="3" name="Sous-titre 2"/>
          <p:cNvSpPr>
            <a:spLocks noGrp="1"/>
          </p:cNvSpPr>
          <p:nvPr>
            <p:ph type="subTitle" idx="1"/>
          </p:nvPr>
        </p:nvSpPr>
        <p:spPr/>
        <p:txBody>
          <a:bodyPr/>
          <a:lstStyle/>
          <a:p>
            <a:endParaRPr lang="fr-FR" dirty="0"/>
          </a:p>
        </p:txBody>
      </p:sp>
      <p:pic>
        <p:nvPicPr>
          <p:cNvPr id="4098" name="Picture 2"/>
          <p:cNvPicPr>
            <a:picLocks noChangeAspect="1" noChangeArrowheads="1"/>
          </p:cNvPicPr>
          <p:nvPr/>
        </p:nvPicPr>
        <p:blipFill>
          <a:blip r:embed="rId2"/>
          <a:srcRect/>
          <a:stretch>
            <a:fillRect/>
          </a:stretch>
        </p:blipFill>
        <p:spPr bwMode="auto">
          <a:xfrm>
            <a:off x="-19050" y="1143000"/>
            <a:ext cx="9163050" cy="5715000"/>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0" y="0"/>
            <a:ext cx="9144000" cy="369332"/>
          </a:xfrm>
          <a:prstGeom prst="rect">
            <a:avLst/>
          </a:prstGeom>
          <a:solidFill>
            <a:schemeClr val="bg1"/>
          </a:solidFill>
        </p:spPr>
        <p:txBody>
          <a:bodyPr wrap="square" rtlCol="0">
            <a:spAutoFit/>
          </a:bodyPr>
          <a:lstStyle/>
          <a:p>
            <a:endParaRPr lang="fr-FR" dirty="0"/>
          </a:p>
        </p:txBody>
      </p:sp>
      <p:sp>
        <p:nvSpPr>
          <p:cNvPr id="6" name="Rectangle 5"/>
          <p:cNvSpPr/>
          <p:nvPr/>
        </p:nvSpPr>
        <p:spPr>
          <a:xfrm>
            <a:off x="0" y="357166"/>
            <a:ext cx="9144000" cy="785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7" name="ZoneTexte 6"/>
          <p:cNvSpPr txBox="1"/>
          <p:nvPr/>
        </p:nvSpPr>
        <p:spPr>
          <a:xfrm>
            <a:off x="1000100" y="214290"/>
            <a:ext cx="6715172" cy="830997"/>
          </a:xfrm>
          <a:prstGeom prst="rect">
            <a:avLst/>
          </a:prstGeom>
          <a:noFill/>
        </p:spPr>
        <p:txBody>
          <a:bodyPr wrap="square" rtlCol="0">
            <a:spAutoFit/>
          </a:bodyPr>
          <a:lstStyle/>
          <a:p>
            <a:pPr algn="ctr"/>
            <a:r>
              <a:rPr lang="fr-FR" sz="4800" dirty="0" smtClean="0">
                <a:solidFill>
                  <a:schemeClr val="tx1">
                    <a:lumMod val="75000"/>
                  </a:schemeClr>
                </a:solidFill>
                <a:latin typeface="+mj-lt"/>
              </a:rPr>
              <a:t>Le Capital Humain </a:t>
            </a:r>
            <a:endParaRPr lang="fr-FR" sz="4800" dirty="0">
              <a:solidFill>
                <a:schemeClr val="tx1">
                  <a:lumMod val="75000"/>
                </a:schemeClr>
              </a:solidFill>
              <a:latin typeface="+mj-lt"/>
            </a:endParaRPr>
          </a:p>
        </p:txBody>
      </p:sp>
      <p:sp>
        <p:nvSpPr>
          <p:cNvPr id="10" name="Espace réservé du numéro de diapositive 9"/>
          <p:cNvSpPr>
            <a:spLocks noGrp="1"/>
          </p:cNvSpPr>
          <p:nvPr>
            <p:ph type="sldNum" sz="quarter" idx="12"/>
          </p:nvPr>
        </p:nvSpPr>
        <p:spPr/>
        <p:txBody>
          <a:bodyPr/>
          <a:lstStyle/>
          <a:p>
            <a:fld id="{C21A2DF6-9124-4646-B50E-352FDA766AC4}" type="slidenum">
              <a:rPr lang="fr-FR" smtClean="0"/>
              <a:pPr/>
              <a:t>6</a:t>
            </a:fld>
            <a:endParaRPr lang="fr-F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5122" name="Picture 2"/>
          <p:cNvPicPr>
            <a:picLocks noChangeAspect="1" noChangeArrowheads="1"/>
          </p:cNvPicPr>
          <p:nvPr/>
        </p:nvPicPr>
        <p:blipFill>
          <a:blip r:embed="rId2"/>
          <a:srcRect/>
          <a:stretch>
            <a:fillRect/>
          </a:stretch>
        </p:blipFill>
        <p:spPr bwMode="auto">
          <a:xfrm>
            <a:off x="0" y="0"/>
            <a:ext cx="9163050" cy="7134225"/>
          </a:xfrm>
          <a:prstGeom prst="rect">
            <a:avLst/>
          </a:prstGeom>
          <a:ln>
            <a:noFill/>
          </a:ln>
          <a:effectLst>
            <a:outerShdw blurRad="292100" dist="139700" dir="2700000" algn="tl" rotWithShape="0">
              <a:srgbClr val="333333">
                <a:alpha val="65000"/>
              </a:srgbClr>
            </a:outerShdw>
          </a:effectLst>
        </p:spPr>
      </p:pic>
      <p:sp>
        <p:nvSpPr>
          <p:cNvPr id="7" name="Espace réservé du numéro de diapositive 6"/>
          <p:cNvSpPr>
            <a:spLocks noGrp="1"/>
          </p:cNvSpPr>
          <p:nvPr>
            <p:ph type="sldNum" sz="quarter" idx="12"/>
          </p:nvPr>
        </p:nvSpPr>
        <p:spPr/>
        <p:txBody>
          <a:bodyPr/>
          <a:lstStyle/>
          <a:p>
            <a:fld id="{C21A2DF6-9124-4646-B50E-352FDA766AC4}" type="slidenum">
              <a:rPr lang="fr-FR" smtClean="0"/>
              <a:pPr/>
              <a:t>7</a:t>
            </a:fld>
            <a:endParaRPr lang="fr-F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5883788" cy="6989782"/>
          </a:xfrm>
          <a:prstGeom prst="rect">
            <a:avLst/>
          </a:prstGeom>
          <a:noFill/>
          <a:ln w="9525">
            <a:noFill/>
            <a:miter lim="800000"/>
            <a:headEnd/>
            <a:tailEnd/>
          </a:ln>
          <a:effectLst/>
        </p:spPr>
      </p:pic>
      <p:sp>
        <p:nvSpPr>
          <p:cNvPr id="6" name="Sous-titre 5"/>
          <p:cNvSpPr>
            <a:spLocks noGrp="1"/>
          </p:cNvSpPr>
          <p:nvPr>
            <p:ph type="subTitle" idx="1"/>
          </p:nvPr>
        </p:nvSpPr>
        <p:spPr>
          <a:xfrm>
            <a:off x="6000760" y="142852"/>
            <a:ext cx="2928958" cy="5000660"/>
          </a:xfrm>
        </p:spPr>
        <p:txBody>
          <a:bodyPr>
            <a:normAutofit fontScale="77500" lnSpcReduction="20000"/>
          </a:bodyPr>
          <a:lstStyle/>
          <a:p>
            <a:r>
              <a:rPr lang="fr-FR" dirty="0" smtClean="0">
                <a:latin typeface="Calibri" pitchFamily="34" charset="0"/>
              </a:rPr>
              <a:t>Parmi les jeunes nés de 1981 à 1985 , 88% de ceux dont le père est cadre sont bacheliers , contre 49% des jeunes de père ouvriers . C’est nettement plus que dans les générations des années 30 ,ou 41% des enfants de cadres obtenaient le baccalauréat , contre 2% seulement des enfants d’ouvriers .</a:t>
            </a:r>
          </a:p>
          <a:p>
            <a:endParaRPr lang="fr-FR" dirty="0"/>
          </a:p>
        </p:txBody>
      </p:sp>
      <p:sp>
        <p:nvSpPr>
          <p:cNvPr id="7" name="Espace réservé du numéro de diapositive 6"/>
          <p:cNvSpPr>
            <a:spLocks noGrp="1"/>
          </p:cNvSpPr>
          <p:nvPr>
            <p:ph type="sldNum" sz="quarter" idx="12"/>
          </p:nvPr>
        </p:nvSpPr>
        <p:spPr/>
        <p:txBody>
          <a:bodyPr/>
          <a:lstStyle/>
          <a:p>
            <a:fld id="{C21A2DF6-9124-4646-B50E-352FDA766AC4}" type="slidenum">
              <a:rPr lang="fr-FR" smtClean="0"/>
              <a:pPr/>
              <a:t>8</a:t>
            </a:fld>
            <a:endParaRPr lang="fr-F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0"/>
            <a:ext cx="8062912" cy="1470025"/>
          </a:xfrm>
        </p:spPr>
        <p:txBody>
          <a:bodyPr>
            <a:normAutofit/>
          </a:bodyPr>
          <a:lstStyle/>
          <a:p>
            <a:pPr algn="ctr"/>
            <a:r>
              <a:rPr lang="fr-FR" sz="5000" b="1" dirty="0" smtClean="0"/>
              <a:t>Conclusion </a:t>
            </a:r>
            <a:endParaRPr lang="fr-FR" sz="5000" b="1" dirty="0"/>
          </a:p>
        </p:txBody>
      </p:sp>
      <p:sp>
        <p:nvSpPr>
          <p:cNvPr id="3" name="Sous-titre 2"/>
          <p:cNvSpPr>
            <a:spLocks noGrp="1"/>
          </p:cNvSpPr>
          <p:nvPr>
            <p:ph type="subTitle" idx="1"/>
          </p:nvPr>
        </p:nvSpPr>
        <p:spPr>
          <a:xfrm>
            <a:off x="428596" y="1714488"/>
            <a:ext cx="8286808" cy="3786214"/>
          </a:xfrm>
        </p:spPr>
        <p:txBody>
          <a:bodyPr>
            <a:noAutofit/>
          </a:bodyPr>
          <a:lstStyle/>
          <a:p>
            <a:pPr algn="just"/>
            <a:r>
              <a:rPr lang="fr-FR" sz="1800" b="1" dirty="0" smtClean="0">
                <a:latin typeface="Calibri" pitchFamily="34" charset="0"/>
                <a:cs typeface="Arial" pitchFamily="34" charset="0"/>
              </a:rPr>
              <a:t>La détention d’un diplôme constitue une relative protection contre le risque du chômage. L’entrée dans le monde du travail est facilitée par le diplôme qui permet souvent une insertion plus rapide et dans des conditions plus favorable : en 2008 , par exemple , alors que le taux de chômage des jeunes sortis de formation depuis 1 à 4 ans en moyenne était 14.4% il n’était que de 6.1 % par les diplômes de l’enseignement supérieur mais montait à 38% pour les non-diplômé </a:t>
            </a:r>
          </a:p>
          <a:p>
            <a:pPr algn="just"/>
            <a:r>
              <a:rPr lang="fr-FR" sz="1800" b="1" dirty="0" smtClean="0">
                <a:latin typeface="Calibri" pitchFamily="34" charset="0"/>
                <a:cs typeface="Arial" pitchFamily="34" charset="0"/>
              </a:rPr>
              <a:t>L’exposition au chômage des moins diplômé est particulièrement forte et préoccupante . Apres un repli début 2008  les expositions au chômage des jeunes et de la population active dans son ensemble sont en forte hausse début 2009 . </a:t>
            </a:r>
          </a:p>
          <a:p>
            <a:pPr algn="just"/>
            <a:endParaRPr lang="fr-FR" sz="1800" b="1" dirty="0" smtClean="0">
              <a:latin typeface="Calibri" pitchFamily="34" charset="0"/>
              <a:cs typeface="Arial" pitchFamily="34" charset="0"/>
            </a:endParaRPr>
          </a:p>
          <a:p>
            <a:pPr algn="just"/>
            <a:r>
              <a:rPr lang="fr-FR" sz="1800" b="1" dirty="0" smtClean="0">
                <a:latin typeface="Calibri" pitchFamily="34" charset="0"/>
                <a:cs typeface="Arial" pitchFamily="34" charset="0"/>
              </a:rPr>
              <a:t>La moitié des enfants d’ouvriers nés au début des années 1980 sont bacheliers . Les seconds cycles de l’enseignement secondaire et de l’enseignement supérieur sont plus ouverts aujourd’hui que par le passe aux différents groupes spéciaux .</a:t>
            </a:r>
          </a:p>
          <a:p>
            <a:pPr algn="just"/>
            <a:r>
              <a:rPr lang="fr-FR" sz="1800" b="1" dirty="0" smtClean="0">
                <a:latin typeface="Calibri" pitchFamily="34" charset="0"/>
                <a:cs typeface="Arial" pitchFamily="34" charset="0"/>
              </a:rPr>
              <a:t>En début de carrière la catégorie socioprofessionnelle dépend du diplôme obtenu.</a:t>
            </a:r>
          </a:p>
          <a:p>
            <a:pPr algn="just"/>
            <a:endParaRPr lang="fr-FR" sz="1800" b="1" dirty="0" smtClean="0">
              <a:latin typeface="Calibri" pitchFamily="34" charset="0"/>
              <a:cs typeface="Arial" pitchFamily="34" charset="0"/>
            </a:endParaRPr>
          </a:p>
          <a:p>
            <a:pPr algn="just"/>
            <a:endParaRPr lang="fr-FR" sz="1800" b="1" dirty="0" smtClean="0">
              <a:latin typeface="Calibri" pitchFamily="34" charset="0"/>
              <a:cs typeface="Arial" pitchFamily="34" charset="0"/>
            </a:endParaRPr>
          </a:p>
          <a:p>
            <a:pPr algn="just"/>
            <a:r>
              <a:rPr lang="fr-FR" sz="1800" b="1" dirty="0" smtClean="0">
                <a:latin typeface="Calibri" pitchFamily="34" charset="0"/>
                <a:cs typeface="Arial" pitchFamily="34" charset="0"/>
              </a:rPr>
              <a:t>Sources : documentations sur l’</a:t>
            </a:r>
            <a:r>
              <a:rPr lang="fr-FR" sz="1800" b="1" dirty="0" err="1" smtClean="0">
                <a:latin typeface="Calibri" pitchFamily="34" charset="0"/>
                <a:cs typeface="Arial" pitchFamily="34" charset="0"/>
              </a:rPr>
              <a:t>insee</a:t>
            </a:r>
            <a:endParaRPr lang="fr-FR" sz="1800" b="1" dirty="0" smtClean="0">
              <a:latin typeface="Calibri" pitchFamily="34" charset="0"/>
              <a:cs typeface="Arial" pitchFamily="34" charset="0"/>
            </a:endParaRPr>
          </a:p>
        </p:txBody>
      </p:sp>
      <p:sp>
        <p:nvSpPr>
          <p:cNvPr id="6" name="Espace réservé du numéro de diapositive 5"/>
          <p:cNvSpPr>
            <a:spLocks noGrp="1"/>
          </p:cNvSpPr>
          <p:nvPr>
            <p:ph type="sldNum" sz="quarter" idx="12"/>
          </p:nvPr>
        </p:nvSpPr>
        <p:spPr/>
        <p:txBody>
          <a:bodyPr/>
          <a:lstStyle/>
          <a:p>
            <a:fld id="{C21A2DF6-9124-4646-B50E-352FDA766AC4}" type="slidenum">
              <a:rPr lang="fr-FR" smtClean="0"/>
              <a:pPr/>
              <a:t>9</a:t>
            </a:fld>
            <a:endParaRPr lang="fr-F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253</TotalTime>
  <Words>553</Words>
  <Application>Microsoft Office PowerPoint</Application>
  <PresentationFormat>Affichage à l'écran (4:3)</PresentationFormat>
  <Paragraphs>39</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Verve</vt:lpstr>
      <vt:lpstr>Le diplôme, un passeport pour l’emploi</vt:lpstr>
      <vt:lpstr>Emploi , qualification et capital humain </vt:lpstr>
      <vt:lpstr>Diapositive 3</vt:lpstr>
      <vt:lpstr>Diapositive 4</vt:lpstr>
      <vt:lpstr>Diapositive 5</vt:lpstr>
      <vt:lpstr>Diapositive 6</vt:lpstr>
      <vt:lpstr>Diapositive 7</vt:lpstr>
      <vt:lpstr>Diapositive 8</vt:lpstr>
      <vt:lpstr>Conclusion </vt:lpstr>
      <vt:lpstr>         Diaporama réalisé par : </vt:lpstr>
    </vt:vector>
  </TitlesOfParts>
  <Company>Académie de rennes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diplôme, un passeport pour l’emploi</dc:title>
  <dc:creator>msimon-a</dc:creator>
  <cp:lastModifiedBy>flefalhe</cp:lastModifiedBy>
  <cp:revision>39</cp:revision>
  <dcterms:created xsi:type="dcterms:W3CDTF">2012-11-14T08:53:04Z</dcterms:created>
  <dcterms:modified xsi:type="dcterms:W3CDTF">2013-01-09T09:50:46Z</dcterms:modified>
</cp:coreProperties>
</file>