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sldIdLst>
    <p:sldId id="256" r:id="rId2"/>
    <p:sldId id="257" r:id="rId3"/>
    <p:sldId id="259" r:id="rId4"/>
    <p:sldId id="258" r:id="rId5"/>
    <p:sldId id="260" r:id="rId6"/>
    <p:sldId id="261" r:id="rId7"/>
    <p:sldId id="262" r:id="rId8"/>
    <p:sldId id="264" r:id="rId9"/>
    <p:sldId id="263"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900DB8-B4BA-4FD7-92DA-8F6D72EBF842}" type="datetimeFigureOut">
              <a:rPr lang="fr-FR" smtClean="0"/>
              <a:pPr/>
              <a:t>21/12/2012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F72240-7E00-4CA1-BA9C-F5C807C9BB8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5F72240-7E00-4CA1-BA9C-F5C807C9BB82}"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A43DC5C-2E83-486C-BE88-9086C4D587F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DC5C-2E83-486C-BE88-9086C4D587F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8" name="Espace réservé du numéro de diapositive 7"/>
          <p:cNvSpPr>
            <a:spLocks noGrp="1"/>
          </p:cNvSpPr>
          <p:nvPr>
            <p:ph type="sldNum" sz="quarter" idx="11"/>
          </p:nvPr>
        </p:nvSpPr>
        <p:spPr/>
        <p:txBody>
          <a:bodyPr/>
          <a:lstStyle/>
          <a:p>
            <a:fld id="{4A43DC5C-2E83-486C-BE88-9086C4D587F3}"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1338E80-B0C9-454E-9F2A-5A484FA8ECEA}" type="datetimeFigureOut">
              <a:rPr lang="fr-FR" smtClean="0"/>
              <a:pPr/>
              <a:t>21/12/2012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4A43DC5C-2E83-486C-BE88-9086C4D587F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51338E80-B0C9-454E-9F2A-5A484FA8ECEA}" type="datetimeFigureOut">
              <a:rPr lang="fr-FR" smtClean="0"/>
              <a:pPr/>
              <a:t>21/12/2012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3DC5C-2E83-486C-BE88-9086C4D587F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1338E80-B0C9-454E-9F2A-5A484FA8ECEA}" type="datetimeFigureOut">
              <a:rPr lang="fr-FR" smtClean="0"/>
              <a:pPr/>
              <a:t>21/12/2012</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A43DC5C-2E83-486C-BE88-9086C4D587F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rot="21201250">
            <a:off x="533020" y="2448737"/>
            <a:ext cx="6715172" cy="3429024"/>
          </a:xfrm>
        </p:spPr>
        <p:txBody>
          <a:bodyPr/>
          <a:lstStyle/>
          <a:p>
            <a:r>
              <a:rPr lang="fr-FR" dirty="0" smtClean="0">
                <a:ln w="5000" cmpd="sng">
                  <a:solidFill>
                    <a:schemeClr val="tx2">
                      <a:lumMod val="10000"/>
                    </a:schemeClr>
                  </a:solidFill>
                  <a:prstDash val="solid"/>
                </a:ln>
                <a:latin typeface="Showcard Gothic" pitchFamily="82" charset="0"/>
              </a:rPr>
              <a:t>Comment devenons-nous </a:t>
            </a:r>
            <a:r>
              <a:rPr lang="fr-FR" dirty="0" smtClean="0">
                <a:ln w="5000" cmpd="sng">
                  <a:solidFill>
                    <a:schemeClr val="tx2">
                      <a:lumMod val="10000"/>
                    </a:schemeClr>
                  </a:solidFill>
                  <a:prstDash val="solid"/>
                </a:ln>
                <a:latin typeface="Showcard Gothic" pitchFamily="82" charset="0"/>
              </a:rPr>
              <a:t>des </a:t>
            </a:r>
            <a:r>
              <a:rPr lang="fr-FR" dirty="0" smtClean="0">
                <a:ln w="5000" cmpd="sng">
                  <a:solidFill>
                    <a:schemeClr val="tx2">
                      <a:lumMod val="10000"/>
                    </a:schemeClr>
                  </a:solidFill>
                  <a:prstDash val="solid"/>
                </a:ln>
                <a:latin typeface="Showcard Gothic" pitchFamily="82" charset="0"/>
              </a:rPr>
              <a:t>acteurs sociaux ?</a:t>
            </a:r>
            <a:endParaRPr lang="fr-FR" dirty="0">
              <a:ln w="5000" cmpd="sng">
                <a:solidFill>
                  <a:schemeClr val="tx2">
                    <a:lumMod val="10000"/>
                  </a:schemeClr>
                </a:solidFill>
                <a:prstDash val="solid"/>
              </a:ln>
              <a:latin typeface="Showcard Gothic" pitchFamily="82" charset="0"/>
            </a:endParaRPr>
          </a:p>
        </p:txBody>
      </p:sp>
      <p:sp>
        <p:nvSpPr>
          <p:cNvPr id="4" name="ZoneTexte 3"/>
          <p:cNvSpPr txBox="1"/>
          <p:nvPr/>
        </p:nvSpPr>
        <p:spPr>
          <a:xfrm rot="769681">
            <a:off x="6465581" y="5160379"/>
            <a:ext cx="2219518" cy="1219048"/>
          </a:xfrm>
          <a:prstGeom prst="rect">
            <a:avLst/>
          </a:prstGeom>
          <a:noFill/>
        </p:spPr>
        <p:txBody>
          <a:bodyPr wrap="square" rtlCol="0">
            <a:spAutoFit/>
          </a:bodyPr>
          <a:lstStyle/>
          <a:p>
            <a:r>
              <a:rPr lang="fr-FR" dirty="0" smtClean="0">
                <a:solidFill>
                  <a:schemeClr val="tx1">
                    <a:lumMod val="85000"/>
                  </a:schemeClr>
                </a:solidFill>
                <a:effectLst>
                  <a:glow rad="101600">
                    <a:schemeClr val="tx2">
                      <a:lumMod val="25000"/>
                      <a:alpha val="60000"/>
                    </a:schemeClr>
                  </a:glow>
                  <a:outerShdw blurRad="50800" dist="38100" dir="5400000" algn="t" rotWithShape="0">
                    <a:prstClr val="black">
                      <a:alpha val="40000"/>
                    </a:prstClr>
                  </a:outerShdw>
                </a:effectLst>
              </a:rPr>
              <a:t>MARIDET Maxence</a:t>
            </a:r>
          </a:p>
          <a:p>
            <a:r>
              <a:rPr lang="fr-FR" dirty="0" smtClean="0">
                <a:solidFill>
                  <a:schemeClr val="tx1">
                    <a:lumMod val="85000"/>
                  </a:schemeClr>
                </a:solidFill>
                <a:effectLst>
                  <a:glow rad="101600">
                    <a:schemeClr val="tx2">
                      <a:lumMod val="25000"/>
                      <a:alpha val="60000"/>
                    </a:schemeClr>
                  </a:glow>
                  <a:outerShdw blurRad="50800" dist="38100" dir="5400000" algn="t" rotWithShape="0">
                    <a:prstClr val="black">
                      <a:alpha val="40000"/>
                    </a:prstClr>
                  </a:outerShdw>
                </a:effectLst>
              </a:rPr>
              <a:t>SMIATEK Faustine </a:t>
            </a:r>
          </a:p>
          <a:p>
            <a:r>
              <a:rPr lang="fr-FR" dirty="0" smtClean="0">
                <a:solidFill>
                  <a:schemeClr val="tx1">
                    <a:lumMod val="85000"/>
                  </a:schemeClr>
                </a:solidFill>
                <a:effectLst>
                  <a:glow rad="101600">
                    <a:schemeClr val="tx2">
                      <a:lumMod val="25000"/>
                      <a:alpha val="60000"/>
                    </a:schemeClr>
                  </a:glow>
                  <a:outerShdw blurRad="50800" dist="38100" dir="5400000" algn="t" rotWithShape="0">
                    <a:prstClr val="black">
                      <a:alpha val="40000"/>
                    </a:prstClr>
                  </a:outerShdw>
                </a:effectLst>
              </a:rPr>
              <a:t>LE GAL Clara </a:t>
            </a:r>
          </a:p>
          <a:p>
            <a:r>
              <a:rPr lang="fr-FR" dirty="0" smtClean="0">
                <a:solidFill>
                  <a:schemeClr val="tx1">
                    <a:lumMod val="85000"/>
                  </a:schemeClr>
                </a:solidFill>
                <a:effectLst>
                  <a:glow rad="101600">
                    <a:schemeClr val="tx2">
                      <a:lumMod val="25000"/>
                      <a:alpha val="60000"/>
                    </a:schemeClr>
                  </a:glow>
                  <a:outerShdw blurRad="50800" dist="38100" dir="5400000" algn="t" rotWithShape="0">
                    <a:prstClr val="black">
                      <a:alpha val="40000"/>
                    </a:prstClr>
                  </a:outerShdw>
                </a:effectLst>
              </a:rPr>
              <a:t>L’ALLINEC Marie</a:t>
            </a:r>
            <a:endParaRPr lang="fr-FR" dirty="0">
              <a:solidFill>
                <a:schemeClr val="tx1">
                  <a:lumMod val="85000"/>
                </a:schemeClr>
              </a:solidFill>
              <a:effectLst>
                <a:glow rad="101600">
                  <a:schemeClr val="tx2">
                    <a:lumMod val="25000"/>
                    <a:alpha val="60000"/>
                  </a:schemeClr>
                </a:glow>
                <a:outerShdw blurRad="50800" dist="38100" dir="5400000" algn="t"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5786" y="1714488"/>
            <a:ext cx="7467600" cy="4525963"/>
          </a:xfrm>
        </p:spPr>
        <p:txBody>
          <a:bodyPr>
            <a:normAutofit fontScale="92500" lnSpcReduction="20000"/>
          </a:bodyPr>
          <a:lstStyle/>
          <a:p>
            <a:r>
              <a:rPr lang="fr-FR" dirty="0" smtClean="0"/>
              <a:t>Schéma </a:t>
            </a:r>
            <a:r>
              <a:rPr lang="fr-FR" dirty="0" smtClean="0"/>
              <a:t>AL7SE11TEPA0211-Sequence-06-1.PDF</a:t>
            </a:r>
          </a:p>
          <a:p>
            <a:r>
              <a:rPr lang="fr-FR" dirty="0" smtClean="0"/>
              <a:t>Document audio de "66 minutes" sur "Les maman tigres"</a:t>
            </a:r>
          </a:p>
          <a:p>
            <a:r>
              <a:rPr lang="fr-FR" dirty="0" smtClean="0"/>
              <a:t>Sciences humaines n°235 "Les identités sexuelles"</a:t>
            </a:r>
          </a:p>
          <a:p>
            <a:r>
              <a:rPr lang="fr-FR" dirty="0" smtClean="0"/>
              <a:t>PDF "comment sommes nous des acteurs sociaux"</a:t>
            </a:r>
          </a:p>
          <a:p>
            <a:r>
              <a:rPr lang="fr-FR" dirty="0" smtClean="0"/>
              <a:t>Google image</a:t>
            </a:r>
          </a:p>
          <a:p>
            <a:pPr>
              <a:buNone/>
            </a:pPr>
            <a:r>
              <a:rPr lang="fr-FR" dirty="0" smtClean="0"/>
              <a:t/>
            </a:r>
            <a:br>
              <a:rPr lang="fr-FR" dirty="0" smtClean="0"/>
            </a:br>
            <a:endParaRPr lang="fr-FR" dirty="0" smtClean="0"/>
          </a:p>
          <a:p>
            <a:endParaRPr lang="fr-FR" dirty="0"/>
          </a:p>
        </p:txBody>
      </p:sp>
      <p:sp>
        <p:nvSpPr>
          <p:cNvPr id="4" name="Titre 1"/>
          <p:cNvSpPr>
            <a:spLocks noGrp="1"/>
          </p:cNvSpPr>
          <p:nvPr>
            <p:ph type="title"/>
          </p:nvPr>
        </p:nvSpPr>
        <p:spPr>
          <a:xfrm>
            <a:off x="785786" y="285728"/>
            <a:ext cx="7467600" cy="1143000"/>
          </a:xfrm>
        </p:spPr>
        <p:style>
          <a:lnRef idx="1">
            <a:schemeClr val="accent1"/>
          </a:lnRef>
          <a:fillRef idx="3">
            <a:schemeClr val="accent1"/>
          </a:fillRef>
          <a:effectRef idx="2">
            <a:schemeClr val="accent1"/>
          </a:effectRef>
          <a:fontRef idx="minor">
            <a:schemeClr val="lt1"/>
          </a:fontRef>
        </p:style>
        <p:txBody>
          <a:bodyPr>
            <a:noAutofit/>
          </a:bodyPr>
          <a:lstStyle/>
          <a:p>
            <a:pPr algn="ctr"/>
            <a:r>
              <a:rPr lang="fr-FR" sz="6000"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sources</a:t>
            </a:r>
            <a:endParaRPr lang="fr-FR" sz="6000"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214290"/>
            <a:ext cx="7467600" cy="1143000"/>
          </a:xfrm>
        </p:spPr>
        <p:style>
          <a:lnRef idx="0">
            <a:schemeClr val="accent1"/>
          </a:lnRef>
          <a:fillRef idx="3">
            <a:schemeClr val="accent1"/>
          </a:fillRef>
          <a:effectRef idx="3">
            <a:schemeClr val="accent1"/>
          </a:effectRef>
          <a:fontRef idx="minor">
            <a:schemeClr val="lt1"/>
          </a:fontRef>
        </p:style>
        <p:txBody>
          <a:bodyPr/>
          <a:lstStyle/>
          <a:p>
            <a:pPr algn="ctr"/>
            <a:r>
              <a:rPr lang="fr-FR" b="1" u="sng"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Sommaire</a:t>
            </a:r>
            <a:endParaRPr lang="fr-FR" b="1" u="sng"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sp>
        <p:nvSpPr>
          <p:cNvPr id="3" name="Espace réservé du contenu 2"/>
          <p:cNvSpPr>
            <a:spLocks noGrp="1"/>
          </p:cNvSpPr>
          <p:nvPr>
            <p:ph idx="1"/>
          </p:nvPr>
        </p:nvSpPr>
        <p:spPr>
          <a:xfrm>
            <a:off x="857224" y="1643050"/>
            <a:ext cx="7467600" cy="4525963"/>
          </a:xfrm>
          <a:ln>
            <a:solidFill>
              <a:schemeClr val="accent1"/>
            </a:solidFill>
          </a:ln>
        </p:spPr>
        <p:txBody>
          <a:bodyPr/>
          <a:lstStyle/>
          <a:p>
            <a:r>
              <a:rPr lang="fr-FR" sz="3200" dirty="0" smtClean="0">
                <a:solidFill>
                  <a:schemeClr val="tx1">
                    <a:lumMod val="85000"/>
                  </a:schemeClr>
                </a:solidFill>
              </a:rPr>
              <a:t>Qu’est-ce que la socialisation ?</a:t>
            </a:r>
          </a:p>
          <a:p>
            <a:r>
              <a:rPr lang="fr-FR" sz="3200" dirty="0" smtClean="0">
                <a:solidFill>
                  <a:schemeClr val="tx1">
                    <a:lumMod val="85000"/>
                  </a:schemeClr>
                </a:solidFill>
              </a:rPr>
              <a:t>La socialisation primaire.             </a:t>
            </a:r>
          </a:p>
          <a:p>
            <a:pPr marL="608076" indent="-571500">
              <a:buFont typeface="+mj-lt"/>
              <a:buAutoNum type="romanUcPeriod"/>
            </a:pPr>
            <a:r>
              <a:rPr lang="fr-FR" sz="2400" dirty="0" smtClean="0">
                <a:solidFill>
                  <a:schemeClr val="tx1">
                    <a:lumMod val="85000"/>
                  </a:schemeClr>
                </a:solidFill>
              </a:rPr>
              <a:t>Les enfants.</a:t>
            </a:r>
          </a:p>
          <a:p>
            <a:pPr marL="608076" indent="-571500">
              <a:buFont typeface="+mj-lt"/>
              <a:buAutoNum type="romanUcPeriod"/>
            </a:pPr>
            <a:r>
              <a:rPr lang="fr-FR" sz="2400" dirty="0" smtClean="0">
                <a:solidFill>
                  <a:schemeClr val="tx1">
                    <a:lumMod val="85000"/>
                  </a:schemeClr>
                </a:solidFill>
              </a:rPr>
              <a:t>Les adolescents.</a:t>
            </a:r>
          </a:p>
          <a:p>
            <a:pPr marL="608076" indent="-571500">
              <a:buFont typeface="+mj-lt"/>
              <a:buAutoNum type="romanUcPeriod"/>
            </a:pPr>
            <a:r>
              <a:rPr lang="fr-FR" sz="2400" dirty="0" smtClean="0">
                <a:solidFill>
                  <a:schemeClr val="tx1">
                    <a:lumMod val="85000"/>
                  </a:schemeClr>
                </a:solidFill>
              </a:rPr>
              <a:t>L’influence de la famille.</a:t>
            </a:r>
            <a:endParaRPr lang="fr-FR" sz="2400" dirty="0" smtClean="0">
              <a:solidFill>
                <a:schemeClr val="tx1">
                  <a:lumMod val="85000"/>
                </a:schemeClr>
              </a:solidFill>
            </a:endParaRPr>
          </a:p>
          <a:p>
            <a:pPr marL="608076" indent="-571500"/>
            <a:r>
              <a:rPr lang="fr-FR" sz="3200" dirty="0" smtClean="0">
                <a:solidFill>
                  <a:schemeClr val="tx1">
                    <a:lumMod val="85000"/>
                  </a:schemeClr>
                </a:solidFill>
              </a:rPr>
              <a:t>La socialisation secondaire.</a:t>
            </a:r>
          </a:p>
          <a:p>
            <a:pPr marL="608076" indent="-571500"/>
            <a:r>
              <a:rPr lang="fr-FR" sz="3200" dirty="0" smtClean="0">
                <a:solidFill>
                  <a:schemeClr val="tx1">
                    <a:lumMod val="85000"/>
                  </a:schemeClr>
                </a:solidFill>
              </a:rPr>
              <a:t>Identités sexuelles</a:t>
            </a:r>
          </a:p>
          <a:p>
            <a:pPr marL="608076" indent="-571500"/>
            <a:r>
              <a:rPr lang="fr-FR" sz="3200" dirty="0" smtClean="0">
                <a:solidFill>
                  <a:schemeClr val="tx1">
                    <a:lumMod val="85000"/>
                  </a:schemeClr>
                </a:solidFill>
              </a:rPr>
              <a:t>Sources </a:t>
            </a:r>
            <a:endParaRPr lang="fr-FR" sz="2800" dirty="0" smtClean="0">
              <a:solidFill>
                <a:schemeClr val="tx1">
                  <a:lumMod val="85000"/>
                </a:schemeClr>
              </a:solidFill>
            </a:endParaRPr>
          </a:p>
          <a:p>
            <a:pPr marL="608076" indent="-571500">
              <a:buNone/>
            </a:pPr>
            <a:endParaRPr lang="fr-FR" sz="3200" dirty="0" smtClean="0">
              <a:solidFill>
                <a:schemeClr val="bg2">
                  <a:lumMod val="60000"/>
                  <a:lumOff val="4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85728"/>
            <a:ext cx="7467600" cy="1143000"/>
          </a:xfrm>
        </p:spPr>
        <p:style>
          <a:lnRef idx="1">
            <a:schemeClr val="accent1"/>
          </a:lnRef>
          <a:fillRef idx="3">
            <a:schemeClr val="accent1"/>
          </a:fillRef>
          <a:effectRef idx="2">
            <a:schemeClr val="accent1"/>
          </a:effectRef>
          <a:fontRef idx="minor">
            <a:schemeClr val="lt1"/>
          </a:fontRef>
        </p:style>
        <p:txBody>
          <a:bodyPr>
            <a:noAutofit/>
          </a:bodyPr>
          <a:lstStyle/>
          <a:p>
            <a:pPr algn="ctr"/>
            <a:r>
              <a:rPr lang="fr-FR" sz="3600"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Qu’est-ce que la socialisation</a:t>
            </a:r>
            <a:endParaRPr lang="fr-FR" sz="3600"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sp>
        <p:nvSpPr>
          <p:cNvPr id="3" name="Espace réservé du contenu 2"/>
          <p:cNvSpPr>
            <a:spLocks noGrp="1"/>
          </p:cNvSpPr>
          <p:nvPr>
            <p:ph idx="1"/>
          </p:nvPr>
        </p:nvSpPr>
        <p:spPr>
          <a:xfrm>
            <a:off x="785786" y="1714488"/>
            <a:ext cx="7467600" cy="4525963"/>
          </a:xfrm>
        </p:spPr>
        <p:txBody>
          <a:bodyPr>
            <a:normAutofit fontScale="92500" lnSpcReduction="20000"/>
          </a:bodyPr>
          <a:lstStyle/>
          <a:p>
            <a:pPr algn="just">
              <a:buFont typeface="Wingdings" pitchFamily="2" charset="2"/>
              <a:buChar char="Ø"/>
            </a:pPr>
            <a:r>
              <a:rPr lang="fr-FR" sz="2600" dirty="0" smtClean="0">
                <a:solidFill>
                  <a:schemeClr val="tx2">
                    <a:lumMod val="50000"/>
                  </a:schemeClr>
                </a:solidFill>
              </a:rPr>
              <a:t>La socialisation </a:t>
            </a:r>
            <a:r>
              <a:rPr lang="fr-FR" sz="2600" dirty="0" smtClean="0">
                <a:solidFill>
                  <a:schemeClr val="tx1">
                    <a:lumMod val="85000"/>
                  </a:schemeClr>
                </a:solidFill>
              </a:rPr>
              <a:t>est le chemin au cours duquel une personne </a:t>
            </a:r>
            <a:r>
              <a:rPr lang="fr-FR" sz="2600" dirty="0" smtClean="0">
                <a:solidFill>
                  <a:schemeClr val="tx2">
                    <a:lumMod val="50000"/>
                  </a:schemeClr>
                </a:solidFill>
              </a:rPr>
              <a:t>se développe </a:t>
            </a:r>
            <a:r>
              <a:rPr lang="fr-FR" sz="2600" dirty="0" smtClean="0">
                <a:solidFill>
                  <a:schemeClr val="tx1">
                    <a:lumMod val="85000"/>
                  </a:schemeClr>
                </a:solidFill>
              </a:rPr>
              <a:t>autour </a:t>
            </a:r>
            <a:r>
              <a:rPr lang="fr-FR" sz="2600" dirty="0" smtClean="0">
                <a:solidFill>
                  <a:schemeClr val="tx2">
                    <a:lumMod val="50000"/>
                  </a:schemeClr>
                </a:solidFill>
              </a:rPr>
              <a:t>de normes </a:t>
            </a:r>
            <a:r>
              <a:rPr lang="fr-FR" sz="2600" dirty="0" smtClean="0">
                <a:solidFill>
                  <a:schemeClr val="tx1">
                    <a:lumMod val="85000"/>
                  </a:schemeClr>
                </a:solidFill>
              </a:rPr>
              <a:t>et </a:t>
            </a:r>
            <a:r>
              <a:rPr lang="fr-FR" sz="2600" dirty="0" smtClean="0">
                <a:solidFill>
                  <a:schemeClr val="tx2">
                    <a:lumMod val="50000"/>
                  </a:schemeClr>
                </a:solidFill>
              </a:rPr>
              <a:t>de</a:t>
            </a:r>
            <a:r>
              <a:rPr lang="fr-FR" sz="2600" dirty="0" smtClean="0">
                <a:solidFill>
                  <a:schemeClr val="tx1">
                    <a:lumMod val="85000"/>
                  </a:schemeClr>
                </a:solidFill>
              </a:rPr>
              <a:t> </a:t>
            </a:r>
            <a:r>
              <a:rPr lang="fr-FR" sz="2600" dirty="0" smtClean="0">
                <a:solidFill>
                  <a:schemeClr val="tx2">
                    <a:lumMod val="50000"/>
                  </a:schemeClr>
                </a:solidFill>
              </a:rPr>
              <a:t>valeurs</a:t>
            </a:r>
            <a:r>
              <a:rPr lang="fr-FR" sz="2600" dirty="0" smtClean="0">
                <a:solidFill>
                  <a:schemeClr val="tx1">
                    <a:lumMod val="85000"/>
                  </a:schemeClr>
                </a:solidFill>
              </a:rPr>
              <a:t> tout au long de sa vie, dans la société à laquelle il appartient. </a:t>
            </a:r>
          </a:p>
          <a:p>
            <a:pPr algn="just">
              <a:buFont typeface="Wingdings" pitchFamily="2" charset="2"/>
              <a:buChar char="Ø"/>
            </a:pPr>
            <a:r>
              <a:rPr lang="fr-FR" sz="2600" dirty="0" smtClean="0">
                <a:solidFill>
                  <a:schemeClr val="tx2">
                    <a:lumMod val="50000"/>
                  </a:schemeClr>
                </a:solidFill>
              </a:rPr>
              <a:t>L'identité sociale </a:t>
            </a:r>
            <a:r>
              <a:rPr lang="fr-FR" sz="2600" dirty="0" smtClean="0">
                <a:solidFill>
                  <a:schemeClr val="tx1">
                    <a:lumMod val="85000"/>
                  </a:schemeClr>
                </a:solidFill>
              </a:rPr>
              <a:t>est le résultat </a:t>
            </a:r>
            <a:r>
              <a:rPr lang="fr-FR" sz="2600" dirty="0" smtClean="0">
                <a:solidFill>
                  <a:schemeClr val="tx2">
                    <a:lumMod val="50000"/>
                  </a:schemeClr>
                </a:solidFill>
              </a:rPr>
              <a:t>des règles </a:t>
            </a:r>
            <a:r>
              <a:rPr lang="fr-FR" sz="2600" dirty="0" smtClean="0">
                <a:solidFill>
                  <a:schemeClr val="tx1">
                    <a:lumMod val="85000"/>
                  </a:schemeClr>
                </a:solidFill>
              </a:rPr>
              <a:t>que la société, </a:t>
            </a:r>
            <a:r>
              <a:rPr lang="fr-FR" sz="2600" dirty="0" smtClean="0">
                <a:solidFill>
                  <a:schemeClr val="tx2">
                    <a:lumMod val="50000"/>
                  </a:schemeClr>
                </a:solidFill>
              </a:rPr>
              <a:t>l'Etat ou les parents imposent.</a:t>
            </a:r>
          </a:p>
          <a:p>
            <a:pPr algn="just">
              <a:buFont typeface="Wingdings" pitchFamily="2" charset="2"/>
              <a:buChar char="Ø"/>
            </a:pPr>
            <a:r>
              <a:rPr lang="fr-FR" sz="2600" dirty="0" smtClean="0">
                <a:solidFill>
                  <a:schemeClr val="tx2">
                    <a:lumMod val="50000"/>
                  </a:schemeClr>
                </a:solidFill>
              </a:rPr>
              <a:t>Les normes</a:t>
            </a:r>
            <a:r>
              <a:rPr lang="fr-FR" sz="2600" dirty="0" smtClean="0">
                <a:solidFill>
                  <a:schemeClr val="tx1">
                    <a:lumMod val="85000"/>
                  </a:schemeClr>
                </a:solidFill>
              </a:rPr>
              <a:t>, quand à elles définissent </a:t>
            </a:r>
            <a:r>
              <a:rPr lang="fr-FR" sz="2600" dirty="0" smtClean="0">
                <a:solidFill>
                  <a:schemeClr val="tx2">
                    <a:lumMod val="50000"/>
                  </a:schemeClr>
                </a:solidFill>
              </a:rPr>
              <a:t>les règles </a:t>
            </a:r>
            <a:r>
              <a:rPr lang="fr-FR" sz="2600" dirty="0" smtClean="0">
                <a:solidFill>
                  <a:schemeClr val="tx1">
                    <a:lumMod val="85000"/>
                  </a:schemeClr>
                </a:solidFill>
              </a:rPr>
              <a:t>auxquelles on doit se plier. Elles sont </a:t>
            </a:r>
            <a:r>
              <a:rPr lang="fr-FR" sz="2600" dirty="0" smtClean="0">
                <a:solidFill>
                  <a:schemeClr val="tx2">
                    <a:lumMod val="50000"/>
                  </a:schemeClr>
                </a:solidFill>
              </a:rPr>
              <a:t>dictées </a:t>
            </a:r>
            <a:r>
              <a:rPr lang="fr-FR" sz="2600" dirty="0" smtClean="0">
                <a:solidFill>
                  <a:schemeClr val="tx1">
                    <a:lumMod val="85000"/>
                  </a:schemeClr>
                </a:solidFill>
              </a:rPr>
              <a:t>par </a:t>
            </a:r>
            <a:r>
              <a:rPr lang="fr-FR" sz="2600" dirty="0" smtClean="0">
                <a:solidFill>
                  <a:schemeClr val="tx2">
                    <a:lumMod val="50000"/>
                  </a:schemeClr>
                </a:solidFill>
              </a:rPr>
              <a:t>notre conscience, notre morale et des textes de loi.</a:t>
            </a:r>
          </a:p>
          <a:p>
            <a:pPr algn="just">
              <a:buFont typeface="Wingdings" pitchFamily="2" charset="2"/>
              <a:buChar char="Ø"/>
            </a:pPr>
            <a:r>
              <a:rPr lang="fr-FR" sz="2600" dirty="0" smtClean="0">
                <a:solidFill>
                  <a:schemeClr val="tx1">
                    <a:lumMod val="85000"/>
                  </a:schemeClr>
                </a:solidFill>
              </a:rPr>
              <a:t>Certaines personnes </a:t>
            </a:r>
            <a:r>
              <a:rPr lang="fr-FR" sz="2600" dirty="0" smtClean="0">
                <a:solidFill>
                  <a:schemeClr val="tx2">
                    <a:lumMod val="50000"/>
                  </a:schemeClr>
                </a:solidFill>
              </a:rPr>
              <a:t>à la marge de la société </a:t>
            </a:r>
            <a:r>
              <a:rPr lang="fr-FR" sz="2600" dirty="0" smtClean="0">
                <a:solidFill>
                  <a:schemeClr val="tx1">
                    <a:lumMod val="85000"/>
                  </a:schemeClr>
                </a:solidFill>
              </a:rPr>
              <a:t>sont victimes </a:t>
            </a:r>
            <a:r>
              <a:rPr lang="fr-FR" sz="2600" dirty="0" smtClean="0">
                <a:solidFill>
                  <a:schemeClr val="tx2">
                    <a:lumMod val="50000"/>
                  </a:schemeClr>
                </a:solidFill>
              </a:rPr>
              <a:t>d'ostracisme. </a:t>
            </a:r>
            <a:r>
              <a:rPr lang="fr-FR" sz="2600" dirty="0" smtClean="0">
                <a:solidFill>
                  <a:schemeClr val="tx1">
                    <a:lumMod val="85000"/>
                  </a:schemeClr>
                </a:solidFill>
              </a:rPr>
              <a:t>L'ostracisme est employé pour marquer </a:t>
            </a:r>
            <a:r>
              <a:rPr lang="fr-FR" sz="2600" dirty="0" smtClean="0">
                <a:solidFill>
                  <a:schemeClr val="tx2">
                    <a:lumMod val="50000"/>
                  </a:schemeClr>
                </a:solidFill>
              </a:rPr>
              <a:t>l'exclusion, la discrimination ainsi que l'injustice.</a:t>
            </a:r>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14290"/>
            <a:ext cx="7467600" cy="1143000"/>
          </a:xfrm>
        </p:spPr>
        <p:style>
          <a:lnRef idx="1">
            <a:schemeClr val="accent1"/>
          </a:lnRef>
          <a:fillRef idx="3">
            <a:schemeClr val="accent1"/>
          </a:fillRef>
          <a:effectRef idx="2">
            <a:schemeClr val="accent1"/>
          </a:effectRef>
          <a:fontRef idx="minor">
            <a:schemeClr val="lt1"/>
          </a:fontRef>
        </p:style>
        <p:txBody>
          <a:bodyPr>
            <a:normAutofit/>
          </a:bodyPr>
          <a:lstStyle/>
          <a:p>
            <a:pPr algn="ctr"/>
            <a:r>
              <a:rPr lang="fr-FR" sz="4000" b="1" u="sng"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La socialisation primaire</a:t>
            </a:r>
            <a:endParaRPr lang="fr-FR" sz="4000" b="1" u="sng"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sp>
        <p:nvSpPr>
          <p:cNvPr id="3" name="Espace réservé du contenu 2"/>
          <p:cNvSpPr>
            <a:spLocks noGrp="1"/>
          </p:cNvSpPr>
          <p:nvPr>
            <p:ph idx="1"/>
          </p:nvPr>
        </p:nvSpPr>
        <p:spPr>
          <a:xfrm>
            <a:off x="785786" y="1571612"/>
            <a:ext cx="7467600" cy="4525963"/>
          </a:xfrm>
        </p:spPr>
        <p:txBody>
          <a:bodyPr/>
          <a:lstStyle/>
          <a:p>
            <a:r>
              <a:rPr lang="fr-FR" sz="3200" u="sng" dirty="0" smtClean="0">
                <a:solidFill>
                  <a:schemeClr val="tx1">
                    <a:lumMod val="85000"/>
                  </a:schemeClr>
                </a:solidFill>
                <a:latin typeface="Impact" pitchFamily="34" charset="0"/>
              </a:rPr>
              <a:t>Commençons par les enfants: </a:t>
            </a:r>
          </a:p>
          <a:p>
            <a:pPr>
              <a:buNone/>
            </a:pPr>
            <a:r>
              <a:rPr lang="fr-FR" sz="2800" i="1" dirty="0" smtClean="0"/>
              <a:t>- </a:t>
            </a:r>
            <a:r>
              <a:rPr lang="fr-FR" sz="2400" i="1" dirty="0" smtClean="0">
                <a:solidFill>
                  <a:schemeClr val="tx1">
                    <a:lumMod val="85000"/>
                  </a:schemeClr>
                </a:solidFill>
              </a:rPr>
              <a:t>Prenez une feuille de papier et complétez le tableau.</a:t>
            </a:r>
            <a:endParaRPr lang="fr-FR" sz="2800" i="1" dirty="0">
              <a:solidFill>
                <a:schemeClr val="tx1">
                  <a:lumMod val="85000"/>
                </a:schemeClr>
              </a:solidFill>
            </a:endParaRPr>
          </a:p>
        </p:txBody>
      </p:sp>
      <p:graphicFrame>
        <p:nvGraphicFramePr>
          <p:cNvPr id="4" name="Tableau 3"/>
          <p:cNvGraphicFramePr>
            <a:graphicFrameLocks noGrp="1"/>
          </p:cNvGraphicFramePr>
          <p:nvPr/>
        </p:nvGraphicFramePr>
        <p:xfrm>
          <a:off x="857224" y="3143248"/>
          <a:ext cx="7310445" cy="3397266"/>
        </p:xfrm>
        <a:graphic>
          <a:graphicData uri="http://schemas.openxmlformats.org/drawingml/2006/table">
            <a:tbl>
              <a:tblPr firstRow="1" bandRow="1">
                <a:effectLst>
                  <a:outerShdw blurRad="76200" dir="13500000" sy="23000" kx="1200000" algn="br" rotWithShape="0">
                    <a:prstClr val="black">
                      <a:alpha val="20000"/>
                    </a:prstClr>
                  </a:outerShdw>
                </a:effectLst>
                <a:tableStyleId>{5C22544A-7EE6-4342-B048-85BDC9FD1C3A}</a:tableStyleId>
              </a:tblPr>
              <a:tblGrid>
                <a:gridCol w="2436815"/>
                <a:gridCol w="2436815"/>
                <a:gridCol w="2436815"/>
              </a:tblGrid>
              <a:tr h="600397">
                <a:tc>
                  <a:txBody>
                    <a:bodyPr/>
                    <a:lstStyle/>
                    <a:p>
                      <a:r>
                        <a:rPr lang="fr-FR" dirty="0" smtClean="0"/>
                        <a:t>Jouets</a:t>
                      </a:r>
                      <a:endParaRPr lang="fr-FR" dirty="0"/>
                    </a:p>
                  </a:txBody>
                  <a:tcPr/>
                </a:tc>
                <a:tc>
                  <a:txBody>
                    <a:bodyPr/>
                    <a:lstStyle/>
                    <a:p>
                      <a:r>
                        <a:rPr lang="fr-FR" dirty="0" smtClean="0"/>
                        <a:t>A quel genre l’associez-vous ?</a:t>
                      </a:r>
                      <a:endParaRPr lang="fr-FR" dirty="0"/>
                    </a:p>
                  </a:txBody>
                  <a:tcPr/>
                </a:tc>
                <a:tc>
                  <a:txBody>
                    <a:bodyPr/>
                    <a:lstStyle/>
                    <a:p>
                      <a:r>
                        <a:rPr lang="fr-FR" dirty="0" smtClean="0"/>
                        <a:t>A quel rôle</a:t>
                      </a:r>
                      <a:r>
                        <a:rPr lang="fr-FR" baseline="0" dirty="0" smtClean="0"/>
                        <a:t> social l’associez-vous ?</a:t>
                      </a:r>
                      <a:endParaRPr lang="fr-FR" dirty="0"/>
                    </a:p>
                  </a:txBody>
                  <a:tcPr/>
                </a:tc>
              </a:tr>
              <a:tr h="459531">
                <a:tc>
                  <a:txBody>
                    <a:bodyPr/>
                    <a:lstStyle/>
                    <a:p>
                      <a:r>
                        <a:rPr lang="fr-FR" dirty="0" smtClean="0"/>
                        <a:t>Dinette</a:t>
                      </a:r>
                      <a:endParaRPr lang="fr-FR" dirty="0"/>
                    </a:p>
                  </a:txBody>
                  <a:tcPr/>
                </a:tc>
                <a:tc>
                  <a:txBody>
                    <a:bodyPr/>
                    <a:lstStyle/>
                    <a:p>
                      <a:endParaRPr lang="fr-FR" dirty="0"/>
                    </a:p>
                  </a:txBody>
                  <a:tcPr/>
                </a:tc>
                <a:tc>
                  <a:txBody>
                    <a:bodyPr/>
                    <a:lstStyle/>
                    <a:p>
                      <a:r>
                        <a:rPr lang="fr-FR" dirty="0" smtClean="0"/>
                        <a:t>Préparation de</a:t>
                      </a:r>
                      <a:r>
                        <a:rPr lang="fr-FR" baseline="0" dirty="0" smtClean="0"/>
                        <a:t>s repas</a:t>
                      </a:r>
                      <a:endParaRPr lang="fr-FR" dirty="0"/>
                    </a:p>
                  </a:txBody>
                  <a:tcPr/>
                </a:tc>
              </a:tr>
              <a:tr h="459531">
                <a:tc>
                  <a:txBody>
                    <a:bodyPr/>
                    <a:lstStyle/>
                    <a:p>
                      <a:endParaRPr lang="fr-FR" dirty="0"/>
                    </a:p>
                  </a:txBody>
                  <a:tcPr/>
                </a:tc>
                <a:tc>
                  <a:txBody>
                    <a:bodyPr/>
                    <a:lstStyle/>
                    <a:p>
                      <a:r>
                        <a:rPr lang="fr-FR" dirty="0" smtClean="0"/>
                        <a:t>Masculin</a:t>
                      </a:r>
                      <a:endParaRPr lang="fr-FR" dirty="0"/>
                    </a:p>
                  </a:txBody>
                  <a:tcPr/>
                </a:tc>
                <a:tc>
                  <a:txBody>
                    <a:bodyPr/>
                    <a:lstStyle/>
                    <a:p>
                      <a:r>
                        <a:rPr lang="fr-FR" dirty="0" smtClean="0"/>
                        <a:t>Bricolage</a:t>
                      </a:r>
                      <a:endParaRPr lang="fr-FR" dirty="0"/>
                    </a:p>
                  </a:txBody>
                  <a:tcPr/>
                </a:tc>
              </a:tr>
              <a:tr h="459531">
                <a:tc>
                  <a:txBody>
                    <a:bodyPr/>
                    <a:lstStyle/>
                    <a:p>
                      <a:r>
                        <a:rPr lang="fr-FR" dirty="0" smtClean="0"/>
                        <a:t>Garage</a:t>
                      </a:r>
                      <a:endParaRPr lang="fr-FR" dirty="0"/>
                    </a:p>
                  </a:txBody>
                  <a:tcPr/>
                </a:tc>
                <a:tc>
                  <a:txBody>
                    <a:bodyPr/>
                    <a:lstStyle/>
                    <a:p>
                      <a:r>
                        <a:rPr lang="fr-FR" dirty="0" smtClean="0"/>
                        <a:t>Masculin</a:t>
                      </a:r>
                      <a:endParaRPr lang="fr-FR" dirty="0"/>
                    </a:p>
                  </a:txBody>
                  <a:tcPr/>
                </a:tc>
                <a:tc>
                  <a:txBody>
                    <a:bodyPr/>
                    <a:lstStyle/>
                    <a:p>
                      <a:endParaRPr lang="fr-FR"/>
                    </a:p>
                  </a:txBody>
                  <a:tcPr/>
                </a:tc>
              </a:tr>
              <a:tr h="459531">
                <a:tc>
                  <a:txBody>
                    <a:bodyPr/>
                    <a:lstStyle/>
                    <a:p>
                      <a:endParaRPr lang="fr-FR" dirty="0"/>
                    </a:p>
                  </a:txBody>
                  <a:tcPr/>
                </a:tc>
                <a:tc>
                  <a:txBody>
                    <a:bodyPr/>
                    <a:lstStyle/>
                    <a:p>
                      <a:r>
                        <a:rPr lang="fr-FR" dirty="0" smtClean="0"/>
                        <a:t>Féminin</a:t>
                      </a:r>
                      <a:endParaRPr lang="fr-FR" dirty="0"/>
                    </a:p>
                  </a:txBody>
                  <a:tcPr/>
                </a:tc>
                <a:tc>
                  <a:txBody>
                    <a:bodyPr/>
                    <a:lstStyle/>
                    <a:p>
                      <a:r>
                        <a:rPr lang="fr-FR" dirty="0" smtClean="0"/>
                        <a:t>Entretien du linge</a:t>
                      </a:r>
                      <a:endParaRPr lang="fr-FR" dirty="0"/>
                    </a:p>
                  </a:txBody>
                  <a:tcPr/>
                </a:tc>
              </a:tr>
              <a:tr h="459531">
                <a:tc>
                  <a:txBody>
                    <a:bodyPr/>
                    <a:lstStyle/>
                    <a:p>
                      <a:r>
                        <a:rPr lang="fr-FR" dirty="0" smtClean="0"/>
                        <a:t>Poupée</a:t>
                      </a:r>
                      <a:endParaRPr lang="fr-FR" dirty="0"/>
                    </a:p>
                  </a:txBody>
                  <a:tcPr/>
                </a:tc>
                <a:tc>
                  <a:txBody>
                    <a:bodyPr/>
                    <a:lstStyle/>
                    <a:p>
                      <a:endParaRPr lang="fr-FR"/>
                    </a:p>
                  </a:txBody>
                  <a:tcPr/>
                </a:tc>
                <a:tc>
                  <a:txBody>
                    <a:bodyPr/>
                    <a:lstStyle/>
                    <a:p>
                      <a:endParaRPr lang="fr-FR"/>
                    </a:p>
                  </a:txBody>
                  <a:tcPr/>
                </a:tc>
              </a:tr>
              <a:tr h="459531">
                <a:tc>
                  <a:txBody>
                    <a:bodyPr/>
                    <a:lstStyle/>
                    <a:p>
                      <a:r>
                        <a:rPr lang="fr-FR" dirty="0" smtClean="0"/>
                        <a:t>Hôpital</a:t>
                      </a:r>
                      <a:r>
                        <a:rPr lang="fr-FR" baseline="0" dirty="0" smtClean="0"/>
                        <a:t> pour animaux</a:t>
                      </a:r>
                      <a:endParaRPr lang="fr-FR" dirty="0"/>
                    </a:p>
                  </a:txBody>
                  <a:tcPr/>
                </a:tc>
                <a:tc>
                  <a:txBody>
                    <a:bodyPr/>
                    <a:lstStyle/>
                    <a:p>
                      <a:endParaRPr lang="fr-FR" dirty="0"/>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501122" cy="6286544"/>
          </a:xfrm>
        </p:spPr>
        <p:txBody>
          <a:bodyPr>
            <a:normAutofit/>
          </a:bodyPr>
          <a:lstStyle/>
          <a:p>
            <a:pPr algn="just"/>
            <a:r>
              <a:rPr lang="fr-FR" sz="1800" dirty="0" smtClean="0">
                <a:solidFill>
                  <a:schemeClr val="tx1">
                    <a:lumMod val="85000"/>
                  </a:schemeClr>
                </a:solidFill>
              </a:rPr>
              <a:t>Dès notre plus </a:t>
            </a:r>
            <a:r>
              <a:rPr lang="fr-FR" sz="1800" dirty="0" smtClean="0">
                <a:solidFill>
                  <a:schemeClr val="tx2">
                    <a:lumMod val="50000"/>
                  </a:schemeClr>
                </a:solidFill>
              </a:rPr>
              <a:t>jeune âge</a:t>
            </a:r>
            <a:r>
              <a:rPr lang="fr-FR" sz="1800" dirty="0" smtClean="0">
                <a:solidFill>
                  <a:schemeClr val="tx1">
                    <a:lumMod val="85000"/>
                  </a:schemeClr>
                </a:solidFill>
              </a:rPr>
              <a:t>, nous sommes confrontés aux </a:t>
            </a:r>
            <a:r>
              <a:rPr lang="fr-FR" sz="1800" dirty="0" smtClean="0">
                <a:solidFill>
                  <a:schemeClr val="tx2">
                    <a:lumMod val="50000"/>
                  </a:schemeClr>
                </a:solidFill>
              </a:rPr>
              <a:t>valeurs</a:t>
            </a:r>
            <a:r>
              <a:rPr lang="fr-FR" sz="1800" dirty="0" smtClean="0">
                <a:solidFill>
                  <a:schemeClr val="tx1">
                    <a:lumMod val="85000"/>
                  </a:schemeClr>
                </a:solidFill>
              </a:rPr>
              <a:t> de la société. Nos parents nous font </a:t>
            </a:r>
            <a:r>
              <a:rPr lang="fr-FR" sz="1800" dirty="0" smtClean="0">
                <a:solidFill>
                  <a:schemeClr val="tx2">
                    <a:lumMod val="50000"/>
                  </a:schemeClr>
                </a:solidFill>
              </a:rPr>
              <a:t>agir et penser </a:t>
            </a:r>
            <a:r>
              <a:rPr lang="fr-FR" sz="1800" dirty="0" smtClean="0">
                <a:solidFill>
                  <a:schemeClr val="tx1">
                    <a:lumMod val="85000"/>
                  </a:schemeClr>
                </a:solidFill>
              </a:rPr>
              <a:t>soit en tant que fille ou soit en tant que garçon . </a:t>
            </a:r>
            <a:r>
              <a:rPr lang="fr-FR" sz="1800" dirty="0" smtClean="0">
                <a:solidFill>
                  <a:schemeClr val="tx2">
                    <a:lumMod val="50000"/>
                  </a:schemeClr>
                </a:solidFill>
              </a:rPr>
              <a:t>L'environnement</a:t>
            </a:r>
            <a:r>
              <a:rPr lang="fr-FR" sz="1800" dirty="0" smtClean="0">
                <a:solidFill>
                  <a:schemeClr val="tx1">
                    <a:lumMod val="85000"/>
                  </a:schemeClr>
                </a:solidFill>
              </a:rPr>
              <a:t> est défini suivant le sexe assigné à la naissance. Par exemple une fille se doit de jouer à </a:t>
            </a:r>
            <a:r>
              <a:rPr lang="fr-FR" sz="1800" dirty="0" smtClean="0">
                <a:solidFill>
                  <a:schemeClr val="tx2">
                    <a:lumMod val="50000"/>
                  </a:schemeClr>
                </a:solidFill>
              </a:rPr>
              <a:t>la poupée </a:t>
            </a:r>
            <a:r>
              <a:rPr lang="fr-FR" sz="1800" dirty="0" smtClean="0">
                <a:solidFill>
                  <a:schemeClr val="tx1">
                    <a:lumMod val="85000"/>
                  </a:schemeClr>
                </a:solidFill>
              </a:rPr>
              <a:t>et un garçon </a:t>
            </a:r>
            <a:r>
              <a:rPr lang="fr-FR" sz="1800" dirty="0" smtClean="0">
                <a:solidFill>
                  <a:schemeClr val="tx2">
                    <a:lumMod val="50000"/>
                  </a:schemeClr>
                </a:solidFill>
              </a:rPr>
              <a:t>aux petites voitures</a:t>
            </a:r>
            <a:r>
              <a:rPr lang="fr-FR" sz="1800" dirty="0" smtClean="0">
                <a:solidFill>
                  <a:schemeClr val="tx1">
                    <a:lumMod val="85000"/>
                  </a:schemeClr>
                </a:solidFill>
              </a:rPr>
              <a:t>. </a:t>
            </a:r>
            <a:r>
              <a:rPr lang="fr-FR" sz="1800" u="sng" dirty="0" smtClean="0">
                <a:solidFill>
                  <a:schemeClr val="tx1">
                    <a:lumMod val="85000"/>
                  </a:schemeClr>
                </a:solidFill>
              </a:rPr>
              <a:t>Remarquez par votre  tableau</a:t>
            </a:r>
            <a:r>
              <a:rPr lang="fr-FR" sz="1800" dirty="0" smtClean="0">
                <a:solidFill>
                  <a:schemeClr val="tx1">
                    <a:lumMod val="85000"/>
                  </a:schemeClr>
                </a:solidFill>
              </a:rPr>
              <a:t>. Au niveau des pratiques éducatives, une fille doit faire de la </a:t>
            </a:r>
            <a:r>
              <a:rPr lang="fr-FR" sz="1800" dirty="0" smtClean="0">
                <a:solidFill>
                  <a:schemeClr val="tx2">
                    <a:lumMod val="50000"/>
                  </a:schemeClr>
                </a:solidFill>
              </a:rPr>
              <a:t>gymnastique </a:t>
            </a:r>
            <a:r>
              <a:rPr lang="fr-FR" sz="1800" dirty="0" smtClean="0">
                <a:solidFill>
                  <a:schemeClr val="tx1">
                    <a:lumMod val="85000"/>
                  </a:schemeClr>
                </a:solidFill>
              </a:rPr>
              <a:t>et un garçon </a:t>
            </a:r>
            <a:r>
              <a:rPr lang="fr-FR" sz="1800" dirty="0" smtClean="0">
                <a:solidFill>
                  <a:schemeClr val="tx2">
                    <a:lumMod val="50000"/>
                  </a:schemeClr>
                </a:solidFill>
              </a:rPr>
              <a:t>du football</a:t>
            </a:r>
            <a:r>
              <a:rPr lang="fr-FR" sz="1800" dirty="0" smtClean="0">
                <a:solidFill>
                  <a:schemeClr val="tx1">
                    <a:lumMod val="85000"/>
                  </a:schemeClr>
                </a:solidFill>
              </a:rPr>
              <a:t>, Ce sont tous ces éléments, qui feront la façon d'agir de l'enfant, car les enfants doivent comprendre </a:t>
            </a:r>
            <a:r>
              <a:rPr lang="fr-FR" sz="1800" dirty="0" smtClean="0">
                <a:solidFill>
                  <a:schemeClr val="tx2">
                    <a:lumMod val="50000"/>
                  </a:schemeClr>
                </a:solidFill>
              </a:rPr>
              <a:t>la différence </a:t>
            </a:r>
            <a:r>
              <a:rPr lang="fr-FR" sz="1800" dirty="0" smtClean="0">
                <a:solidFill>
                  <a:schemeClr val="tx1">
                    <a:lumMod val="85000"/>
                  </a:schemeClr>
                </a:solidFill>
              </a:rPr>
              <a:t>des sexes. Le garçon doit comprendre qu'il est plus fort qu'une fille, qu'il ne doit pas pleurer, qu'il doit apprendre à </a:t>
            </a:r>
            <a:r>
              <a:rPr lang="fr-FR" sz="1800" dirty="0" smtClean="0">
                <a:solidFill>
                  <a:schemeClr val="tx2">
                    <a:lumMod val="50000"/>
                  </a:schemeClr>
                </a:solidFill>
              </a:rPr>
              <a:t>se battre</a:t>
            </a:r>
            <a:r>
              <a:rPr lang="fr-FR" sz="1800" dirty="0" smtClean="0">
                <a:solidFill>
                  <a:schemeClr val="tx1">
                    <a:lumMod val="85000"/>
                  </a:schemeClr>
                </a:solidFill>
              </a:rPr>
              <a:t>. Le petit garçon ou même l'adolescent qui n'a pas cette conduite virile est </a:t>
            </a:r>
            <a:r>
              <a:rPr lang="fr-FR" sz="1800" dirty="0" smtClean="0">
                <a:solidFill>
                  <a:schemeClr val="tx2">
                    <a:lumMod val="50000"/>
                  </a:schemeClr>
                </a:solidFill>
              </a:rPr>
              <a:t>rejeté </a:t>
            </a:r>
            <a:r>
              <a:rPr lang="fr-FR" sz="1800" dirty="0" smtClean="0">
                <a:solidFill>
                  <a:schemeClr val="tx1">
                    <a:lumMod val="85000"/>
                  </a:schemeClr>
                </a:solidFill>
              </a:rPr>
              <a:t>par ses camarades. De ce fait, les hommes vont être </a:t>
            </a:r>
            <a:r>
              <a:rPr lang="fr-FR" sz="1800" dirty="0" smtClean="0">
                <a:solidFill>
                  <a:schemeClr val="tx2">
                    <a:lumMod val="50000"/>
                  </a:schemeClr>
                </a:solidFill>
              </a:rPr>
              <a:t>socialisés à la violence </a:t>
            </a:r>
            <a:r>
              <a:rPr lang="fr-FR" sz="1800" dirty="0" smtClean="0">
                <a:solidFill>
                  <a:schemeClr val="tx1">
                    <a:lumMod val="85000"/>
                  </a:schemeClr>
                </a:solidFill>
              </a:rPr>
              <a:t>des plus forts sur les plus faibles.</a:t>
            </a:r>
          </a:p>
          <a:p>
            <a:pPr>
              <a:buNone/>
            </a:pPr>
            <a:endParaRPr lang="fr-FR" dirty="0"/>
          </a:p>
        </p:txBody>
      </p:sp>
      <p:pic>
        <p:nvPicPr>
          <p:cNvPr id="6" name="Image 5" descr="cours-danse-classique-adultes-enfants-nice-300x237.jpg"/>
          <p:cNvPicPr>
            <a:picLocks noChangeAspect="1"/>
          </p:cNvPicPr>
          <p:nvPr/>
        </p:nvPicPr>
        <p:blipFill>
          <a:blip r:embed="rId2"/>
          <a:stretch>
            <a:fillRect/>
          </a:stretch>
        </p:blipFill>
        <p:spPr>
          <a:xfrm rot="21103145">
            <a:off x="4933982" y="4194513"/>
            <a:ext cx="2857500" cy="2257425"/>
          </a:xfrm>
          <a:prstGeom prst="rect">
            <a:avLst/>
          </a:prstGeom>
          <a:ln>
            <a:noFill/>
          </a:ln>
          <a:effectLst>
            <a:outerShdw blurRad="292100" dist="139700" dir="2700000" algn="tl" rotWithShape="0">
              <a:srgbClr val="333333">
                <a:alpha val="65000"/>
              </a:srgbClr>
            </a:outerShdw>
            <a:reflection blurRad="6350" stA="50000" endA="300" endPos="90000" dist="50800" dir="5400000" sy="-100000" algn="bl" rotWithShape="0"/>
          </a:effectLst>
        </p:spPr>
      </p:pic>
      <p:pic>
        <p:nvPicPr>
          <p:cNvPr id="7" name="Image 6" descr="foot_enfant.jpg"/>
          <p:cNvPicPr>
            <a:picLocks noChangeAspect="1"/>
          </p:cNvPicPr>
          <p:nvPr/>
        </p:nvPicPr>
        <p:blipFill>
          <a:blip r:embed="rId3" cstate="print"/>
          <a:stretch>
            <a:fillRect/>
          </a:stretch>
        </p:blipFill>
        <p:spPr>
          <a:xfrm rot="315045">
            <a:off x="6826494" y="3451651"/>
            <a:ext cx="2189316" cy="2901889"/>
          </a:xfrm>
          <a:prstGeom prst="rect">
            <a:avLst/>
          </a:prstGeom>
          <a:effectLst>
            <a:reflection blurRad="6350" stA="50000" endA="300" endPos="90000" dist="50800" dir="5400000" sy="-100000" algn="bl" rotWithShape="0"/>
          </a:effectLst>
        </p:spPr>
      </p:pic>
      <p:pic>
        <p:nvPicPr>
          <p:cNvPr id="8" name="Image 7" descr="classique.jpg"/>
          <p:cNvPicPr>
            <a:picLocks noChangeAspect="1"/>
          </p:cNvPicPr>
          <p:nvPr/>
        </p:nvPicPr>
        <p:blipFill>
          <a:blip r:embed="rId4"/>
          <a:stretch>
            <a:fillRect/>
          </a:stretch>
        </p:blipFill>
        <p:spPr>
          <a:xfrm rot="21156415">
            <a:off x="350325" y="3959797"/>
            <a:ext cx="2846841" cy="2298424"/>
          </a:xfrm>
          <a:prstGeom prst="rect">
            <a:avLst/>
          </a:prstGeom>
          <a:effectLst>
            <a:reflection blurRad="6350" stA="50000" endA="300" endPos="90000" dist="50800" dir="5400000" sy="-100000" algn="bl" rotWithShape="0"/>
          </a:effectLst>
        </p:spPr>
      </p:pic>
      <p:pic>
        <p:nvPicPr>
          <p:cNvPr id="9" name="Image 8" descr="boxe_enfant2.jpg"/>
          <p:cNvPicPr>
            <a:picLocks noChangeAspect="1"/>
          </p:cNvPicPr>
          <p:nvPr/>
        </p:nvPicPr>
        <p:blipFill>
          <a:blip r:embed="rId5"/>
          <a:stretch>
            <a:fillRect/>
          </a:stretch>
        </p:blipFill>
        <p:spPr>
          <a:xfrm rot="269680">
            <a:off x="2169443" y="3920621"/>
            <a:ext cx="1708217" cy="2562325"/>
          </a:xfrm>
          <a:prstGeom prst="rect">
            <a:avLst/>
          </a:prstGeom>
          <a:effectLst>
            <a:reflection blurRad="6350" stA="50000" endA="300" endPos="90000" dist="50800" dir="5400000" sy="-100000" algn="bl" rotWithShape="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14290"/>
            <a:ext cx="7543824" cy="1439850"/>
          </a:xfrm>
        </p:spPr>
        <p:txBody>
          <a:bodyPr>
            <a:noAutofit/>
          </a:bodyPr>
          <a:lstStyle/>
          <a:p>
            <a:pPr algn="ctr"/>
            <a:r>
              <a:rPr lang="fr-FR" sz="4000" u="sng" dirty="0" smtClean="0">
                <a:solidFill>
                  <a:schemeClr val="tx1">
                    <a:lumMod val="85000"/>
                  </a:schemeClr>
                </a:solidFill>
                <a:latin typeface="Impact" pitchFamily="34" charset="0"/>
              </a:rPr>
              <a:t>Cette socialisation se poursuit ensuite à l'adolescence:</a:t>
            </a:r>
            <a:r>
              <a:rPr lang="fr-FR" sz="3600" dirty="0" smtClean="0"/>
              <a:t/>
            </a:r>
            <a:br>
              <a:rPr lang="fr-FR" sz="3600" dirty="0" smtClean="0"/>
            </a:br>
            <a:endParaRPr lang="fr-FR" sz="3600" dirty="0"/>
          </a:p>
        </p:txBody>
      </p:sp>
      <p:pic>
        <p:nvPicPr>
          <p:cNvPr id="1028" name="Picture 4"/>
          <p:cNvPicPr>
            <a:picLocks noChangeAspect="1" noChangeArrowheads="1"/>
          </p:cNvPicPr>
          <p:nvPr/>
        </p:nvPicPr>
        <p:blipFill>
          <a:blip r:embed="rId2">
            <a:lum contrast="-30000"/>
          </a:blip>
          <a:srcRect b="8111"/>
          <a:stretch>
            <a:fillRect/>
          </a:stretch>
        </p:blipFill>
        <p:spPr bwMode="auto">
          <a:xfrm>
            <a:off x="500034" y="1714488"/>
            <a:ext cx="8072462" cy="4945039"/>
          </a:xfrm>
          <a:prstGeom prst="rect">
            <a:avLst/>
          </a:prstGeom>
          <a:noFill/>
          <a:ln w="9525">
            <a:noFill/>
            <a:miter lim="800000"/>
            <a:headEnd/>
            <a:tailEnd/>
          </a:ln>
          <a:effectLst>
            <a:outerShdw blurRad="50800" dist="50800" dir="5400000" algn="ctr" rotWithShape="0">
              <a:srgbClr val="000000">
                <a:alpha val="0"/>
              </a:srgbClr>
            </a:outerShdw>
          </a:effectLst>
        </p:spPr>
      </p:pic>
      <p:sp>
        <p:nvSpPr>
          <p:cNvPr id="3" name="Espace réservé du contenu 2"/>
          <p:cNvSpPr>
            <a:spLocks noGrp="1"/>
          </p:cNvSpPr>
          <p:nvPr>
            <p:ph idx="1"/>
          </p:nvPr>
        </p:nvSpPr>
        <p:spPr>
          <a:xfrm>
            <a:off x="571472" y="2214554"/>
            <a:ext cx="7786742" cy="5072098"/>
          </a:xfrm>
        </p:spPr>
        <p:txBody>
          <a:bodyPr>
            <a:normAutofit fontScale="55000" lnSpcReduction="20000"/>
          </a:bodyPr>
          <a:lstStyle/>
          <a:p>
            <a:pPr algn="just"/>
            <a:r>
              <a:rPr lang="fr-FR" dirty="0" smtClean="0">
                <a:solidFill>
                  <a:schemeClr val="bg1"/>
                </a:solidFill>
              </a:rPr>
              <a:t>Quand un enfant devient adolescent, les </a:t>
            </a:r>
            <a:r>
              <a:rPr lang="fr-FR" dirty="0" smtClean="0">
                <a:solidFill>
                  <a:schemeClr val="tx2">
                    <a:lumMod val="50000"/>
                  </a:schemeClr>
                </a:solidFill>
              </a:rPr>
              <a:t>pratiques culturelles </a:t>
            </a:r>
            <a:r>
              <a:rPr lang="fr-FR" dirty="0" smtClean="0">
                <a:solidFill>
                  <a:schemeClr val="bg1"/>
                </a:solidFill>
              </a:rPr>
              <a:t>changent. Il est difficile pour cet adolescent d'aimer quelque chose que les autres n'aiment pas et sera victime </a:t>
            </a:r>
            <a:r>
              <a:rPr lang="fr-FR" dirty="0" smtClean="0">
                <a:solidFill>
                  <a:schemeClr val="tx2">
                    <a:lumMod val="50000"/>
                  </a:schemeClr>
                </a:solidFill>
              </a:rPr>
              <a:t>d'ostracisme. </a:t>
            </a:r>
            <a:r>
              <a:rPr lang="fr-FR" dirty="0" smtClean="0">
                <a:solidFill>
                  <a:schemeClr val="bg1"/>
                </a:solidFill>
              </a:rPr>
              <a:t>Les </a:t>
            </a:r>
            <a:r>
              <a:rPr lang="fr-FR" dirty="0" smtClean="0">
                <a:solidFill>
                  <a:schemeClr val="tx2">
                    <a:lumMod val="50000"/>
                  </a:schemeClr>
                </a:solidFill>
              </a:rPr>
              <a:t>médias </a:t>
            </a:r>
            <a:r>
              <a:rPr lang="fr-FR" dirty="0" smtClean="0">
                <a:solidFill>
                  <a:schemeClr val="bg1"/>
                </a:solidFill>
              </a:rPr>
              <a:t>et les </a:t>
            </a:r>
            <a:r>
              <a:rPr lang="fr-FR" dirty="0" smtClean="0">
                <a:solidFill>
                  <a:schemeClr val="tx2">
                    <a:lumMod val="50000"/>
                  </a:schemeClr>
                </a:solidFill>
              </a:rPr>
              <a:t>fréquentations</a:t>
            </a:r>
            <a:r>
              <a:rPr lang="fr-FR" dirty="0" smtClean="0">
                <a:solidFill>
                  <a:schemeClr val="bg1"/>
                </a:solidFill>
              </a:rPr>
              <a:t> jouent </a:t>
            </a:r>
            <a:r>
              <a:rPr lang="fr-FR" dirty="0" smtClean="0">
                <a:solidFill>
                  <a:schemeClr val="bg1"/>
                </a:solidFill>
              </a:rPr>
              <a:t>aussi un rôle dans </a:t>
            </a:r>
            <a:r>
              <a:rPr lang="fr-FR" dirty="0" smtClean="0">
                <a:solidFill>
                  <a:schemeClr val="tx2">
                    <a:lumMod val="50000"/>
                  </a:schemeClr>
                </a:solidFill>
              </a:rPr>
              <a:t>la socialisation</a:t>
            </a:r>
            <a:r>
              <a:rPr lang="fr-FR" dirty="0" smtClean="0">
                <a:solidFill>
                  <a:schemeClr val="bg1"/>
                </a:solidFill>
              </a:rPr>
              <a:t>. </a:t>
            </a:r>
            <a:r>
              <a:rPr lang="fr-FR" dirty="0" smtClean="0">
                <a:solidFill>
                  <a:schemeClr val="bg1"/>
                </a:solidFill>
              </a:rPr>
              <a:t>Elle se </a:t>
            </a:r>
            <a:r>
              <a:rPr lang="fr-FR" dirty="0" smtClean="0">
                <a:solidFill>
                  <a:schemeClr val="bg1"/>
                </a:solidFill>
              </a:rPr>
              <a:t>poursuit dans le </a:t>
            </a:r>
            <a:r>
              <a:rPr lang="fr-FR" dirty="0" smtClean="0">
                <a:solidFill>
                  <a:schemeClr val="tx2">
                    <a:lumMod val="50000"/>
                  </a:schemeClr>
                </a:solidFill>
              </a:rPr>
              <a:t>milieu éducatif</a:t>
            </a:r>
            <a:r>
              <a:rPr lang="fr-FR" dirty="0" smtClean="0">
                <a:solidFill>
                  <a:schemeClr val="bg1"/>
                </a:solidFill>
              </a:rPr>
              <a:t>, certains parents veulent que leurs enfants aient la même réussite dans les études qu'eux. Prenons en exemple un couple de médecins, ces médecins voudront surement que leurs enfants atteignent le même stade et s'orientent vers le milieu </a:t>
            </a:r>
            <a:r>
              <a:rPr lang="fr-FR" dirty="0" smtClean="0">
                <a:solidFill>
                  <a:schemeClr val="bg1"/>
                </a:solidFill>
              </a:rPr>
              <a:t>médical. De </a:t>
            </a:r>
            <a:r>
              <a:rPr lang="fr-FR" dirty="0" smtClean="0">
                <a:solidFill>
                  <a:schemeClr val="bg1"/>
                </a:solidFill>
              </a:rPr>
              <a:t>ce </a:t>
            </a:r>
            <a:r>
              <a:rPr lang="fr-FR" dirty="0" smtClean="0">
                <a:solidFill>
                  <a:schemeClr val="bg1"/>
                </a:solidFill>
              </a:rPr>
              <a:t>fait, </a:t>
            </a:r>
            <a:r>
              <a:rPr lang="fr-FR" dirty="0" smtClean="0">
                <a:solidFill>
                  <a:schemeClr val="bg1"/>
                </a:solidFill>
              </a:rPr>
              <a:t>la plupart des parents désirent un </a:t>
            </a:r>
            <a:r>
              <a:rPr lang="fr-FR" dirty="0" smtClean="0">
                <a:solidFill>
                  <a:schemeClr val="tx2">
                    <a:lumMod val="25000"/>
                  </a:schemeClr>
                </a:solidFill>
              </a:rPr>
              <a:t>cadre scolaire à l'écoute </a:t>
            </a:r>
            <a:r>
              <a:rPr lang="fr-FR" dirty="0" smtClean="0">
                <a:solidFill>
                  <a:schemeClr val="bg1"/>
                </a:solidFill>
              </a:rPr>
              <a:t>des enfants/adolescents. </a:t>
            </a:r>
          </a:p>
          <a:p>
            <a:pPr algn="just"/>
            <a:r>
              <a:rPr lang="fr-FR" dirty="0" smtClean="0">
                <a:solidFill>
                  <a:schemeClr val="bg1"/>
                </a:solidFill>
              </a:rPr>
              <a:t>On retrouve aussi un </a:t>
            </a:r>
            <a:r>
              <a:rPr lang="fr-FR" dirty="0" smtClean="0">
                <a:solidFill>
                  <a:schemeClr val="tx2">
                    <a:lumMod val="25000"/>
                  </a:schemeClr>
                </a:solidFill>
              </a:rPr>
              <a:t>écart de réussite </a:t>
            </a:r>
            <a:r>
              <a:rPr lang="fr-FR" dirty="0" smtClean="0">
                <a:solidFill>
                  <a:schemeClr val="bg1"/>
                </a:solidFill>
              </a:rPr>
              <a:t>entre les garçons et les filles. Le XX </a:t>
            </a:r>
            <a:r>
              <a:rPr lang="fr-FR" dirty="0" err="1" smtClean="0">
                <a:solidFill>
                  <a:schemeClr val="bg1"/>
                </a:solidFill>
              </a:rPr>
              <a:t>ème</a:t>
            </a:r>
            <a:r>
              <a:rPr lang="fr-FR" dirty="0" smtClean="0">
                <a:solidFill>
                  <a:schemeClr val="bg1"/>
                </a:solidFill>
              </a:rPr>
              <a:t> siècle ouvre les portes des écoles à de nombreuses filles qui rattrapent l'écart hommes/femmes dans les écoles. Un siècle après celles-ci les </a:t>
            </a:r>
            <a:r>
              <a:rPr lang="fr-FR" dirty="0" smtClean="0">
                <a:solidFill>
                  <a:schemeClr val="tx2">
                    <a:lumMod val="25000"/>
                  </a:schemeClr>
                </a:solidFill>
              </a:rPr>
              <a:t>rattrapent puis les </a:t>
            </a:r>
            <a:r>
              <a:rPr lang="fr-FR" dirty="0" smtClean="0">
                <a:solidFill>
                  <a:schemeClr val="tx2">
                    <a:lumMod val="25000"/>
                  </a:schemeClr>
                </a:solidFill>
              </a:rPr>
              <a:t>devancent </a:t>
            </a:r>
            <a:r>
              <a:rPr lang="fr-FR" dirty="0" smtClean="0">
                <a:solidFill>
                  <a:schemeClr val="bg1"/>
                </a:solidFill>
              </a:rPr>
              <a:t>grâce aux portes des grandes écoles qui leurs sont ouvertes. </a:t>
            </a:r>
          </a:p>
          <a:p>
            <a:pPr algn="just"/>
            <a:r>
              <a:rPr lang="fr-FR" dirty="0" smtClean="0">
                <a:solidFill>
                  <a:schemeClr val="bg1"/>
                </a:solidFill>
              </a:rPr>
              <a:t>Un enfant évolue selon le </a:t>
            </a:r>
            <a:r>
              <a:rPr lang="fr-FR" dirty="0" smtClean="0">
                <a:solidFill>
                  <a:schemeClr val="tx2">
                    <a:lumMod val="25000"/>
                  </a:schemeClr>
                </a:solidFill>
              </a:rPr>
              <a:t>milieu social</a:t>
            </a:r>
            <a:r>
              <a:rPr lang="fr-FR" dirty="0" smtClean="0">
                <a:solidFill>
                  <a:schemeClr val="bg1"/>
                </a:solidFill>
              </a:rPr>
              <a:t>. Un enfant ou un adolescent venant d'une famille </a:t>
            </a:r>
            <a:r>
              <a:rPr lang="fr-FR" dirty="0" smtClean="0">
                <a:solidFill>
                  <a:schemeClr val="tx2">
                    <a:lumMod val="25000"/>
                  </a:schemeClr>
                </a:solidFill>
              </a:rPr>
              <a:t>aisée, </a:t>
            </a:r>
            <a:r>
              <a:rPr lang="fr-FR" dirty="0" smtClean="0">
                <a:solidFill>
                  <a:schemeClr val="bg1"/>
                </a:solidFill>
              </a:rPr>
              <a:t>peut </a:t>
            </a:r>
            <a:r>
              <a:rPr lang="fr-FR" dirty="0" smtClean="0">
                <a:solidFill>
                  <a:schemeClr val="bg1"/>
                </a:solidFill>
              </a:rPr>
              <a:t>entrer </a:t>
            </a:r>
            <a:r>
              <a:rPr lang="fr-FR" dirty="0" smtClean="0">
                <a:solidFill>
                  <a:schemeClr val="bg1"/>
                </a:solidFill>
              </a:rPr>
              <a:t>dans de </a:t>
            </a:r>
            <a:r>
              <a:rPr lang="fr-FR" dirty="0" smtClean="0">
                <a:solidFill>
                  <a:schemeClr val="tx2">
                    <a:lumMod val="25000"/>
                  </a:schemeClr>
                </a:solidFill>
              </a:rPr>
              <a:t>grandes écoles </a:t>
            </a:r>
            <a:r>
              <a:rPr lang="fr-FR" dirty="0" smtClean="0">
                <a:solidFill>
                  <a:schemeClr val="bg1"/>
                </a:solidFill>
              </a:rPr>
              <a:t>tandis qu'un enfant venant d'un </a:t>
            </a:r>
            <a:r>
              <a:rPr lang="fr-FR" dirty="0" smtClean="0">
                <a:solidFill>
                  <a:schemeClr val="tx2">
                    <a:lumMod val="25000"/>
                  </a:schemeClr>
                </a:solidFill>
              </a:rPr>
              <a:t>milieu défavorisé</a:t>
            </a:r>
            <a:r>
              <a:rPr lang="fr-FR" dirty="0" smtClean="0">
                <a:solidFill>
                  <a:schemeClr val="bg1"/>
                </a:solidFill>
              </a:rPr>
              <a:t>, </a:t>
            </a:r>
            <a:r>
              <a:rPr lang="fr-FR" dirty="0" smtClean="0">
                <a:solidFill>
                  <a:schemeClr val="bg1"/>
                </a:solidFill>
              </a:rPr>
              <a:t>aura plus de chances d’être </a:t>
            </a:r>
            <a:r>
              <a:rPr lang="fr-FR" dirty="0" smtClean="0">
                <a:solidFill>
                  <a:schemeClr val="tx2">
                    <a:lumMod val="25000"/>
                  </a:schemeClr>
                </a:solidFill>
              </a:rPr>
              <a:t>en </a:t>
            </a:r>
            <a:r>
              <a:rPr lang="fr-FR" dirty="0" smtClean="0">
                <a:solidFill>
                  <a:schemeClr val="tx2">
                    <a:lumMod val="25000"/>
                  </a:schemeClr>
                </a:solidFill>
              </a:rPr>
              <a:t>retard </a:t>
            </a:r>
            <a:r>
              <a:rPr lang="fr-FR" dirty="0" smtClean="0">
                <a:solidFill>
                  <a:schemeClr val="bg1"/>
                </a:solidFill>
              </a:rPr>
              <a:t>pour la réussite ou devra travailler très tôt.</a:t>
            </a:r>
          </a:p>
          <a:p>
            <a:pPr>
              <a:buNone/>
            </a:pPr>
            <a:r>
              <a:rPr lang="fr-FR" dirty="0" smtClean="0">
                <a:solidFill>
                  <a:schemeClr val="bg1"/>
                </a:solidFill>
              </a:rPr>
              <a:t/>
            </a:r>
            <a:br>
              <a:rPr lang="fr-FR" dirty="0" smtClean="0">
                <a:solidFill>
                  <a:schemeClr val="bg1"/>
                </a:solidFill>
              </a:rPr>
            </a:br>
            <a:endParaRPr lang="fr-FR" dirty="0" smtClean="0">
              <a:solidFill>
                <a:schemeClr val="bg1"/>
              </a:solidFill>
            </a:endParaRPr>
          </a:p>
          <a:p>
            <a:pPr>
              <a:buNone/>
            </a:pPr>
            <a:endParaRPr lang="fr-FR"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285728"/>
            <a:ext cx="7467600" cy="1143000"/>
          </a:xfrm>
        </p:spPr>
        <p:txBody>
          <a:bodyPr/>
          <a:lstStyle/>
          <a:p>
            <a:pPr algn="ctr"/>
            <a:r>
              <a:rPr lang="fr-FR" u="sng" dirty="0" smtClean="0">
                <a:latin typeface="Impact" pitchFamily="34" charset="0"/>
              </a:rPr>
              <a:t>L’influence de la famille</a:t>
            </a:r>
            <a:endParaRPr lang="fr-FR" u="sng" dirty="0">
              <a:latin typeface="Impact" pitchFamily="34" charset="0"/>
            </a:endParaRPr>
          </a:p>
        </p:txBody>
      </p:sp>
      <p:sp>
        <p:nvSpPr>
          <p:cNvPr id="3" name="Espace réservé du contenu 2"/>
          <p:cNvSpPr>
            <a:spLocks noGrp="1"/>
          </p:cNvSpPr>
          <p:nvPr>
            <p:ph idx="1"/>
          </p:nvPr>
        </p:nvSpPr>
        <p:spPr>
          <a:xfrm>
            <a:off x="785786" y="1428736"/>
            <a:ext cx="7467600" cy="4525963"/>
          </a:xfrm>
        </p:spPr>
        <p:txBody>
          <a:bodyPr>
            <a:normAutofit fontScale="70000" lnSpcReduction="20000"/>
          </a:bodyPr>
          <a:lstStyle/>
          <a:p>
            <a:pPr algn="just"/>
            <a:r>
              <a:rPr lang="fr-FR" dirty="0" smtClean="0"/>
              <a:t>Aux Etats-Unis, on parle de </a:t>
            </a:r>
            <a:r>
              <a:rPr lang="fr-FR" dirty="0" smtClean="0">
                <a:solidFill>
                  <a:schemeClr val="tx2">
                    <a:lumMod val="50000"/>
                  </a:schemeClr>
                </a:solidFill>
              </a:rPr>
              <a:t>"mamans animaux"</a:t>
            </a:r>
            <a:r>
              <a:rPr lang="fr-FR" dirty="0" smtClean="0"/>
              <a:t>, par exemple </a:t>
            </a:r>
            <a:r>
              <a:rPr lang="fr-FR" dirty="0" smtClean="0">
                <a:solidFill>
                  <a:schemeClr val="tx2">
                    <a:lumMod val="50000"/>
                  </a:schemeClr>
                </a:solidFill>
              </a:rPr>
              <a:t>"les mamans ourses" </a:t>
            </a:r>
            <a:r>
              <a:rPr lang="fr-FR" dirty="0" smtClean="0"/>
              <a:t>ayant un esprit de </a:t>
            </a:r>
            <a:r>
              <a:rPr lang="fr-FR" dirty="0" smtClean="0">
                <a:solidFill>
                  <a:schemeClr val="tx2">
                    <a:lumMod val="50000"/>
                  </a:schemeClr>
                </a:solidFill>
              </a:rPr>
              <a:t>protection</a:t>
            </a:r>
            <a:r>
              <a:rPr lang="fr-FR" dirty="0" smtClean="0"/>
              <a:t> envers leurs enfants. Elles </a:t>
            </a:r>
            <a:r>
              <a:rPr lang="fr-FR" dirty="0" smtClean="0">
                <a:solidFill>
                  <a:schemeClr val="tx2">
                    <a:lumMod val="50000"/>
                  </a:schemeClr>
                </a:solidFill>
              </a:rPr>
              <a:t>autorisent</a:t>
            </a:r>
            <a:r>
              <a:rPr lang="fr-FR" dirty="0" smtClean="0"/>
              <a:t> presque </a:t>
            </a:r>
            <a:r>
              <a:rPr lang="fr-FR" dirty="0" smtClean="0">
                <a:solidFill>
                  <a:schemeClr val="tx2">
                    <a:lumMod val="50000"/>
                  </a:schemeClr>
                </a:solidFill>
              </a:rPr>
              <a:t>tout</a:t>
            </a:r>
            <a:r>
              <a:rPr lang="fr-FR" dirty="0" smtClean="0"/>
              <a:t> à leurs enfants et les protègent un peu trop. Un nouveau type de maman animaux est né, la </a:t>
            </a:r>
            <a:r>
              <a:rPr lang="fr-FR" dirty="0" smtClean="0">
                <a:solidFill>
                  <a:schemeClr val="tx2">
                    <a:lumMod val="50000"/>
                  </a:schemeClr>
                </a:solidFill>
              </a:rPr>
              <a:t>"maman tigre"</a:t>
            </a:r>
            <a:r>
              <a:rPr lang="fr-FR" dirty="0" smtClean="0"/>
              <a:t>, ce nom est donné aux mamans qui font tout pour que leurs </a:t>
            </a:r>
            <a:r>
              <a:rPr lang="fr-FR" dirty="0" smtClean="0">
                <a:solidFill>
                  <a:schemeClr val="tx2">
                    <a:lumMod val="50000"/>
                  </a:schemeClr>
                </a:solidFill>
              </a:rPr>
              <a:t>enfants soit forts </a:t>
            </a:r>
            <a:r>
              <a:rPr lang="fr-FR" dirty="0" smtClean="0"/>
              <a:t>et </a:t>
            </a:r>
            <a:r>
              <a:rPr lang="fr-FR" dirty="0" smtClean="0">
                <a:solidFill>
                  <a:schemeClr val="tx2">
                    <a:lumMod val="50000"/>
                  </a:schemeClr>
                </a:solidFill>
              </a:rPr>
              <a:t>réussissent </a:t>
            </a:r>
            <a:r>
              <a:rPr lang="fr-FR" dirty="0" smtClean="0"/>
              <a:t>leur vie. Par </a:t>
            </a:r>
            <a:r>
              <a:rPr lang="fr-FR" dirty="0" smtClean="0"/>
              <a:t>exemple : </a:t>
            </a:r>
            <a:r>
              <a:rPr lang="fr-FR" dirty="0" smtClean="0"/>
              <a:t>une maman a fait de ses deux filles des bêtes de concours. Elles les traitent de "boudin" car pour elles ce </a:t>
            </a:r>
            <a:r>
              <a:rPr lang="fr-FR" dirty="0" smtClean="0"/>
              <a:t>mot leur donne </a:t>
            </a:r>
            <a:r>
              <a:rPr lang="fr-FR" dirty="0" smtClean="0"/>
              <a:t>un </a:t>
            </a:r>
            <a:r>
              <a:rPr lang="fr-FR" dirty="0" smtClean="0">
                <a:solidFill>
                  <a:schemeClr val="tx2">
                    <a:lumMod val="50000"/>
                  </a:schemeClr>
                </a:solidFill>
              </a:rPr>
              <a:t>atout dans leur éducation </a:t>
            </a:r>
            <a:r>
              <a:rPr lang="fr-FR" dirty="0" smtClean="0"/>
              <a:t>et les </a:t>
            </a:r>
            <a:r>
              <a:rPr lang="fr-FR" dirty="0" smtClean="0"/>
              <a:t>poussent</a:t>
            </a:r>
            <a:r>
              <a:rPr lang="fr-FR" dirty="0" smtClean="0"/>
              <a:t> </a:t>
            </a:r>
            <a:r>
              <a:rPr lang="fr-FR" dirty="0" smtClean="0"/>
              <a:t>à </a:t>
            </a:r>
            <a:r>
              <a:rPr lang="fr-FR" dirty="0" smtClean="0">
                <a:solidFill>
                  <a:schemeClr val="tx2">
                    <a:lumMod val="50000"/>
                  </a:schemeClr>
                </a:solidFill>
              </a:rPr>
              <a:t>se surpasser </a:t>
            </a:r>
            <a:r>
              <a:rPr lang="fr-FR" dirty="0" smtClean="0"/>
              <a:t>pour devenir les </a:t>
            </a:r>
            <a:r>
              <a:rPr lang="fr-FR" dirty="0" smtClean="0"/>
              <a:t>meilleures. </a:t>
            </a:r>
            <a:r>
              <a:rPr lang="fr-FR" dirty="0" smtClean="0"/>
              <a:t>Les petites filles ont </a:t>
            </a:r>
            <a:r>
              <a:rPr lang="fr-FR" dirty="0" smtClean="0">
                <a:solidFill>
                  <a:schemeClr val="tx2">
                    <a:lumMod val="50000"/>
                  </a:schemeClr>
                </a:solidFill>
              </a:rPr>
              <a:t>interdiction</a:t>
            </a:r>
            <a:r>
              <a:rPr lang="fr-FR" dirty="0" smtClean="0"/>
              <a:t> </a:t>
            </a:r>
            <a:r>
              <a:rPr lang="fr-FR" dirty="0" smtClean="0"/>
              <a:t>de recevoir moins de 20/20 à l'école ou de ne pas être première dans n'importe quelle matières. Elles </a:t>
            </a:r>
            <a:r>
              <a:rPr lang="fr-FR" dirty="0" smtClean="0">
                <a:solidFill>
                  <a:schemeClr val="tx2">
                    <a:lumMod val="50000"/>
                  </a:schemeClr>
                </a:solidFill>
              </a:rPr>
              <a:t>doivent</a:t>
            </a:r>
            <a:r>
              <a:rPr lang="fr-FR" dirty="0" smtClean="0"/>
              <a:t> jouer du violon ou du piano et au moins trois heures par jour. </a:t>
            </a:r>
            <a:r>
              <a:rPr lang="fr-FR" dirty="0" smtClean="0">
                <a:solidFill>
                  <a:schemeClr val="tx2">
                    <a:lumMod val="50000"/>
                  </a:schemeClr>
                </a:solidFill>
              </a:rPr>
              <a:t>Interdiction </a:t>
            </a:r>
            <a:r>
              <a:rPr lang="fr-FR" dirty="0" smtClean="0"/>
              <a:t>de dormir chez les copines, de regarder la télé, de jouer à l'ordinateur...</a:t>
            </a:r>
          </a:p>
          <a:p>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57224" y="1714488"/>
            <a:ext cx="7467600" cy="4525963"/>
          </a:xfrm>
        </p:spPr>
        <p:txBody>
          <a:bodyPr>
            <a:normAutofit/>
          </a:bodyPr>
          <a:lstStyle/>
          <a:p>
            <a:r>
              <a:rPr lang="fr-FR" dirty="0" smtClean="0"/>
              <a:t>L'adulte poursuit encore sa socialisation tout le reste de sa vie : premier emploi, mariage, naissance du premier enfant, changement d'emploi, promotion, déménagement... </a:t>
            </a:r>
          </a:p>
          <a:p>
            <a:pPr>
              <a:buNone/>
            </a:pPr>
            <a:endParaRPr lang="fr-FR" dirty="0" smtClean="0"/>
          </a:p>
          <a:p>
            <a:pPr>
              <a:buNone/>
            </a:pPr>
            <a:r>
              <a:rPr lang="fr-FR" dirty="0" smtClean="0"/>
              <a:t/>
            </a:r>
            <a:br>
              <a:rPr lang="fr-FR" dirty="0" smtClean="0"/>
            </a:br>
            <a:endParaRPr lang="fr-FR" dirty="0" smtClean="0"/>
          </a:p>
          <a:p>
            <a:pPr>
              <a:buNone/>
            </a:pPr>
            <a:endParaRPr lang="fr-FR" dirty="0"/>
          </a:p>
        </p:txBody>
      </p:sp>
      <p:sp>
        <p:nvSpPr>
          <p:cNvPr id="4" name="Titre 1"/>
          <p:cNvSpPr>
            <a:spLocks noGrp="1"/>
          </p:cNvSpPr>
          <p:nvPr>
            <p:ph type="title"/>
          </p:nvPr>
        </p:nvSpPr>
        <p:spPr>
          <a:xfrm>
            <a:off x="857224" y="285728"/>
            <a:ext cx="7467600" cy="1143000"/>
          </a:xfrm>
        </p:spPr>
        <p:style>
          <a:lnRef idx="1">
            <a:schemeClr val="accent1"/>
          </a:lnRef>
          <a:fillRef idx="3">
            <a:schemeClr val="accent1"/>
          </a:fillRef>
          <a:effectRef idx="2">
            <a:schemeClr val="accent1"/>
          </a:effectRef>
          <a:fontRef idx="minor">
            <a:schemeClr val="lt1"/>
          </a:fontRef>
        </p:style>
        <p:txBody>
          <a:bodyPr>
            <a:noAutofit/>
          </a:bodyPr>
          <a:lstStyle/>
          <a:p>
            <a:pPr algn="ctr"/>
            <a:r>
              <a:rPr lang="fr-FR" sz="3600"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la socialisation secondaire</a:t>
            </a:r>
            <a:endParaRPr lang="fr-FR" sz="3600"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pic>
        <p:nvPicPr>
          <p:cNvPr id="3078" name="Picture 6" descr="http://www.web-libre.org/medias/img/articles/ac0b236e346da355400a90fcc7e28be6-2.jpg"/>
          <p:cNvPicPr>
            <a:picLocks noChangeAspect="1" noChangeArrowheads="1"/>
          </p:cNvPicPr>
          <p:nvPr/>
        </p:nvPicPr>
        <p:blipFill>
          <a:blip r:embed="rId2"/>
          <a:srcRect/>
          <a:stretch>
            <a:fillRect/>
          </a:stretch>
        </p:blipFill>
        <p:spPr bwMode="auto">
          <a:xfrm>
            <a:off x="5357818" y="4286256"/>
            <a:ext cx="1952622" cy="1952622"/>
          </a:xfrm>
          <a:prstGeom prst="rect">
            <a:avLst/>
          </a:prstGeom>
          <a:noFill/>
          <a:effectLst>
            <a:reflection blurRad="6350" stA="50000" endA="300" endPos="55000" dir="5400000" sy="-100000" algn="bl" rotWithShape="0"/>
          </a:effectLst>
        </p:spPr>
      </p:pic>
      <p:pic>
        <p:nvPicPr>
          <p:cNvPr id="3080" name="Picture 8" descr="http://www.la-croix.com/var/bayard/storage/images/lacroix/famille/parents-enfants/dossiers/education-et-valeurs/a-l-ecole/mon-enfant-mange-a-la-cantine-_np_-2011-11-15-736057/23418229-3-fre-FR/Mon-enfant-mange-a-la-cantine_article_main.jpg"/>
          <p:cNvPicPr>
            <a:picLocks noChangeAspect="1" noChangeArrowheads="1"/>
          </p:cNvPicPr>
          <p:nvPr/>
        </p:nvPicPr>
        <p:blipFill>
          <a:blip r:embed="rId3"/>
          <a:srcRect/>
          <a:stretch>
            <a:fillRect/>
          </a:stretch>
        </p:blipFill>
        <p:spPr bwMode="auto">
          <a:xfrm>
            <a:off x="714348" y="4214818"/>
            <a:ext cx="2622859" cy="1761457"/>
          </a:xfrm>
          <a:prstGeom prst="rect">
            <a:avLst/>
          </a:prstGeom>
          <a:noFill/>
          <a:effectLst>
            <a:reflection blurRad="6350" stA="50000" endA="300" endPos="55000" dir="5400000" sy="-100000" algn="bl" rotWithShape="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928662" y="357166"/>
            <a:ext cx="7467600" cy="1143000"/>
          </a:xfrm>
        </p:spPr>
        <p:style>
          <a:lnRef idx="1">
            <a:schemeClr val="accent1"/>
          </a:lnRef>
          <a:fillRef idx="3">
            <a:schemeClr val="accent1"/>
          </a:fillRef>
          <a:effectRef idx="2">
            <a:schemeClr val="accent1"/>
          </a:effectRef>
          <a:fontRef idx="minor">
            <a:schemeClr val="lt1"/>
          </a:fontRef>
        </p:style>
        <p:txBody>
          <a:bodyPr>
            <a:noAutofit/>
          </a:bodyPr>
          <a:lstStyle/>
          <a:p>
            <a:pPr algn="ctr"/>
            <a:r>
              <a:rPr lang="fr-FR" sz="4800" dirty="0" smtClean="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rPr>
              <a:t>Identités sexuelles</a:t>
            </a:r>
            <a:endParaRPr lang="fr-FR" sz="4800" dirty="0">
              <a:solidFill>
                <a:schemeClr val="bg2">
                  <a:lumMod val="75000"/>
                </a:schemeClr>
              </a:solidFill>
              <a:effectLst>
                <a:outerShdw blurRad="63500" sx="102000" sy="102000" algn="ctr" rotWithShape="0">
                  <a:prstClr val="black">
                    <a:alpha val="40000"/>
                  </a:prstClr>
                </a:outerShdw>
                <a:reflection blurRad="6350" stA="60000" endA="900" endPos="60000" dist="29997" dir="5400000" sy="-100000" algn="bl" rotWithShape="0"/>
              </a:effectLst>
              <a:latin typeface="Showcard Gothic" pitchFamily="82" charset="0"/>
            </a:endParaRPr>
          </a:p>
        </p:txBody>
      </p:sp>
      <p:sp>
        <p:nvSpPr>
          <p:cNvPr id="26" name="Espace réservé du contenu 25"/>
          <p:cNvSpPr>
            <a:spLocks noGrp="1"/>
          </p:cNvSpPr>
          <p:nvPr>
            <p:ph idx="1"/>
          </p:nvPr>
        </p:nvSpPr>
        <p:spPr>
          <a:xfrm>
            <a:off x="714348" y="1714488"/>
            <a:ext cx="7467600" cy="4525963"/>
          </a:xfrm>
        </p:spPr>
        <p:txBody>
          <a:bodyPr>
            <a:normAutofit fontScale="62500" lnSpcReduction="20000"/>
          </a:bodyPr>
          <a:lstStyle/>
          <a:p>
            <a:pPr lvl="1" algn="just">
              <a:buNone/>
            </a:pPr>
            <a:r>
              <a:rPr lang="fr-FR" sz="2900" dirty="0" smtClean="0"/>
              <a:t>    	Nous possédons tous </a:t>
            </a:r>
            <a:r>
              <a:rPr lang="fr-FR" sz="2900" dirty="0" smtClean="0">
                <a:solidFill>
                  <a:schemeClr val="tx2">
                    <a:lumMod val="50000"/>
                  </a:schemeClr>
                </a:solidFill>
              </a:rPr>
              <a:t>un sexe génétique </a:t>
            </a:r>
            <a:r>
              <a:rPr lang="fr-FR" sz="2900" dirty="0" smtClean="0"/>
              <a:t>(XX ou XY), un </a:t>
            </a:r>
            <a:r>
              <a:rPr lang="fr-FR" sz="2900" dirty="0" smtClean="0">
                <a:solidFill>
                  <a:schemeClr val="tx2">
                    <a:lumMod val="50000"/>
                  </a:schemeClr>
                </a:solidFill>
              </a:rPr>
              <a:t>sexe anatomique </a:t>
            </a:r>
            <a:r>
              <a:rPr lang="fr-FR" sz="2900" dirty="0" smtClean="0"/>
              <a:t>(pénis ou vagin), un </a:t>
            </a:r>
            <a:r>
              <a:rPr lang="fr-FR" sz="2900" dirty="0" smtClean="0">
                <a:solidFill>
                  <a:schemeClr val="tx2">
                    <a:lumMod val="50000"/>
                  </a:schemeClr>
                </a:solidFill>
              </a:rPr>
              <a:t>sexe hormonale </a:t>
            </a:r>
            <a:r>
              <a:rPr lang="fr-FR" sz="2900" dirty="0" smtClean="0"/>
              <a:t>(progestérone ou testostérone),</a:t>
            </a:r>
            <a:r>
              <a:rPr lang="fr-FR" sz="2900" dirty="0" smtClean="0">
                <a:solidFill>
                  <a:schemeClr val="tx2">
                    <a:lumMod val="50000"/>
                  </a:schemeClr>
                </a:solidFill>
              </a:rPr>
              <a:t>un sexe social </a:t>
            </a:r>
            <a:r>
              <a:rPr lang="fr-FR" sz="2900" dirty="0" smtClean="0"/>
              <a:t>(homme ou femme), </a:t>
            </a:r>
            <a:r>
              <a:rPr lang="fr-FR" sz="2900" dirty="0" smtClean="0">
                <a:solidFill>
                  <a:schemeClr val="tx2">
                    <a:lumMod val="50000"/>
                  </a:schemeClr>
                </a:solidFill>
              </a:rPr>
              <a:t>un sexe psychologique </a:t>
            </a:r>
            <a:r>
              <a:rPr lang="fr-FR" sz="2900" dirty="0" smtClean="0"/>
              <a:t>(masculin ou féminin).</a:t>
            </a:r>
          </a:p>
          <a:p>
            <a:pPr algn="just"/>
            <a:endParaRPr lang="fr-FR" dirty="0" smtClean="0"/>
          </a:p>
          <a:p>
            <a:pPr algn="just"/>
            <a:r>
              <a:rPr lang="fr-FR" b="1" u="sng" dirty="0" smtClean="0"/>
              <a:t>SEXE GENETIQUE:</a:t>
            </a:r>
            <a:endParaRPr lang="fr-FR" dirty="0" smtClean="0"/>
          </a:p>
          <a:p>
            <a:pPr algn="just">
              <a:buNone/>
            </a:pPr>
            <a:r>
              <a:rPr lang="fr-FR" dirty="0" smtClean="0"/>
              <a:t>		On possède tous </a:t>
            </a:r>
            <a:r>
              <a:rPr lang="fr-FR" dirty="0" smtClean="0">
                <a:solidFill>
                  <a:schemeClr val="tx2">
                    <a:lumMod val="50000"/>
                  </a:schemeClr>
                </a:solidFill>
              </a:rPr>
              <a:t>23 paires de chromosomes</a:t>
            </a:r>
            <a:r>
              <a:rPr lang="fr-FR" dirty="0" smtClean="0"/>
              <a:t>, dont une paire de chromosomes sexuels. Chez les filles, cette paire est </a:t>
            </a:r>
            <a:r>
              <a:rPr lang="fr-FR" dirty="0" smtClean="0"/>
              <a:t>identique : </a:t>
            </a:r>
            <a:r>
              <a:rPr lang="fr-FR" dirty="0" smtClean="0">
                <a:solidFill>
                  <a:schemeClr val="tx2">
                    <a:lumMod val="50000"/>
                  </a:schemeClr>
                </a:solidFill>
              </a:rPr>
              <a:t>XX</a:t>
            </a:r>
            <a:r>
              <a:rPr lang="fr-FR" dirty="0" smtClean="0"/>
              <a:t>. Chez les garçons, un chromosome diffère: le chromosome </a:t>
            </a:r>
            <a:r>
              <a:rPr lang="fr-FR" dirty="0" smtClean="0">
                <a:solidFill>
                  <a:schemeClr val="tx2">
                    <a:lumMod val="50000"/>
                  </a:schemeClr>
                </a:solidFill>
              </a:rPr>
              <a:t>Y.</a:t>
            </a:r>
            <a:r>
              <a:rPr lang="fr-FR" dirty="0" smtClean="0"/>
              <a:t> En général, </a:t>
            </a:r>
            <a:r>
              <a:rPr lang="fr-FR" dirty="0" smtClean="0">
                <a:solidFill>
                  <a:schemeClr val="tx2">
                    <a:lumMod val="50000"/>
                  </a:schemeClr>
                </a:solidFill>
              </a:rPr>
              <a:t>le sexe génétique </a:t>
            </a:r>
            <a:r>
              <a:rPr lang="fr-FR" dirty="0" smtClean="0"/>
              <a:t>commande le sexe anatomique mais il peux parfois se produire un phénomène génétique </a:t>
            </a:r>
            <a:r>
              <a:rPr lang="fr-FR" dirty="0" smtClean="0"/>
              <a:t>rare : </a:t>
            </a:r>
            <a:r>
              <a:rPr lang="fr-FR" dirty="0" smtClean="0">
                <a:solidFill>
                  <a:schemeClr val="tx2">
                    <a:lumMod val="50000"/>
                  </a:schemeClr>
                </a:solidFill>
              </a:rPr>
              <a:t>la translocation. </a:t>
            </a:r>
          </a:p>
          <a:p>
            <a:pPr algn="just">
              <a:buNone/>
            </a:pPr>
            <a:endParaRPr lang="fr-FR" dirty="0" smtClean="0">
              <a:solidFill>
                <a:schemeClr val="tx2">
                  <a:lumMod val="50000"/>
                </a:schemeClr>
              </a:solidFill>
            </a:endParaRPr>
          </a:p>
          <a:p>
            <a:pPr algn="just"/>
            <a:r>
              <a:rPr lang="fr-FR" dirty="0" smtClean="0">
                <a:solidFill>
                  <a:schemeClr val="tx2">
                    <a:lumMod val="50000"/>
                  </a:schemeClr>
                </a:solidFill>
              </a:rPr>
              <a:t>La translocation </a:t>
            </a:r>
            <a:r>
              <a:rPr lang="fr-FR" dirty="0" smtClean="0"/>
              <a:t>consiste à avoir un</a:t>
            </a:r>
            <a:r>
              <a:rPr lang="fr-FR" dirty="0" smtClean="0">
                <a:solidFill>
                  <a:schemeClr val="tx2">
                    <a:lumMod val="50000"/>
                  </a:schemeClr>
                </a:solidFill>
              </a:rPr>
              <a:t> sexe anatomique différent du sexe génétique. Cette transformation </a:t>
            </a:r>
            <a:r>
              <a:rPr lang="fr-FR" dirty="0" smtClean="0"/>
              <a:t>n’est pas visible mais après diverses</a:t>
            </a:r>
            <a:r>
              <a:rPr lang="fr-FR" dirty="0" smtClean="0">
                <a:solidFill>
                  <a:schemeClr val="tx2">
                    <a:lumMod val="50000"/>
                  </a:schemeClr>
                </a:solidFill>
              </a:rPr>
              <a:t> analyses </a:t>
            </a:r>
            <a:r>
              <a:rPr lang="fr-FR" dirty="0" smtClean="0"/>
              <a:t>nous pouvons nous rendre compte que certains</a:t>
            </a:r>
            <a:r>
              <a:rPr lang="fr-FR" dirty="0" smtClean="0">
                <a:solidFill>
                  <a:schemeClr val="tx2">
                    <a:lumMod val="50000"/>
                  </a:schemeClr>
                </a:solidFill>
              </a:rPr>
              <a:t> hommes </a:t>
            </a:r>
            <a:r>
              <a:rPr lang="fr-FR" dirty="0" smtClean="0"/>
              <a:t>ou certaines </a:t>
            </a:r>
            <a:r>
              <a:rPr lang="fr-FR" dirty="0" smtClean="0">
                <a:solidFill>
                  <a:schemeClr val="tx2">
                    <a:lumMod val="50000"/>
                  </a:schemeClr>
                </a:solidFill>
              </a:rPr>
              <a:t>femmes </a:t>
            </a:r>
            <a:r>
              <a:rPr lang="fr-FR" dirty="0" smtClean="0"/>
              <a:t>ont </a:t>
            </a:r>
            <a:r>
              <a:rPr lang="fr-FR" dirty="0" smtClean="0">
                <a:solidFill>
                  <a:schemeClr val="tx2">
                    <a:lumMod val="50000"/>
                  </a:schemeClr>
                </a:solidFill>
              </a:rPr>
              <a:t>« deux sexes ».</a:t>
            </a:r>
          </a:p>
          <a:p>
            <a:pPr algn="just"/>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148</TotalTime>
  <Words>843</Words>
  <Application>Microsoft Office PowerPoint</Application>
  <PresentationFormat>Affichage à l'écran (4:3)</PresentationFormat>
  <Paragraphs>62</Paragraphs>
  <Slides>10</Slides>
  <Notes>1</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Technique</vt:lpstr>
      <vt:lpstr>Comment devenons-nous des acteurs sociaux ?</vt:lpstr>
      <vt:lpstr>Sommaire</vt:lpstr>
      <vt:lpstr>Qu’est-ce que la socialisation</vt:lpstr>
      <vt:lpstr>La socialisation primaire</vt:lpstr>
      <vt:lpstr>Diapositive 5</vt:lpstr>
      <vt:lpstr>Cette socialisation se poursuit ensuite à l'adolescence: </vt:lpstr>
      <vt:lpstr>L’influence de la famille</vt:lpstr>
      <vt:lpstr>la socialisation secondaire</vt:lpstr>
      <vt:lpstr>Identités sexuelles</vt:lpstr>
      <vt:lpstr>sources</vt:lpstr>
    </vt:vector>
  </TitlesOfParts>
  <Company>Académie de rennes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 devenons-nous de acteurs sociaux ?</dc:title>
  <dc:creator>mlalline</dc:creator>
  <cp:lastModifiedBy>mlalline</cp:lastModifiedBy>
  <cp:revision>16</cp:revision>
  <dcterms:created xsi:type="dcterms:W3CDTF">2012-12-07T08:55:07Z</dcterms:created>
  <dcterms:modified xsi:type="dcterms:W3CDTF">2012-12-21T09:32:54Z</dcterms:modified>
</cp:coreProperties>
</file>