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60" r:id="rId2"/>
    <p:sldId id="273" r:id="rId3"/>
    <p:sldId id="340" r:id="rId4"/>
    <p:sldId id="334" r:id="rId5"/>
    <p:sldId id="339" r:id="rId6"/>
    <p:sldId id="357" r:id="rId7"/>
    <p:sldId id="362" r:id="rId8"/>
    <p:sldId id="363" r:id="rId9"/>
    <p:sldId id="356" r:id="rId10"/>
    <p:sldId id="332" r:id="rId11"/>
    <p:sldId id="365" r:id="rId12"/>
    <p:sldId id="345" r:id="rId13"/>
    <p:sldId id="329" r:id="rId14"/>
    <p:sldId id="364" r:id="rId15"/>
    <p:sldId id="337" r:id="rId16"/>
    <p:sldId id="349" r:id="rId17"/>
    <p:sldId id="360" r:id="rId18"/>
    <p:sldId id="358" r:id="rId19"/>
    <p:sldId id="353" r:id="rId20"/>
    <p:sldId id="366" r:id="rId21"/>
    <p:sldId id="351" r:id="rId22"/>
    <p:sldId id="367" r:id="rId23"/>
    <p:sldId id="338" r:id="rId24"/>
    <p:sldId id="348" r:id="rId25"/>
    <p:sldId id="346" r:id="rId26"/>
    <p:sldId id="361" r:id="rId27"/>
    <p:sldId id="347" r:id="rId28"/>
    <p:sldId id="336" r:id="rId29"/>
    <p:sldId id="350" r:id="rId30"/>
    <p:sldId id="355" r:id="rId31"/>
    <p:sldId id="354" r:id="rId32"/>
    <p:sldId id="335" r:id="rId33"/>
    <p:sldId id="368" r:id="rId34"/>
    <p:sldId id="341" r:id="rId35"/>
    <p:sldId id="333" r:id="rId36"/>
    <p:sldId id="369" r:id="rId37"/>
    <p:sldId id="264" r:id="rId3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624" autoAdjust="0"/>
  </p:normalViewPr>
  <p:slideViewPr>
    <p:cSldViewPr>
      <p:cViewPr varScale="1">
        <p:scale>
          <a:sx n="69" d="100"/>
          <a:sy n="69" d="100"/>
        </p:scale>
        <p:origin x="-5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00946-8EC3-4954-9B79-881EB1618840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1EC67-1D59-402C-87E3-97E4F82706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6000">
    <p:wipe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gif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F11_28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916832"/>
            <a:ext cx="8229600" cy="39375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926976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tx1"/>
                </a:solidFill>
                <a:latin typeface="Monotype Corsiva" pitchFamily="66" charset="0"/>
              </a:rPr>
              <a:t/>
            </a:r>
            <a:br>
              <a:rPr lang="fr-FR" b="1" dirty="0" smtClean="0">
                <a:solidFill>
                  <a:schemeClr val="tx1"/>
                </a:solidFill>
                <a:latin typeface="Monotype Corsiva" pitchFamily="66" charset="0"/>
              </a:rPr>
            </a:b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5508104" y="2276872"/>
            <a:ext cx="2736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spc="50" dirty="0" smtClean="0">
                <a:ln w="12700" cmpd="sng">
                  <a:solidFill>
                    <a:srgbClr val="0066FF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50800" algn="ctr" rotWithShape="0">
                    <a:schemeClr val="bg1">
                      <a:lumMod val="75000"/>
                    </a:schemeClr>
                  </a:outerShdw>
                </a:effectLst>
                <a:latin typeface="Wide Latin" pitchFamily="18" charset="0"/>
              </a:rPr>
              <a:t>2012</a:t>
            </a:r>
            <a:endParaRPr lang="fr-FR" sz="4000" b="1" spc="50" dirty="0">
              <a:ln w="12700" cmpd="sng">
                <a:solidFill>
                  <a:srgbClr val="0066FF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50800" dist="50800" algn="ctr" rotWithShape="0">
                  <a:schemeClr val="bg1">
                    <a:lumMod val="75000"/>
                  </a:schemeClr>
                </a:outerShdw>
              </a:effectLst>
              <a:latin typeface="Wide Latin" pitchFamily="18" charset="0"/>
            </a:endParaRPr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26064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Urbanisme</a:t>
            </a:r>
            <a:endParaRPr lang="fr-FR" sz="2800" b="1" dirty="0"/>
          </a:p>
        </p:txBody>
      </p:sp>
      <p:pic>
        <p:nvPicPr>
          <p:cNvPr id="4" name="Image 3" descr="F11_1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908720"/>
            <a:ext cx="5040000" cy="337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Image 5" descr="Cabanisation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221088"/>
            <a:ext cx="3240000" cy="19615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ZoneTexte 6"/>
          <p:cNvSpPr txBox="1"/>
          <p:nvPr/>
        </p:nvSpPr>
        <p:spPr>
          <a:xfrm>
            <a:off x="4788024" y="4581128"/>
            <a:ext cx="36724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 b="1" dirty="0" smtClean="0"/>
              <a:t> Le Puech</a:t>
            </a:r>
          </a:p>
          <a:p>
            <a:endParaRPr lang="fr-FR" sz="1400" b="1" dirty="0" smtClean="0"/>
          </a:p>
          <a:p>
            <a:pPr>
              <a:buFont typeface="Arial" pitchFamily="34" charset="0"/>
              <a:buChar char="•"/>
            </a:pPr>
            <a:r>
              <a:rPr lang="fr-FR" sz="2000" b="1" dirty="0" smtClean="0"/>
              <a:t> Le Plan d’</a:t>
            </a:r>
            <a:r>
              <a:rPr lang="fr-FR" sz="2000" b="1" dirty="0" err="1" smtClean="0"/>
              <a:t>Accéssibilité</a:t>
            </a:r>
            <a:r>
              <a:rPr lang="fr-FR" sz="2000" b="1" dirty="0" smtClean="0"/>
              <a:t> de la Voirie et des Espaces publics (P.A.V.E)</a:t>
            </a:r>
          </a:p>
          <a:p>
            <a:pPr marL="457200" indent="-457200">
              <a:buFont typeface="+mj-lt"/>
              <a:buAutoNum type="arabicPeriod"/>
            </a:pPr>
            <a:endParaRPr lang="fr-FR" sz="1400" b="1" dirty="0" smtClean="0"/>
          </a:p>
          <a:p>
            <a:pPr>
              <a:buFont typeface="Arial" pitchFamily="34" charset="0"/>
              <a:buChar char="•"/>
            </a:pPr>
            <a:r>
              <a:rPr lang="fr-FR" sz="2000" b="1" dirty="0" smtClean="0"/>
              <a:t> Future ZAC Sainte Anne</a:t>
            </a:r>
            <a:endParaRPr lang="fr-FR" sz="20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251520" y="6237312"/>
            <a:ext cx="3275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Lutte contre la </a:t>
            </a:r>
            <a:r>
              <a:rPr lang="fr-FR" sz="2000" b="1" dirty="0" err="1" smtClean="0"/>
              <a:t>cabanisation</a:t>
            </a:r>
            <a:endParaRPr lang="fr-FR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683568" y="2276872"/>
            <a:ext cx="2592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Les logements sociaux  :  12 logements </a:t>
            </a:r>
          </a:p>
          <a:p>
            <a:pPr algn="ctr"/>
            <a:r>
              <a:rPr lang="fr-FR" b="1" dirty="0" smtClean="0"/>
              <a:t>Résidence  le Poète</a:t>
            </a:r>
            <a:endParaRPr lang="fr-FR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26064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Urbanisme</a:t>
            </a:r>
            <a:endParaRPr lang="fr-FR" sz="2800" b="1" dirty="0"/>
          </a:p>
        </p:txBody>
      </p:sp>
      <p:pic>
        <p:nvPicPr>
          <p:cNvPr id="4" name="Image 3" descr="Plan de la ZAC Ste An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908720"/>
            <a:ext cx="7560000" cy="5317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1547664" y="6237312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Projet de la  future ZAC Saint Anne</a:t>
            </a:r>
            <a:endParaRPr lang="fr-FR" sz="20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260648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Développement durable</a:t>
            </a:r>
            <a:endParaRPr lang="fr-FR" sz="40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475656" y="1340768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Rendement des réseaux</a:t>
            </a:r>
          </a:p>
          <a:p>
            <a:pPr algn="ctr"/>
            <a:r>
              <a:rPr lang="fr-FR" sz="2400" b="1" dirty="0" smtClean="0"/>
              <a:t>maitriser à 95 %</a:t>
            </a:r>
            <a:endParaRPr lang="fr-FR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763688" y="6279703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Journées du développement durable</a:t>
            </a:r>
            <a:endParaRPr lang="fr-FR" sz="2400" b="1" dirty="0"/>
          </a:p>
        </p:txBody>
      </p:sp>
      <p:pic>
        <p:nvPicPr>
          <p:cNvPr id="12" name="Image 11" descr="F11_1130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t="13385" b="14672"/>
          <a:stretch>
            <a:fillRect/>
          </a:stretch>
        </p:blipFill>
        <p:spPr>
          <a:xfrm>
            <a:off x="756416" y="2636912"/>
            <a:ext cx="7560000" cy="36124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Image 6" descr="robin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980728"/>
            <a:ext cx="1440000" cy="1406582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260648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Développement durable</a:t>
            </a:r>
            <a:endParaRPr lang="fr-FR" sz="4000" b="1" dirty="0"/>
          </a:p>
        </p:txBody>
      </p:sp>
      <p:pic>
        <p:nvPicPr>
          <p:cNvPr id="6" name="Image 5" descr="F11_0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980728"/>
            <a:ext cx="6480000" cy="27557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dbl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ZoneTexte 7"/>
          <p:cNvSpPr txBox="1"/>
          <p:nvPr/>
        </p:nvSpPr>
        <p:spPr>
          <a:xfrm>
            <a:off x="323528" y="2204864"/>
            <a:ext cx="1872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Les ateliers de concertation </a:t>
            </a:r>
            <a:r>
              <a:rPr lang="fr-FR" sz="2400" b="1" dirty="0" smtClean="0"/>
              <a:t>AGENDA 21</a:t>
            </a:r>
          </a:p>
          <a:p>
            <a:pPr algn="ctr"/>
            <a:r>
              <a:rPr lang="fr-FR" sz="1600" b="1" dirty="0" smtClean="0"/>
              <a:t>(1</a:t>
            </a:r>
            <a:r>
              <a:rPr lang="fr-FR" sz="1600" b="1" baseline="30000" dirty="0" smtClean="0"/>
              <a:t>er</a:t>
            </a:r>
            <a:r>
              <a:rPr lang="fr-FR" sz="1600" b="1" dirty="0" smtClean="0"/>
              <a:t> trimestre 2011)</a:t>
            </a:r>
            <a:endParaRPr lang="fr-FR" sz="12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7308304" y="4437112"/>
            <a:ext cx="158417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Plan d’action validé par le </a:t>
            </a:r>
            <a:r>
              <a:rPr lang="fr-FR" sz="2000" b="1" dirty="0" err="1" smtClean="0"/>
              <a:t>COmité</a:t>
            </a:r>
            <a:r>
              <a:rPr lang="fr-FR" sz="2000" b="1" dirty="0" smtClean="0"/>
              <a:t> de </a:t>
            </a:r>
            <a:r>
              <a:rPr lang="fr-FR" sz="2000" b="1" dirty="0" err="1" smtClean="0"/>
              <a:t>PILotage</a:t>
            </a:r>
            <a:endParaRPr lang="fr-FR" sz="2000" b="1" dirty="0" smtClean="0"/>
          </a:p>
          <a:p>
            <a:pPr algn="ctr"/>
            <a:r>
              <a:rPr lang="fr-FR" b="1" dirty="0" smtClean="0"/>
              <a:t> (COPIL de septembre)</a:t>
            </a:r>
            <a:endParaRPr lang="fr-FR" b="1" dirty="0"/>
          </a:p>
        </p:txBody>
      </p:sp>
      <p:pic>
        <p:nvPicPr>
          <p:cNvPr id="10" name="Image 9" descr="Copil.jpg"/>
          <p:cNvPicPr>
            <a:picLocks noChangeAspect="1"/>
          </p:cNvPicPr>
          <p:nvPr/>
        </p:nvPicPr>
        <p:blipFill>
          <a:blip r:embed="rId3" cstate="print"/>
          <a:srcRect r="16804"/>
          <a:stretch>
            <a:fillRect/>
          </a:stretch>
        </p:blipFill>
        <p:spPr>
          <a:xfrm>
            <a:off x="467544" y="4147303"/>
            <a:ext cx="6480000" cy="24500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260648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Développement durable</a:t>
            </a:r>
            <a:endParaRPr lang="fr-FR" sz="4000" b="1" dirty="0"/>
          </a:p>
        </p:txBody>
      </p:sp>
      <p:pic>
        <p:nvPicPr>
          <p:cNvPr id="7" name="Image 6" descr="F11_4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6416" y="1000094"/>
            <a:ext cx="7560000" cy="50211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2397143" y="6237312"/>
            <a:ext cx="40990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b="1" dirty="0" smtClean="0"/>
              <a:t>2012 : Village où il fait « bon vivre » </a:t>
            </a:r>
            <a:endParaRPr lang="fr-FR" sz="20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18864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Ecole, jeunesse et petite enfance</a:t>
            </a:r>
            <a:endParaRPr lang="fr-FR" sz="2800" b="1" dirty="0"/>
          </a:p>
        </p:txBody>
      </p:sp>
      <p:pic>
        <p:nvPicPr>
          <p:cNvPr id="6" name="Image 5" descr="F11_0102.JPG"/>
          <p:cNvPicPr>
            <a:picLocks noChangeAspect="1"/>
          </p:cNvPicPr>
          <p:nvPr/>
        </p:nvPicPr>
        <p:blipFill>
          <a:blip r:embed="rId2" cstate="print"/>
          <a:srcRect t="6227"/>
          <a:stretch>
            <a:fillRect/>
          </a:stretch>
        </p:blipFill>
        <p:spPr>
          <a:xfrm>
            <a:off x="3563888" y="908720"/>
            <a:ext cx="5400000" cy="3614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ZoneTexte 6"/>
          <p:cNvSpPr txBox="1"/>
          <p:nvPr/>
        </p:nvSpPr>
        <p:spPr>
          <a:xfrm>
            <a:off x="179512" y="1844824"/>
            <a:ext cx="29523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Création et inauguration</a:t>
            </a:r>
          </a:p>
          <a:p>
            <a:pPr algn="ctr"/>
            <a:r>
              <a:rPr lang="fr-FR" sz="2000" b="1" dirty="0" smtClean="0"/>
              <a:t>  de l’Aire de jeux </a:t>
            </a:r>
          </a:p>
          <a:p>
            <a:pPr algn="ctr"/>
            <a:r>
              <a:rPr lang="fr-FR" sz="2000" b="1" dirty="0" smtClean="0"/>
              <a:t>de l’avenue de l’égalité</a:t>
            </a:r>
          </a:p>
          <a:p>
            <a:pPr algn="ctr"/>
            <a:r>
              <a:rPr lang="fr-FR" sz="2000" b="1" dirty="0" smtClean="0"/>
              <a:t>et à la plage</a:t>
            </a:r>
          </a:p>
          <a:p>
            <a:endParaRPr lang="fr-FR" dirty="0"/>
          </a:p>
        </p:txBody>
      </p:sp>
      <p:pic>
        <p:nvPicPr>
          <p:cNvPr id="9" name="Image 8" descr="F11_00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149080"/>
            <a:ext cx="3240000" cy="22626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26064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Ecole, jeunesse et petite enfance</a:t>
            </a:r>
            <a:endParaRPr lang="fr-FR" sz="28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691680" y="5949280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Forum de l’emplois</a:t>
            </a:r>
          </a:p>
          <a:p>
            <a:pPr algn="ctr"/>
            <a:r>
              <a:rPr lang="fr-FR" sz="2000" b="1" dirty="0" smtClean="0"/>
              <a:t>saisonniers (mars)</a:t>
            </a:r>
          </a:p>
        </p:txBody>
      </p:sp>
      <p:pic>
        <p:nvPicPr>
          <p:cNvPr id="8" name="Image 7" descr="D3S_7182.jpg"/>
          <p:cNvPicPr>
            <a:picLocks noChangeAspect="1"/>
          </p:cNvPicPr>
          <p:nvPr/>
        </p:nvPicPr>
        <p:blipFill>
          <a:blip r:embed="rId2" cstate="print"/>
          <a:srcRect t="12890" r="8561"/>
          <a:stretch>
            <a:fillRect/>
          </a:stretch>
        </p:blipFill>
        <p:spPr>
          <a:xfrm>
            <a:off x="4536496" y="3356992"/>
            <a:ext cx="4500000" cy="2851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Image 8" descr="CHABADA avec Daniela Lumbroso (2)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251520" y="980728"/>
            <a:ext cx="4680000" cy="351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5076056" y="1628800"/>
            <a:ext cx="3779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Voyage pédagogique à Paris</a:t>
            </a:r>
          </a:p>
          <a:p>
            <a:pPr algn="ctr"/>
            <a:r>
              <a:rPr lang="fr-FR" b="1" dirty="0" smtClean="0"/>
              <a:t> dans le monde de l’audiovisuel</a:t>
            </a:r>
          </a:p>
          <a:p>
            <a:pPr algn="ctr"/>
            <a:r>
              <a:rPr lang="fr-FR" b="1" dirty="0" smtClean="0"/>
              <a:t>avec l’Espace jeunes (novembre)</a:t>
            </a:r>
            <a:endParaRPr lang="fr-FR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26064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Ecole, jeunesse et petite enfance</a:t>
            </a:r>
            <a:endParaRPr lang="fr-FR" sz="28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5220072" y="1556792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Olympiades des écoles (mai)</a:t>
            </a:r>
            <a:endParaRPr lang="fr-FR" sz="2000" b="1" dirty="0"/>
          </a:p>
        </p:txBody>
      </p:sp>
      <p:pic>
        <p:nvPicPr>
          <p:cNvPr id="9" name="Image 8" descr="F11_2074.JPG"/>
          <p:cNvPicPr>
            <a:picLocks noChangeAspect="1"/>
          </p:cNvPicPr>
          <p:nvPr/>
        </p:nvPicPr>
        <p:blipFill>
          <a:blip r:embed="rId2" cstate="print"/>
          <a:srcRect t="4381" r="3538"/>
          <a:stretch>
            <a:fillRect/>
          </a:stretch>
        </p:blipFill>
        <p:spPr>
          <a:xfrm>
            <a:off x="323528" y="980728"/>
            <a:ext cx="4680000" cy="33634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Image 9" descr="009.jpg"/>
          <p:cNvPicPr>
            <a:picLocks noChangeAspect="1"/>
          </p:cNvPicPr>
          <p:nvPr/>
        </p:nvPicPr>
        <p:blipFill>
          <a:blip r:embed="rId3" cstate="print"/>
          <a:srcRect b="5631"/>
          <a:stretch>
            <a:fillRect/>
          </a:stretch>
        </p:blipFill>
        <p:spPr>
          <a:xfrm>
            <a:off x="4716496" y="3107734"/>
            <a:ext cx="4320000" cy="30575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1691680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 smtClean="0"/>
              <a:t>Nombreux nouveaux équipements</a:t>
            </a:r>
          </a:p>
          <a:p>
            <a:pPr algn="ctr"/>
            <a:r>
              <a:rPr lang="fr-FR" b="1" dirty="0" smtClean="0"/>
              <a:t> pédagogiques aux écoles</a:t>
            </a:r>
            <a:endParaRPr lang="fr-FR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IMG_6236.JPG"/>
          <p:cNvPicPr>
            <a:picLocks noChangeAspect="1"/>
          </p:cNvPicPr>
          <p:nvPr/>
        </p:nvPicPr>
        <p:blipFill>
          <a:blip r:embed="rId2" cstate="print"/>
          <a:srcRect l="5334" t="4010" r="5323" b="9764"/>
          <a:stretch>
            <a:fillRect/>
          </a:stretch>
        </p:blipFill>
        <p:spPr>
          <a:xfrm>
            <a:off x="4139952" y="3501008"/>
            <a:ext cx="4464000" cy="2864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395536" y="18864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Ecole, jeunesse et petite enfance</a:t>
            </a:r>
            <a:endParaRPr lang="fr-FR" sz="28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899592" y="4005064"/>
            <a:ext cx="28083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Animations «jeunesse» : Concours 2011 </a:t>
            </a:r>
          </a:p>
          <a:p>
            <a:pPr algn="ctr"/>
            <a:r>
              <a:rPr lang="fr-FR" sz="2000" b="1" dirty="0" smtClean="0"/>
              <a:t>des p’tits chefs…</a:t>
            </a:r>
          </a:p>
          <a:p>
            <a:pPr algn="ctr"/>
            <a:endParaRPr lang="fr-FR" sz="2000" b="1" dirty="0" smtClean="0"/>
          </a:p>
          <a:p>
            <a:pPr algn="ctr"/>
            <a:r>
              <a:rPr lang="fr-FR" sz="2000" b="1" dirty="0" smtClean="0"/>
              <a:t>… du marché à la réalisation d’un vrai repas</a:t>
            </a:r>
            <a:endParaRPr lang="fr-FR" sz="2000" b="1" dirty="0"/>
          </a:p>
        </p:txBody>
      </p:sp>
      <p:pic>
        <p:nvPicPr>
          <p:cNvPr id="10" name="Image 9" descr="Courses P'tit Chef groupe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764704"/>
            <a:ext cx="3780000" cy="2543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Image 10" descr="IMG_61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764704"/>
            <a:ext cx="3780000" cy="2513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116632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Ecole, jeunesse et petite enfance</a:t>
            </a:r>
            <a:endParaRPr lang="fr-FR" sz="28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899592" y="1052736"/>
            <a:ext cx="3203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Animations «jeunesse»</a:t>
            </a:r>
          </a:p>
          <a:p>
            <a:pPr algn="ctr"/>
            <a:r>
              <a:rPr lang="fr-FR" sz="2000" b="1" dirty="0" smtClean="0"/>
              <a:t> (Rap, Théâtre, Hip hop…)</a:t>
            </a:r>
            <a:endParaRPr lang="fr-FR" sz="2000" b="1" dirty="0"/>
          </a:p>
        </p:txBody>
      </p:sp>
      <p:pic>
        <p:nvPicPr>
          <p:cNvPr id="7" name="Image 6" descr="F11_24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488" y="764704"/>
            <a:ext cx="3960000" cy="28281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Image 8" descr="F11_5032.JPG"/>
          <p:cNvPicPr>
            <a:picLocks noChangeAspect="1"/>
          </p:cNvPicPr>
          <p:nvPr/>
        </p:nvPicPr>
        <p:blipFill>
          <a:blip r:embed="rId3" cstate="print"/>
          <a:srcRect l="12309" b="10348"/>
          <a:stretch>
            <a:fillRect/>
          </a:stretch>
        </p:blipFill>
        <p:spPr>
          <a:xfrm>
            <a:off x="5004488" y="3789041"/>
            <a:ext cx="3960000" cy="28528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Image 9" descr="F11_5043.JPG"/>
          <p:cNvPicPr>
            <a:picLocks noChangeAspect="1"/>
          </p:cNvPicPr>
          <p:nvPr/>
        </p:nvPicPr>
        <p:blipFill>
          <a:blip r:embed="rId4" cstate="print"/>
          <a:srcRect l="5901" t="10826" r="12201" b="8587"/>
          <a:stretch>
            <a:fillRect/>
          </a:stretch>
        </p:blipFill>
        <p:spPr>
          <a:xfrm>
            <a:off x="179512" y="2564903"/>
            <a:ext cx="4572000" cy="31652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ZoneTexte 10"/>
          <p:cNvSpPr txBox="1"/>
          <p:nvPr/>
        </p:nvSpPr>
        <p:spPr>
          <a:xfrm>
            <a:off x="251520" y="594928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Passage du  Père Noël au village</a:t>
            </a:r>
            <a:endParaRPr lang="fr-FR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332656"/>
            <a:ext cx="7776864" cy="141577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400" b="1" dirty="0" smtClean="0"/>
              <a:t>Rétrospective de l’année </a:t>
            </a:r>
            <a:r>
              <a:rPr lang="fr-FR" sz="5400" b="1" dirty="0" smtClean="0"/>
              <a:t>2011</a:t>
            </a:r>
            <a:endParaRPr lang="fr-FR" sz="4400" b="1" dirty="0" smtClean="0"/>
          </a:p>
          <a:p>
            <a:pPr algn="ctr"/>
            <a:r>
              <a:rPr lang="fr-FR" sz="3200" b="1" dirty="0" smtClean="0"/>
              <a:t>par commission municipale</a:t>
            </a:r>
            <a:endParaRPr lang="fr-FR" sz="3200" b="1" dirty="0"/>
          </a:p>
        </p:txBody>
      </p:sp>
      <p:pic>
        <p:nvPicPr>
          <p:cNvPr id="3" name="Image 2" descr="F11_02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72657">
            <a:off x="6230650" y="4582742"/>
            <a:ext cx="2520000" cy="18172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 3" descr="F11_08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33722">
            <a:off x="6107448" y="2140734"/>
            <a:ext cx="2520000" cy="16737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 4" descr="F11_21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73748">
            <a:off x="345345" y="4730533"/>
            <a:ext cx="2520000" cy="16737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age 5" descr="F11_31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720427">
            <a:off x="355890" y="2279751"/>
            <a:ext cx="2520000" cy="1718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age 6" descr="F11_4961.JPG"/>
          <p:cNvPicPr>
            <a:picLocks noChangeAspect="1"/>
          </p:cNvPicPr>
          <p:nvPr/>
        </p:nvPicPr>
        <p:blipFill>
          <a:blip r:embed="rId7" cstate="print"/>
          <a:srcRect l="5113" r="27950"/>
          <a:stretch>
            <a:fillRect/>
          </a:stretch>
        </p:blipFill>
        <p:spPr>
          <a:xfrm>
            <a:off x="3384128" y="4293096"/>
            <a:ext cx="2340000" cy="2297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Image 7" descr="F11_231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9872" y="2081000"/>
            <a:ext cx="2160000" cy="1492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18864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Ecole, jeunesse et petite enfance</a:t>
            </a:r>
            <a:endParaRPr lang="fr-FR" sz="2800" b="1" dirty="0"/>
          </a:p>
        </p:txBody>
      </p:sp>
      <p:pic>
        <p:nvPicPr>
          <p:cNvPr id="7" name="Image 6" descr="Centre aér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908720"/>
            <a:ext cx="6840000" cy="52043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5583612" y="1412776"/>
            <a:ext cx="1805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spc="50" dirty="0" smtClean="0">
                <a:ln w="12700" cmpd="sng">
                  <a:solidFill>
                    <a:srgbClr val="0066FF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50800" algn="ctr" rotWithShape="0">
                    <a:schemeClr val="bg1">
                      <a:lumMod val="75000"/>
                    </a:schemeClr>
                  </a:outerShdw>
                </a:effectLst>
                <a:latin typeface="Wide Latin" pitchFamily="18" charset="0"/>
              </a:rPr>
              <a:t>2012</a:t>
            </a:r>
            <a:endParaRPr lang="fr-FR" sz="2800" b="1" spc="50" dirty="0">
              <a:ln w="12700" cmpd="sng">
                <a:solidFill>
                  <a:srgbClr val="0066FF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50800" dist="50800" algn="ctr" rotWithShape="0">
                  <a:schemeClr val="bg1">
                    <a:lumMod val="75000"/>
                  </a:schemeClr>
                </a:outerShdw>
              </a:effectLst>
              <a:latin typeface="Wide Lati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87624" y="6237312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Projet 2012 : Réaménagement du centre aéré Monique </a:t>
            </a:r>
            <a:r>
              <a:rPr lang="fr-FR" sz="2000" b="1" dirty="0" err="1" smtClean="0"/>
              <a:t>Saluste</a:t>
            </a:r>
            <a:endParaRPr lang="fr-FR" sz="20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11560" y="26064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Le sport et la vie associative</a:t>
            </a:r>
            <a:endParaRPr lang="fr-FR" sz="28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5292080" y="2564904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Club Omnisport</a:t>
            </a:r>
            <a:endParaRPr lang="fr-FR" sz="2800" b="1" dirty="0"/>
          </a:p>
        </p:txBody>
      </p:sp>
      <p:pic>
        <p:nvPicPr>
          <p:cNvPr id="7" name="Image 6" descr="F11_3022.JPG"/>
          <p:cNvPicPr>
            <a:picLocks noChangeAspect="1"/>
          </p:cNvPicPr>
          <p:nvPr/>
        </p:nvPicPr>
        <p:blipFill>
          <a:blip r:embed="rId2" cstate="print"/>
          <a:srcRect l="16925" t="32215" r="12988"/>
          <a:stretch>
            <a:fillRect/>
          </a:stretch>
        </p:blipFill>
        <p:spPr>
          <a:xfrm>
            <a:off x="755576" y="998785"/>
            <a:ext cx="4680000" cy="30062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Image 5" descr="Gala danse 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284984"/>
            <a:ext cx="7560000" cy="3195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9746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Le sport et la vie associative</a:t>
            </a:r>
            <a:endParaRPr lang="fr-FR" sz="2800" b="1" dirty="0"/>
          </a:p>
        </p:txBody>
      </p:sp>
      <p:pic>
        <p:nvPicPr>
          <p:cNvPr id="8" name="Image 7" descr="classe_de_mer.jpg"/>
          <p:cNvPicPr>
            <a:picLocks noChangeAspect="1"/>
          </p:cNvPicPr>
          <p:nvPr/>
        </p:nvPicPr>
        <p:blipFill>
          <a:blip r:embed="rId2" cstate="print"/>
          <a:srcRect t="7724"/>
          <a:stretch>
            <a:fillRect/>
          </a:stretch>
        </p:blipFill>
        <p:spPr>
          <a:xfrm>
            <a:off x="395536" y="2924944"/>
            <a:ext cx="2520000" cy="17205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Image 8" descr="IMG_5398.JPG"/>
          <p:cNvPicPr>
            <a:picLocks noChangeAspect="1"/>
          </p:cNvPicPr>
          <p:nvPr/>
        </p:nvPicPr>
        <p:blipFill>
          <a:blip r:embed="rId3" cstate="print"/>
          <a:srcRect t="16302" r="11101"/>
          <a:stretch>
            <a:fillRect/>
          </a:stretch>
        </p:blipFill>
        <p:spPr>
          <a:xfrm>
            <a:off x="395536" y="836712"/>
            <a:ext cx="2520000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 9" descr="DSCF01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1844824"/>
            <a:ext cx="5580000" cy="39306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age 5" descr="SOP 13 juin 065.jpg"/>
          <p:cNvPicPr>
            <a:picLocks noChangeAspect="1"/>
          </p:cNvPicPr>
          <p:nvPr/>
        </p:nvPicPr>
        <p:blipFill>
          <a:blip r:embed="rId5" cstate="print"/>
          <a:srcRect l="6688" t="20469" r="17713"/>
          <a:stretch>
            <a:fillRect/>
          </a:stretch>
        </p:blipFill>
        <p:spPr>
          <a:xfrm>
            <a:off x="395816" y="4901983"/>
            <a:ext cx="2520000" cy="17673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404664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La vie associative</a:t>
            </a:r>
            <a:endParaRPr lang="fr-FR" sz="2800" b="1" dirty="0"/>
          </a:p>
        </p:txBody>
      </p:sp>
      <p:pic>
        <p:nvPicPr>
          <p:cNvPr id="4" name="Image 3" descr="13 sculpteu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268760"/>
            <a:ext cx="3599180" cy="521462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Image 4" descr="10 ans de la Palette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r="7133"/>
          <a:stretch>
            <a:fillRect/>
          </a:stretch>
        </p:blipFill>
        <p:spPr>
          <a:xfrm>
            <a:off x="323528" y="2708920"/>
            <a:ext cx="4680520" cy="33508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539552" y="1268760"/>
            <a:ext cx="41764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Les 10 ans </a:t>
            </a:r>
          </a:p>
          <a:p>
            <a:pPr algn="ctr"/>
            <a:r>
              <a:rPr lang="fr-FR" sz="2000" b="1" dirty="0" smtClean="0"/>
              <a:t>de la Palette </a:t>
            </a:r>
            <a:r>
              <a:rPr lang="fr-FR" sz="2000" b="1" dirty="0" err="1" smtClean="0"/>
              <a:t>Portiragnes</a:t>
            </a:r>
            <a:r>
              <a:rPr lang="fr-FR" sz="2000" b="1" dirty="0" smtClean="0"/>
              <a:t> </a:t>
            </a:r>
          </a:p>
          <a:p>
            <a:pPr algn="ctr"/>
            <a:r>
              <a:rPr lang="fr-FR" sz="2000" b="1" dirty="0" smtClean="0"/>
              <a:t>avec 13 artistes invités</a:t>
            </a:r>
            <a:endParaRPr lang="fr-FR" sz="20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404664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La vie associative</a:t>
            </a:r>
            <a:endParaRPr lang="fr-FR" sz="2800" b="1" dirty="0"/>
          </a:p>
        </p:txBody>
      </p:sp>
      <p:pic>
        <p:nvPicPr>
          <p:cNvPr id="4" name="Image 3" descr="F11_4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2480" y="2365479"/>
            <a:ext cx="6480000" cy="43038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Image 4" descr="Présentation10 a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412776"/>
            <a:ext cx="2880000" cy="19745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3275856" y="1124744"/>
            <a:ext cx="48965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Les 10 ans </a:t>
            </a:r>
          </a:p>
          <a:p>
            <a:pPr algn="ctr"/>
            <a:r>
              <a:rPr lang="fr-FR" sz="2000" b="1" dirty="0" smtClean="0"/>
              <a:t>de l’ Association du jumelage</a:t>
            </a:r>
          </a:p>
          <a:p>
            <a:pPr algn="ctr"/>
            <a:r>
              <a:rPr lang="fr-FR" sz="2000" b="1" dirty="0" err="1" smtClean="0"/>
              <a:t>Portiragnes</a:t>
            </a:r>
            <a:r>
              <a:rPr lang="fr-FR" sz="2000" b="1" dirty="0" smtClean="0"/>
              <a:t> / Vieille Brioude</a:t>
            </a:r>
            <a:endParaRPr lang="fr-FR" sz="20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467544" y="4797152"/>
            <a:ext cx="15841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… avec l la Fête</a:t>
            </a:r>
          </a:p>
          <a:p>
            <a:pPr algn="ctr"/>
            <a:r>
              <a:rPr lang="fr-FR" sz="2000" b="1" dirty="0" smtClean="0"/>
              <a:t>des vendanges</a:t>
            </a:r>
          </a:p>
          <a:p>
            <a:pPr algn="ctr"/>
            <a:r>
              <a:rPr lang="fr-FR" sz="2000" b="1" dirty="0" smtClean="0"/>
              <a:t>(septembre)</a:t>
            </a:r>
            <a:endParaRPr lang="fr-FR" sz="20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404664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La vie associative</a:t>
            </a:r>
            <a:endParaRPr lang="fr-FR" sz="2800" b="1" dirty="0"/>
          </a:p>
        </p:txBody>
      </p:sp>
      <p:pic>
        <p:nvPicPr>
          <p:cNvPr id="4" name="Image 3" descr="F11_3187.JPG"/>
          <p:cNvPicPr>
            <a:picLocks noChangeAspect="1"/>
          </p:cNvPicPr>
          <p:nvPr/>
        </p:nvPicPr>
        <p:blipFill>
          <a:blip r:embed="rId2" cstate="print"/>
          <a:srcRect l="8572" t="12907" r="3799"/>
          <a:stretch>
            <a:fillRect/>
          </a:stretch>
        </p:blipFill>
        <p:spPr>
          <a:xfrm>
            <a:off x="899592" y="1484784"/>
            <a:ext cx="7560000" cy="49905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899592" y="98072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Animations de l’été avec Lou Camarguen, le Comité des fêtes ou la Palette…</a:t>
            </a:r>
            <a:endParaRPr lang="fr-FR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18864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La vie associative</a:t>
            </a:r>
            <a:endParaRPr lang="fr-FR" sz="2800" b="1" dirty="0"/>
          </a:p>
        </p:txBody>
      </p:sp>
      <p:pic>
        <p:nvPicPr>
          <p:cNvPr id="7" name="Image 6" descr="F11_4846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4149080"/>
            <a:ext cx="6840000" cy="24510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Image 7" descr="F11_3872.JPG"/>
          <p:cNvPicPr>
            <a:picLocks noChangeAspect="1"/>
          </p:cNvPicPr>
          <p:nvPr/>
        </p:nvPicPr>
        <p:blipFill>
          <a:blip r:embed="rId3" cstate="print"/>
          <a:srcRect t="18689" b="14387"/>
          <a:stretch>
            <a:fillRect/>
          </a:stretch>
        </p:blipFill>
        <p:spPr>
          <a:xfrm>
            <a:off x="323528" y="908720"/>
            <a:ext cx="6840000" cy="30403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ZoneTexte 9"/>
          <p:cNvSpPr txBox="1"/>
          <p:nvPr/>
        </p:nvSpPr>
        <p:spPr>
          <a:xfrm>
            <a:off x="7308304" y="1700808"/>
            <a:ext cx="15841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La Matinée </a:t>
            </a:r>
          </a:p>
          <a:p>
            <a:pPr algn="ctr"/>
            <a:r>
              <a:rPr lang="fr-FR" sz="2000" b="1" dirty="0" smtClean="0"/>
              <a:t>des Associations</a:t>
            </a:r>
          </a:p>
          <a:p>
            <a:pPr algn="ctr"/>
            <a:r>
              <a:rPr lang="fr-FR" sz="2000" b="1" dirty="0" smtClean="0"/>
              <a:t>en</a:t>
            </a:r>
          </a:p>
          <a:p>
            <a:pPr algn="ctr"/>
            <a:r>
              <a:rPr lang="fr-FR" sz="2000" b="1" dirty="0" smtClean="0"/>
              <a:t>septembre</a:t>
            </a:r>
            <a:endParaRPr lang="fr-FR" sz="20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23528" y="5301208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Marché </a:t>
            </a:r>
          </a:p>
          <a:p>
            <a:pPr algn="ctr"/>
            <a:r>
              <a:rPr lang="fr-FR" b="1" dirty="0" smtClean="0"/>
              <a:t>de </a:t>
            </a:r>
          </a:p>
          <a:p>
            <a:pPr algn="ctr"/>
            <a:r>
              <a:rPr lang="fr-FR" b="1" dirty="0" smtClean="0"/>
              <a:t>Noël</a:t>
            </a:r>
            <a:endParaRPr lang="fr-FR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404664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La vie associative</a:t>
            </a:r>
            <a:endParaRPr lang="fr-FR" sz="2800" b="1" dirty="0"/>
          </a:p>
        </p:txBody>
      </p:sp>
      <p:pic>
        <p:nvPicPr>
          <p:cNvPr id="5" name="Image 4" descr="F11_19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0472" y="4293097"/>
            <a:ext cx="3060000" cy="20882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Image 5" descr="F11_2444 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77072"/>
            <a:ext cx="5040000" cy="2322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Image 6" descr="F11_31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340768"/>
            <a:ext cx="2700000" cy="18738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Image 7" descr="F12_00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68144" y="1340768"/>
            <a:ext cx="2700000" cy="18652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Image 8" descr="F11_486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1340768"/>
            <a:ext cx="2700000" cy="18722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39552" y="26064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La Culture et le Patrimoine</a:t>
            </a:r>
            <a:endParaRPr lang="fr-FR" sz="2800" b="1" dirty="0"/>
          </a:p>
        </p:txBody>
      </p:sp>
      <p:pic>
        <p:nvPicPr>
          <p:cNvPr id="8" name="Image 7" descr="F11_2732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323528" y="1052736"/>
            <a:ext cx="5040000" cy="33474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ZoneTexte 8"/>
          <p:cNvSpPr txBox="1"/>
          <p:nvPr/>
        </p:nvSpPr>
        <p:spPr>
          <a:xfrm>
            <a:off x="5436096" y="1700808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Semaine culturelle et Sportive</a:t>
            </a:r>
            <a:endParaRPr lang="fr-FR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1835696" y="5949280"/>
            <a:ext cx="21877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b="1" dirty="0" smtClean="0"/>
              <a:t>Fête de la musique</a:t>
            </a:r>
            <a:endParaRPr lang="fr-FR" sz="2000" b="1" dirty="0"/>
          </a:p>
        </p:txBody>
      </p:sp>
      <p:pic>
        <p:nvPicPr>
          <p:cNvPr id="4" name="Image 3" descr="F11_25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2996952"/>
            <a:ext cx="5400000" cy="3682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404664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La Culture et le Patrimoine</a:t>
            </a:r>
            <a:endParaRPr lang="fr-FR" sz="2800" b="1" dirty="0"/>
          </a:p>
        </p:txBody>
      </p:sp>
      <p:pic>
        <p:nvPicPr>
          <p:cNvPr id="5" name="Image 4" descr="F11_46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4320000" cy="30162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ZoneTexte 6"/>
          <p:cNvSpPr txBox="1"/>
          <p:nvPr/>
        </p:nvSpPr>
        <p:spPr>
          <a:xfrm>
            <a:off x="4716016" y="1772816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Bicentenaire de la naissance de </a:t>
            </a:r>
          </a:p>
          <a:p>
            <a:pPr algn="ctr"/>
            <a:r>
              <a:rPr lang="fr-FR" sz="2000" b="1" dirty="0" smtClean="0"/>
              <a:t>Pierre DUCHARTRE (1811 – 2011)</a:t>
            </a:r>
            <a:endParaRPr lang="fr-FR" sz="20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619672" y="5805264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Nouvel équipement </a:t>
            </a:r>
          </a:p>
          <a:p>
            <a:pPr algn="ctr"/>
            <a:r>
              <a:rPr lang="fr-FR" sz="2000" b="1" dirty="0" smtClean="0"/>
              <a:t>à la médiathèque</a:t>
            </a:r>
            <a:endParaRPr lang="fr-FR" sz="2000" b="1" dirty="0"/>
          </a:p>
        </p:txBody>
      </p:sp>
      <p:pic>
        <p:nvPicPr>
          <p:cNvPr id="9" name="Image 8" descr="F11_3688.JPG"/>
          <p:cNvPicPr>
            <a:picLocks noChangeAspect="1"/>
          </p:cNvPicPr>
          <p:nvPr/>
        </p:nvPicPr>
        <p:blipFill>
          <a:blip r:embed="rId3" cstate="print"/>
          <a:srcRect t="10039" r="3989" b="9653"/>
          <a:stretch>
            <a:fillRect/>
          </a:stretch>
        </p:blipFill>
        <p:spPr>
          <a:xfrm>
            <a:off x="3779912" y="3356992"/>
            <a:ext cx="518457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18864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C.C.A.S</a:t>
            </a:r>
            <a:endParaRPr lang="fr-FR" sz="2800" b="1" dirty="0"/>
          </a:p>
        </p:txBody>
      </p:sp>
      <p:pic>
        <p:nvPicPr>
          <p:cNvPr id="4" name="Image 3" descr="F11_06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484784"/>
            <a:ext cx="7560000" cy="50211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 descr="F11_07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980728"/>
            <a:ext cx="4230418" cy="18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Image 5" descr="F11_0722.JPG"/>
          <p:cNvPicPr>
            <a:picLocks noChangeAspect="1"/>
          </p:cNvPicPr>
          <p:nvPr/>
        </p:nvPicPr>
        <p:blipFill>
          <a:blip r:embed="rId4" cstate="print"/>
          <a:srcRect l="3538" t="11335" b="20709"/>
          <a:stretch>
            <a:fillRect/>
          </a:stretch>
        </p:blipFill>
        <p:spPr>
          <a:xfrm>
            <a:off x="251520" y="1196752"/>
            <a:ext cx="3953565" cy="18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isometricOffAxis1Right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rbi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3171864"/>
            <a:ext cx="3960000" cy="2633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467544" y="404664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La Culture et le Patrimoine</a:t>
            </a:r>
            <a:endParaRPr lang="fr-FR" sz="28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508104" y="1556792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Inauguration </a:t>
            </a:r>
          </a:p>
          <a:p>
            <a:pPr algn="ctr"/>
            <a:r>
              <a:rPr lang="fr-FR" sz="2000" b="1" dirty="0" smtClean="0"/>
              <a:t>de la Salle Jean Ferrat</a:t>
            </a:r>
            <a:endParaRPr lang="fr-FR" sz="20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2843808" y="5534561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Théâtre avec </a:t>
            </a:r>
            <a:r>
              <a:rPr lang="fr-FR" sz="2000" b="1" dirty="0" err="1" smtClean="0"/>
              <a:t>SortieOuest</a:t>
            </a:r>
            <a:r>
              <a:rPr lang="fr-FR" sz="2000" b="1" dirty="0" smtClean="0"/>
              <a:t> :</a:t>
            </a:r>
          </a:p>
          <a:p>
            <a:pPr algn="ctr">
              <a:buFont typeface="Arial" pitchFamily="34" charset="0"/>
              <a:buChar char="•"/>
            </a:pPr>
            <a:r>
              <a:rPr lang="fr-FR" sz="2000" b="1" dirty="0" smtClean="0"/>
              <a:t> Le Barbier de Séville (février)</a:t>
            </a:r>
          </a:p>
          <a:p>
            <a:pPr algn="ctr">
              <a:buFont typeface="Arial" pitchFamily="34" charset="0"/>
              <a:buChar char="•"/>
            </a:pPr>
            <a:r>
              <a:rPr lang="fr-FR" sz="2000" b="1" dirty="0" smtClean="0"/>
              <a:t> Jean Claude Carrière (octobre)</a:t>
            </a:r>
          </a:p>
          <a:p>
            <a:pPr algn="ctr"/>
            <a:endParaRPr lang="fr-FR" sz="2000" b="1" dirty="0"/>
          </a:p>
        </p:txBody>
      </p:sp>
      <p:pic>
        <p:nvPicPr>
          <p:cNvPr id="14" name="Image 13" descr="F11_0369.JPG"/>
          <p:cNvPicPr>
            <a:picLocks noChangeAspect="1"/>
          </p:cNvPicPr>
          <p:nvPr/>
        </p:nvPicPr>
        <p:blipFill>
          <a:blip r:embed="rId3" cstate="print"/>
          <a:srcRect l="19288" b="18272"/>
          <a:stretch>
            <a:fillRect/>
          </a:stretch>
        </p:blipFill>
        <p:spPr>
          <a:xfrm>
            <a:off x="251520" y="1124744"/>
            <a:ext cx="5040000" cy="33930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Image 6" descr="IMGP0785.jpg"/>
          <p:cNvPicPr>
            <a:picLocks noChangeAspect="1"/>
          </p:cNvPicPr>
          <p:nvPr/>
        </p:nvPicPr>
        <p:blipFill>
          <a:blip r:embed="rId4" cstate="print">
            <a:lum bright="-20000"/>
          </a:blip>
          <a:srcRect l="19288" t="23750" r="32675" b="36350"/>
          <a:stretch>
            <a:fillRect/>
          </a:stretch>
        </p:blipFill>
        <p:spPr>
          <a:xfrm>
            <a:off x="179512" y="4941168"/>
            <a:ext cx="2520000" cy="15698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18864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Festival CANALISSIMÔ</a:t>
            </a:r>
            <a:endParaRPr lang="fr-FR" sz="28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5220072" y="4293096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Le premier week-end </a:t>
            </a:r>
          </a:p>
          <a:p>
            <a:pPr algn="ctr"/>
            <a:r>
              <a:rPr lang="fr-FR" sz="2000" b="1" dirty="0" smtClean="0"/>
              <a:t>de juillet</a:t>
            </a:r>
          </a:p>
          <a:p>
            <a:pPr algn="ctr"/>
            <a:r>
              <a:rPr lang="fr-FR" sz="1200" b="1" dirty="0" smtClean="0"/>
              <a:t>avec</a:t>
            </a:r>
          </a:p>
          <a:p>
            <a:pPr algn="ctr"/>
            <a:endParaRPr lang="fr-FR" sz="2000" b="1" dirty="0"/>
          </a:p>
        </p:txBody>
      </p:sp>
      <p:pic>
        <p:nvPicPr>
          <p:cNvPr id="10" name="Image 9" descr="F11_2906.JPG"/>
          <p:cNvPicPr>
            <a:picLocks noChangeAspect="1"/>
          </p:cNvPicPr>
          <p:nvPr/>
        </p:nvPicPr>
        <p:blipFill>
          <a:blip r:embed="rId2" cstate="print"/>
          <a:srcRect t="6656"/>
          <a:stretch>
            <a:fillRect/>
          </a:stretch>
        </p:blipFill>
        <p:spPr>
          <a:xfrm>
            <a:off x="467544" y="4149080"/>
            <a:ext cx="3960000" cy="24956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 12" descr="Canliss.jpg"/>
          <p:cNvPicPr>
            <a:picLocks noChangeAspect="1"/>
          </p:cNvPicPr>
          <p:nvPr/>
        </p:nvPicPr>
        <p:blipFill>
          <a:blip r:embed="rId3" cstate="print"/>
          <a:srcRect l="10536" t="28001" b="14557"/>
          <a:stretch>
            <a:fillRect/>
          </a:stretch>
        </p:blipFill>
        <p:spPr>
          <a:xfrm>
            <a:off x="1331640" y="836712"/>
            <a:ext cx="6480000" cy="30533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Image 14" descr="LogoReg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88464" y="5805264"/>
            <a:ext cx="1260000" cy="594292"/>
          </a:xfrm>
          <a:prstGeom prst="rect">
            <a:avLst/>
          </a:prstGeom>
        </p:spPr>
      </p:pic>
      <p:pic>
        <p:nvPicPr>
          <p:cNvPr id="8" name="Image 7" descr="Logo Portiragne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5337352"/>
            <a:ext cx="965156" cy="1260000"/>
          </a:xfrm>
          <a:prstGeom prst="rect">
            <a:avLst/>
          </a:prstGeom>
        </p:spPr>
      </p:pic>
      <p:pic>
        <p:nvPicPr>
          <p:cNvPr id="9" name="Image 8" descr="images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5445224"/>
            <a:ext cx="857143" cy="1080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404664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Le tourisme</a:t>
            </a:r>
            <a:endParaRPr lang="fr-FR" sz="28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899592" y="1340768"/>
            <a:ext cx="720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Saison 2011 : Fréquentation en hausse</a:t>
            </a:r>
          </a:p>
          <a:p>
            <a:pPr algn="ctr"/>
            <a:endParaRPr lang="fr-FR" b="1" dirty="0"/>
          </a:p>
        </p:txBody>
      </p:sp>
      <p:sp>
        <p:nvSpPr>
          <p:cNvPr id="7" name="Flèche droite 6"/>
          <p:cNvSpPr/>
          <p:nvPr/>
        </p:nvSpPr>
        <p:spPr>
          <a:xfrm rot="20340951">
            <a:off x="7344924" y="1339385"/>
            <a:ext cx="864096" cy="3645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F11_20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532014"/>
            <a:ext cx="2880000" cy="18493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Image 10" descr="F11_1962.JPG"/>
          <p:cNvPicPr>
            <a:picLocks noChangeAspect="1"/>
          </p:cNvPicPr>
          <p:nvPr/>
        </p:nvPicPr>
        <p:blipFill>
          <a:blip r:embed="rId3" cstate="print"/>
          <a:srcRect t="3764"/>
          <a:stretch>
            <a:fillRect/>
          </a:stretch>
        </p:blipFill>
        <p:spPr>
          <a:xfrm>
            <a:off x="3131840" y="4540500"/>
            <a:ext cx="2880000" cy="18408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Image 11" descr="014.JPG"/>
          <p:cNvPicPr>
            <a:picLocks noChangeAspect="1"/>
          </p:cNvPicPr>
          <p:nvPr/>
        </p:nvPicPr>
        <p:blipFill>
          <a:blip r:embed="rId4" cstate="print">
            <a:lum bright="-20000"/>
          </a:blip>
          <a:srcRect b="3757"/>
          <a:stretch>
            <a:fillRect/>
          </a:stretch>
        </p:blipFill>
        <p:spPr>
          <a:xfrm>
            <a:off x="6156176" y="4536945"/>
            <a:ext cx="2880000" cy="18443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Image 13" descr="Site O T.jpg"/>
          <p:cNvPicPr>
            <a:picLocks noChangeAspect="1"/>
          </p:cNvPicPr>
          <p:nvPr/>
        </p:nvPicPr>
        <p:blipFill>
          <a:blip r:embed="rId5" cstate="print"/>
          <a:srcRect r="4989"/>
          <a:stretch>
            <a:fillRect/>
          </a:stretch>
        </p:blipFill>
        <p:spPr>
          <a:xfrm>
            <a:off x="251520" y="1988840"/>
            <a:ext cx="3240000" cy="19068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ZoneTexte 14"/>
          <p:cNvSpPr txBox="1"/>
          <p:nvPr/>
        </p:nvSpPr>
        <p:spPr>
          <a:xfrm>
            <a:off x="3707904" y="2276872"/>
            <a:ext cx="5256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 b="1" dirty="0" smtClean="0"/>
              <a:t> </a:t>
            </a:r>
            <a:r>
              <a:rPr lang="fr-FR" sz="2400" b="1" dirty="0" smtClean="0"/>
              <a:t>Nouveau site internet</a:t>
            </a:r>
          </a:p>
          <a:p>
            <a:pPr>
              <a:buFont typeface="Arial" pitchFamily="34" charset="0"/>
              <a:buChar char="•"/>
            </a:pPr>
            <a:r>
              <a:rPr lang="fr-FR" sz="2400" b="1" dirty="0" smtClean="0"/>
              <a:t> Spectacles plus variés aux arènes</a:t>
            </a:r>
          </a:p>
          <a:p>
            <a:r>
              <a:rPr lang="fr-FR" sz="2400" b="1" dirty="0" smtClean="0"/>
              <a:t>(les Minis, le Printemps des musiciens, l’ élection Miss littoral Biterrois) …</a:t>
            </a:r>
            <a:endParaRPr lang="fr-FR" sz="24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F11_48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908720"/>
            <a:ext cx="5400000" cy="35865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467544" y="26064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Le tourisme</a:t>
            </a:r>
            <a:endParaRPr lang="fr-FR" sz="28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4427984" y="4869160"/>
            <a:ext cx="410445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Saison 2012 : </a:t>
            </a:r>
          </a:p>
          <a:p>
            <a:pPr algn="ctr"/>
            <a:r>
              <a:rPr lang="fr-FR" sz="2000" b="1" dirty="0" smtClean="0"/>
              <a:t> Aménagement du front de mer</a:t>
            </a:r>
          </a:p>
          <a:p>
            <a:pPr algn="ctr"/>
            <a:r>
              <a:rPr lang="fr-FR" sz="2000" b="1" dirty="0" smtClean="0"/>
              <a:t>avec une statue de </a:t>
            </a:r>
          </a:p>
          <a:p>
            <a:pPr algn="ctr"/>
            <a:r>
              <a:rPr lang="fr-FR" sz="2000" b="1" dirty="0" smtClean="0"/>
              <a:t>Michel JACUCHA</a:t>
            </a:r>
          </a:p>
          <a:p>
            <a:pPr algn="ctr"/>
            <a:endParaRPr lang="fr-FR" b="1" dirty="0"/>
          </a:p>
        </p:txBody>
      </p:sp>
      <p:pic>
        <p:nvPicPr>
          <p:cNvPr id="13" name="Image 12" descr="F11_37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3960000" cy="2772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18864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La communication</a:t>
            </a:r>
            <a:endParaRPr lang="fr-FR" sz="2800" b="1" dirty="0"/>
          </a:p>
        </p:txBody>
      </p:sp>
      <p:pic>
        <p:nvPicPr>
          <p:cNvPr id="4" name="Image 3" descr="F11_3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488" y="3429000"/>
            <a:ext cx="4320000" cy="2869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Image 4" descr="Portiragnes Act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764704"/>
            <a:ext cx="6120000" cy="222465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9512" y="3212976"/>
            <a:ext cx="48245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fr-FR" sz="2000" b="1" dirty="0" smtClean="0"/>
              <a:t>Le blog de la mairie : </a:t>
            </a:r>
          </a:p>
          <a:p>
            <a:pPr algn="ctr"/>
            <a:r>
              <a:rPr lang="fr-FR" sz="2400" b="1" dirty="0" smtClean="0"/>
              <a:t> </a:t>
            </a:r>
            <a:r>
              <a:rPr lang="fr-FR" sz="2800" b="1" dirty="0" smtClean="0"/>
              <a:t>131 000 visiteurs </a:t>
            </a:r>
            <a:r>
              <a:rPr lang="fr-FR" sz="2000" b="1" dirty="0" smtClean="0"/>
              <a:t>depuis mai 2008 </a:t>
            </a:r>
          </a:p>
          <a:p>
            <a:pPr algn="ctr"/>
            <a:r>
              <a:rPr lang="fr-FR" sz="2000" b="1" dirty="0" smtClean="0"/>
              <a:t>avec un record de </a:t>
            </a:r>
            <a:r>
              <a:rPr lang="fr-FR" sz="2400" b="1" dirty="0" smtClean="0"/>
              <a:t>1300</a:t>
            </a:r>
            <a:r>
              <a:rPr lang="fr-FR" sz="2000" b="1" dirty="0" smtClean="0"/>
              <a:t> visiteurs </a:t>
            </a:r>
          </a:p>
          <a:p>
            <a:pPr algn="ctr"/>
            <a:r>
              <a:rPr lang="fr-FR" sz="1600" b="1" dirty="0" smtClean="0"/>
              <a:t> le 29 mars 2010 (carnaval)</a:t>
            </a:r>
          </a:p>
          <a:p>
            <a:pPr algn="ctr"/>
            <a:r>
              <a:rPr lang="fr-FR" sz="2000" b="1" smtClean="0"/>
              <a:t> </a:t>
            </a:r>
            <a:endParaRPr lang="fr-FR" sz="2000" b="1" dirty="0" smtClean="0"/>
          </a:p>
          <a:p>
            <a:pPr algn="ctr"/>
            <a:r>
              <a:rPr lang="fr-FR" sz="2800" b="1" dirty="0" smtClean="0"/>
              <a:t>+ de 300 articles par an</a:t>
            </a:r>
          </a:p>
          <a:p>
            <a:pPr algn="ctr"/>
            <a:endParaRPr lang="fr-FR" sz="2000" b="1" dirty="0" smtClean="0"/>
          </a:p>
          <a:p>
            <a:pPr algn="ctr">
              <a:buFont typeface="Wingdings" pitchFamily="2" charset="2"/>
              <a:buChar char="Ø"/>
            </a:pPr>
            <a:r>
              <a:rPr lang="fr-FR" sz="2000" b="1" dirty="0" smtClean="0"/>
              <a:t> Nouveau panneau d’infos à la plage</a:t>
            </a:r>
          </a:p>
          <a:p>
            <a:pPr algn="ctr">
              <a:buFont typeface="Wingdings" pitchFamily="2" charset="2"/>
              <a:buChar char="Ø"/>
            </a:pPr>
            <a:endParaRPr lang="fr-FR" sz="2000" b="1" dirty="0" smtClean="0"/>
          </a:p>
          <a:p>
            <a:pPr algn="ctr">
              <a:buFont typeface="Wingdings" pitchFamily="2" charset="2"/>
              <a:buChar char="Ø"/>
            </a:pPr>
            <a:r>
              <a:rPr lang="fr-FR" sz="2000" b="1" dirty="0" smtClean="0"/>
              <a:t>Et toujours 5 bulletins municipaux par an </a:t>
            </a:r>
            <a:endParaRPr lang="fr-FR" sz="20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39552" y="26064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Sécurité</a:t>
            </a:r>
            <a:endParaRPr lang="fr-FR" sz="2800" b="1" dirty="0"/>
          </a:p>
        </p:txBody>
      </p:sp>
      <p:pic>
        <p:nvPicPr>
          <p:cNvPr id="5" name="Image 4" descr="Camera video.jpg"/>
          <p:cNvPicPr>
            <a:picLocks noChangeAspect="1"/>
          </p:cNvPicPr>
          <p:nvPr/>
        </p:nvPicPr>
        <p:blipFill>
          <a:blip r:embed="rId2" cstate="print"/>
          <a:srcRect t="10055" b="6151"/>
          <a:stretch>
            <a:fillRect/>
          </a:stretch>
        </p:blipFill>
        <p:spPr>
          <a:xfrm>
            <a:off x="323528" y="980728"/>
            <a:ext cx="3240000" cy="18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Image 5" descr="Participation citoyennes octobre 2011.jpg"/>
          <p:cNvPicPr>
            <a:picLocks noChangeAspect="1"/>
          </p:cNvPicPr>
          <p:nvPr/>
        </p:nvPicPr>
        <p:blipFill>
          <a:blip r:embed="rId3" cstate="print"/>
          <a:srcRect t="4015" b="3630"/>
          <a:stretch>
            <a:fillRect/>
          </a:stretch>
        </p:blipFill>
        <p:spPr>
          <a:xfrm>
            <a:off x="3851920" y="3140968"/>
            <a:ext cx="5040000" cy="30915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 descr="VOISINS_VIGILANT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140968"/>
            <a:ext cx="3240000" cy="163010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067944" y="1340768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b="1" dirty="0" smtClean="0"/>
              <a:t> Vidéo protection  , deuxième tranche en 2012</a:t>
            </a:r>
          </a:p>
          <a:p>
            <a:endParaRPr lang="fr-FR" b="1" dirty="0" smtClean="0"/>
          </a:p>
          <a:p>
            <a:pPr>
              <a:buFont typeface="Arial" pitchFamily="34" charset="0"/>
              <a:buChar char="•"/>
            </a:pPr>
            <a:r>
              <a:rPr lang="fr-FR" b="1" dirty="0" smtClean="0"/>
              <a:t> Astreinte de la Police Municipale 24 h sur 24 h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251520" y="4941168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 </a:t>
            </a:r>
            <a:r>
              <a:rPr lang="fr-FR" b="1" dirty="0" smtClean="0"/>
              <a:t>Voisins vigilants (2010)  </a:t>
            </a:r>
          </a:p>
          <a:p>
            <a:pPr algn="ctr"/>
            <a:r>
              <a:rPr lang="fr-FR" b="1" dirty="0" smtClean="0"/>
              <a:t> et en octobre 2011  </a:t>
            </a:r>
          </a:p>
          <a:p>
            <a:pPr algn="ctr"/>
            <a:r>
              <a:rPr lang="fr-FR" b="1" dirty="0" smtClean="0"/>
              <a:t>« Participation citoyenne »   </a:t>
            </a:r>
          </a:p>
          <a:p>
            <a:pPr algn="ctr"/>
            <a:r>
              <a:rPr lang="fr-FR" b="1" dirty="0" smtClean="0"/>
              <a:t>PORTIRAGNES devient commune pilote à la demande de l’état </a:t>
            </a:r>
            <a:endParaRPr lang="fr-FR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39552" y="18864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Cadre de vie</a:t>
            </a:r>
            <a:endParaRPr lang="fr-FR" sz="2800" b="1" dirty="0"/>
          </a:p>
        </p:txBody>
      </p:sp>
      <p:pic>
        <p:nvPicPr>
          <p:cNvPr id="11" name="Image 10" descr="F12_0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204864"/>
            <a:ext cx="6480000" cy="43970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Image 8" descr="F12_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196752"/>
            <a:ext cx="3960000" cy="27577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2" name="ZoneTexte 11"/>
          <p:cNvSpPr txBox="1"/>
          <p:nvPr/>
        </p:nvSpPr>
        <p:spPr>
          <a:xfrm>
            <a:off x="683568" y="908720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Rénovation de la déchèterie</a:t>
            </a:r>
          </a:p>
          <a:p>
            <a:pPr algn="ctr"/>
            <a:r>
              <a:rPr lang="fr-FR" sz="2000" b="1" dirty="0" smtClean="0"/>
              <a:t>ouverture le 30 janvier 2012</a:t>
            </a:r>
          </a:p>
          <a:p>
            <a:pPr algn="ctr"/>
            <a:r>
              <a:rPr lang="fr-FR" sz="2000" b="1" dirty="0" smtClean="0"/>
              <a:t> à 8 h 30</a:t>
            </a:r>
            <a:endParaRPr lang="fr-FR" sz="2000" b="1" dirty="0"/>
          </a:p>
        </p:txBody>
      </p:sp>
      <p:pic>
        <p:nvPicPr>
          <p:cNvPr id="6" name="Image 5" descr="Logo SICTO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4941168"/>
            <a:ext cx="1080000" cy="1275288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355976" y="1700808"/>
            <a:ext cx="43924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Réalisation </a:t>
            </a:r>
          </a:p>
          <a:p>
            <a:pPr algn="ctr"/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Commission communication</a:t>
            </a:r>
          </a:p>
          <a:p>
            <a:pPr algn="ctr"/>
            <a:r>
              <a:rPr lang="fr-FR" sz="1400" b="1" dirty="0" smtClean="0">
                <a:latin typeface="Calibri" pitchFamily="34" charset="0"/>
                <a:cs typeface="Calibri" pitchFamily="34" charset="0"/>
              </a:rPr>
              <a:t>Janvier 2012</a:t>
            </a:r>
            <a:endParaRPr lang="fr-FR" sz="1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Espace réservé du contenu 6" descr="Bulletin annuel 2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2060848"/>
            <a:ext cx="2107063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611560" y="544522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Traditionnel bulletin annuel avec la vie des Associations</a:t>
            </a:r>
            <a:endParaRPr lang="fr-FR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789040"/>
            <a:ext cx="6480720" cy="2520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467544" y="26064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Les finances</a:t>
            </a:r>
            <a:endParaRPr lang="fr-FR" sz="2800" b="1" dirty="0"/>
          </a:p>
        </p:txBody>
      </p:sp>
      <p:pic>
        <p:nvPicPr>
          <p:cNvPr id="4" name="Imag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908720"/>
            <a:ext cx="6480000" cy="24574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1763688" y="3212976"/>
            <a:ext cx="5760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Augmentation de notre capacité d’autofinancement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571604" y="6274378"/>
            <a:ext cx="568863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Evolution de la dette et des charges financières</a:t>
            </a:r>
            <a:endParaRPr lang="fr-FR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116632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Les travaux et la voirie</a:t>
            </a:r>
            <a:endParaRPr lang="fr-FR" sz="28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899592" y="3501008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Centre médical , CD 37 et revêtement rue Paul </a:t>
            </a:r>
            <a:r>
              <a:rPr lang="fr-FR" sz="2000" b="1" dirty="0" err="1" smtClean="0"/>
              <a:t>Balmigère</a:t>
            </a:r>
            <a:endParaRPr lang="fr-FR" sz="2000" b="1" dirty="0"/>
          </a:p>
        </p:txBody>
      </p:sp>
      <p:pic>
        <p:nvPicPr>
          <p:cNvPr id="7" name="Image 6" descr="F11_0059.JPG"/>
          <p:cNvPicPr>
            <a:picLocks noChangeAspect="1"/>
          </p:cNvPicPr>
          <p:nvPr/>
        </p:nvPicPr>
        <p:blipFill>
          <a:blip r:embed="rId2" cstate="print"/>
          <a:srcRect t="22730" b="27472"/>
          <a:stretch>
            <a:fillRect/>
          </a:stretch>
        </p:blipFill>
        <p:spPr>
          <a:xfrm>
            <a:off x="395536" y="692696"/>
            <a:ext cx="8280000" cy="27385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Image 7" descr="F11_0045.JPG"/>
          <p:cNvPicPr>
            <a:picLocks noChangeAspect="1"/>
          </p:cNvPicPr>
          <p:nvPr/>
        </p:nvPicPr>
        <p:blipFill>
          <a:blip r:embed="rId3" cstate="print"/>
          <a:srcRect l="5113" t="45790" r="48425" b="18640"/>
          <a:stretch>
            <a:fillRect/>
          </a:stretch>
        </p:blipFill>
        <p:spPr>
          <a:xfrm>
            <a:off x="323528" y="4293094"/>
            <a:ext cx="3780000" cy="2148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 8" descr="F11_0043.JPG"/>
          <p:cNvPicPr>
            <a:picLocks noChangeAspect="1"/>
          </p:cNvPicPr>
          <p:nvPr/>
        </p:nvPicPr>
        <p:blipFill>
          <a:blip r:embed="rId4" cstate="print"/>
          <a:srcRect l="16925" b="25101"/>
          <a:stretch>
            <a:fillRect/>
          </a:stretch>
        </p:blipFill>
        <p:spPr>
          <a:xfrm rot="819887">
            <a:off x="4947427" y="4184491"/>
            <a:ext cx="3780000" cy="22635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26064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Les travaux et la voirie</a:t>
            </a:r>
            <a:endParaRPr lang="fr-FR" sz="2800" b="1" dirty="0"/>
          </a:p>
        </p:txBody>
      </p:sp>
      <p:pic>
        <p:nvPicPr>
          <p:cNvPr id="4" name="Image 3" descr="F11_0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836712"/>
            <a:ext cx="7560000" cy="53421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539552" y="6309320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Avenue de la tramontane  revêtement et finition des trottoirs (régie)</a:t>
            </a:r>
            <a:endParaRPr lang="fr-FR" sz="20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404664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Les travaux et la voirie</a:t>
            </a:r>
            <a:endParaRPr lang="fr-FR" sz="2800" b="1" dirty="0"/>
          </a:p>
        </p:txBody>
      </p:sp>
      <p:pic>
        <p:nvPicPr>
          <p:cNvPr id="4" name="Image 3" descr="F11_48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124744"/>
            <a:ext cx="7560000" cy="50211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Image 4" descr="F11_4891.JPG"/>
          <p:cNvPicPr>
            <a:picLocks noChangeAspect="1"/>
          </p:cNvPicPr>
          <p:nvPr/>
        </p:nvPicPr>
        <p:blipFill>
          <a:blip r:embed="rId3" cstate="print"/>
          <a:srcRect l="5001" t="7529" r="9990" b="4634"/>
          <a:stretch>
            <a:fillRect/>
          </a:stretch>
        </p:blipFill>
        <p:spPr>
          <a:xfrm>
            <a:off x="395536" y="1124745"/>
            <a:ext cx="3240000" cy="22235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395536" y="6237312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Chemin de la </a:t>
            </a:r>
            <a:r>
              <a:rPr lang="fr-FR" sz="2000" b="1" dirty="0" err="1" smtClean="0"/>
              <a:t>Condamine</a:t>
            </a:r>
            <a:r>
              <a:rPr lang="fr-FR" sz="2000" b="1" dirty="0" smtClean="0"/>
              <a:t> : réseau pluvial, plateau traversant et  revêtement</a:t>
            </a:r>
            <a:endParaRPr lang="fr-FR" sz="20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404664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Les travaux et la voirie</a:t>
            </a:r>
            <a:endParaRPr lang="fr-FR" sz="2800" b="1" dirty="0"/>
          </a:p>
        </p:txBody>
      </p:sp>
      <p:pic>
        <p:nvPicPr>
          <p:cNvPr id="4" name="Image 3" descr="F11_48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980728"/>
            <a:ext cx="7560000" cy="50805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683568" y="6165304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Place des Embruns (front de mer) :  travaux d’aménagement</a:t>
            </a:r>
            <a:endParaRPr lang="fr-FR" sz="20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33265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Les travaux et la voirie</a:t>
            </a:r>
            <a:endParaRPr lang="fr-FR" sz="2800" b="1" dirty="0"/>
          </a:p>
        </p:txBody>
      </p:sp>
      <p:pic>
        <p:nvPicPr>
          <p:cNvPr id="6" name="Image 5" descr="F11_2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8424" y="1000094"/>
            <a:ext cx="7560000" cy="50211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ZoneTexte 7"/>
          <p:cNvSpPr txBox="1"/>
          <p:nvPr/>
        </p:nvSpPr>
        <p:spPr>
          <a:xfrm>
            <a:off x="755576" y="6165304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2012 : 2ème tranche Chemin de la Procession</a:t>
            </a:r>
            <a:endParaRPr lang="fr-FR" sz="20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9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3104</TotalTime>
  <Words>656</Words>
  <Application>Microsoft Office PowerPoint</Application>
  <PresentationFormat>Affichage à l'écran (4:3)</PresentationFormat>
  <Paragraphs>147</Paragraphs>
  <Slides>37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Thème Office</vt:lpstr>
      <vt:lpstr> 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COURADIN</dc:creator>
  <cp:lastModifiedBy>COURADIN</cp:lastModifiedBy>
  <cp:revision>151</cp:revision>
  <dcterms:created xsi:type="dcterms:W3CDTF">2011-01-13T08:07:26Z</dcterms:created>
  <dcterms:modified xsi:type="dcterms:W3CDTF">2012-12-31T17:34:05Z</dcterms:modified>
</cp:coreProperties>
</file>