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6" r:id="rId4"/>
    <p:sldId id="274" r:id="rId5"/>
    <p:sldId id="267" r:id="rId6"/>
    <p:sldId id="270" r:id="rId7"/>
    <p:sldId id="265" r:id="rId8"/>
    <p:sldId id="259" r:id="rId9"/>
    <p:sldId id="260" r:id="rId10"/>
    <p:sldId id="262" r:id="rId11"/>
    <p:sldId id="268" r:id="rId12"/>
    <p:sldId id="271" r:id="rId13"/>
    <p:sldId id="273" r:id="rId14"/>
    <p:sldId id="275" r:id="rId15"/>
    <p:sldId id="277" r:id="rId16"/>
    <p:sldId id="278" r:id="rId17"/>
    <p:sldId id="276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7386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5657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250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8637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01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8012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64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864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5204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410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6054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631AE-5E41-48B2-8416-995D35610136}" type="datetimeFigureOut">
              <a:rPr lang="fr-FR" smtClean="0"/>
              <a:t>15/11/2012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678C9-9F5B-4070-8E32-4A56CA8B0F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95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wav"/><Relationship Id="rId7" Type="http://schemas.openxmlformats.org/officeDocument/2006/relationships/image" Target="../media/image3.jpg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2.jp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7" Type="http://schemas.openxmlformats.org/officeDocument/2006/relationships/image" Target="../media/image4.png"/><Relationship Id="rId2" Type="http://schemas.microsoft.com/office/2007/relationships/media" Target="../media/media2.wav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3.wav"/><Relationship Id="rId7" Type="http://schemas.openxmlformats.org/officeDocument/2006/relationships/image" Target="../media/image2.jpg"/><Relationship Id="rId2" Type="http://schemas.microsoft.com/office/2007/relationships/media" Target="../media/media3.wav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4.wav"/><Relationship Id="rId7" Type="http://schemas.openxmlformats.org/officeDocument/2006/relationships/image" Target="../media/image6.gif"/><Relationship Id="rId2" Type="http://schemas.microsoft.com/office/2007/relationships/media" Target="../media/media4.wav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7" Type="http://schemas.openxmlformats.org/officeDocument/2006/relationships/image" Target="../media/image4.png"/><Relationship Id="rId2" Type="http://schemas.microsoft.com/office/2007/relationships/media" Target="../media/media5.wav"/><Relationship Id="rId1" Type="http://schemas.openxmlformats.org/officeDocument/2006/relationships/tags" Target="../tags/tag5.xml"/><Relationship Id="rId6" Type="http://schemas.openxmlformats.org/officeDocument/2006/relationships/image" Target="../media/image7.jpeg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7" Type="http://schemas.openxmlformats.org/officeDocument/2006/relationships/image" Target="../media/image4.png"/><Relationship Id="rId2" Type="http://schemas.microsoft.com/office/2007/relationships/media" Target="../media/media6.wav"/><Relationship Id="rId1" Type="http://schemas.openxmlformats.org/officeDocument/2006/relationships/tags" Target="../tags/tag6.xml"/><Relationship Id="rId6" Type="http://schemas.openxmlformats.org/officeDocument/2006/relationships/image" Target="../media/image8.jpeg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9.jpg"/><Relationship Id="rId4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7" Type="http://schemas.openxmlformats.org/officeDocument/2006/relationships/image" Target="../media/image4.png"/><Relationship Id="rId2" Type="http://schemas.microsoft.com/office/2007/relationships/media" Target="../media/media8.wav"/><Relationship Id="rId1" Type="http://schemas.openxmlformats.org/officeDocument/2006/relationships/tags" Target="../tags/tag8.xml"/><Relationship Id="rId6" Type="http://schemas.openxmlformats.org/officeDocument/2006/relationships/image" Target="../media/image11.gif"/><Relationship Id="rId5" Type="http://schemas.openxmlformats.org/officeDocument/2006/relationships/image" Target="../media/image10.jpg"/><Relationship Id="rId4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9.wav"/><Relationship Id="rId7" Type="http://schemas.openxmlformats.org/officeDocument/2006/relationships/image" Target="../media/image14.jpg"/><Relationship Id="rId2" Type="http://schemas.microsoft.com/office/2007/relationships/media" Target="../media/media9.wav"/><Relationship Id="rId1" Type="http://schemas.openxmlformats.org/officeDocument/2006/relationships/tags" Target="../tags/tag9.xml"/><Relationship Id="rId6" Type="http://schemas.openxmlformats.org/officeDocument/2006/relationships/image" Target="../media/image13.jp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0.wav"/><Relationship Id="rId7" Type="http://schemas.openxmlformats.org/officeDocument/2006/relationships/image" Target="../media/image17.jpg"/><Relationship Id="rId2" Type="http://schemas.microsoft.com/office/2007/relationships/media" Target="../media/media10.wav"/><Relationship Id="rId1" Type="http://schemas.openxmlformats.org/officeDocument/2006/relationships/tags" Target="../tags/tag10.xml"/><Relationship Id="rId6" Type="http://schemas.openxmlformats.org/officeDocument/2006/relationships/image" Target="../media/image16.jp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7" Type="http://schemas.openxmlformats.org/officeDocument/2006/relationships/image" Target="../media/image4.png"/><Relationship Id="rId2" Type="http://schemas.microsoft.com/office/2007/relationships/media" Target="../media/media11.wav"/><Relationship Id="rId1" Type="http://schemas.openxmlformats.org/officeDocument/2006/relationships/tags" Target="../tags/tag11.xml"/><Relationship Id="rId6" Type="http://schemas.openxmlformats.org/officeDocument/2006/relationships/image" Target="../media/image6.gif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wav"/><Relationship Id="rId7" Type="http://schemas.openxmlformats.org/officeDocument/2006/relationships/image" Target="../media/image4.png"/><Relationship Id="rId2" Type="http://schemas.microsoft.com/office/2007/relationships/media" Target="../media/media12.wav"/><Relationship Id="rId1" Type="http://schemas.openxmlformats.org/officeDocument/2006/relationships/tags" Target="../tags/tag12.xml"/><Relationship Id="rId6" Type="http://schemas.openxmlformats.org/officeDocument/2006/relationships/image" Target="../media/image6.gif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3.wav"/><Relationship Id="rId7" Type="http://schemas.openxmlformats.org/officeDocument/2006/relationships/image" Target="../media/image19.jpg"/><Relationship Id="rId2" Type="http://schemas.microsoft.com/office/2007/relationships/media" Target="../media/media13.wav"/><Relationship Id="rId1" Type="http://schemas.openxmlformats.org/officeDocument/2006/relationships/tags" Target="../tags/tag13.xml"/><Relationship Id="rId6" Type="http://schemas.openxmlformats.org/officeDocument/2006/relationships/image" Target="../media/image18.gif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wav"/><Relationship Id="rId7" Type="http://schemas.openxmlformats.org/officeDocument/2006/relationships/image" Target="../media/image4.png"/><Relationship Id="rId2" Type="http://schemas.microsoft.com/office/2007/relationships/media" Target="../media/media14.wav"/><Relationship Id="rId1" Type="http://schemas.openxmlformats.org/officeDocument/2006/relationships/tags" Target="../tags/tag14.xml"/><Relationship Id="rId6" Type="http://schemas.openxmlformats.org/officeDocument/2006/relationships/image" Target="../media/image20.jpeg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5.wav"/><Relationship Id="rId7" Type="http://schemas.openxmlformats.org/officeDocument/2006/relationships/image" Target="../media/image10.jpg"/><Relationship Id="rId2" Type="http://schemas.microsoft.com/office/2007/relationships/media" Target="../media/media15.wav"/><Relationship Id="rId1" Type="http://schemas.openxmlformats.org/officeDocument/2006/relationships/tags" Target="../tags/tag15.xml"/><Relationship Id="rId6" Type="http://schemas.openxmlformats.org/officeDocument/2006/relationships/image" Target="../media/image1.png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audio" Target="../media/media16.wav"/><Relationship Id="rId7" Type="http://schemas.openxmlformats.org/officeDocument/2006/relationships/hyperlink" Target="mailto:frederic.peltrault@dauphine.fr" TargetMode="External"/><Relationship Id="rId2" Type="http://schemas.microsoft.com/office/2007/relationships/media" Target="../media/media16.wav"/><Relationship Id="rId1" Type="http://schemas.openxmlformats.org/officeDocument/2006/relationships/tags" Target="../tags/tag16.xml"/><Relationship Id="rId6" Type="http://schemas.openxmlformats.org/officeDocument/2006/relationships/hyperlink" Target="mailto:ecoapptitude@gmail.com" TargetMode="External"/><Relationship Id="rId11" Type="http://schemas.openxmlformats.org/officeDocument/2006/relationships/image" Target="../media/image4.png"/><Relationship Id="rId5" Type="http://schemas.openxmlformats.org/officeDocument/2006/relationships/hyperlink" Target="mailto:philippe.bernard@dauphine.fr" TargetMode="External"/><Relationship Id="rId10" Type="http://schemas.openxmlformats.org/officeDocument/2006/relationships/image" Target="../media/image10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7.wav"/><Relationship Id="rId7" Type="http://schemas.openxmlformats.org/officeDocument/2006/relationships/image" Target="../media/image1.png"/><Relationship Id="rId2" Type="http://schemas.microsoft.com/office/2007/relationships/media" Target="../media/media17.wav"/><Relationship Id="rId1" Type="http://schemas.openxmlformats.org/officeDocument/2006/relationships/tags" Target="../tags/tag17.xml"/><Relationship Id="rId6" Type="http://schemas.openxmlformats.org/officeDocument/2006/relationships/image" Target="../media/image21.jpg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988840"/>
            <a:ext cx="7772400" cy="1152128"/>
          </a:xfrm>
        </p:spPr>
        <p:txBody>
          <a:bodyPr/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Dauphine Brooklyn </a:t>
            </a:r>
            <a:endParaRPr lang="fr-FR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149080"/>
            <a:ext cx="4939748" cy="151216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1905000" cy="762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620688"/>
            <a:ext cx="1270000" cy="9779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10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51"/>
    </mc:Choice>
    <mc:Fallback>
      <p:transition spd="slow" advTm="25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83568" y="1988840"/>
            <a:ext cx="8003232" cy="32689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3 impératifs aujourd’hui pour les universités et les entreprises:</a:t>
            </a:r>
          </a:p>
          <a:p>
            <a:pPr marL="0" indent="0">
              <a:buNone/>
            </a:pPr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Améliorer la formation des étudiants…</a:t>
            </a:r>
          </a:p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Développer les passerelles entre le monde professionnel et l’université… </a:t>
            </a:r>
          </a:p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Favoriser la mobilité internationale.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093" y="5589240"/>
            <a:ext cx="4144615" cy="126876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055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51"/>
    </mc:Choice>
    <mc:Fallback>
      <p:transition spd="slow" advTm="5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29408" y="116632"/>
            <a:ext cx="5050904" cy="1143000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chemeClr val="accent5">
                    <a:lumMod val="75000"/>
                  </a:schemeClr>
                </a:solidFill>
              </a:rPr>
              <a:t>Dauphine Brooklyn</a:t>
            </a:r>
            <a:endParaRPr lang="fr-F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1" y="2564904"/>
            <a:ext cx="3384376" cy="2376264"/>
          </a:xfrm>
        </p:spPr>
      </p:pic>
      <p:sp>
        <p:nvSpPr>
          <p:cNvPr id="8" name="Titre 1"/>
          <p:cNvSpPr txBox="1">
            <a:spLocks/>
          </p:cNvSpPr>
          <p:nvPr/>
        </p:nvSpPr>
        <p:spPr>
          <a:xfrm>
            <a:off x="3563888" y="2564694"/>
            <a:ext cx="5544616" cy="23764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Un nouveau modèle de mobilité internationale …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 renforçant l’apprentissage professionnel …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fr-FR" sz="2800" dirty="0">
                <a:solidFill>
                  <a:schemeClr val="accent5">
                    <a:lumMod val="75000"/>
                  </a:schemeClr>
                </a:solidFill>
              </a:rPr>
              <a:t>p</a:t>
            </a:r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réservant la continuité pédagogique.</a:t>
            </a:r>
            <a:endParaRPr lang="fr-FR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093" y="5589240"/>
            <a:ext cx="4144615" cy="126876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1620180" cy="648072"/>
          </a:xfrm>
          <a:prstGeom prst="rect">
            <a:avLst/>
          </a:prstGeom>
        </p:spPr>
      </p:pic>
      <p:sp>
        <p:nvSpPr>
          <p:cNvPr id="11" name="Titre 1"/>
          <p:cNvSpPr txBox="1">
            <a:spLocks/>
          </p:cNvSpPr>
          <p:nvPr/>
        </p:nvSpPr>
        <p:spPr>
          <a:xfrm>
            <a:off x="2267744" y="1349896"/>
            <a:ext cx="5050904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Dauphine Brooklyn,  c’est </a:t>
            </a:r>
            <a:endParaRPr lang="fr-FR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295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54"/>
    </mc:Choice>
    <mc:Fallback>
      <p:transition spd="slow" advTm="73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83568" y="1988840"/>
            <a:ext cx="8003232" cy="3268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P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our les entreprises partenaires :</a:t>
            </a:r>
          </a:p>
          <a:p>
            <a:pPr marL="0" indent="0">
              <a:buNone/>
            </a:pPr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La certitude d’avoir dès le M1 des étudiants apprentis alliant… </a:t>
            </a:r>
          </a:p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une expérience professionnelle américaine </a:t>
            </a:r>
          </a:p>
          <a:p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u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ne maîtrise des outils </a:t>
            </a:r>
          </a:p>
          <a:p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093" y="5589240"/>
            <a:ext cx="4144615" cy="126876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90477"/>
            <a:ext cx="733425" cy="485775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80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93"/>
    </mc:Choice>
    <mc:Fallback>
      <p:transition spd="slow" advTm="59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23728" y="274638"/>
            <a:ext cx="6912768" cy="1143000"/>
          </a:xfrm>
        </p:spPr>
        <p:txBody>
          <a:bodyPr>
            <a:normAutofit/>
          </a:bodyPr>
          <a:lstStyle/>
          <a:p>
            <a:r>
              <a:rPr lang="fr-FR" sz="2800" b="1" dirty="0" smtClean="0">
                <a:solidFill>
                  <a:schemeClr val="accent5">
                    <a:lumMod val="75000"/>
                  </a:schemeClr>
                </a:solidFill>
              </a:rPr>
              <a:t>Le projet Dauphine Brooklyn concrètement</a:t>
            </a:r>
            <a:endParaRPr lang="fr-FR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83568" y="1988840"/>
            <a:ext cx="8003232" cy="3268960"/>
          </a:xfrm>
        </p:spPr>
        <p:txBody>
          <a:bodyPr/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Délocalisation d’un groupe d’étudiants (25 à 30)…</a:t>
            </a:r>
          </a:p>
          <a:p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d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ans une université américaine …</a:t>
            </a:r>
          </a:p>
          <a:p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p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our un semestre …</a:t>
            </a:r>
          </a:p>
          <a:p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c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ombinant les cours du cursus de Dauphine …</a:t>
            </a:r>
          </a:p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et un stage professionnel obligatoire.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797491"/>
            <a:ext cx="3131840" cy="2087893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680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33"/>
    </mc:Choice>
    <mc:Fallback>
      <p:transition spd="slow" advTm="9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b="1" dirty="0" smtClean="0">
                <a:solidFill>
                  <a:schemeClr val="accent5">
                    <a:lumMod val="75000"/>
                  </a:schemeClr>
                </a:solidFill>
              </a:rPr>
              <a:t>Dauphine Brooklyn</a:t>
            </a:r>
            <a:endParaRPr lang="fr-F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83568" y="2204864"/>
            <a:ext cx="8003232" cy="2232248"/>
          </a:xfrm>
        </p:spPr>
        <p:txBody>
          <a:bodyPr>
            <a:normAutofit lnSpcReduction="10000"/>
          </a:bodyPr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Le groupe d’étudiants</a:t>
            </a:r>
            <a:endParaRPr lang="fr-FR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Un groupe de la Licence d’Economie Appliquée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En 3</a:t>
            </a:r>
            <a:r>
              <a:rPr lang="fr-FR" baseline="30000" dirty="0" smtClean="0">
                <a:solidFill>
                  <a:schemeClr val="accent5">
                    <a:lumMod val="75000"/>
                  </a:schemeClr>
                </a:solidFill>
              </a:rPr>
              <a:t>e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 année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Commençant leurs spécialisations professionnelles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Avant l’année de M1 d’apprentissage.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7" y="4946543"/>
            <a:ext cx="2685937" cy="19100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6292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85"/>
    </mc:Choice>
    <mc:Fallback>
      <p:transition spd="slow" advTm="9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02" y="1916832"/>
            <a:ext cx="8250162" cy="216024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3568" y="4653136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Et son Department of Finance and Business Management</a:t>
            </a:r>
            <a:endParaRPr lang="fr-FR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fr-FR" sz="3200" dirty="0" smtClean="0">
                <a:solidFill>
                  <a:schemeClr val="accent5">
                    <a:lumMod val="75000"/>
                  </a:schemeClr>
                </a:solidFill>
              </a:rPr>
              <a:t>Le partenaire :</a:t>
            </a:r>
            <a:endParaRPr lang="fr-FR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3103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22"/>
    </mc:Choice>
    <mc:Fallback>
      <p:transition spd="slow" advTm="63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69" y="836712"/>
            <a:ext cx="2461371" cy="244827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5814886" cy="2695135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4644008" y="1340768"/>
            <a:ext cx="437357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Une institution prestigieuse</a:t>
            </a:r>
          </a:p>
          <a:p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reconnue </a:t>
            </a:r>
            <a:r>
              <a:rPr lang="fr-FR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depuis sa création</a:t>
            </a:r>
          </a:p>
          <a:p>
            <a:r>
              <a:rPr lang="fr-FR" sz="2800" dirty="0">
                <a:solidFill>
                  <a:schemeClr val="accent5">
                    <a:lumMod val="75000"/>
                  </a:schemeClr>
                </a:solidFill>
              </a:rPr>
              <a:t>e</a:t>
            </a:r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n 1930</a:t>
            </a:r>
            <a:endParaRPr lang="fr-FR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920900" y="4275093"/>
            <a:ext cx="31876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Un campus au cœur </a:t>
            </a:r>
          </a:p>
          <a:p>
            <a:r>
              <a:rPr lang="fr-FR" sz="2800" dirty="0">
                <a:solidFill>
                  <a:schemeClr val="accent5">
                    <a:lumMod val="75000"/>
                  </a:schemeClr>
                </a:solidFill>
              </a:rPr>
              <a:t>d</a:t>
            </a:r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e New York</a:t>
            </a:r>
          </a:p>
        </p:txBody>
      </p:sp>
      <p:sp>
        <p:nvSpPr>
          <p:cNvPr id="10" name="Titre 1"/>
          <p:cNvSpPr>
            <a:spLocks noGrp="1"/>
          </p:cNvSpPr>
          <p:nvPr>
            <p:ph type="title"/>
          </p:nvPr>
        </p:nvSpPr>
        <p:spPr>
          <a:xfrm>
            <a:off x="2339752" y="125760"/>
            <a:ext cx="4608512" cy="1143000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chemeClr val="accent5">
                    <a:lumMod val="75000"/>
                  </a:schemeClr>
                </a:solidFill>
              </a:rPr>
              <a:t>Brooklyn </a:t>
            </a:r>
            <a:r>
              <a:rPr lang="fr-FR" sz="3200" dirty="0" err="1" smtClean="0">
                <a:solidFill>
                  <a:schemeClr val="accent5">
                    <a:lumMod val="75000"/>
                  </a:schemeClr>
                </a:solidFill>
              </a:rPr>
              <a:t>College</a:t>
            </a:r>
            <a:endParaRPr lang="fr-FR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7777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66"/>
    </mc:Choice>
    <mc:Fallback>
      <p:transition spd="slow" advTm="7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485800"/>
            <a:ext cx="7200800" cy="1143000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chemeClr val="accent5">
                    <a:lumMod val="75000"/>
                  </a:schemeClr>
                </a:solidFill>
              </a:rPr>
              <a:t>Brooklyn </a:t>
            </a:r>
            <a:r>
              <a:rPr lang="fr-FR" sz="3200" dirty="0" err="1" smtClean="0">
                <a:solidFill>
                  <a:schemeClr val="accent5">
                    <a:lumMod val="75000"/>
                  </a:schemeClr>
                </a:solidFill>
              </a:rPr>
              <a:t>College</a:t>
            </a:r>
            <a:r>
              <a:rPr lang="fr-FR" sz="3200" dirty="0" smtClean="0">
                <a:solidFill>
                  <a:schemeClr val="accent5">
                    <a:lumMod val="75000"/>
                  </a:schemeClr>
                </a:solidFill>
              </a:rPr>
              <a:t> : un campus prestigieux</a:t>
            </a:r>
            <a:endParaRPr lang="fr-FR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19336"/>
            <a:ext cx="1152128" cy="185492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37" y="1901974"/>
            <a:ext cx="4229670" cy="309294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968" y="3448447"/>
            <a:ext cx="3725400" cy="275679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974262"/>
            <a:ext cx="2011520" cy="2534199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750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35"/>
    </mc:Choice>
    <mc:Fallback>
      <p:transition spd="slow" advTm="6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dirty="0" smtClean="0">
                <a:solidFill>
                  <a:schemeClr val="accent5">
                    <a:lumMod val="75000"/>
                  </a:schemeClr>
                </a:solidFill>
              </a:rPr>
              <a:t>Des infrastructures d’accueil</a:t>
            </a:r>
            <a:endParaRPr lang="fr-FR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19336"/>
            <a:ext cx="1152128" cy="185492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31" y="3489003"/>
            <a:ext cx="4139507" cy="2752773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360" y="1484784"/>
            <a:ext cx="3731353" cy="3380606"/>
          </a:xfrm>
          <a:prstGeom prst="rect">
            <a:avLst/>
          </a:prstGeom>
        </p:spPr>
      </p:pic>
      <p:sp>
        <p:nvSpPr>
          <p:cNvPr id="12" name="Titre 1"/>
          <p:cNvSpPr txBox="1">
            <a:spLocks/>
          </p:cNvSpPr>
          <p:nvPr/>
        </p:nvSpPr>
        <p:spPr>
          <a:xfrm>
            <a:off x="5508104" y="1935591"/>
            <a:ext cx="34563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2800" dirty="0" err="1" smtClean="0">
                <a:solidFill>
                  <a:schemeClr val="accent5">
                    <a:lumMod val="75000"/>
                  </a:schemeClr>
                </a:solidFill>
              </a:rPr>
              <a:t>Residence</a:t>
            </a:r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 Hall</a:t>
            </a:r>
            <a:endParaRPr lang="fr-FR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itre 1"/>
          <p:cNvSpPr txBox="1">
            <a:spLocks/>
          </p:cNvSpPr>
          <p:nvPr/>
        </p:nvSpPr>
        <p:spPr>
          <a:xfrm>
            <a:off x="827584" y="5022304"/>
            <a:ext cx="34563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FR" sz="2800" dirty="0" err="1" smtClean="0">
                <a:solidFill>
                  <a:schemeClr val="accent5">
                    <a:lumMod val="75000"/>
                  </a:schemeClr>
                </a:solidFill>
              </a:rPr>
              <a:t>Student</a:t>
            </a:r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 Center</a:t>
            </a:r>
            <a:endParaRPr lang="fr-FR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7296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68"/>
    </mc:Choice>
    <mc:Fallback>
      <p:transition spd="slow" advTm="86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46424" y="274638"/>
            <a:ext cx="6340376" cy="1143000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chemeClr val="accent5">
                    <a:lumMod val="75000"/>
                  </a:schemeClr>
                </a:solidFill>
              </a:rPr>
              <a:t>Brooklyn-Dauphine : les étudiants</a:t>
            </a:r>
            <a:endParaRPr lang="fr-F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771800" y="2470581"/>
            <a:ext cx="5915000" cy="670387"/>
          </a:xfrm>
        </p:spPr>
        <p:txBody>
          <a:bodyPr/>
          <a:lstStyle/>
          <a:p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De la Licence d’Economie Appliquée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04864"/>
            <a:ext cx="1806872" cy="1196759"/>
          </a:xfrm>
          <a:prstGeom prst="rect">
            <a:avLst/>
          </a:prstGeom>
        </p:spPr>
      </p:pic>
      <p:sp>
        <p:nvSpPr>
          <p:cNvPr id="7" name="Espace réservé du contenu 3"/>
          <p:cNvSpPr>
            <a:spLocks noGrp="1"/>
          </p:cNvSpPr>
          <p:nvPr>
            <p:ph sz="half" idx="2"/>
          </p:nvPr>
        </p:nvSpPr>
        <p:spPr>
          <a:xfrm>
            <a:off x="539552" y="3861048"/>
            <a:ext cx="8136904" cy="2160240"/>
          </a:xfrm>
        </p:spPr>
        <p:txBody>
          <a:bodyPr/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Formés à l’informatique professionnelle (VBA, SQL, Bases de données, Reuters)</a:t>
            </a:r>
          </a:p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Se destinant à l’apprentissage dès le M1.</a:t>
            </a:r>
            <a:endParaRPr lang="fr-FR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2990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83"/>
    </mc:Choice>
    <mc:Fallback>
      <p:transition spd="slow" advTm="6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 build="p"/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51720" y="274638"/>
            <a:ext cx="5537944" cy="1143000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chemeClr val="accent5">
                    <a:lumMod val="75000"/>
                  </a:schemeClr>
                </a:solidFill>
              </a:rPr>
              <a:t>Brooklyn-Dauphine : le cursus</a:t>
            </a:r>
            <a:endParaRPr lang="fr-F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9552" y="1750501"/>
            <a:ext cx="7920880" cy="1246451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Cours du cursus de Dauphine, ouverts aux étudiants du Brooklyn </a:t>
            </a:r>
            <a:r>
              <a:rPr lang="fr-FR" dirty="0" err="1" smtClean="0">
                <a:solidFill>
                  <a:schemeClr val="accent5">
                    <a:lumMod val="75000"/>
                  </a:schemeClr>
                </a:solidFill>
              </a:rPr>
              <a:t>College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fr-FR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292" y="476672"/>
            <a:ext cx="1087180" cy="720080"/>
          </a:xfrm>
          <a:prstGeom prst="rect">
            <a:avLst/>
          </a:prstGeom>
        </p:spPr>
      </p:pic>
      <p:sp>
        <p:nvSpPr>
          <p:cNvPr id="7" name="Espace réservé du contenu 3"/>
          <p:cNvSpPr>
            <a:spLocks noGrp="1"/>
          </p:cNvSpPr>
          <p:nvPr>
            <p:ph sz="half" idx="2"/>
          </p:nvPr>
        </p:nvSpPr>
        <p:spPr>
          <a:xfrm>
            <a:off x="661686" y="2852936"/>
            <a:ext cx="8136904" cy="3456384"/>
          </a:xfrm>
        </p:spPr>
        <p:txBody>
          <a:bodyPr/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Fondamentaux du cursus économie du 2</a:t>
            </a:r>
            <a:r>
              <a:rPr lang="fr-FR" baseline="30000" dirty="0" smtClean="0">
                <a:solidFill>
                  <a:schemeClr val="accent5">
                    <a:lumMod val="75000"/>
                  </a:schemeClr>
                </a:solidFill>
              </a:rPr>
              <a:t>nd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 semestre:  </a:t>
            </a:r>
            <a:endParaRPr lang="fr-FR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Macroéconomie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Econométrie</a:t>
            </a:r>
          </a:p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Cours de spécialisation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Analyse Financière</a:t>
            </a:r>
          </a:p>
          <a:p>
            <a:pPr lvl="1"/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Gestion de Portefeuille</a:t>
            </a:r>
          </a:p>
          <a:p>
            <a:pPr lvl="1"/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Mathématiques Financières</a:t>
            </a:r>
            <a:endParaRPr lang="fr-FR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5933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71"/>
    </mc:Choice>
    <mc:Fallback>
      <p:transition spd="slow" advTm="15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 build="p"/>
      <p:bldP spid="7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5736" y="332656"/>
            <a:ext cx="5537944" cy="1143000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chemeClr val="accent5">
                    <a:lumMod val="75000"/>
                  </a:schemeClr>
                </a:solidFill>
              </a:rPr>
              <a:t>Brooklyn-Dauphine : le timing</a:t>
            </a:r>
            <a:endParaRPr lang="fr-F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9551" y="1916832"/>
            <a:ext cx="8236577" cy="4115668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Mars : cours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Semaines 1 et 2 :   Econométrie et Gestion de Portefeuille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Semaines  3 et 4 : Analyse Financière et Macroéconomie</a:t>
            </a:r>
          </a:p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Avril : alternance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Cours Mathématiques Financières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Examens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Début de la période des stages</a:t>
            </a:r>
          </a:p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Mai à Août : stages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260648"/>
            <a:ext cx="963769" cy="140704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71" y="4720158"/>
            <a:ext cx="1442041" cy="2165226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998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10"/>
    </mc:Choice>
    <mc:Fallback>
      <p:transition spd="slow" advTm="10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62448" y="332656"/>
            <a:ext cx="5537944" cy="1143000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chemeClr val="accent5">
                    <a:lumMod val="75000"/>
                  </a:schemeClr>
                </a:solidFill>
              </a:rPr>
              <a:t>Parrainer Dauphine Brooklyn</a:t>
            </a:r>
            <a:endParaRPr lang="fr-F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1560" y="2204864"/>
            <a:ext cx="7920880" cy="2592288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En </a:t>
            </a:r>
            <a:r>
              <a:rPr lang="fr-FR" dirty="0" err="1" smtClean="0">
                <a:solidFill>
                  <a:schemeClr val="accent5">
                    <a:lumMod val="75000"/>
                  </a:schemeClr>
                </a:solidFill>
              </a:rPr>
              <a:t>oeuvrant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 à la réalisation de la partie professionnelle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Offres de stages dans les filiales ou les partenaires new yorkais;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En aidant à la recherche des stages par le réseau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7517" y="5157192"/>
            <a:ext cx="2006483" cy="1700808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2685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59"/>
    </mc:Choice>
    <mc:Fallback>
      <p:transition spd="slow" advTm="8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62448" y="332656"/>
            <a:ext cx="5537944" cy="1143000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chemeClr val="accent5">
                    <a:lumMod val="75000"/>
                  </a:schemeClr>
                </a:solidFill>
              </a:rPr>
              <a:t>Parrainer Dauphine Brooklyn</a:t>
            </a:r>
            <a:endParaRPr lang="fr-F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9552" y="2132856"/>
            <a:ext cx="7920880" cy="3024336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En contribuant sur le site de Dauphine Brooklyn  par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Des évènements valorisant les universités et les entreprises françaises,</a:t>
            </a:r>
          </a:p>
          <a:p>
            <a:pPr lvl="1"/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Des interventions ponctuelles sur des thèmes professionnels  ouvertes aux étudiants américains.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093" y="5589240"/>
            <a:ext cx="4144615" cy="126876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8" y="5373216"/>
            <a:ext cx="1423314" cy="1415739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553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27"/>
    </mc:Choice>
    <mc:Fallback>
      <p:transition spd="slow" advTm="5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62448" y="332656"/>
            <a:ext cx="5537944" cy="1143000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chemeClr val="accent5">
                    <a:lumMod val="75000"/>
                  </a:schemeClr>
                </a:solidFill>
              </a:rPr>
              <a:t>Parrainer Dauphine Brooklyn : contact</a:t>
            </a:r>
            <a:endParaRPr lang="fr-F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1560" y="1628800"/>
            <a:ext cx="7920880" cy="3960440"/>
          </a:xfrm>
        </p:spPr>
        <p:txBody>
          <a:bodyPr>
            <a:normAutofit lnSpcReduction="10000"/>
          </a:bodyPr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Licence d’Economie Appliquée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Philippe Bernard,  directeur</a:t>
            </a:r>
          </a:p>
          <a:p>
            <a:pPr lvl="2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Email : 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  <a:hlinkClick r:id="rId5"/>
              </a:rPr>
              <a:t>philippe.bernard@dauphine.fr</a:t>
            </a:r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2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Tel. : 01 44 05 41 56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Association Eco Aptitude</a:t>
            </a:r>
          </a:p>
          <a:p>
            <a:pPr lvl="2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Email :  </a:t>
            </a:r>
            <a:r>
              <a:rPr lang="fr-FR" dirty="0" smtClean="0">
                <a:hlinkClick r:id="rId6"/>
              </a:rPr>
              <a:t>ecoapptitude@gmail.com</a:t>
            </a:r>
            <a:endParaRPr lang="fr-FR" dirty="0" smtClean="0"/>
          </a:p>
          <a:p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Master 1 Ingénierie Economique et 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Financière</a:t>
            </a:r>
          </a:p>
          <a:p>
            <a:pPr lvl="1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Frédéric </a:t>
            </a:r>
            <a:r>
              <a:rPr lang="fr-FR" dirty="0" err="1" smtClean="0">
                <a:solidFill>
                  <a:schemeClr val="accent5">
                    <a:lumMod val="75000"/>
                  </a:schemeClr>
                </a:solidFill>
              </a:rPr>
              <a:t>Peltrault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, directeur</a:t>
            </a:r>
          </a:p>
          <a:p>
            <a:pPr lvl="2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Email : 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  <a:hlinkClick r:id="rId7"/>
              </a:rPr>
              <a:t>frederic.peltrault@dauphine.fr</a:t>
            </a:r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2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Tel. : 01 44 05 47 10</a:t>
            </a:r>
            <a:endParaRPr lang="fr-FR" dirty="0">
              <a:solidFill>
                <a:schemeClr val="accent5">
                  <a:lumMod val="75000"/>
                </a:schemeClr>
              </a:solidFill>
            </a:endParaRPr>
          </a:p>
          <a:p>
            <a:pPr lvl="2"/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093" y="5589240"/>
            <a:ext cx="4144615" cy="126876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8" y="5373216"/>
            <a:ext cx="1423314" cy="1415739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82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81"/>
    </mc:Choice>
    <mc:Fallback>
      <p:transition spd="slow" advTm="10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9552" y="1700808"/>
            <a:ext cx="4467541" cy="720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Merci pour votre attention.</a:t>
            </a:r>
          </a:p>
          <a:p>
            <a:pPr marL="0" indent="0">
              <a:buNone/>
            </a:pPr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476672"/>
            <a:ext cx="1620180" cy="64807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76672"/>
            <a:ext cx="1016000" cy="6731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59" y="3573015"/>
            <a:ext cx="4539521" cy="1944217"/>
          </a:xfrm>
          <a:prstGeom prst="rect">
            <a:avLst/>
          </a:prstGeom>
        </p:spPr>
      </p:pic>
      <p:sp>
        <p:nvSpPr>
          <p:cNvPr id="11" name="Espace réservé du contenu 3"/>
          <p:cNvSpPr>
            <a:spLocks noGrp="1"/>
          </p:cNvSpPr>
          <p:nvPr>
            <p:ph sz="half" idx="2"/>
          </p:nvPr>
        </p:nvSpPr>
        <p:spPr>
          <a:xfrm>
            <a:off x="5793091" y="2492896"/>
            <a:ext cx="1875253" cy="720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A bientôt.</a:t>
            </a:r>
          </a:p>
          <a:p>
            <a:pPr marL="0" indent="0">
              <a:buNone/>
            </a:pPr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2685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30"/>
    </mc:Choice>
    <mc:Fallback>
      <p:transition spd="slow" advTm="3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6|0.8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4|0.9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|0.9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3|1.1|0.8|1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9|1|1.1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9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|0.7|1.8|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|1|1.2|0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1|0.8|1.5|1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0.6|1.3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8|2.5|0.9|0.8|1.8|1|0.7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9|0.6|0.6|0.5|0.8|0.6|0.5|0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7|1.1|0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0.5|0.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|1.3|0.5|2|1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0.7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1916</TotalTime>
  <Words>426</Words>
  <Application>Microsoft Office PowerPoint</Application>
  <PresentationFormat>Affichage à l'écran (4:3)</PresentationFormat>
  <Paragraphs>89</Paragraphs>
  <Slides>17</Slides>
  <Notes>0</Notes>
  <HiddenSlides>0</HiddenSlides>
  <MMClips>17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Dauphine Brooklyn </vt:lpstr>
      <vt:lpstr>Présentation PowerPoint</vt:lpstr>
      <vt:lpstr>Dauphine Brooklyn</vt:lpstr>
      <vt:lpstr>Présentation PowerPoint</vt:lpstr>
      <vt:lpstr>Le projet Dauphine Brooklyn concrètement</vt:lpstr>
      <vt:lpstr>Dauphine Brooklyn</vt:lpstr>
      <vt:lpstr>Le partenaire :</vt:lpstr>
      <vt:lpstr>Brooklyn College</vt:lpstr>
      <vt:lpstr>Brooklyn College : un campus prestigieux</vt:lpstr>
      <vt:lpstr>Des infrastructures d’accueil</vt:lpstr>
      <vt:lpstr>Brooklyn-Dauphine : les étudiants</vt:lpstr>
      <vt:lpstr>Brooklyn-Dauphine : le cursus</vt:lpstr>
      <vt:lpstr>Brooklyn-Dauphine : le timing</vt:lpstr>
      <vt:lpstr>Parrainer Dauphine Brooklyn</vt:lpstr>
      <vt:lpstr>Parrainer Dauphine Brooklyn</vt:lpstr>
      <vt:lpstr>Parrainer Dauphine Brooklyn : contact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Dauphine Brooklyn</dc:title>
  <dc:creator>Philippe</dc:creator>
  <cp:lastModifiedBy>Philippe</cp:lastModifiedBy>
  <cp:revision>45</cp:revision>
  <dcterms:created xsi:type="dcterms:W3CDTF">2012-10-28T10:34:49Z</dcterms:created>
  <dcterms:modified xsi:type="dcterms:W3CDTF">2012-11-15T16:51:12Z</dcterms:modified>
</cp:coreProperties>
</file>