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12"/>
  </p:notesMasterIdLst>
  <p:sldIdLst>
    <p:sldId id="265" r:id="rId2"/>
    <p:sldId id="261" r:id="rId3"/>
    <p:sldId id="256" r:id="rId4"/>
    <p:sldId id="257" r:id="rId5"/>
    <p:sldId id="264" r:id="rId6"/>
    <p:sldId id="258" r:id="rId7"/>
    <p:sldId id="259" r:id="rId8"/>
    <p:sldId id="260" r:id="rId9"/>
    <p:sldId id="263" r:id="rId10"/>
    <p:sldId id="262" r:id="rId11"/>
  </p:sldIdLst>
  <p:sldSz cx="9144000" cy="5143500" type="screen16x9"/>
  <p:notesSz cx="7099300" cy="102346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40" d="100"/>
          <a:sy n="140" d="100"/>
        </p:scale>
        <p:origin x="-16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4021138" y="0"/>
            <a:ext cx="3076575" cy="511175"/>
          </a:xfrm>
          <a:prstGeom prst="rect">
            <a:avLst/>
          </a:prstGeom>
        </p:spPr>
        <p:txBody>
          <a:bodyPr vert="horz" lIns="91440" tIns="45720" rIns="91440" bIns="45720" rtlCol="0"/>
          <a:lstStyle>
            <a:lvl1pPr algn="r">
              <a:defRPr sz="1200"/>
            </a:lvl1pPr>
          </a:lstStyle>
          <a:p>
            <a:fld id="{85628BB7-8BB3-4BFF-87F7-6A1EBAA47DB6}" type="datetimeFigureOut">
              <a:rPr lang="fr-FR" smtClean="0"/>
              <a:pPr/>
              <a:t>15/11/2012</a:t>
            </a:fld>
            <a:endParaRPr lang="fr-FR"/>
          </a:p>
        </p:txBody>
      </p:sp>
      <p:sp>
        <p:nvSpPr>
          <p:cNvPr id="4" name="Espace réservé de l'image des diapositives 3"/>
          <p:cNvSpPr>
            <a:spLocks noGrp="1" noRot="1" noChangeAspect="1"/>
          </p:cNvSpPr>
          <p:nvPr>
            <p:ph type="sldImg" idx="2"/>
          </p:nvPr>
        </p:nvSpPr>
        <p:spPr>
          <a:xfrm>
            <a:off x="139700" y="768350"/>
            <a:ext cx="6819900" cy="3836988"/>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709613" y="4860925"/>
            <a:ext cx="5680075" cy="4605338"/>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721850"/>
            <a:ext cx="3076575" cy="511175"/>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4021138" y="9721850"/>
            <a:ext cx="3076575" cy="511175"/>
          </a:xfrm>
          <a:prstGeom prst="rect">
            <a:avLst/>
          </a:prstGeom>
        </p:spPr>
        <p:txBody>
          <a:bodyPr vert="horz" lIns="91440" tIns="45720" rIns="91440" bIns="45720" rtlCol="0" anchor="b"/>
          <a:lstStyle>
            <a:lvl1pPr algn="r">
              <a:defRPr sz="1200"/>
            </a:lvl1pPr>
          </a:lstStyle>
          <a:p>
            <a:fld id="{9ED931A1-3FC7-4A56-AE48-7D34566BB923}"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ED931A1-3FC7-4A56-AE48-7D34566BB923}" type="slidenum">
              <a:rPr lang="fr-FR" smtClean="0"/>
              <a:pPr/>
              <a:t>4</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ED931A1-3FC7-4A56-AE48-7D34566BB923}" type="slidenum">
              <a:rPr lang="fr-FR" smtClean="0"/>
              <a:pPr/>
              <a:t>5</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24"/>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1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93"/>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11"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8"/>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3"/>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3"/>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88BF4A-2F4C-4327-9EB1-BD4F3A285EF9}" type="datetimeFigureOut">
              <a:rPr lang="fr-FR" smtClean="0"/>
              <a:pPr/>
              <a:t>15/11/2012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883676-733E-445F-84F4-D7DF8BBE5932}"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C88BF4A-2F4C-4327-9EB1-BD4F3A285EF9}" type="datetimeFigureOut">
              <a:rPr lang="fr-FR" smtClean="0"/>
              <a:pPr/>
              <a:t>15/11/2012</a:t>
            </a:fld>
            <a:endParaRPr lang="fr-FR"/>
          </a:p>
        </p:txBody>
      </p:sp>
      <p:sp>
        <p:nvSpPr>
          <p:cNvPr id="5" name="Espace réservé du pied de page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3883676-733E-445F-84F4-D7DF8BBE593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Home</a:t>
            </a:r>
            <a:endParaRPr lang="fr-FR" sz="1100" b="1" dirty="0">
              <a:solidFill>
                <a:srgbClr val="FF0000"/>
              </a:solidFill>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solidFill>
                  <a:schemeClr val="tx1"/>
                </a:solidFill>
                <a:effectLst>
                  <a:outerShdw blurRad="38100" dist="38100" dir="2700000" algn="tl">
                    <a:srgbClr val="000000">
                      <a:alpha val="43137"/>
                    </a:srgbClr>
                  </a:outerShdw>
                </a:effectLst>
              </a:rPr>
              <a:t>Classements</a:t>
            </a:r>
            <a:endParaRPr lang="fr-FR" sz="1100" dirty="0">
              <a:solidFill>
                <a:schemeClr val="tx1"/>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153" name="Rectangle à coins arrondis 152"/>
          <p:cNvSpPr/>
          <p:nvPr/>
        </p:nvSpPr>
        <p:spPr>
          <a:xfrm>
            <a:off x="179512" y="1347614"/>
            <a:ext cx="84969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200" b="1" dirty="0" smtClean="0">
                <a:solidFill>
                  <a:srgbClr val="0033CC"/>
                </a:solidFill>
                <a:effectLst>
                  <a:outerShdw blurRad="38100" dist="38100" dir="2700000" algn="tl">
                    <a:srgbClr val="000000">
                      <a:alpha val="43137"/>
                    </a:srgbClr>
                  </a:outerShdw>
                </a:effectLst>
              </a:rPr>
              <a:t>INTRODUCTION AU CONCEPT PRONOSSIMO POUR L’EQUIPE DE DEVELOPPEMENT</a:t>
            </a:r>
            <a:endParaRPr lang="fr-FR" sz="1200" b="1" dirty="0">
              <a:solidFill>
                <a:srgbClr val="0033CC"/>
              </a:solidFill>
              <a:effectLst>
                <a:outerShdw blurRad="38100" dist="38100" dir="2700000" algn="tl">
                  <a:srgbClr val="000000">
                    <a:alpha val="43137"/>
                  </a:srgbClr>
                </a:outerShdw>
              </a:effectLst>
            </a:endParaRPr>
          </a:p>
        </p:txBody>
      </p:sp>
      <p:sp>
        <p:nvSpPr>
          <p:cNvPr id="154" name="Rectangle à coins arrondis 153"/>
          <p:cNvSpPr/>
          <p:nvPr/>
        </p:nvSpPr>
        <p:spPr>
          <a:xfrm>
            <a:off x="467544" y="1779662"/>
            <a:ext cx="30963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Pronossimo</a:t>
            </a:r>
            <a:r>
              <a:rPr lang="fr-FR" sz="1100" dirty="0" smtClean="0">
                <a:effectLst>
                  <a:outerShdw blurRad="38100" dist="38100" dir="2700000" algn="tl">
                    <a:srgbClr val="000000">
                      <a:alpha val="43137"/>
                    </a:srgbClr>
                  </a:outerShdw>
                </a:effectLst>
              </a:rPr>
              <a:t>, un site complémentaire</a:t>
            </a:r>
            <a:endParaRPr lang="fr-FR" sz="1100" dirty="0">
              <a:effectLst>
                <a:outerShdw blurRad="38100" dist="38100" dir="2700000" algn="tl">
                  <a:srgbClr val="000000">
                    <a:alpha val="43137"/>
                  </a:srgbClr>
                </a:outerShdw>
              </a:effectLst>
            </a:endParaRPr>
          </a:p>
        </p:txBody>
      </p:sp>
      <p:sp>
        <p:nvSpPr>
          <p:cNvPr id="70" name="Rectangle 69"/>
          <p:cNvSpPr/>
          <p:nvPr/>
        </p:nvSpPr>
        <p:spPr>
          <a:xfrm>
            <a:off x="3275856" y="483518"/>
            <a:ext cx="1503809" cy="30777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1400" b="1" cap="none" spc="50" dirty="0" smtClean="0">
                <a:ln w="11430"/>
                <a:solidFill>
                  <a:srgbClr val="00FF00"/>
                </a:solidFill>
                <a:effectLst>
                  <a:outerShdw blurRad="76200" dist="50800" dir="5400000" algn="tl" rotWithShape="0">
                    <a:srgbClr val="000000">
                      <a:alpha val="65000"/>
                    </a:srgbClr>
                  </a:outerShdw>
                </a:effectLst>
              </a:rPr>
              <a:t>Sports on the go</a:t>
            </a:r>
            <a:endParaRPr lang="fr-FR" sz="1400" b="1" cap="none" spc="50" dirty="0">
              <a:ln w="11430"/>
              <a:solidFill>
                <a:srgbClr val="00FF00"/>
              </a:solidFill>
              <a:effectLst>
                <a:outerShdw blurRad="76200" dist="50800" dir="5400000" algn="tl" rotWithShape="0">
                  <a:srgbClr val="000000">
                    <a:alpha val="65000"/>
                  </a:srgbClr>
                </a:outerShdw>
              </a:effectLst>
            </a:endParaRPr>
          </a:p>
        </p:txBody>
      </p:sp>
      <p:sp>
        <p:nvSpPr>
          <p:cNvPr id="69" name="Rectangle à coins arrondis 68"/>
          <p:cNvSpPr/>
          <p:nvPr/>
        </p:nvSpPr>
        <p:spPr>
          <a:xfrm>
            <a:off x="5220072" y="1779662"/>
            <a:ext cx="30963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Pronossimo</a:t>
            </a:r>
            <a:r>
              <a:rPr lang="fr-FR" sz="1100" dirty="0" smtClean="0">
                <a:effectLst>
                  <a:outerShdw blurRad="38100" dist="38100" dir="2700000" algn="tl">
                    <a:srgbClr val="000000">
                      <a:alpha val="43137"/>
                    </a:srgbClr>
                  </a:outerShdw>
                </a:effectLst>
              </a:rPr>
              <a:t>, une gestion simplifiée</a:t>
            </a:r>
            <a:endParaRPr lang="fr-FR" sz="1100" dirty="0">
              <a:effectLst>
                <a:outerShdw blurRad="38100" dist="38100" dir="2700000" algn="tl">
                  <a:srgbClr val="000000">
                    <a:alpha val="43137"/>
                  </a:srgbClr>
                </a:outerShdw>
              </a:effectLst>
            </a:endParaRPr>
          </a:p>
        </p:txBody>
      </p:sp>
      <p:sp>
        <p:nvSpPr>
          <p:cNvPr id="72" name="Rectangle à coins arrondis 71"/>
          <p:cNvSpPr/>
          <p:nvPr/>
        </p:nvSpPr>
        <p:spPr>
          <a:xfrm>
            <a:off x="467544" y="3363838"/>
            <a:ext cx="30963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Pronossimo</a:t>
            </a:r>
            <a:r>
              <a:rPr lang="fr-FR" sz="1100" dirty="0" smtClean="0">
                <a:effectLst>
                  <a:outerShdw blurRad="38100" dist="38100" dir="2700000" algn="tl">
                    <a:srgbClr val="000000">
                      <a:alpha val="43137"/>
                    </a:srgbClr>
                  </a:outerShdw>
                </a:effectLst>
              </a:rPr>
              <a:t>, une nouvelle expérience du </a:t>
            </a:r>
            <a:r>
              <a:rPr lang="fr-FR" sz="1100" dirty="0" err="1" smtClean="0">
                <a:effectLst>
                  <a:outerShdw blurRad="38100" dist="38100" dir="2700000" algn="tl">
                    <a:srgbClr val="000000">
                      <a:alpha val="43137"/>
                    </a:srgbClr>
                  </a:outerShdw>
                </a:effectLst>
              </a:rPr>
              <a:t>prono</a:t>
            </a:r>
            <a:endParaRPr lang="fr-FR" sz="1100" dirty="0">
              <a:effectLst>
                <a:outerShdw blurRad="38100" dist="38100" dir="2700000" algn="tl">
                  <a:srgbClr val="000000">
                    <a:alpha val="43137"/>
                  </a:srgbClr>
                </a:outerShdw>
              </a:effectLst>
            </a:endParaRPr>
          </a:p>
        </p:txBody>
      </p:sp>
      <p:sp>
        <p:nvSpPr>
          <p:cNvPr id="73" name="Rectangle à coins arrondis 72"/>
          <p:cNvSpPr/>
          <p:nvPr/>
        </p:nvSpPr>
        <p:spPr>
          <a:xfrm>
            <a:off x="5220072" y="3363838"/>
            <a:ext cx="30963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Pronossimo</a:t>
            </a:r>
            <a:r>
              <a:rPr lang="fr-FR" sz="1100" dirty="0" smtClean="0">
                <a:effectLst>
                  <a:outerShdw blurRad="38100" dist="38100" dir="2700000" algn="tl">
                    <a:srgbClr val="000000">
                      <a:alpha val="43137"/>
                    </a:srgbClr>
                  </a:outerShdw>
                </a:effectLst>
              </a:rPr>
              <a:t>, une offre personnalisée</a:t>
            </a:r>
            <a:endParaRPr lang="fr-FR" sz="1100" dirty="0">
              <a:effectLst>
                <a:outerShdw blurRad="38100" dist="38100" dir="2700000" algn="tl">
                  <a:srgbClr val="000000">
                    <a:alpha val="43137"/>
                  </a:srgbClr>
                </a:outerShdw>
              </a:effectLst>
            </a:endParaRPr>
          </a:p>
        </p:txBody>
      </p:sp>
      <p:sp>
        <p:nvSpPr>
          <p:cNvPr id="74" name="ZoneTexte 73"/>
          <p:cNvSpPr txBox="1"/>
          <p:nvPr/>
        </p:nvSpPr>
        <p:spPr>
          <a:xfrm>
            <a:off x="467544" y="2067695"/>
            <a:ext cx="3096344" cy="1292662"/>
          </a:xfrm>
          <a:prstGeom prst="rect">
            <a:avLst/>
          </a:prstGeom>
          <a:noFill/>
        </p:spPr>
        <p:txBody>
          <a:bodyPr wrap="square" rtlCol="0">
            <a:spAutoFit/>
          </a:bodyPr>
          <a:lstStyle/>
          <a:p>
            <a:r>
              <a:rPr lang="fr-FR" sz="900" dirty="0" smtClean="0"/>
              <a:t>Objectifs :</a:t>
            </a:r>
          </a:p>
          <a:p>
            <a:pPr>
              <a:buFontTx/>
              <a:buChar char="-"/>
            </a:pPr>
            <a:r>
              <a:rPr lang="fr-FR" sz="900" dirty="0" smtClean="0"/>
              <a:t> conquérir une nouvelle audience</a:t>
            </a:r>
          </a:p>
          <a:p>
            <a:pPr>
              <a:buFontTx/>
              <a:buChar char="-"/>
            </a:pPr>
            <a:r>
              <a:rPr lang="fr-FR" sz="900" dirty="0" smtClean="0"/>
              <a:t> </a:t>
            </a:r>
            <a:r>
              <a:rPr lang="fr-FR" sz="900" dirty="0" smtClean="0"/>
              <a:t>établir des partenariats avec les opérateurs historiques</a:t>
            </a:r>
          </a:p>
          <a:p>
            <a:endParaRPr lang="fr-FR" sz="600" dirty="0" smtClean="0"/>
          </a:p>
          <a:p>
            <a:r>
              <a:rPr lang="fr-FR" sz="900" dirty="0" smtClean="0"/>
              <a:t>Moyens :</a:t>
            </a:r>
            <a:endParaRPr lang="fr-FR" sz="900" dirty="0" smtClean="0"/>
          </a:p>
          <a:p>
            <a:pPr>
              <a:buFontTx/>
              <a:buChar char="-"/>
            </a:pPr>
            <a:r>
              <a:rPr lang="fr-FR" sz="900" dirty="0" smtClean="0"/>
              <a:t> des compétitions nouvelles à pronostiquer</a:t>
            </a:r>
          </a:p>
          <a:p>
            <a:pPr>
              <a:buFontTx/>
              <a:buChar char="-"/>
            </a:pPr>
            <a:r>
              <a:rPr lang="fr-FR" sz="900" dirty="0" smtClean="0"/>
              <a:t> </a:t>
            </a:r>
            <a:r>
              <a:rPr lang="fr-FR" sz="900" dirty="0" smtClean="0"/>
              <a:t>le sport féminin à l’honneur</a:t>
            </a:r>
          </a:p>
          <a:p>
            <a:pPr>
              <a:buFontTx/>
              <a:buChar char="-"/>
            </a:pPr>
            <a:r>
              <a:rPr lang="fr-FR" sz="900" dirty="0" smtClean="0"/>
              <a:t> </a:t>
            </a:r>
            <a:r>
              <a:rPr lang="fr-FR" sz="900" dirty="0" smtClean="0"/>
              <a:t>la part belle à la proximité avec des compétitions de divisions inférieurs</a:t>
            </a:r>
          </a:p>
        </p:txBody>
      </p:sp>
      <p:sp>
        <p:nvSpPr>
          <p:cNvPr id="75" name="ZoneTexte 74"/>
          <p:cNvSpPr txBox="1"/>
          <p:nvPr/>
        </p:nvSpPr>
        <p:spPr>
          <a:xfrm>
            <a:off x="5228790" y="2061009"/>
            <a:ext cx="3096344" cy="1292662"/>
          </a:xfrm>
          <a:prstGeom prst="rect">
            <a:avLst/>
          </a:prstGeom>
          <a:noFill/>
        </p:spPr>
        <p:txBody>
          <a:bodyPr wrap="square" rtlCol="0">
            <a:spAutoFit/>
          </a:bodyPr>
          <a:lstStyle/>
          <a:p>
            <a:r>
              <a:rPr lang="fr-FR" sz="900" dirty="0" smtClean="0"/>
              <a:t>Objectif :</a:t>
            </a:r>
          </a:p>
          <a:p>
            <a:pPr>
              <a:buFontTx/>
              <a:buChar char="-"/>
            </a:pPr>
            <a:r>
              <a:rPr lang="fr-FR" sz="900" dirty="0" smtClean="0"/>
              <a:t> limiter au maximum la gestion du site au quotidien</a:t>
            </a:r>
          </a:p>
          <a:p>
            <a:endParaRPr lang="fr-FR" sz="600" dirty="0" smtClean="0"/>
          </a:p>
          <a:p>
            <a:r>
              <a:rPr lang="fr-FR" sz="900" dirty="0" smtClean="0"/>
              <a:t>Moyens :</a:t>
            </a:r>
            <a:endParaRPr lang="fr-FR" sz="900" dirty="0" smtClean="0"/>
          </a:p>
          <a:p>
            <a:pPr>
              <a:buFontTx/>
              <a:buChar char="-"/>
            </a:pPr>
            <a:r>
              <a:rPr lang="fr-FR" sz="900" dirty="0" smtClean="0"/>
              <a:t> un seul type de </a:t>
            </a:r>
            <a:r>
              <a:rPr lang="fr-FR" sz="900" dirty="0" err="1" smtClean="0"/>
              <a:t>pronos</a:t>
            </a:r>
            <a:r>
              <a:rPr lang="fr-FR" sz="900" dirty="0" smtClean="0"/>
              <a:t> : 1 N 2</a:t>
            </a:r>
          </a:p>
          <a:p>
            <a:pPr>
              <a:buFontTx/>
              <a:buChar char="-"/>
            </a:pPr>
            <a:r>
              <a:rPr lang="fr-FR" sz="900" dirty="0" smtClean="0"/>
              <a:t> </a:t>
            </a:r>
            <a:r>
              <a:rPr lang="fr-FR" sz="900" dirty="0" smtClean="0"/>
              <a:t>uniquement des championnats</a:t>
            </a:r>
          </a:p>
          <a:p>
            <a:pPr lvl="1">
              <a:buFont typeface="Arial" charset="0"/>
              <a:buChar char="•"/>
            </a:pPr>
            <a:r>
              <a:rPr lang="fr-FR" sz="900" dirty="0" smtClean="0"/>
              <a:t> </a:t>
            </a:r>
            <a:r>
              <a:rPr lang="fr-FR" sz="900" dirty="0" smtClean="0"/>
              <a:t>pas de </a:t>
            </a:r>
            <a:r>
              <a:rPr lang="fr-FR" sz="900" dirty="0" err="1" smtClean="0"/>
              <a:t>start</a:t>
            </a:r>
            <a:r>
              <a:rPr lang="fr-FR" sz="900" dirty="0" smtClean="0"/>
              <a:t>-</a:t>
            </a:r>
            <a:r>
              <a:rPr lang="fr-FR" sz="900" dirty="0" err="1" smtClean="0"/>
              <a:t>list</a:t>
            </a:r>
            <a:r>
              <a:rPr lang="fr-FR" sz="900" dirty="0" smtClean="0"/>
              <a:t> incertaine à gérer </a:t>
            </a:r>
          </a:p>
          <a:p>
            <a:pPr lvl="1">
              <a:buFont typeface="Arial" charset="0"/>
              <a:buChar char="•"/>
            </a:pPr>
            <a:r>
              <a:rPr lang="fr-FR" sz="900" dirty="0" smtClean="0"/>
              <a:t> </a:t>
            </a:r>
            <a:r>
              <a:rPr lang="fr-FR" sz="900" dirty="0" smtClean="0"/>
              <a:t>un calendrier complet connu en début de saison</a:t>
            </a:r>
          </a:p>
          <a:p>
            <a:pPr>
              <a:buFontTx/>
              <a:buChar char="-"/>
            </a:pPr>
            <a:r>
              <a:rPr lang="fr-FR" sz="900" dirty="0" smtClean="0"/>
              <a:t> </a:t>
            </a:r>
            <a:r>
              <a:rPr lang="fr-FR" sz="900" dirty="0" smtClean="0"/>
              <a:t>uniquement horaires clôtures et saisie des résultats à gérer</a:t>
            </a:r>
          </a:p>
        </p:txBody>
      </p:sp>
      <p:sp>
        <p:nvSpPr>
          <p:cNvPr id="82" name="ZoneTexte 81"/>
          <p:cNvSpPr txBox="1"/>
          <p:nvPr/>
        </p:nvSpPr>
        <p:spPr>
          <a:xfrm>
            <a:off x="539552" y="3651870"/>
            <a:ext cx="3096344" cy="1292662"/>
          </a:xfrm>
          <a:prstGeom prst="rect">
            <a:avLst/>
          </a:prstGeom>
          <a:noFill/>
        </p:spPr>
        <p:txBody>
          <a:bodyPr wrap="square" rtlCol="0">
            <a:spAutoFit/>
          </a:bodyPr>
          <a:lstStyle/>
          <a:p>
            <a:r>
              <a:rPr lang="fr-FR" sz="900" dirty="0" smtClean="0"/>
              <a:t>Objectifs :</a:t>
            </a:r>
          </a:p>
          <a:p>
            <a:pPr>
              <a:buFontTx/>
              <a:buChar char="-"/>
            </a:pPr>
            <a:r>
              <a:rPr lang="fr-FR" sz="900" dirty="0" smtClean="0"/>
              <a:t>  récompenser les prises de risques, et non le suivi des books</a:t>
            </a:r>
          </a:p>
          <a:p>
            <a:pPr>
              <a:buFontTx/>
              <a:buChar char="-"/>
            </a:pPr>
            <a:r>
              <a:rPr lang="fr-FR" sz="900" dirty="0" smtClean="0"/>
              <a:t> </a:t>
            </a:r>
            <a:r>
              <a:rPr lang="fr-FR" sz="900" dirty="0" smtClean="0"/>
              <a:t>hiérarchiser les concours suivant leur attractivité</a:t>
            </a:r>
          </a:p>
          <a:p>
            <a:pPr>
              <a:buFontTx/>
              <a:buChar char="-"/>
            </a:pPr>
            <a:r>
              <a:rPr lang="fr-FR" sz="900" dirty="0" smtClean="0"/>
              <a:t> ne pas surcharger le joueur de pronostics</a:t>
            </a:r>
          </a:p>
          <a:p>
            <a:endParaRPr lang="fr-FR" sz="600" dirty="0" smtClean="0"/>
          </a:p>
          <a:p>
            <a:r>
              <a:rPr lang="fr-FR" sz="900" dirty="0" smtClean="0"/>
              <a:t>Moyens :</a:t>
            </a:r>
            <a:endParaRPr lang="fr-FR" sz="900" dirty="0" smtClean="0"/>
          </a:p>
          <a:p>
            <a:pPr>
              <a:buFontTx/>
              <a:buChar char="-"/>
            </a:pPr>
            <a:r>
              <a:rPr lang="fr-FR" sz="900" dirty="0" smtClean="0"/>
              <a:t> un mode de décompte des points innovant</a:t>
            </a:r>
          </a:p>
          <a:p>
            <a:pPr>
              <a:buFontTx/>
              <a:buChar char="-"/>
            </a:pPr>
            <a:r>
              <a:rPr lang="fr-FR" sz="900" dirty="0" smtClean="0"/>
              <a:t> </a:t>
            </a:r>
            <a:r>
              <a:rPr lang="fr-FR" sz="900" dirty="0" smtClean="0"/>
              <a:t>une hiérarchie des concours avec coefficients de popularité</a:t>
            </a:r>
            <a:endParaRPr lang="fr-FR" sz="900" dirty="0" smtClean="0"/>
          </a:p>
          <a:p>
            <a:pPr>
              <a:buFontTx/>
              <a:buChar char="-"/>
            </a:pPr>
            <a:r>
              <a:rPr lang="fr-FR" sz="900" dirty="0" smtClean="0"/>
              <a:t> </a:t>
            </a:r>
            <a:r>
              <a:rPr lang="fr-FR" sz="900" dirty="0" smtClean="0"/>
              <a:t>une offre à la carte</a:t>
            </a:r>
          </a:p>
        </p:txBody>
      </p:sp>
      <p:sp>
        <p:nvSpPr>
          <p:cNvPr id="83" name="ZoneTexte 82"/>
          <p:cNvSpPr txBox="1"/>
          <p:nvPr/>
        </p:nvSpPr>
        <p:spPr>
          <a:xfrm>
            <a:off x="5220072" y="3651870"/>
            <a:ext cx="3342325" cy="2215991"/>
          </a:xfrm>
          <a:prstGeom prst="rect">
            <a:avLst/>
          </a:prstGeom>
          <a:noFill/>
        </p:spPr>
        <p:txBody>
          <a:bodyPr wrap="square" rtlCol="0">
            <a:spAutoFit/>
          </a:bodyPr>
          <a:lstStyle/>
          <a:p>
            <a:r>
              <a:rPr lang="fr-FR" sz="900" dirty="0" smtClean="0"/>
              <a:t>Vous êtes fan de football russe et vous ne trouvez pas votre bonheur ? Créez votre propre concours et défiez vos amis !</a:t>
            </a:r>
          </a:p>
          <a:p>
            <a:endParaRPr lang="fr-FR" sz="800" dirty="0" smtClean="0"/>
          </a:p>
          <a:p>
            <a:r>
              <a:rPr lang="fr-FR" sz="900" dirty="0" smtClean="0"/>
              <a:t>Créez les manches, gérez les horaires de clôture, saisissez les résultats… bref, gérez entièrement votre concours… ou laissez </a:t>
            </a:r>
            <a:r>
              <a:rPr lang="fr-FR" sz="900" dirty="0" err="1" smtClean="0"/>
              <a:t>Pronossimo</a:t>
            </a:r>
            <a:r>
              <a:rPr lang="fr-FR" sz="900" dirty="0" smtClean="0"/>
              <a:t> le faire à votre place !</a:t>
            </a:r>
          </a:p>
          <a:p>
            <a:endParaRPr lang="fr-FR" sz="800" dirty="0" smtClean="0"/>
          </a:p>
          <a:p>
            <a:r>
              <a:rPr lang="fr-FR" sz="800" u="sng" dirty="0" smtClean="0"/>
              <a:t>Idée de développement :</a:t>
            </a:r>
          </a:p>
          <a:p>
            <a:r>
              <a:rPr lang="fr-FR" sz="800" dirty="0" smtClean="0"/>
              <a:t>Moyen terme : uniquement les championnats pros (proposés sur </a:t>
            </a:r>
            <a:r>
              <a:rPr lang="fr-FR" sz="800" dirty="0" err="1" smtClean="0"/>
              <a:t>Statistiks</a:t>
            </a:r>
            <a:r>
              <a:rPr lang="fr-FR" sz="800" dirty="0" smtClean="0"/>
              <a:t>)</a:t>
            </a:r>
          </a:p>
          <a:p>
            <a:r>
              <a:rPr lang="fr-FR" sz="800" dirty="0" smtClean="0"/>
              <a:t>Long terme : tout type de championnat local (ligue, district) organisé par le membre (service payant) =&gt; service aux licenciés</a:t>
            </a:r>
          </a:p>
          <a:p>
            <a:endParaRPr lang="fr-FR" sz="900" dirty="0" smtClean="0"/>
          </a:p>
          <a:p>
            <a:endParaRPr lang="fr-FR" sz="900" dirty="0" smtClean="0"/>
          </a:p>
          <a:p>
            <a:endParaRPr lang="fr-FR" sz="900" dirty="0" smtClean="0"/>
          </a:p>
          <a:p>
            <a:endParaRPr lang="fr-FR" sz="900" dirty="0" smtClean="0"/>
          </a:p>
          <a:p>
            <a:endParaRPr lang="fr-FR" sz="900" dirty="0" smtClean="0"/>
          </a:p>
        </p:txBody>
      </p:sp>
      <p:sp>
        <p:nvSpPr>
          <p:cNvPr id="84" name="Rectangle 83"/>
          <p:cNvSpPr/>
          <p:nvPr/>
        </p:nvSpPr>
        <p:spPr>
          <a:xfrm>
            <a:off x="3594756" y="1759132"/>
            <a:ext cx="453970" cy="261610"/>
          </a:xfrm>
          <a:prstGeom prst="rect">
            <a:avLst/>
          </a:prstGeom>
        </p:spPr>
        <p:txBody>
          <a:bodyPr wrap="none">
            <a:spAutoFit/>
          </a:bodyPr>
          <a:lstStyle/>
          <a:p>
            <a:r>
              <a:rPr lang="fr-FR" sz="1100" dirty="0" smtClean="0">
                <a:solidFill>
                  <a:srgbClr val="FF0000"/>
                </a:solidFill>
                <a:effectLst>
                  <a:outerShdw blurRad="38100" dist="38100" dir="2700000" algn="tl">
                    <a:srgbClr val="000000">
                      <a:alpha val="43137"/>
                    </a:srgbClr>
                  </a:outerShdw>
                </a:effectLst>
              </a:rPr>
              <a:t>Base</a:t>
            </a:r>
            <a:endParaRPr lang="fr-FR" sz="1100" dirty="0"/>
          </a:p>
        </p:txBody>
      </p:sp>
      <p:sp>
        <p:nvSpPr>
          <p:cNvPr id="85" name="Rectangle 84"/>
          <p:cNvSpPr/>
          <p:nvPr/>
        </p:nvSpPr>
        <p:spPr>
          <a:xfrm>
            <a:off x="3635896" y="3363838"/>
            <a:ext cx="453970" cy="261610"/>
          </a:xfrm>
          <a:prstGeom prst="rect">
            <a:avLst/>
          </a:prstGeom>
        </p:spPr>
        <p:txBody>
          <a:bodyPr wrap="none">
            <a:spAutoFit/>
          </a:bodyPr>
          <a:lstStyle/>
          <a:p>
            <a:r>
              <a:rPr lang="fr-FR" sz="1100" dirty="0" smtClean="0">
                <a:solidFill>
                  <a:srgbClr val="FF0000"/>
                </a:solidFill>
                <a:effectLst>
                  <a:outerShdw blurRad="38100" dist="38100" dir="2700000" algn="tl">
                    <a:srgbClr val="000000">
                      <a:alpha val="43137"/>
                    </a:srgbClr>
                  </a:outerShdw>
                </a:effectLst>
              </a:rPr>
              <a:t>Base</a:t>
            </a:r>
            <a:endParaRPr lang="fr-FR" sz="1100" dirty="0"/>
          </a:p>
        </p:txBody>
      </p:sp>
      <p:sp>
        <p:nvSpPr>
          <p:cNvPr id="92" name="Rectangle 91"/>
          <p:cNvSpPr/>
          <p:nvPr/>
        </p:nvSpPr>
        <p:spPr>
          <a:xfrm>
            <a:off x="8388424" y="1779662"/>
            <a:ext cx="453970" cy="261610"/>
          </a:xfrm>
          <a:prstGeom prst="rect">
            <a:avLst/>
          </a:prstGeom>
        </p:spPr>
        <p:txBody>
          <a:bodyPr wrap="none">
            <a:spAutoFit/>
          </a:bodyPr>
          <a:lstStyle/>
          <a:p>
            <a:r>
              <a:rPr lang="fr-FR" sz="1100" dirty="0" smtClean="0">
                <a:solidFill>
                  <a:srgbClr val="FF0000"/>
                </a:solidFill>
                <a:effectLst>
                  <a:outerShdw blurRad="38100" dist="38100" dir="2700000" algn="tl">
                    <a:srgbClr val="000000">
                      <a:alpha val="43137"/>
                    </a:srgbClr>
                  </a:outerShdw>
                </a:effectLst>
              </a:rPr>
              <a:t>Base</a:t>
            </a:r>
            <a:endParaRPr lang="fr-FR" sz="1100" dirty="0"/>
          </a:p>
        </p:txBody>
      </p:sp>
      <p:sp>
        <p:nvSpPr>
          <p:cNvPr id="93" name="Rectangle 92"/>
          <p:cNvSpPr/>
          <p:nvPr/>
        </p:nvSpPr>
        <p:spPr>
          <a:xfrm>
            <a:off x="8460432" y="3363838"/>
            <a:ext cx="554960" cy="261610"/>
          </a:xfrm>
          <a:prstGeom prst="rect">
            <a:avLst/>
          </a:prstGeom>
        </p:spPr>
        <p:txBody>
          <a:bodyPr wrap="none">
            <a:spAutoFit/>
          </a:bodyPr>
          <a:lstStyle/>
          <a:p>
            <a:r>
              <a:rPr lang="fr-FR" sz="1100" dirty="0" smtClean="0">
                <a:solidFill>
                  <a:srgbClr val="FF0000"/>
                </a:solidFill>
                <a:effectLst>
                  <a:outerShdw blurRad="38100" dist="38100" dir="2700000" algn="tl">
                    <a:srgbClr val="000000">
                      <a:alpha val="43137"/>
                    </a:srgbClr>
                  </a:outerShdw>
                </a:effectLst>
              </a:rPr>
              <a:t>Expert</a:t>
            </a:r>
            <a:endParaRPr lang="fr-FR" sz="11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779662"/>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0" name="Rectangle 9"/>
          <p:cNvSpPr/>
          <p:nvPr/>
        </p:nvSpPr>
        <p:spPr>
          <a:xfrm>
            <a:off x="2267744" y="1779662"/>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Agenda</a:t>
            </a:r>
            <a:endParaRPr lang="fr-FR" sz="1100" b="1" dirty="0">
              <a:solidFill>
                <a:srgbClr val="FF0000"/>
              </a:solidFill>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solidFill>
                  <a:schemeClr val="tx1"/>
                </a:solidFill>
                <a:effectLst>
                  <a:outerShdw blurRad="38100" dist="38100" dir="2700000" algn="tl">
                    <a:srgbClr val="000000">
                      <a:alpha val="43137"/>
                    </a:srgbClr>
                  </a:outerShdw>
                </a:effectLst>
              </a:rPr>
              <a:t>Classements</a:t>
            </a:r>
            <a:endParaRPr lang="fr-FR" sz="1100" dirty="0">
              <a:solidFill>
                <a:schemeClr val="tx1"/>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102" name="Rectangle à coins arrondis 101"/>
          <p:cNvSpPr/>
          <p:nvPr/>
        </p:nvSpPr>
        <p:spPr>
          <a:xfrm>
            <a:off x="539552"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 venir</a:t>
            </a:r>
            <a:endParaRPr lang="fr-FR" sz="1100" dirty="0">
              <a:effectLst>
                <a:outerShdw blurRad="38100" dist="38100" dir="2700000" algn="tl">
                  <a:srgbClr val="000000">
                    <a:alpha val="43137"/>
                  </a:srgbClr>
                </a:outerShdw>
              </a:effectLst>
            </a:endParaRPr>
          </a:p>
        </p:txBody>
      </p:sp>
      <p:sp>
        <p:nvSpPr>
          <p:cNvPr id="103" name="Rectangle à coins arrondis 102"/>
          <p:cNvSpPr/>
          <p:nvPr/>
        </p:nvSpPr>
        <p:spPr>
          <a:xfrm>
            <a:off x="1619672" y="1131590"/>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Mensuel</a:t>
            </a:r>
            <a:endParaRPr lang="fr-FR" sz="1100" dirty="0">
              <a:effectLst>
                <a:outerShdw blurRad="38100" dist="38100" dir="2700000" algn="tl">
                  <a:srgbClr val="000000">
                    <a:alpha val="43137"/>
                  </a:srgbClr>
                </a:outerShdw>
              </a:effectLst>
            </a:endParaRPr>
          </a:p>
        </p:txBody>
      </p:sp>
      <p:sp>
        <p:nvSpPr>
          <p:cNvPr id="104" name="Rectangle à coins arrondis 103"/>
          <p:cNvSpPr/>
          <p:nvPr/>
        </p:nvSpPr>
        <p:spPr>
          <a:xfrm>
            <a:off x="2555776" y="1131590"/>
            <a:ext cx="1152128"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Hebdomadaire</a:t>
            </a:r>
            <a:endParaRPr lang="fr-FR" sz="1100" dirty="0">
              <a:effectLst>
                <a:outerShdw blurRad="38100" dist="38100" dir="2700000" algn="tl">
                  <a:srgbClr val="000000">
                    <a:alpha val="43137"/>
                  </a:srgbClr>
                </a:outerShdw>
              </a:effectLst>
            </a:endParaRPr>
          </a:p>
        </p:txBody>
      </p:sp>
      <p:sp>
        <p:nvSpPr>
          <p:cNvPr id="42" name="ZoneTexte 41"/>
          <p:cNvSpPr txBox="1"/>
          <p:nvPr/>
        </p:nvSpPr>
        <p:spPr>
          <a:xfrm>
            <a:off x="1547664" y="1707654"/>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51" name="Rectangle 50"/>
          <p:cNvSpPr/>
          <p:nvPr/>
        </p:nvSpPr>
        <p:spPr>
          <a:xfrm>
            <a:off x="179512" y="1779662"/>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52" name="ZoneTexte 51"/>
          <p:cNvSpPr txBox="1"/>
          <p:nvPr/>
        </p:nvSpPr>
        <p:spPr>
          <a:xfrm>
            <a:off x="3419872" y="1707654"/>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71" name="Rectangle à coins arrondis 70"/>
          <p:cNvSpPr/>
          <p:nvPr/>
        </p:nvSpPr>
        <p:spPr>
          <a:xfrm>
            <a:off x="4644008" y="1491630"/>
            <a:ext cx="4176464" cy="1152128"/>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76" name="Rectangle à coins arrondis 75"/>
          <p:cNvSpPr/>
          <p:nvPr/>
        </p:nvSpPr>
        <p:spPr>
          <a:xfrm>
            <a:off x="179512" y="2139702"/>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77" name="Rectangle 76"/>
          <p:cNvSpPr/>
          <p:nvPr/>
        </p:nvSpPr>
        <p:spPr>
          <a:xfrm>
            <a:off x="2267744" y="2139702"/>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78" name="ZoneTexte 77"/>
          <p:cNvSpPr txBox="1"/>
          <p:nvPr/>
        </p:nvSpPr>
        <p:spPr>
          <a:xfrm>
            <a:off x="1547664" y="2067694"/>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79" name="Rectangle 78"/>
          <p:cNvSpPr/>
          <p:nvPr/>
        </p:nvSpPr>
        <p:spPr>
          <a:xfrm>
            <a:off x="179512" y="2139702"/>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80" name="ZoneTexte 79"/>
          <p:cNvSpPr txBox="1"/>
          <p:nvPr/>
        </p:nvSpPr>
        <p:spPr>
          <a:xfrm>
            <a:off x="3419872" y="2067694"/>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86" name="Rectangle à coins arrondis 85"/>
          <p:cNvSpPr/>
          <p:nvPr/>
        </p:nvSpPr>
        <p:spPr>
          <a:xfrm>
            <a:off x="179512" y="2499742"/>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87" name="Rectangle 86"/>
          <p:cNvSpPr/>
          <p:nvPr/>
        </p:nvSpPr>
        <p:spPr>
          <a:xfrm>
            <a:off x="2267744" y="2499742"/>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88" name="ZoneTexte 87"/>
          <p:cNvSpPr txBox="1"/>
          <p:nvPr/>
        </p:nvSpPr>
        <p:spPr>
          <a:xfrm>
            <a:off x="1547664" y="2427734"/>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89" name="Rectangle 88"/>
          <p:cNvSpPr/>
          <p:nvPr/>
        </p:nvSpPr>
        <p:spPr>
          <a:xfrm>
            <a:off x="179512" y="2499742"/>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90" name="ZoneTexte 89"/>
          <p:cNvSpPr txBox="1"/>
          <p:nvPr/>
        </p:nvSpPr>
        <p:spPr>
          <a:xfrm>
            <a:off x="3419872" y="2427734"/>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91" name="Rectangle à coins arrondis 90"/>
          <p:cNvSpPr/>
          <p:nvPr/>
        </p:nvSpPr>
        <p:spPr>
          <a:xfrm>
            <a:off x="4644008" y="2715766"/>
            <a:ext cx="4176464" cy="64807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dirty="0"/>
          </a:p>
        </p:txBody>
      </p:sp>
      <p:sp>
        <p:nvSpPr>
          <p:cNvPr id="96" name="Rectangle à coins arrondis 95"/>
          <p:cNvSpPr/>
          <p:nvPr/>
        </p:nvSpPr>
        <p:spPr>
          <a:xfrm>
            <a:off x="179512" y="2859782"/>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97" name="Rectangle 96"/>
          <p:cNvSpPr/>
          <p:nvPr/>
        </p:nvSpPr>
        <p:spPr>
          <a:xfrm>
            <a:off x="2267744" y="2859782"/>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98" name="ZoneTexte 97"/>
          <p:cNvSpPr txBox="1"/>
          <p:nvPr/>
        </p:nvSpPr>
        <p:spPr>
          <a:xfrm>
            <a:off x="1547664" y="2787774"/>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99" name="Rectangle 98"/>
          <p:cNvSpPr/>
          <p:nvPr/>
        </p:nvSpPr>
        <p:spPr>
          <a:xfrm>
            <a:off x="179512" y="2859782"/>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00" name="ZoneTexte 99"/>
          <p:cNvSpPr txBox="1"/>
          <p:nvPr/>
        </p:nvSpPr>
        <p:spPr>
          <a:xfrm>
            <a:off x="3419872" y="2787774"/>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111" name="Rectangle 110"/>
          <p:cNvSpPr/>
          <p:nvPr/>
        </p:nvSpPr>
        <p:spPr>
          <a:xfrm>
            <a:off x="6012160" y="2859782"/>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Bandeau PUB</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13" name="Rectangle à coins arrondis 112"/>
          <p:cNvSpPr/>
          <p:nvPr/>
        </p:nvSpPr>
        <p:spPr>
          <a:xfrm>
            <a:off x="179512" y="3507854"/>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14" name="Rectangle 113"/>
          <p:cNvSpPr/>
          <p:nvPr/>
        </p:nvSpPr>
        <p:spPr>
          <a:xfrm>
            <a:off x="2267744" y="3507854"/>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15" name="ZoneTexte 114"/>
          <p:cNvSpPr txBox="1"/>
          <p:nvPr/>
        </p:nvSpPr>
        <p:spPr>
          <a:xfrm>
            <a:off x="1547664" y="3435846"/>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116" name="Rectangle 115"/>
          <p:cNvSpPr/>
          <p:nvPr/>
        </p:nvSpPr>
        <p:spPr>
          <a:xfrm>
            <a:off x="179512" y="3507854"/>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17" name="ZoneTexte 116"/>
          <p:cNvSpPr txBox="1"/>
          <p:nvPr/>
        </p:nvSpPr>
        <p:spPr>
          <a:xfrm>
            <a:off x="3419872" y="3435846"/>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123" name="Rectangle à coins arrondis 122"/>
          <p:cNvSpPr/>
          <p:nvPr/>
        </p:nvSpPr>
        <p:spPr>
          <a:xfrm>
            <a:off x="179512" y="3867894"/>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24" name="Rectangle 123"/>
          <p:cNvSpPr/>
          <p:nvPr/>
        </p:nvSpPr>
        <p:spPr>
          <a:xfrm>
            <a:off x="2267744" y="3867894"/>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25" name="ZoneTexte 124"/>
          <p:cNvSpPr txBox="1"/>
          <p:nvPr/>
        </p:nvSpPr>
        <p:spPr>
          <a:xfrm>
            <a:off x="1547664" y="3795886"/>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126" name="Rectangle 125"/>
          <p:cNvSpPr/>
          <p:nvPr/>
        </p:nvSpPr>
        <p:spPr>
          <a:xfrm>
            <a:off x="179512" y="3867894"/>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27" name="ZoneTexte 126"/>
          <p:cNvSpPr txBox="1"/>
          <p:nvPr/>
        </p:nvSpPr>
        <p:spPr>
          <a:xfrm>
            <a:off x="3419872" y="3795886"/>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133" name="Rectangle à coins arrondis 132"/>
          <p:cNvSpPr/>
          <p:nvPr/>
        </p:nvSpPr>
        <p:spPr>
          <a:xfrm>
            <a:off x="179512" y="4227934"/>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34" name="Rectangle 133"/>
          <p:cNvSpPr/>
          <p:nvPr/>
        </p:nvSpPr>
        <p:spPr>
          <a:xfrm>
            <a:off x="2267744" y="4227934"/>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35" name="ZoneTexte 134"/>
          <p:cNvSpPr txBox="1"/>
          <p:nvPr/>
        </p:nvSpPr>
        <p:spPr>
          <a:xfrm>
            <a:off x="1547664" y="4155926"/>
            <a:ext cx="864096"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12</a:t>
            </a:r>
            <a:r>
              <a:rPr lang="fr-FR" sz="800" baseline="30000" dirty="0" smtClean="0">
                <a:solidFill>
                  <a:srgbClr val="FF0000"/>
                </a:solidFill>
              </a:rPr>
              <a:t>ème</a:t>
            </a:r>
            <a:r>
              <a:rPr lang="fr-FR" sz="800" dirty="0" smtClean="0">
                <a:solidFill>
                  <a:srgbClr val="FF0000"/>
                </a:solidFill>
              </a:rPr>
              <a:t> Journée</a:t>
            </a:r>
            <a:r>
              <a:rPr lang="fr-FR" sz="800" dirty="0" smtClean="0">
                <a:solidFill>
                  <a:schemeClr val="bg1"/>
                </a:solidFill>
              </a:rPr>
              <a:t>	</a:t>
            </a:r>
            <a:endParaRPr lang="fr-FR" sz="800" dirty="0">
              <a:solidFill>
                <a:schemeClr val="bg1"/>
              </a:solidFill>
            </a:endParaRPr>
          </a:p>
        </p:txBody>
      </p:sp>
      <p:sp>
        <p:nvSpPr>
          <p:cNvPr id="136" name="Rectangle 135"/>
          <p:cNvSpPr/>
          <p:nvPr/>
        </p:nvSpPr>
        <p:spPr>
          <a:xfrm>
            <a:off x="179512" y="4227934"/>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37" name="ZoneTexte 136"/>
          <p:cNvSpPr txBox="1"/>
          <p:nvPr/>
        </p:nvSpPr>
        <p:spPr>
          <a:xfrm>
            <a:off x="3419872" y="4155926"/>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143" name="Rectangle à coins arrondis 142"/>
          <p:cNvSpPr/>
          <p:nvPr/>
        </p:nvSpPr>
        <p:spPr>
          <a:xfrm>
            <a:off x="179512" y="4587974"/>
            <a:ext cx="4176464"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44" name="Rectangle 143"/>
          <p:cNvSpPr/>
          <p:nvPr/>
        </p:nvSpPr>
        <p:spPr>
          <a:xfrm>
            <a:off x="2267744" y="4587974"/>
            <a:ext cx="1224136" cy="307777"/>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Reste 12h52</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45" name="ZoneTexte 144"/>
          <p:cNvSpPr txBox="1"/>
          <p:nvPr/>
        </p:nvSpPr>
        <p:spPr>
          <a:xfrm>
            <a:off x="1547664" y="4299942"/>
            <a:ext cx="864096" cy="215444"/>
          </a:xfrm>
          <a:prstGeom prst="rect">
            <a:avLst/>
          </a:prstGeom>
          <a:noFill/>
        </p:spPr>
        <p:txBody>
          <a:bodyPr wrap="square" rtlCol="0">
            <a:spAutoFit/>
          </a:bodyPr>
          <a:lstStyle/>
          <a:p>
            <a:r>
              <a:rPr lang="fr-FR" sz="800" dirty="0" smtClean="0">
                <a:solidFill>
                  <a:srgbClr val="FF0000"/>
                </a:solidFill>
              </a:rPr>
              <a:t>  </a:t>
            </a:r>
          </a:p>
        </p:txBody>
      </p:sp>
      <p:sp>
        <p:nvSpPr>
          <p:cNvPr id="146" name="Rectangle 145"/>
          <p:cNvSpPr/>
          <p:nvPr/>
        </p:nvSpPr>
        <p:spPr>
          <a:xfrm>
            <a:off x="179512" y="4587974"/>
            <a:ext cx="1367952" cy="276999"/>
          </a:xfrm>
          <a:prstGeom prst="rect">
            <a:avLst/>
          </a:prstGeom>
          <a:noFill/>
        </p:spPr>
        <p:txBody>
          <a:bodyPr wrap="square" lIns="91440" tIns="45720" rIns="91440" bIns="45720">
            <a:spAutoFit/>
          </a:bodyPr>
          <a:lstStyle/>
          <a:p>
            <a:pPr algn="ctr"/>
            <a:r>
              <a:rPr lang="fr-FR" sz="1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Football – Ligue 1</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47" name="ZoneTexte 146"/>
          <p:cNvSpPr txBox="1"/>
          <p:nvPr/>
        </p:nvSpPr>
        <p:spPr>
          <a:xfrm>
            <a:off x="3419872" y="4515966"/>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       </a:t>
            </a:r>
            <a:r>
              <a:rPr lang="fr-FR" sz="800" u="sng" dirty="0" smtClean="0">
                <a:solidFill>
                  <a:srgbClr val="FF0000"/>
                </a:solidFill>
              </a:rPr>
              <a:t>Pronostiquer</a:t>
            </a:r>
            <a:r>
              <a:rPr lang="fr-FR" sz="800" dirty="0" smtClean="0">
                <a:solidFill>
                  <a:schemeClr val="bg1"/>
                </a:solidFill>
              </a:rPr>
              <a:t>	</a:t>
            </a:r>
            <a:endParaRPr lang="fr-FR" sz="800" dirty="0">
              <a:solidFill>
                <a:schemeClr val="bg1"/>
              </a:solidFill>
            </a:endParaRPr>
          </a:p>
        </p:txBody>
      </p:sp>
      <p:sp>
        <p:nvSpPr>
          <p:cNvPr id="153" name="Rectangle à coins arrondis 152"/>
          <p:cNvSpPr/>
          <p:nvPr/>
        </p:nvSpPr>
        <p:spPr>
          <a:xfrm>
            <a:off x="179512" y="1491630"/>
            <a:ext cx="417646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Pronostics à venir</a:t>
            </a:r>
            <a:endParaRPr lang="fr-FR" sz="1100" dirty="0">
              <a:effectLst>
                <a:outerShdw blurRad="38100" dist="38100" dir="2700000" algn="tl">
                  <a:srgbClr val="000000">
                    <a:alpha val="43137"/>
                  </a:srgbClr>
                </a:outerShdw>
              </a:effectLst>
            </a:endParaRPr>
          </a:p>
        </p:txBody>
      </p:sp>
      <p:sp>
        <p:nvSpPr>
          <p:cNvPr id="154" name="Rectangle à coins arrondis 153"/>
          <p:cNvSpPr/>
          <p:nvPr/>
        </p:nvSpPr>
        <p:spPr>
          <a:xfrm>
            <a:off x="179512" y="3219822"/>
            <a:ext cx="417646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Derniers résultats</a:t>
            </a:r>
            <a:endParaRPr lang="fr-FR" sz="1100" dirty="0">
              <a:effectLst>
                <a:outerShdw blurRad="38100" dist="38100" dir="2700000" algn="tl">
                  <a:srgbClr val="000000">
                    <a:alpha val="43137"/>
                  </a:srgbClr>
                </a:outerShdw>
              </a:effectLst>
            </a:endParaRPr>
          </a:p>
        </p:txBody>
      </p:sp>
      <p:sp>
        <p:nvSpPr>
          <p:cNvPr id="105" name="Rectangle à coins arrondis 104"/>
          <p:cNvSpPr/>
          <p:nvPr/>
        </p:nvSpPr>
        <p:spPr>
          <a:xfrm>
            <a:off x="4644008" y="3507854"/>
            <a:ext cx="4176464" cy="136815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06" name="ZoneTexte 105"/>
          <p:cNvSpPr txBox="1"/>
          <p:nvPr/>
        </p:nvSpPr>
        <p:spPr>
          <a:xfrm>
            <a:off x="6228184" y="3867894"/>
            <a:ext cx="936104"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Forum</a:t>
            </a:r>
            <a:r>
              <a:rPr lang="fr-FR" sz="800" dirty="0" smtClean="0">
                <a:solidFill>
                  <a:schemeClr val="bg1"/>
                </a:solidFill>
              </a:rPr>
              <a:t>	</a:t>
            </a:r>
            <a:endParaRPr lang="fr-FR" sz="800" dirty="0">
              <a:solidFill>
                <a:schemeClr val="bg1"/>
              </a:solidFill>
            </a:endParaRPr>
          </a:p>
        </p:txBody>
      </p:sp>
      <p:sp>
        <p:nvSpPr>
          <p:cNvPr id="110" name="ZoneTexte 109"/>
          <p:cNvSpPr txBox="1"/>
          <p:nvPr/>
        </p:nvSpPr>
        <p:spPr>
          <a:xfrm>
            <a:off x="5580112" y="1779662"/>
            <a:ext cx="2232248" cy="461665"/>
          </a:xfrm>
          <a:prstGeom prst="rect">
            <a:avLst/>
          </a:prstGeom>
          <a:noFill/>
        </p:spPr>
        <p:txBody>
          <a:bodyPr wrap="square" rtlCol="0">
            <a:spAutoFit/>
          </a:bodyPr>
          <a:lstStyle/>
          <a:p>
            <a:r>
              <a:rPr lang="fr-FR" sz="800" dirty="0" smtClean="0">
                <a:solidFill>
                  <a:srgbClr val="FF0000"/>
                </a:solidFill>
              </a:rPr>
              <a:t>  </a:t>
            </a:r>
          </a:p>
          <a:p>
            <a:r>
              <a:rPr lang="fr-FR" sz="800" dirty="0" smtClean="0">
                <a:solidFill>
                  <a:srgbClr val="FF0000"/>
                </a:solidFill>
              </a:rPr>
              <a:t>Actualités  du site / Anniversaires / Ephémérides</a:t>
            </a:r>
            <a:r>
              <a:rPr lang="fr-FR" sz="800" dirty="0" smtClean="0">
                <a:solidFill>
                  <a:schemeClr val="bg1"/>
                </a:solidFill>
              </a:rPr>
              <a:t>	</a:t>
            </a:r>
            <a:endParaRPr lang="fr-FR" sz="800"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angle à coins arrondis 3"/>
          <p:cNvSpPr/>
          <p:nvPr/>
        </p:nvSpPr>
        <p:spPr>
          <a:xfrm>
            <a:off x="179512" y="1221600"/>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7" name="Rectangle à coins arrondis 6"/>
          <p:cNvSpPr/>
          <p:nvPr/>
        </p:nvSpPr>
        <p:spPr>
          <a:xfrm>
            <a:off x="2411760" y="1221600"/>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8" name="Rectangle à coins arrondis 7"/>
          <p:cNvSpPr/>
          <p:nvPr/>
        </p:nvSpPr>
        <p:spPr>
          <a:xfrm>
            <a:off x="4644008" y="1221600"/>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9" name="Rectangle à coins arrondis 8"/>
          <p:cNvSpPr/>
          <p:nvPr/>
        </p:nvSpPr>
        <p:spPr>
          <a:xfrm>
            <a:off x="6876256" y="1167594"/>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251521" y="1347614"/>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PLATINE</a:t>
            </a:r>
            <a:endParaRPr lang="fr-FR" sz="20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2" name="Rectangle 11"/>
          <p:cNvSpPr/>
          <p:nvPr/>
        </p:nvSpPr>
        <p:spPr>
          <a:xfrm>
            <a:off x="2483768" y="1347614"/>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reflection blurRad="6350" stA="55000" endA="300" endPos="45500" dir="5400000" sy="-100000" algn="bl" rotWithShape="0"/>
                </a:effectLst>
              </a:rPr>
              <a:t>OR</a:t>
            </a:r>
            <a:endParaRPr lang="fr-FR" sz="20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3" name="Rectangle 12"/>
          <p:cNvSpPr/>
          <p:nvPr/>
        </p:nvSpPr>
        <p:spPr>
          <a:xfrm>
            <a:off x="4716016" y="1347614"/>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reflection blurRad="6350" stA="55000" endA="300" endPos="45500" dir="5400000" sy="-100000" algn="bl" rotWithShape="0"/>
                </a:effectLst>
              </a:rPr>
              <a:t>ARGENT</a:t>
            </a:r>
            <a:endParaRPr lang="fr-FR" sz="20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4" name="Rectangle 13"/>
          <p:cNvSpPr/>
          <p:nvPr/>
        </p:nvSpPr>
        <p:spPr>
          <a:xfrm>
            <a:off x="6948264" y="1347614"/>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chemeClr val="accent6">
                    <a:lumMod val="75000"/>
                  </a:schemeClr>
                </a:solidFill>
                <a:effectLst>
                  <a:outerShdw blurRad="41275" dist="20320" dir="1800000" algn="tl" rotWithShape="0">
                    <a:srgbClr val="000000">
                      <a:alpha val="40000"/>
                    </a:srgbClr>
                  </a:outerShdw>
                  <a:reflection blurRad="6350" stA="55000" endA="300" endPos="45500" dir="5400000" sy="-100000" algn="bl" rotWithShape="0"/>
                </a:effectLst>
              </a:rPr>
              <a:t>BRONZE</a:t>
            </a:r>
            <a:endParaRPr lang="fr-FR" sz="2000" b="1" cap="none" spc="0" dirty="0">
              <a:ln w="12700">
                <a:solidFill>
                  <a:schemeClr val="tx2">
                    <a:satMod val="155000"/>
                  </a:schemeClr>
                </a:solidFill>
                <a:prstDash val="solid"/>
              </a:ln>
              <a:solidFill>
                <a:schemeClr val="accent6">
                  <a:lumMod val="75000"/>
                </a:schemeClr>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5" name="ZoneTexte 14"/>
          <p:cNvSpPr txBox="1"/>
          <p:nvPr/>
        </p:nvSpPr>
        <p:spPr>
          <a:xfrm>
            <a:off x="179512" y="4587977"/>
            <a:ext cx="8640960" cy="646331"/>
          </a:xfrm>
          <a:prstGeom prst="rect">
            <a:avLst/>
          </a:prstGeom>
          <a:noFill/>
        </p:spPr>
        <p:txBody>
          <a:bodyPr wrap="square" rtlCol="0">
            <a:spAutoFit/>
          </a:bodyPr>
          <a:lstStyle/>
          <a:p>
            <a:r>
              <a:rPr lang="fr-FR" sz="900" u="sng" dirty="0" smtClean="0"/>
              <a:t>Comment ça marche ? </a:t>
            </a:r>
            <a:r>
              <a:rPr lang="fr-FR" sz="900" dirty="0" smtClean="0"/>
              <a:t> : les championnats sont classés selon leur attractivité.  Plus un championnat rassemble de joueurs, plus il attribue de points. Ainsi le championnat de Ligue 1 rapporte-t-il 50% de points en plus par rapport à la Ligue 2 et 3 fois plus que la Ligue Magnus. Les catégories sont réinitialisées chaque début de saison sur le principe d’accession / relégation sous réserve que la compétition accédante rassemble plus de joueurs en moyenne que la compétition reléguée.	</a:t>
            </a:r>
            <a:r>
              <a:rPr lang="fr-FR" sz="900" dirty="0"/>
              <a:t> </a:t>
            </a:r>
            <a:r>
              <a:rPr lang="fr-FR" sz="900" dirty="0" smtClean="0"/>
              <a:t>                            </a:t>
            </a:r>
            <a:r>
              <a:rPr lang="fr-FR" sz="900" u="sng" dirty="0" smtClean="0"/>
              <a:t>Consulter le règlement</a:t>
            </a:r>
          </a:p>
          <a:p>
            <a:endParaRPr lang="fr-FR" sz="900" dirty="0"/>
          </a:p>
        </p:txBody>
      </p:sp>
      <p:sp>
        <p:nvSpPr>
          <p:cNvPr id="16" name="ZoneTexte 15"/>
          <p:cNvSpPr txBox="1"/>
          <p:nvPr/>
        </p:nvSpPr>
        <p:spPr>
          <a:xfrm>
            <a:off x="251520" y="1707654"/>
            <a:ext cx="1872208" cy="215444"/>
          </a:xfrm>
          <a:prstGeom prst="rect">
            <a:avLst/>
          </a:prstGeom>
          <a:noFill/>
        </p:spPr>
        <p:txBody>
          <a:bodyPr wrap="square" rtlCol="0">
            <a:spAutoFit/>
          </a:bodyPr>
          <a:lstStyle/>
          <a:p>
            <a:r>
              <a:rPr lang="fr-FR" sz="800" dirty="0" smtClean="0">
                <a:solidFill>
                  <a:schemeClr val="bg1"/>
                </a:solidFill>
              </a:rPr>
              <a:t>Coefficient : 3	                 Moyenne</a:t>
            </a:r>
            <a:endParaRPr lang="fr-FR" sz="800" dirty="0">
              <a:solidFill>
                <a:schemeClr val="bg1"/>
              </a:solidFill>
            </a:endParaRPr>
          </a:p>
        </p:txBody>
      </p:sp>
      <p:sp>
        <p:nvSpPr>
          <p:cNvPr id="18" name="Rectangle 17"/>
          <p:cNvSpPr/>
          <p:nvPr/>
        </p:nvSpPr>
        <p:spPr>
          <a:xfrm>
            <a:off x="251520" y="2067697"/>
            <a:ext cx="1800000"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Ligue 1</a:t>
            </a:r>
          </a:p>
        </p:txBody>
      </p:sp>
      <p:sp>
        <p:nvSpPr>
          <p:cNvPr id="19" name="Rectangle 18"/>
          <p:cNvSpPr/>
          <p:nvPr/>
        </p:nvSpPr>
        <p:spPr>
          <a:xfrm>
            <a:off x="251520" y="249974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Basket – Pro A</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0" name="Rectangle 19"/>
          <p:cNvSpPr/>
          <p:nvPr/>
        </p:nvSpPr>
        <p:spPr>
          <a:xfrm>
            <a:off x="251520" y="2931793"/>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Pro A</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1" name="Rectangle 20"/>
          <p:cNvSpPr/>
          <p:nvPr/>
        </p:nvSpPr>
        <p:spPr>
          <a:xfrm>
            <a:off x="251520" y="336384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Handball – D1H</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2" name="Rectangle 21"/>
          <p:cNvSpPr/>
          <p:nvPr/>
        </p:nvSpPr>
        <p:spPr>
          <a:xfrm>
            <a:off x="251520" y="3795889"/>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Rugby – Top 14</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3" name="ZoneTexte 22"/>
          <p:cNvSpPr txBox="1"/>
          <p:nvPr/>
        </p:nvSpPr>
        <p:spPr>
          <a:xfrm>
            <a:off x="251520" y="228371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4" name="ZoneTexte 23"/>
          <p:cNvSpPr txBox="1"/>
          <p:nvPr/>
        </p:nvSpPr>
        <p:spPr>
          <a:xfrm>
            <a:off x="251520" y="2715765"/>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5" name="ZoneTexte 24"/>
          <p:cNvSpPr txBox="1"/>
          <p:nvPr/>
        </p:nvSpPr>
        <p:spPr>
          <a:xfrm>
            <a:off x="251520" y="314781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6" name="ZoneTexte 25"/>
          <p:cNvSpPr txBox="1"/>
          <p:nvPr/>
        </p:nvSpPr>
        <p:spPr>
          <a:xfrm>
            <a:off x="251520" y="3579862"/>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7" name="ZoneTexte 26"/>
          <p:cNvSpPr txBox="1"/>
          <p:nvPr/>
        </p:nvSpPr>
        <p:spPr>
          <a:xfrm>
            <a:off x="251520" y="401191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8" name="Rectangle 27"/>
          <p:cNvSpPr/>
          <p:nvPr/>
        </p:nvSpPr>
        <p:spPr>
          <a:xfrm>
            <a:off x="1835696" y="206769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82</a:t>
            </a:r>
          </a:p>
        </p:txBody>
      </p:sp>
      <p:sp>
        <p:nvSpPr>
          <p:cNvPr id="29" name="Rectangle 28"/>
          <p:cNvSpPr/>
          <p:nvPr/>
        </p:nvSpPr>
        <p:spPr>
          <a:xfrm>
            <a:off x="1835696" y="249974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77</a:t>
            </a:r>
          </a:p>
        </p:txBody>
      </p:sp>
      <p:sp>
        <p:nvSpPr>
          <p:cNvPr id="30" name="Rectangle 29"/>
          <p:cNvSpPr/>
          <p:nvPr/>
        </p:nvSpPr>
        <p:spPr>
          <a:xfrm>
            <a:off x="1835696" y="293179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71</a:t>
            </a:r>
          </a:p>
        </p:txBody>
      </p:sp>
      <p:sp>
        <p:nvSpPr>
          <p:cNvPr id="31" name="Rectangle 30"/>
          <p:cNvSpPr/>
          <p:nvPr/>
        </p:nvSpPr>
        <p:spPr>
          <a:xfrm>
            <a:off x="1835696" y="336384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69</a:t>
            </a:r>
          </a:p>
        </p:txBody>
      </p:sp>
      <p:sp>
        <p:nvSpPr>
          <p:cNvPr id="32" name="Rectangle 31"/>
          <p:cNvSpPr/>
          <p:nvPr/>
        </p:nvSpPr>
        <p:spPr>
          <a:xfrm>
            <a:off x="1835696" y="379588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68</a:t>
            </a:r>
          </a:p>
        </p:txBody>
      </p:sp>
      <p:sp>
        <p:nvSpPr>
          <p:cNvPr id="33" name="ZoneTexte 32"/>
          <p:cNvSpPr txBox="1"/>
          <p:nvPr/>
        </p:nvSpPr>
        <p:spPr>
          <a:xfrm>
            <a:off x="2411760" y="1707654"/>
            <a:ext cx="1872208" cy="215444"/>
          </a:xfrm>
          <a:prstGeom prst="rect">
            <a:avLst/>
          </a:prstGeom>
          <a:noFill/>
        </p:spPr>
        <p:txBody>
          <a:bodyPr wrap="square" rtlCol="0">
            <a:spAutoFit/>
          </a:bodyPr>
          <a:lstStyle/>
          <a:p>
            <a:r>
              <a:rPr lang="fr-FR" sz="800" dirty="0" smtClean="0">
                <a:solidFill>
                  <a:schemeClr val="bg1"/>
                </a:solidFill>
              </a:rPr>
              <a:t>Coefficient : 2	                 Moyenne</a:t>
            </a:r>
            <a:endParaRPr lang="fr-FR" sz="800" dirty="0">
              <a:solidFill>
                <a:schemeClr val="bg1"/>
              </a:solidFill>
            </a:endParaRPr>
          </a:p>
        </p:txBody>
      </p:sp>
      <p:sp>
        <p:nvSpPr>
          <p:cNvPr id="34" name="Rectangle 33"/>
          <p:cNvSpPr/>
          <p:nvPr/>
        </p:nvSpPr>
        <p:spPr>
          <a:xfrm>
            <a:off x="2411760" y="2067697"/>
            <a:ext cx="1800000"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Ligue 2</a:t>
            </a:r>
          </a:p>
        </p:txBody>
      </p:sp>
      <p:sp>
        <p:nvSpPr>
          <p:cNvPr id="35" name="Rectangle 34"/>
          <p:cNvSpPr/>
          <p:nvPr/>
        </p:nvSpPr>
        <p:spPr>
          <a:xfrm>
            <a:off x="2411760" y="249974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Basket – Pro B</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6" name="Rectangle 35"/>
          <p:cNvSpPr/>
          <p:nvPr/>
        </p:nvSpPr>
        <p:spPr>
          <a:xfrm>
            <a:off x="2411760" y="2931793"/>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Rugby – Pro D2</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7" name="Rectangle 36"/>
          <p:cNvSpPr/>
          <p:nvPr/>
        </p:nvSpPr>
        <p:spPr>
          <a:xfrm>
            <a:off x="2411760" y="336384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Handball – D1F</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8" name="Rectangle 37"/>
          <p:cNvSpPr/>
          <p:nvPr/>
        </p:nvSpPr>
        <p:spPr>
          <a:xfrm>
            <a:off x="2411760" y="3795889"/>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Pro F</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9" name="ZoneTexte 38"/>
          <p:cNvSpPr txBox="1"/>
          <p:nvPr/>
        </p:nvSpPr>
        <p:spPr>
          <a:xfrm>
            <a:off x="2411760" y="228371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0" name="ZoneTexte 39"/>
          <p:cNvSpPr txBox="1"/>
          <p:nvPr/>
        </p:nvSpPr>
        <p:spPr>
          <a:xfrm>
            <a:off x="2411760" y="2715765"/>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1" name="ZoneTexte 40"/>
          <p:cNvSpPr txBox="1"/>
          <p:nvPr/>
        </p:nvSpPr>
        <p:spPr>
          <a:xfrm>
            <a:off x="2411760" y="314781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2" name="ZoneTexte 41"/>
          <p:cNvSpPr txBox="1"/>
          <p:nvPr/>
        </p:nvSpPr>
        <p:spPr>
          <a:xfrm>
            <a:off x="2411760" y="3579862"/>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3" name="ZoneTexte 42"/>
          <p:cNvSpPr txBox="1"/>
          <p:nvPr/>
        </p:nvSpPr>
        <p:spPr>
          <a:xfrm>
            <a:off x="2411760" y="401191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4" name="Rectangle 43"/>
          <p:cNvSpPr/>
          <p:nvPr/>
        </p:nvSpPr>
        <p:spPr>
          <a:xfrm>
            <a:off x="3995936" y="206769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70</a:t>
            </a:r>
          </a:p>
        </p:txBody>
      </p:sp>
      <p:sp>
        <p:nvSpPr>
          <p:cNvPr id="45" name="Rectangle 44"/>
          <p:cNvSpPr/>
          <p:nvPr/>
        </p:nvSpPr>
        <p:spPr>
          <a:xfrm>
            <a:off x="3995936" y="249974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61</a:t>
            </a:r>
          </a:p>
        </p:txBody>
      </p:sp>
      <p:sp>
        <p:nvSpPr>
          <p:cNvPr id="46" name="Rectangle 45"/>
          <p:cNvSpPr/>
          <p:nvPr/>
        </p:nvSpPr>
        <p:spPr>
          <a:xfrm>
            <a:off x="3995936" y="293179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53</a:t>
            </a:r>
          </a:p>
        </p:txBody>
      </p:sp>
      <p:sp>
        <p:nvSpPr>
          <p:cNvPr id="47" name="Rectangle 46"/>
          <p:cNvSpPr/>
          <p:nvPr/>
        </p:nvSpPr>
        <p:spPr>
          <a:xfrm>
            <a:off x="3995936" y="336384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52</a:t>
            </a:r>
          </a:p>
        </p:txBody>
      </p:sp>
      <p:sp>
        <p:nvSpPr>
          <p:cNvPr id="48" name="Rectangle 47"/>
          <p:cNvSpPr/>
          <p:nvPr/>
        </p:nvSpPr>
        <p:spPr>
          <a:xfrm>
            <a:off x="3995936" y="379588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52</a:t>
            </a: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Concours</a:t>
            </a:r>
            <a:endParaRPr lang="fr-FR" sz="1100" b="1" dirty="0">
              <a:solidFill>
                <a:srgbClr val="FF0000"/>
              </a:solidFill>
              <a:effectLst>
                <a:outerShdw blurRad="38100" dist="38100" dir="2700000" algn="tl">
                  <a:srgbClr val="000000">
                    <a:alpha val="43137"/>
                  </a:srgbClr>
                </a:outerShdw>
              </a:effectLst>
            </a:endParaRP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Classements</a:t>
            </a:r>
            <a:endParaRPr lang="fr-FR" sz="1100" dirty="0">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69" name="ZoneTexte 68"/>
          <p:cNvSpPr txBox="1"/>
          <p:nvPr/>
        </p:nvSpPr>
        <p:spPr>
          <a:xfrm>
            <a:off x="4716016" y="1707654"/>
            <a:ext cx="1872208" cy="215444"/>
          </a:xfrm>
          <a:prstGeom prst="rect">
            <a:avLst/>
          </a:prstGeom>
          <a:noFill/>
        </p:spPr>
        <p:txBody>
          <a:bodyPr wrap="square" rtlCol="0">
            <a:spAutoFit/>
          </a:bodyPr>
          <a:lstStyle/>
          <a:p>
            <a:r>
              <a:rPr lang="fr-FR" sz="800" dirty="0" smtClean="0">
                <a:solidFill>
                  <a:schemeClr val="bg1"/>
                </a:solidFill>
              </a:rPr>
              <a:t>Coefficient : 1,5	                 Moyenne</a:t>
            </a:r>
            <a:endParaRPr lang="fr-FR" sz="800" dirty="0">
              <a:solidFill>
                <a:schemeClr val="bg1"/>
              </a:solidFill>
            </a:endParaRPr>
          </a:p>
        </p:txBody>
      </p:sp>
      <p:sp>
        <p:nvSpPr>
          <p:cNvPr id="70" name="Rectangle 69"/>
          <p:cNvSpPr/>
          <p:nvPr/>
        </p:nvSpPr>
        <p:spPr>
          <a:xfrm>
            <a:off x="4716016" y="2067697"/>
            <a:ext cx="1800000" cy="307777"/>
          </a:xfrm>
          <a:prstGeom prst="rect">
            <a:avLst/>
          </a:prstGeom>
          <a:noFill/>
        </p:spPr>
        <p:txBody>
          <a:bodyPr wrap="square" lIns="91440" tIns="45720" rIns="91440" bIns="45720">
            <a:spAutoFit/>
          </a:bodyPr>
          <a:lstStyle/>
          <a:p>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Hockey</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Ligue Magnus</a:t>
            </a:r>
          </a:p>
        </p:txBody>
      </p:sp>
      <p:sp>
        <p:nvSpPr>
          <p:cNvPr id="71" name="Rectangle 70"/>
          <p:cNvSpPr/>
          <p:nvPr/>
        </p:nvSpPr>
        <p:spPr>
          <a:xfrm>
            <a:off x="4716016" y="249974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Handball – D2</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2" name="Rectangle 71"/>
          <p:cNvSpPr/>
          <p:nvPr/>
        </p:nvSpPr>
        <p:spPr>
          <a:xfrm>
            <a:off x="4716016" y="2931793"/>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Basket – LFB</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3" name="Rectangle 72"/>
          <p:cNvSpPr/>
          <p:nvPr/>
        </p:nvSpPr>
        <p:spPr>
          <a:xfrm>
            <a:off x="4716016" y="336384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D1H</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4" name="Rectangle 73"/>
          <p:cNvSpPr/>
          <p:nvPr/>
        </p:nvSpPr>
        <p:spPr>
          <a:xfrm>
            <a:off x="4716016" y="3795889"/>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Pro B</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5" name="ZoneTexte 74"/>
          <p:cNvSpPr txBox="1"/>
          <p:nvPr/>
        </p:nvSpPr>
        <p:spPr>
          <a:xfrm>
            <a:off x="4716016" y="228371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6" name="ZoneTexte 75"/>
          <p:cNvSpPr txBox="1"/>
          <p:nvPr/>
        </p:nvSpPr>
        <p:spPr>
          <a:xfrm>
            <a:off x="4716016" y="2715765"/>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7" name="ZoneTexte 76"/>
          <p:cNvSpPr txBox="1"/>
          <p:nvPr/>
        </p:nvSpPr>
        <p:spPr>
          <a:xfrm>
            <a:off x="4716016" y="314781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8" name="ZoneTexte 77"/>
          <p:cNvSpPr txBox="1"/>
          <p:nvPr/>
        </p:nvSpPr>
        <p:spPr>
          <a:xfrm>
            <a:off x="4716016" y="3579862"/>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9" name="ZoneTexte 78"/>
          <p:cNvSpPr txBox="1"/>
          <p:nvPr/>
        </p:nvSpPr>
        <p:spPr>
          <a:xfrm>
            <a:off x="4716016" y="401191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80" name="Rectangle 79"/>
          <p:cNvSpPr/>
          <p:nvPr/>
        </p:nvSpPr>
        <p:spPr>
          <a:xfrm>
            <a:off x="6300192" y="206769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60</a:t>
            </a:r>
          </a:p>
        </p:txBody>
      </p:sp>
      <p:sp>
        <p:nvSpPr>
          <p:cNvPr id="81" name="Rectangle 80"/>
          <p:cNvSpPr/>
          <p:nvPr/>
        </p:nvSpPr>
        <p:spPr>
          <a:xfrm>
            <a:off x="6300192" y="249974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51</a:t>
            </a:r>
          </a:p>
        </p:txBody>
      </p:sp>
      <p:sp>
        <p:nvSpPr>
          <p:cNvPr id="82" name="Rectangle 81"/>
          <p:cNvSpPr/>
          <p:nvPr/>
        </p:nvSpPr>
        <p:spPr>
          <a:xfrm>
            <a:off x="6300192" y="293179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a:t>
            </a:r>
          </a:p>
        </p:txBody>
      </p:sp>
      <p:sp>
        <p:nvSpPr>
          <p:cNvPr id="83" name="Rectangle 82"/>
          <p:cNvSpPr/>
          <p:nvPr/>
        </p:nvSpPr>
        <p:spPr>
          <a:xfrm>
            <a:off x="6300192" y="336384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36</a:t>
            </a:r>
          </a:p>
        </p:txBody>
      </p:sp>
      <p:sp>
        <p:nvSpPr>
          <p:cNvPr id="84" name="Rectangle 83"/>
          <p:cNvSpPr/>
          <p:nvPr/>
        </p:nvSpPr>
        <p:spPr>
          <a:xfrm>
            <a:off x="6300192" y="379588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34</a:t>
            </a:r>
          </a:p>
        </p:txBody>
      </p:sp>
      <p:sp>
        <p:nvSpPr>
          <p:cNvPr id="85" name="ZoneTexte 84"/>
          <p:cNvSpPr txBox="1"/>
          <p:nvPr/>
        </p:nvSpPr>
        <p:spPr>
          <a:xfrm>
            <a:off x="6948264" y="1707654"/>
            <a:ext cx="1872208" cy="215444"/>
          </a:xfrm>
          <a:prstGeom prst="rect">
            <a:avLst/>
          </a:prstGeom>
          <a:noFill/>
        </p:spPr>
        <p:txBody>
          <a:bodyPr wrap="square" rtlCol="0">
            <a:spAutoFit/>
          </a:bodyPr>
          <a:lstStyle/>
          <a:p>
            <a:r>
              <a:rPr lang="fr-FR" sz="800" dirty="0" smtClean="0">
                <a:solidFill>
                  <a:schemeClr val="bg1"/>
                </a:solidFill>
              </a:rPr>
              <a:t>Coefficient : 1	                 Moyenne</a:t>
            </a:r>
            <a:endParaRPr lang="fr-FR" sz="800" dirty="0">
              <a:solidFill>
                <a:schemeClr val="bg1"/>
              </a:solidFill>
            </a:endParaRPr>
          </a:p>
        </p:txBody>
      </p:sp>
      <p:sp>
        <p:nvSpPr>
          <p:cNvPr id="86" name="Rectangle 85"/>
          <p:cNvSpPr/>
          <p:nvPr/>
        </p:nvSpPr>
        <p:spPr>
          <a:xfrm>
            <a:off x="6948264" y="2067697"/>
            <a:ext cx="1800000"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National</a:t>
            </a:r>
          </a:p>
        </p:txBody>
      </p:sp>
      <p:sp>
        <p:nvSpPr>
          <p:cNvPr id="87" name="Rectangle 86"/>
          <p:cNvSpPr/>
          <p:nvPr/>
        </p:nvSpPr>
        <p:spPr>
          <a:xfrm>
            <a:off x="6948264" y="249974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Rugby – Elite F</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8" name="Rectangle 87"/>
          <p:cNvSpPr/>
          <p:nvPr/>
        </p:nvSpPr>
        <p:spPr>
          <a:xfrm>
            <a:off x="6948264" y="2931793"/>
            <a:ext cx="1872208" cy="307777"/>
          </a:xfrm>
          <a:prstGeom prst="rect">
            <a:avLst/>
          </a:prstGeom>
          <a:noFill/>
        </p:spPr>
        <p:txBody>
          <a:bodyPr wrap="square" lIns="91440" tIns="45720" rIns="91440" bIns="45720">
            <a:spAutoFit/>
          </a:bodyPr>
          <a:lstStyle/>
          <a:p>
            <a:r>
              <a:rPr lang="fr-FR" sz="1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Water-Polo</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Elite</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9" name="Rectangle 88"/>
          <p:cNvSpPr/>
          <p:nvPr/>
        </p:nvSpPr>
        <p:spPr>
          <a:xfrm>
            <a:off x="6948264" y="3363841"/>
            <a:ext cx="1872208" cy="307777"/>
          </a:xfrm>
          <a:prstGeom prst="rect">
            <a:avLst/>
          </a:prstGeom>
          <a:noFill/>
        </p:spPr>
        <p:txBody>
          <a:bodyPr wrap="square" lIns="91440" tIns="45720" rIns="91440" bIns="45720">
            <a:spAutoFit/>
          </a:bodyPr>
          <a:lstStyle/>
          <a:p>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Hockey s/gazon </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Elite</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0" name="Rectangle 89"/>
          <p:cNvSpPr/>
          <p:nvPr/>
        </p:nvSpPr>
        <p:spPr>
          <a:xfrm>
            <a:off x="6948264" y="3795889"/>
            <a:ext cx="1872208" cy="307777"/>
          </a:xfrm>
          <a:prstGeom prst="rect">
            <a:avLst/>
          </a:prstGeom>
          <a:noFill/>
        </p:spPr>
        <p:txBody>
          <a:bodyPr wrap="square" lIns="91440" tIns="45720" rIns="91440" bIns="45720">
            <a:spAutoFit/>
          </a:bodyPr>
          <a:lstStyle/>
          <a:p>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Tennis de table </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Elite</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1" name="ZoneTexte 90"/>
          <p:cNvSpPr txBox="1"/>
          <p:nvPr/>
        </p:nvSpPr>
        <p:spPr>
          <a:xfrm>
            <a:off x="6948264" y="228371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2" name="ZoneTexte 91"/>
          <p:cNvSpPr txBox="1"/>
          <p:nvPr/>
        </p:nvSpPr>
        <p:spPr>
          <a:xfrm>
            <a:off x="6948264" y="2715765"/>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3" name="ZoneTexte 92"/>
          <p:cNvSpPr txBox="1"/>
          <p:nvPr/>
        </p:nvSpPr>
        <p:spPr>
          <a:xfrm>
            <a:off x="6948264" y="314781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4" name="ZoneTexte 93"/>
          <p:cNvSpPr txBox="1"/>
          <p:nvPr/>
        </p:nvSpPr>
        <p:spPr>
          <a:xfrm>
            <a:off x="6948264" y="3579862"/>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5" name="ZoneTexte 94"/>
          <p:cNvSpPr txBox="1"/>
          <p:nvPr/>
        </p:nvSpPr>
        <p:spPr>
          <a:xfrm>
            <a:off x="6948264" y="401191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6" name="Rectangle 95"/>
          <p:cNvSpPr/>
          <p:nvPr/>
        </p:nvSpPr>
        <p:spPr>
          <a:xfrm>
            <a:off x="8532440" y="206769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53</a:t>
            </a:r>
          </a:p>
        </p:txBody>
      </p:sp>
      <p:sp>
        <p:nvSpPr>
          <p:cNvPr id="97" name="Rectangle 96"/>
          <p:cNvSpPr/>
          <p:nvPr/>
        </p:nvSpPr>
        <p:spPr>
          <a:xfrm>
            <a:off x="8532440" y="249974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30</a:t>
            </a:r>
          </a:p>
        </p:txBody>
      </p:sp>
      <p:sp>
        <p:nvSpPr>
          <p:cNvPr id="98" name="Rectangle 97"/>
          <p:cNvSpPr/>
          <p:nvPr/>
        </p:nvSpPr>
        <p:spPr>
          <a:xfrm>
            <a:off x="8532440" y="293179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14</a:t>
            </a:r>
          </a:p>
        </p:txBody>
      </p:sp>
      <p:sp>
        <p:nvSpPr>
          <p:cNvPr id="99" name="Rectangle 98"/>
          <p:cNvSpPr/>
          <p:nvPr/>
        </p:nvSpPr>
        <p:spPr>
          <a:xfrm>
            <a:off x="8532440" y="336384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13</a:t>
            </a:r>
          </a:p>
        </p:txBody>
      </p:sp>
      <p:sp>
        <p:nvSpPr>
          <p:cNvPr id="100" name="Rectangle 99"/>
          <p:cNvSpPr/>
          <p:nvPr/>
        </p:nvSpPr>
        <p:spPr>
          <a:xfrm>
            <a:off x="8532440" y="379588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a:t>
            </a:r>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635646"/>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7" name="Rectangle à coins arrondis 6"/>
          <p:cNvSpPr/>
          <p:nvPr/>
        </p:nvSpPr>
        <p:spPr>
          <a:xfrm>
            <a:off x="2411760" y="1635646"/>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8" name="Rectangle à coins arrondis 7"/>
          <p:cNvSpPr/>
          <p:nvPr/>
        </p:nvSpPr>
        <p:spPr>
          <a:xfrm>
            <a:off x="4644008" y="1635646"/>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9" name="Rectangle à coins arrondis 8"/>
          <p:cNvSpPr/>
          <p:nvPr/>
        </p:nvSpPr>
        <p:spPr>
          <a:xfrm>
            <a:off x="6876256" y="1581640"/>
            <a:ext cx="1944216" cy="324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251521" y="1761660"/>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PLATINE</a:t>
            </a:r>
            <a:endParaRPr lang="fr-FR" sz="20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2" name="Rectangle 11"/>
          <p:cNvSpPr/>
          <p:nvPr/>
        </p:nvSpPr>
        <p:spPr>
          <a:xfrm>
            <a:off x="2483768" y="1761660"/>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reflection blurRad="6350" stA="55000" endA="300" endPos="45500" dir="5400000" sy="-100000" algn="bl" rotWithShape="0"/>
                </a:effectLst>
              </a:rPr>
              <a:t>OR</a:t>
            </a:r>
            <a:endParaRPr lang="fr-FR" sz="20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3" name="Rectangle 12"/>
          <p:cNvSpPr/>
          <p:nvPr/>
        </p:nvSpPr>
        <p:spPr>
          <a:xfrm>
            <a:off x="4716016" y="1761660"/>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reflection blurRad="6350" stA="55000" endA="300" endPos="45500" dir="5400000" sy="-100000" algn="bl" rotWithShape="0"/>
                </a:effectLst>
              </a:rPr>
              <a:t>ARGENT</a:t>
            </a:r>
            <a:endParaRPr lang="fr-FR" sz="20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4" name="Rectangle 13"/>
          <p:cNvSpPr/>
          <p:nvPr/>
        </p:nvSpPr>
        <p:spPr>
          <a:xfrm>
            <a:off x="6948264" y="1761660"/>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Concours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chemeClr val="accent6">
                    <a:lumMod val="75000"/>
                  </a:schemeClr>
                </a:solidFill>
                <a:effectLst>
                  <a:outerShdw blurRad="41275" dist="20320" dir="1800000" algn="tl" rotWithShape="0">
                    <a:srgbClr val="000000">
                      <a:alpha val="40000"/>
                    </a:srgbClr>
                  </a:outerShdw>
                  <a:reflection blurRad="6350" stA="55000" endA="300" endPos="45500" dir="5400000" sy="-100000" algn="bl" rotWithShape="0"/>
                </a:effectLst>
              </a:rPr>
              <a:t>BRONZE</a:t>
            </a:r>
            <a:endParaRPr lang="fr-FR" sz="2000" b="1" cap="none" spc="0" dirty="0">
              <a:ln w="12700">
                <a:solidFill>
                  <a:schemeClr val="tx2">
                    <a:satMod val="155000"/>
                  </a:schemeClr>
                </a:solidFill>
                <a:prstDash val="solid"/>
              </a:ln>
              <a:solidFill>
                <a:schemeClr val="accent6">
                  <a:lumMod val="75000"/>
                </a:schemeClr>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6" name="ZoneTexte 15"/>
          <p:cNvSpPr txBox="1"/>
          <p:nvPr/>
        </p:nvSpPr>
        <p:spPr>
          <a:xfrm>
            <a:off x="251520" y="2121700"/>
            <a:ext cx="1872208" cy="215444"/>
          </a:xfrm>
          <a:prstGeom prst="rect">
            <a:avLst/>
          </a:prstGeom>
          <a:noFill/>
        </p:spPr>
        <p:txBody>
          <a:bodyPr wrap="square" rtlCol="0">
            <a:spAutoFit/>
          </a:bodyPr>
          <a:lstStyle/>
          <a:p>
            <a:r>
              <a:rPr lang="fr-FR" sz="800" dirty="0" smtClean="0">
                <a:solidFill>
                  <a:schemeClr val="bg1"/>
                </a:solidFill>
              </a:rPr>
              <a:t>Coefficient : 3	                 Moyenne</a:t>
            </a:r>
            <a:endParaRPr lang="fr-FR" sz="800" dirty="0">
              <a:solidFill>
                <a:schemeClr val="bg1"/>
              </a:solidFill>
            </a:endParaRPr>
          </a:p>
        </p:txBody>
      </p:sp>
      <p:sp>
        <p:nvSpPr>
          <p:cNvPr id="18" name="Rectangle 17"/>
          <p:cNvSpPr/>
          <p:nvPr/>
        </p:nvSpPr>
        <p:spPr>
          <a:xfrm>
            <a:off x="251520" y="2481743"/>
            <a:ext cx="1800000"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Ligue 1</a:t>
            </a:r>
          </a:p>
        </p:txBody>
      </p:sp>
      <p:sp>
        <p:nvSpPr>
          <p:cNvPr id="19" name="Rectangle 18"/>
          <p:cNvSpPr/>
          <p:nvPr/>
        </p:nvSpPr>
        <p:spPr>
          <a:xfrm>
            <a:off x="251520" y="291379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Basket – Pro A</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0" name="Rectangle 19"/>
          <p:cNvSpPr/>
          <p:nvPr/>
        </p:nvSpPr>
        <p:spPr>
          <a:xfrm>
            <a:off x="251520" y="3345839"/>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Pro A</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1" name="Rectangle 20"/>
          <p:cNvSpPr/>
          <p:nvPr/>
        </p:nvSpPr>
        <p:spPr>
          <a:xfrm>
            <a:off x="251520" y="3777887"/>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Handball – D1H</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2" name="Rectangle 21"/>
          <p:cNvSpPr/>
          <p:nvPr/>
        </p:nvSpPr>
        <p:spPr>
          <a:xfrm>
            <a:off x="251520" y="420993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Rugby – Top 14</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3" name="ZoneTexte 22"/>
          <p:cNvSpPr txBox="1"/>
          <p:nvPr/>
        </p:nvSpPr>
        <p:spPr>
          <a:xfrm>
            <a:off x="251520" y="269776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4" name="ZoneTexte 23"/>
          <p:cNvSpPr txBox="1"/>
          <p:nvPr/>
        </p:nvSpPr>
        <p:spPr>
          <a:xfrm>
            <a:off x="251520" y="3129811"/>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5" name="ZoneTexte 24"/>
          <p:cNvSpPr txBox="1"/>
          <p:nvPr/>
        </p:nvSpPr>
        <p:spPr>
          <a:xfrm>
            <a:off x="251520" y="356186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6" name="ZoneTexte 25"/>
          <p:cNvSpPr txBox="1"/>
          <p:nvPr/>
        </p:nvSpPr>
        <p:spPr>
          <a:xfrm>
            <a:off x="251520" y="399390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7" name="ZoneTexte 26"/>
          <p:cNvSpPr txBox="1"/>
          <p:nvPr/>
        </p:nvSpPr>
        <p:spPr>
          <a:xfrm>
            <a:off x="251520" y="4425956"/>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8" name="Rectangle 27"/>
          <p:cNvSpPr/>
          <p:nvPr/>
        </p:nvSpPr>
        <p:spPr>
          <a:xfrm>
            <a:off x="1835696" y="248174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82</a:t>
            </a:r>
          </a:p>
        </p:txBody>
      </p:sp>
      <p:sp>
        <p:nvSpPr>
          <p:cNvPr id="29" name="Rectangle 28"/>
          <p:cNvSpPr/>
          <p:nvPr/>
        </p:nvSpPr>
        <p:spPr>
          <a:xfrm>
            <a:off x="1835696" y="291379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77</a:t>
            </a:r>
          </a:p>
        </p:txBody>
      </p:sp>
      <p:sp>
        <p:nvSpPr>
          <p:cNvPr id="30" name="Rectangle 29"/>
          <p:cNvSpPr/>
          <p:nvPr/>
        </p:nvSpPr>
        <p:spPr>
          <a:xfrm>
            <a:off x="1835696" y="334583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71</a:t>
            </a:r>
          </a:p>
        </p:txBody>
      </p:sp>
      <p:sp>
        <p:nvSpPr>
          <p:cNvPr id="31" name="Rectangle 30"/>
          <p:cNvSpPr/>
          <p:nvPr/>
        </p:nvSpPr>
        <p:spPr>
          <a:xfrm>
            <a:off x="1835696" y="377788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69</a:t>
            </a:r>
          </a:p>
        </p:txBody>
      </p:sp>
      <p:sp>
        <p:nvSpPr>
          <p:cNvPr id="32" name="Rectangle 31"/>
          <p:cNvSpPr/>
          <p:nvPr/>
        </p:nvSpPr>
        <p:spPr>
          <a:xfrm>
            <a:off x="1835696" y="420993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68</a:t>
            </a:r>
          </a:p>
        </p:txBody>
      </p:sp>
      <p:sp>
        <p:nvSpPr>
          <p:cNvPr id="33" name="ZoneTexte 32"/>
          <p:cNvSpPr txBox="1"/>
          <p:nvPr/>
        </p:nvSpPr>
        <p:spPr>
          <a:xfrm>
            <a:off x="2411760" y="2121700"/>
            <a:ext cx="1872208" cy="215444"/>
          </a:xfrm>
          <a:prstGeom prst="rect">
            <a:avLst/>
          </a:prstGeom>
          <a:noFill/>
        </p:spPr>
        <p:txBody>
          <a:bodyPr wrap="square" rtlCol="0">
            <a:spAutoFit/>
          </a:bodyPr>
          <a:lstStyle/>
          <a:p>
            <a:r>
              <a:rPr lang="fr-FR" sz="800" dirty="0" smtClean="0">
                <a:solidFill>
                  <a:schemeClr val="bg1"/>
                </a:solidFill>
              </a:rPr>
              <a:t>Coefficient : 2	                 Moyenne</a:t>
            </a:r>
            <a:endParaRPr lang="fr-FR" sz="800" dirty="0">
              <a:solidFill>
                <a:schemeClr val="bg1"/>
              </a:solidFill>
            </a:endParaRPr>
          </a:p>
        </p:txBody>
      </p:sp>
      <p:sp>
        <p:nvSpPr>
          <p:cNvPr id="34" name="Rectangle 33"/>
          <p:cNvSpPr/>
          <p:nvPr/>
        </p:nvSpPr>
        <p:spPr>
          <a:xfrm>
            <a:off x="2411760" y="2481743"/>
            <a:ext cx="1800000"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Ligue 2</a:t>
            </a:r>
          </a:p>
        </p:txBody>
      </p:sp>
      <p:sp>
        <p:nvSpPr>
          <p:cNvPr id="35" name="Rectangle 34"/>
          <p:cNvSpPr/>
          <p:nvPr/>
        </p:nvSpPr>
        <p:spPr>
          <a:xfrm>
            <a:off x="2411760" y="291379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Basket – Pro B</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6" name="Rectangle 35"/>
          <p:cNvSpPr/>
          <p:nvPr/>
        </p:nvSpPr>
        <p:spPr>
          <a:xfrm>
            <a:off x="2411760" y="3345839"/>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Rugby – Pro D2</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7" name="Rectangle 36"/>
          <p:cNvSpPr/>
          <p:nvPr/>
        </p:nvSpPr>
        <p:spPr>
          <a:xfrm>
            <a:off x="2411760" y="3777887"/>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Handball – D1F</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8" name="Rectangle 37"/>
          <p:cNvSpPr/>
          <p:nvPr/>
        </p:nvSpPr>
        <p:spPr>
          <a:xfrm>
            <a:off x="2411760" y="420993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Pro F</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9" name="ZoneTexte 38"/>
          <p:cNvSpPr txBox="1"/>
          <p:nvPr/>
        </p:nvSpPr>
        <p:spPr>
          <a:xfrm>
            <a:off x="2411760" y="269776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0" name="ZoneTexte 39"/>
          <p:cNvSpPr txBox="1"/>
          <p:nvPr/>
        </p:nvSpPr>
        <p:spPr>
          <a:xfrm>
            <a:off x="2411760" y="3129811"/>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1" name="ZoneTexte 40"/>
          <p:cNvSpPr txBox="1"/>
          <p:nvPr/>
        </p:nvSpPr>
        <p:spPr>
          <a:xfrm>
            <a:off x="2411760" y="356186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2" name="ZoneTexte 41"/>
          <p:cNvSpPr txBox="1"/>
          <p:nvPr/>
        </p:nvSpPr>
        <p:spPr>
          <a:xfrm>
            <a:off x="2411760" y="399390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3" name="ZoneTexte 42"/>
          <p:cNvSpPr txBox="1"/>
          <p:nvPr/>
        </p:nvSpPr>
        <p:spPr>
          <a:xfrm>
            <a:off x="2411760" y="4425956"/>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44" name="Rectangle 43"/>
          <p:cNvSpPr/>
          <p:nvPr/>
        </p:nvSpPr>
        <p:spPr>
          <a:xfrm>
            <a:off x="3995936" y="248174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70</a:t>
            </a:r>
          </a:p>
        </p:txBody>
      </p:sp>
      <p:sp>
        <p:nvSpPr>
          <p:cNvPr id="45" name="Rectangle 44"/>
          <p:cNvSpPr/>
          <p:nvPr/>
        </p:nvSpPr>
        <p:spPr>
          <a:xfrm>
            <a:off x="3995936" y="291379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61</a:t>
            </a:r>
          </a:p>
        </p:txBody>
      </p:sp>
      <p:sp>
        <p:nvSpPr>
          <p:cNvPr id="46" name="Rectangle 45"/>
          <p:cNvSpPr/>
          <p:nvPr/>
        </p:nvSpPr>
        <p:spPr>
          <a:xfrm>
            <a:off x="3995936" y="334583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53</a:t>
            </a:r>
          </a:p>
        </p:txBody>
      </p:sp>
      <p:sp>
        <p:nvSpPr>
          <p:cNvPr id="47" name="Rectangle 46"/>
          <p:cNvSpPr/>
          <p:nvPr/>
        </p:nvSpPr>
        <p:spPr>
          <a:xfrm>
            <a:off x="3995936" y="377788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52</a:t>
            </a:r>
          </a:p>
        </p:txBody>
      </p:sp>
      <p:sp>
        <p:nvSpPr>
          <p:cNvPr id="48" name="Rectangle 47"/>
          <p:cNvSpPr/>
          <p:nvPr/>
        </p:nvSpPr>
        <p:spPr>
          <a:xfrm>
            <a:off x="3995936" y="420993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52</a:t>
            </a: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Concours</a:t>
            </a:r>
            <a:endParaRPr lang="fr-FR" sz="1100" b="1" dirty="0">
              <a:solidFill>
                <a:srgbClr val="FF0000"/>
              </a:solidFill>
              <a:effectLst>
                <a:outerShdw blurRad="38100" dist="38100" dir="2700000" algn="tl">
                  <a:srgbClr val="000000">
                    <a:alpha val="43137"/>
                  </a:srgbClr>
                </a:outerShdw>
              </a:effectLst>
            </a:endParaRP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Classements</a:t>
            </a:r>
            <a:endParaRPr lang="fr-FR" sz="1100" dirty="0">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3"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69" name="ZoneTexte 68"/>
          <p:cNvSpPr txBox="1"/>
          <p:nvPr/>
        </p:nvSpPr>
        <p:spPr>
          <a:xfrm>
            <a:off x="4716016" y="2121700"/>
            <a:ext cx="1872208" cy="215444"/>
          </a:xfrm>
          <a:prstGeom prst="rect">
            <a:avLst/>
          </a:prstGeom>
          <a:noFill/>
        </p:spPr>
        <p:txBody>
          <a:bodyPr wrap="square" rtlCol="0">
            <a:spAutoFit/>
          </a:bodyPr>
          <a:lstStyle/>
          <a:p>
            <a:r>
              <a:rPr lang="fr-FR" sz="800" dirty="0" smtClean="0">
                <a:solidFill>
                  <a:schemeClr val="bg1"/>
                </a:solidFill>
              </a:rPr>
              <a:t>Coefficient : 1,5	                 Moyenne</a:t>
            </a:r>
            <a:endParaRPr lang="fr-FR" sz="800" dirty="0">
              <a:solidFill>
                <a:schemeClr val="bg1"/>
              </a:solidFill>
            </a:endParaRPr>
          </a:p>
        </p:txBody>
      </p:sp>
      <p:sp>
        <p:nvSpPr>
          <p:cNvPr id="70" name="Rectangle 69"/>
          <p:cNvSpPr/>
          <p:nvPr/>
        </p:nvSpPr>
        <p:spPr>
          <a:xfrm>
            <a:off x="4716016" y="2481743"/>
            <a:ext cx="1800000" cy="307777"/>
          </a:xfrm>
          <a:prstGeom prst="rect">
            <a:avLst/>
          </a:prstGeom>
          <a:noFill/>
        </p:spPr>
        <p:txBody>
          <a:bodyPr wrap="square" lIns="91440" tIns="45720" rIns="91440" bIns="45720">
            <a:spAutoFit/>
          </a:bodyPr>
          <a:lstStyle/>
          <a:p>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Hockey</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a:t>
            </a:r>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Ligue Magnus</a:t>
            </a:r>
          </a:p>
        </p:txBody>
      </p:sp>
      <p:sp>
        <p:nvSpPr>
          <p:cNvPr id="71" name="Rectangle 70"/>
          <p:cNvSpPr/>
          <p:nvPr/>
        </p:nvSpPr>
        <p:spPr>
          <a:xfrm>
            <a:off x="4716016" y="291379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Handball – D2</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2" name="Rectangle 71"/>
          <p:cNvSpPr/>
          <p:nvPr/>
        </p:nvSpPr>
        <p:spPr>
          <a:xfrm>
            <a:off x="4716016" y="3345839"/>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Basket – LFB</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3" name="Rectangle 72"/>
          <p:cNvSpPr/>
          <p:nvPr/>
        </p:nvSpPr>
        <p:spPr>
          <a:xfrm>
            <a:off x="4716016" y="3777887"/>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D1H</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4" name="Rectangle 73"/>
          <p:cNvSpPr/>
          <p:nvPr/>
        </p:nvSpPr>
        <p:spPr>
          <a:xfrm>
            <a:off x="4716016" y="4209935"/>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Pro B</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5" name="ZoneTexte 74"/>
          <p:cNvSpPr txBox="1"/>
          <p:nvPr/>
        </p:nvSpPr>
        <p:spPr>
          <a:xfrm>
            <a:off x="4716016" y="269776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6" name="ZoneTexte 75"/>
          <p:cNvSpPr txBox="1"/>
          <p:nvPr/>
        </p:nvSpPr>
        <p:spPr>
          <a:xfrm>
            <a:off x="4716016" y="3129811"/>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7" name="ZoneTexte 76"/>
          <p:cNvSpPr txBox="1"/>
          <p:nvPr/>
        </p:nvSpPr>
        <p:spPr>
          <a:xfrm>
            <a:off x="4716016" y="356186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8" name="ZoneTexte 77"/>
          <p:cNvSpPr txBox="1"/>
          <p:nvPr/>
        </p:nvSpPr>
        <p:spPr>
          <a:xfrm>
            <a:off x="4716016" y="399390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79" name="ZoneTexte 78"/>
          <p:cNvSpPr txBox="1"/>
          <p:nvPr/>
        </p:nvSpPr>
        <p:spPr>
          <a:xfrm>
            <a:off x="4716016" y="4425956"/>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80" name="Rectangle 79"/>
          <p:cNvSpPr/>
          <p:nvPr/>
        </p:nvSpPr>
        <p:spPr>
          <a:xfrm>
            <a:off x="6300192" y="248174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60</a:t>
            </a:r>
          </a:p>
        </p:txBody>
      </p:sp>
      <p:sp>
        <p:nvSpPr>
          <p:cNvPr id="81" name="Rectangle 80"/>
          <p:cNvSpPr/>
          <p:nvPr/>
        </p:nvSpPr>
        <p:spPr>
          <a:xfrm>
            <a:off x="6300192" y="291379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51</a:t>
            </a:r>
          </a:p>
        </p:txBody>
      </p:sp>
      <p:sp>
        <p:nvSpPr>
          <p:cNvPr id="82" name="Rectangle 81"/>
          <p:cNvSpPr/>
          <p:nvPr/>
        </p:nvSpPr>
        <p:spPr>
          <a:xfrm>
            <a:off x="6300192" y="334583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a:t>
            </a:r>
          </a:p>
        </p:txBody>
      </p:sp>
      <p:sp>
        <p:nvSpPr>
          <p:cNvPr id="83" name="Rectangle 82"/>
          <p:cNvSpPr/>
          <p:nvPr/>
        </p:nvSpPr>
        <p:spPr>
          <a:xfrm>
            <a:off x="6300192" y="377788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36</a:t>
            </a:r>
          </a:p>
        </p:txBody>
      </p:sp>
      <p:sp>
        <p:nvSpPr>
          <p:cNvPr id="84" name="Rectangle 83"/>
          <p:cNvSpPr/>
          <p:nvPr/>
        </p:nvSpPr>
        <p:spPr>
          <a:xfrm>
            <a:off x="6300192" y="420993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34</a:t>
            </a:r>
          </a:p>
        </p:txBody>
      </p:sp>
      <p:sp>
        <p:nvSpPr>
          <p:cNvPr id="85" name="ZoneTexte 84"/>
          <p:cNvSpPr txBox="1"/>
          <p:nvPr/>
        </p:nvSpPr>
        <p:spPr>
          <a:xfrm>
            <a:off x="6948264" y="2121700"/>
            <a:ext cx="1872208" cy="215444"/>
          </a:xfrm>
          <a:prstGeom prst="rect">
            <a:avLst/>
          </a:prstGeom>
          <a:noFill/>
        </p:spPr>
        <p:txBody>
          <a:bodyPr wrap="square" rtlCol="0">
            <a:spAutoFit/>
          </a:bodyPr>
          <a:lstStyle/>
          <a:p>
            <a:r>
              <a:rPr lang="fr-FR" sz="800" dirty="0" smtClean="0">
                <a:solidFill>
                  <a:schemeClr val="bg1"/>
                </a:solidFill>
              </a:rPr>
              <a:t>Coefficient : 1	                 Moyenne</a:t>
            </a:r>
            <a:endParaRPr lang="fr-FR" sz="800" dirty="0">
              <a:solidFill>
                <a:schemeClr val="bg1"/>
              </a:solidFill>
            </a:endParaRPr>
          </a:p>
        </p:txBody>
      </p:sp>
      <p:sp>
        <p:nvSpPr>
          <p:cNvPr id="86" name="Rectangle 85"/>
          <p:cNvSpPr/>
          <p:nvPr/>
        </p:nvSpPr>
        <p:spPr>
          <a:xfrm>
            <a:off x="6948264" y="2481743"/>
            <a:ext cx="1800000"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National</a:t>
            </a:r>
          </a:p>
        </p:txBody>
      </p:sp>
      <p:sp>
        <p:nvSpPr>
          <p:cNvPr id="87" name="Rectangle 86"/>
          <p:cNvSpPr/>
          <p:nvPr/>
        </p:nvSpPr>
        <p:spPr>
          <a:xfrm>
            <a:off x="6948264" y="2913791"/>
            <a:ext cx="187220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Rugby – Elite F</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8" name="Rectangle 87"/>
          <p:cNvSpPr/>
          <p:nvPr/>
        </p:nvSpPr>
        <p:spPr>
          <a:xfrm>
            <a:off x="6948264" y="3345839"/>
            <a:ext cx="1872208" cy="307777"/>
          </a:xfrm>
          <a:prstGeom prst="rect">
            <a:avLst/>
          </a:prstGeom>
          <a:noFill/>
        </p:spPr>
        <p:txBody>
          <a:bodyPr wrap="square" lIns="91440" tIns="45720" rIns="91440" bIns="45720">
            <a:spAutoFit/>
          </a:bodyPr>
          <a:lstStyle/>
          <a:p>
            <a:r>
              <a:rPr lang="fr-FR" sz="1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Water-Polo</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 Elite</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9" name="Rectangle 88"/>
          <p:cNvSpPr/>
          <p:nvPr/>
        </p:nvSpPr>
        <p:spPr>
          <a:xfrm>
            <a:off x="6948264" y="3777887"/>
            <a:ext cx="1872208" cy="307777"/>
          </a:xfrm>
          <a:prstGeom prst="rect">
            <a:avLst/>
          </a:prstGeom>
          <a:noFill/>
        </p:spPr>
        <p:txBody>
          <a:bodyPr wrap="square" lIns="91440" tIns="45720" rIns="91440" bIns="45720">
            <a:spAutoFit/>
          </a:bodyPr>
          <a:lstStyle/>
          <a:p>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Hockey s/gazon </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Elite</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0" name="Rectangle 89"/>
          <p:cNvSpPr/>
          <p:nvPr/>
        </p:nvSpPr>
        <p:spPr>
          <a:xfrm>
            <a:off x="6948264" y="4209935"/>
            <a:ext cx="1872208" cy="307777"/>
          </a:xfrm>
          <a:prstGeom prst="rect">
            <a:avLst/>
          </a:prstGeom>
          <a:noFill/>
        </p:spPr>
        <p:txBody>
          <a:bodyPr wrap="square" lIns="91440" tIns="45720" rIns="91440" bIns="45720">
            <a:spAutoFit/>
          </a:bodyPr>
          <a:lstStyle/>
          <a:p>
            <a:r>
              <a:rPr lang="fr-FR" sz="1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Tennis de table </a:t>
            </a:r>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Elite</a:t>
            </a:r>
            <a:endParaRPr lang="fr-FR"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1" name="ZoneTexte 90"/>
          <p:cNvSpPr txBox="1"/>
          <p:nvPr/>
        </p:nvSpPr>
        <p:spPr>
          <a:xfrm>
            <a:off x="6948264" y="2697764"/>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2" name="ZoneTexte 91"/>
          <p:cNvSpPr txBox="1"/>
          <p:nvPr/>
        </p:nvSpPr>
        <p:spPr>
          <a:xfrm>
            <a:off x="6948264" y="3129811"/>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3" name="ZoneTexte 92"/>
          <p:cNvSpPr txBox="1"/>
          <p:nvPr/>
        </p:nvSpPr>
        <p:spPr>
          <a:xfrm>
            <a:off x="6948264" y="356186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4" name="ZoneTexte 93"/>
          <p:cNvSpPr txBox="1"/>
          <p:nvPr/>
        </p:nvSpPr>
        <p:spPr>
          <a:xfrm>
            <a:off x="6948264" y="399390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5" name="ZoneTexte 94"/>
          <p:cNvSpPr txBox="1"/>
          <p:nvPr/>
        </p:nvSpPr>
        <p:spPr>
          <a:xfrm>
            <a:off x="6948264" y="4425956"/>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96" name="Rectangle 95"/>
          <p:cNvSpPr/>
          <p:nvPr/>
        </p:nvSpPr>
        <p:spPr>
          <a:xfrm>
            <a:off x="8532440" y="2481743"/>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53</a:t>
            </a:r>
          </a:p>
        </p:txBody>
      </p:sp>
      <p:sp>
        <p:nvSpPr>
          <p:cNvPr id="97" name="Rectangle 96"/>
          <p:cNvSpPr/>
          <p:nvPr/>
        </p:nvSpPr>
        <p:spPr>
          <a:xfrm>
            <a:off x="8532440" y="2913791"/>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30</a:t>
            </a:r>
          </a:p>
        </p:txBody>
      </p:sp>
      <p:sp>
        <p:nvSpPr>
          <p:cNvPr id="98" name="Rectangle 97"/>
          <p:cNvSpPr/>
          <p:nvPr/>
        </p:nvSpPr>
        <p:spPr>
          <a:xfrm>
            <a:off x="8532440" y="3345839"/>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14</a:t>
            </a:r>
          </a:p>
        </p:txBody>
      </p:sp>
      <p:sp>
        <p:nvSpPr>
          <p:cNvPr id="99" name="Rectangle 98"/>
          <p:cNvSpPr/>
          <p:nvPr/>
        </p:nvSpPr>
        <p:spPr>
          <a:xfrm>
            <a:off x="8532440" y="3777887"/>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13</a:t>
            </a:r>
          </a:p>
        </p:txBody>
      </p:sp>
      <p:sp>
        <p:nvSpPr>
          <p:cNvPr id="100" name="Rectangle 99"/>
          <p:cNvSpPr/>
          <p:nvPr/>
        </p:nvSpPr>
        <p:spPr>
          <a:xfrm>
            <a:off x="8532440" y="4209935"/>
            <a:ext cx="432048"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a:t>
            </a:r>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102" name="Rectangle à coins arrondis 101"/>
          <p:cNvSpPr/>
          <p:nvPr/>
        </p:nvSpPr>
        <p:spPr>
          <a:xfrm>
            <a:off x="1403648"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Concours PRO</a:t>
            </a:r>
            <a:endParaRPr lang="fr-FR" sz="1100" b="1" dirty="0">
              <a:solidFill>
                <a:srgbClr val="FF0000"/>
              </a:solidFill>
              <a:effectLst>
                <a:outerShdw blurRad="38100" dist="38100" dir="2700000" algn="tl">
                  <a:srgbClr val="000000">
                    <a:alpha val="43137"/>
                  </a:srgbClr>
                </a:outerShdw>
              </a:effectLst>
            </a:endParaRPr>
          </a:p>
        </p:txBody>
      </p:sp>
      <p:sp>
        <p:nvSpPr>
          <p:cNvPr id="103" name="Rectangle à coins arrondis 102"/>
          <p:cNvSpPr/>
          <p:nvPr/>
        </p:nvSpPr>
        <p:spPr>
          <a:xfrm>
            <a:off x="2483768" y="1131590"/>
            <a:ext cx="12961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Concours Amateur</a:t>
            </a:r>
            <a:endParaRPr lang="fr-FR" sz="1100" dirty="0">
              <a:effectLst>
                <a:outerShdw blurRad="38100" dist="38100" dir="2700000" algn="tl">
                  <a:srgbClr val="000000">
                    <a:alpha val="43137"/>
                  </a:srgbClr>
                </a:outerShdw>
              </a:effectLst>
            </a:endParaRPr>
          </a:p>
        </p:txBody>
      </p:sp>
      <p:sp>
        <p:nvSpPr>
          <p:cNvPr id="104" name="Rectangle à coins arrondis 103"/>
          <p:cNvSpPr/>
          <p:nvPr/>
        </p:nvSpPr>
        <p:spPr>
          <a:xfrm>
            <a:off x="3779912" y="1131590"/>
            <a:ext cx="12961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Créer un concours</a:t>
            </a:r>
            <a:endParaRPr lang="fr-FR" sz="11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Rectangle à coins arrondis 105"/>
          <p:cNvSpPr/>
          <p:nvPr/>
        </p:nvSpPr>
        <p:spPr>
          <a:xfrm>
            <a:off x="179512" y="1707654"/>
            <a:ext cx="2952328"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4" name="Rectangle à coins arrondis 3"/>
          <p:cNvSpPr/>
          <p:nvPr/>
        </p:nvSpPr>
        <p:spPr>
          <a:xfrm>
            <a:off x="179512" y="2067694"/>
            <a:ext cx="8568952" cy="36004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179512" y="1707654"/>
            <a:ext cx="3096344" cy="276999"/>
          </a:xfrm>
          <a:prstGeom prst="rect">
            <a:avLst/>
          </a:prstGeom>
          <a:noFill/>
        </p:spPr>
        <p:txBody>
          <a:bodyPr wrap="square" lIns="91440" tIns="45720" rIns="91440" bIns="45720">
            <a:spAutoFit/>
          </a:bodyPr>
          <a:lstStyle/>
          <a:p>
            <a:r>
              <a:rPr lang="fr-FR" sz="12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Compétitions nationales ou internationales</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6" name="ZoneTexte 15"/>
          <p:cNvSpPr txBox="1"/>
          <p:nvPr/>
        </p:nvSpPr>
        <p:spPr>
          <a:xfrm>
            <a:off x="7308304" y="2139702"/>
            <a:ext cx="936104" cy="215444"/>
          </a:xfrm>
          <a:prstGeom prst="rect">
            <a:avLst/>
          </a:prstGeom>
          <a:noFill/>
        </p:spPr>
        <p:txBody>
          <a:bodyPr wrap="square" rtlCol="0">
            <a:spAutoFit/>
          </a:bodyPr>
          <a:lstStyle/>
          <a:p>
            <a:r>
              <a:rPr lang="fr-FR" sz="800" dirty="0" smtClean="0">
                <a:solidFill>
                  <a:schemeClr val="bg1"/>
                </a:solidFill>
              </a:rPr>
              <a:t>Joueurs inscrits : </a:t>
            </a:r>
            <a:endParaRPr lang="fr-FR" sz="800" dirty="0">
              <a:solidFill>
                <a:schemeClr val="bg1"/>
              </a:solidFill>
            </a:endParaRPr>
          </a:p>
        </p:txBody>
      </p:sp>
      <p:sp>
        <p:nvSpPr>
          <p:cNvPr id="18" name="Rectangle 17"/>
          <p:cNvSpPr/>
          <p:nvPr/>
        </p:nvSpPr>
        <p:spPr>
          <a:xfrm>
            <a:off x="323528" y="2067694"/>
            <a:ext cx="2664296"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Russie – Ligue 1 </a:t>
            </a:r>
          </a:p>
        </p:txBody>
      </p:sp>
      <p:sp>
        <p:nvSpPr>
          <p:cNvPr id="23" name="ZoneTexte 22"/>
          <p:cNvSpPr txBox="1"/>
          <p:nvPr/>
        </p:nvSpPr>
        <p:spPr>
          <a:xfrm>
            <a:off x="3347864" y="2139702"/>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28" name="Rectangle 27"/>
          <p:cNvSpPr/>
          <p:nvPr/>
        </p:nvSpPr>
        <p:spPr>
          <a:xfrm>
            <a:off x="8285817" y="2120083"/>
            <a:ext cx="432048" cy="261610"/>
          </a:xfrm>
          <a:prstGeom prst="rect">
            <a:avLst/>
          </a:prstGeom>
          <a:noFill/>
        </p:spPr>
        <p:txBody>
          <a:bodyPr wrap="square" lIns="91440" tIns="45720" rIns="91440" bIns="45720">
            <a:spAutoFit/>
          </a:bodyPr>
          <a:lstStyle/>
          <a:p>
            <a:r>
              <a:rPr lang="fr-FR"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82</a:t>
            </a: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Concours</a:t>
            </a:r>
            <a:endParaRPr lang="fr-FR" sz="1100" b="1" dirty="0">
              <a:solidFill>
                <a:srgbClr val="FF0000"/>
              </a:solidFill>
              <a:effectLst>
                <a:outerShdw blurRad="38100" dist="38100" dir="2700000" algn="tl">
                  <a:srgbClr val="000000">
                    <a:alpha val="43137"/>
                  </a:srgbClr>
                </a:outerShdw>
              </a:effectLst>
            </a:endParaRP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Classements</a:t>
            </a:r>
            <a:endParaRPr lang="fr-FR" sz="1100" dirty="0">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3"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102" name="Rectangle à coins arrondis 101"/>
          <p:cNvSpPr/>
          <p:nvPr/>
        </p:nvSpPr>
        <p:spPr>
          <a:xfrm>
            <a:off x="1403648"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solidFill>
                  <a:schemeClr val="tx1"/>
                </a:solidFill>
                <a:effectLst>
                  <a:outerShdw blurRad="38100" dist="38100" dir="2700000" algn="tl">
                    <a:srgbClr val="000000">
                      <a:alpha val="43137"/>
                    </a:srgbClr>
                  </a:outerShdw>
                </a:effectLst>
              </a:rPr>
              <a:t>Concours PRO</a:t>
            </a:r>
            <a:endParaRPr lang="fr-FR" sz="1100" dirty="0">
              <a:solidFill>
                <a:schemeClr val="tx1"/>
              </a:solidFill>
              <a:effectLst>
                <a:outerShdw blurRad="38100" dist="38100" dir="2700000" algn="tl">
                  <a:srgbClr val="000000">
                    <a:alpha val="43137"/>
                  </a:srgbClr>
                </a:outerShdw>
              </a:effectLst>
            </a:endParaRPr>
          </a:p>
        </p:txBody>
      </p:sp>
      <p:sp>
        <p:nvSpPr>
          <p:cNvPr id="103" name="Rectangle à coins arrondis 102"/>
          <p:cNvSpPr/>
          <p:nvPr/>
        </p:nvSpPr>
        <p:spPr>
          <a:xfrm>
            <a:off x="2483768" y="1131590"/>
            <a:ext cx="129614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Concours Amateur</a:t>
            </a:r>
            <a:endParaRPr lang="fr-FR" sz="1100" b="1" dirty="0">
              <a:solidFill>
                <a:srgbClr val="FF0000"/>
              </a:solidFill>
              <a:effectLst>
                <a:outerShdw blurRad="38100" dist="38100" dir="2700000" algn="tl">
                  <a:srgbClr val="000000">
                    <a:alpha val="43137"/>
                  </a:srgbClr>
                </a:outerShdw>
              </a:effectLst>
            </a:endParaRPr>
          </a:p>
        </p:txBody>
      </p:sp>
      <p:sp>
        <p:nvSpPr>
          <p:cNvPr id="104" name="Rectangle à coins arrondis 103"/>
          <p:cNvSpPr/>
          <p:nvPr/>
        </p:nvSpPr>
        <p:spPr>
          <a:xfrm>
            <a:off x="3779912" y="1131590"/>
            <a:ext cx="1368152"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Gérer vos concours</a:t>
            </a:r>
            <a:endParaRPr lang="fr-FR" sz="1100" dirty="0">
              <a:effectLst>
                <a:outerShdw blurRad="38100" dist="38100" dir="2700000" algn="tl">
                  <a:srgbClr val="000000">
                    <a:alpha val="43137"/>
                  </a:srgbClr>
                </a:outerShdw>
              </a:effectLst>
            </a:endParaRPr>
          </a:p>
        </p:txBody>
      </p:sp>
      <p:sp>
        <p:nvSpPr>
          <p:cNvPr id="107" name="ZoneTexte 106"/>
          <p:cNvSpPr txBox="1"/>
          <p:nvPr/>
        </p:nvSpPr>
        <p:spPr>
          <a:xfrm>
            <a:off x="5508104" y="2139702"/>
            <a:ext cx="1872208" cy="215444"/>
          </a:xfrm>
          <a:prstGeom prst="rect">
            <a:avLst/>
          </a:prstGeom>
          <a:noFill/>
        </p:spPr>
        <p:txBody>
          <a:bodyPr wrap="square" rtlCol="0">
            <a:spAutoFit/>
          </a:bodyPr>
          <a:lstStyle/>
          <a:p>
            <a:r>
              <a:rPr lang="fr-FR" sz="800" dirty="0" smtClean="0">
                <a:solidFill>
                  <a:schemeClr val="bg1"/>
                </a:solidFill>
              </a:rPr>
              <a:t>Gestionnaire :</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08" name="Rectangle 107"/>
          <p:cNvSpPr/>
          <p:nvPr/>
        </p:nvSpPr>
        <p:spPr>
          <a:xfrm>
            <a:off x="6228184" y="2139702"/>
            <a:ext cx="864096" cy="230832"/>
          </a:xfrm>
          <a:prstGeom prst="rect">
            <a:avLst/>
          </a:prstGeom>
          <a:noFill/>
        </p:spPr>
        <p:txBody>
          <a:bodyPr wrap="square" lIns="91440" tIns="45720" rIns="91440" bIns="45720">
            <a:spAutoFit/>
          </a:bodyPr>
          <a:lstStyle/>
          <a:p>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Moussilou</a:t>
            </a: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83</a:t>
            </a:r>
          </a:p>
        </p:txBody>
      </p:sp>
      <p:sp>
        <p:nvSpPr>
          <p:cNvPr id="109" name="Rectangle à coins arrondis 108"/>
          <p:cNvSpPr/>
          <p:nvPr/>
        </p:nvSpPr>
        <p:spPr>
          <a:xfrm>
            <a:off x="179512" y="2499742"/>
            <a:ext cx="8568952" cy="36004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10" name="ZoneTexte 109"/>
          <p:cNvSpPr txBox="1"/>
          <p:nvPr/>
        </p:nvSpPr>
        <p:spPr>
          <a:xfrm>
            <a:off x="7308304" y="2571750"/>
            <a:ext cx="936104" cy="215444"/>
          </a:xfrm>
          <a:prstGeom prst="rect">
            <a:avLst/>
          </a:prstGeom>
          <a:noFill/>
        </p:spPr>
        <p:txBody>
          <a:bodyPr wrap="square" rtlCol="0">
            <a:spAutoFit/>
          </a:bodyPr>
          <a:lstStyle/>
          <a:p>
            <a:r>
              <a:rPr lang="fr-FR" sz="800" dirty="0" smtClean="0">
                <a:solidFill>
                  <a:schemeClr val="bg1"/>
                </a:solidFill>
              </a:rPr>
              <a:t>Joueurs inscrits : </a:t>
            </a:r>
            <a:endParaRPr lang="fr-FR" sz="800" dirty="0">
              <a:solidFill>
                <a:schemeClr val="bg1"/>
              </a:solidFill>
            </a:endParaRPr>
          </a:p>
        </p:txBody>
      </p:sp>
      <p:sp>
        <p:nvSpPr>
          <p:cNvPr id="111" name="Rectangle 110"/>
          <p:cNvSpPr/>
          <p:nvPr/>
        </p:nvSpPr>
        <p:spPr>
          <a:xfrm>
            <a:off x="323528" y="2499742"/>
            <a:ext cx="2664296"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Water-polo – France – Elite</a:t>
            </a:r>
          </a:p>
        </p:txBody>
      </p:sp>
      <p:sp>
        <p:nvSpPr>
          <p:cNvPr id="112" name="ZoneTexte 111"/>
          <p:cNvSpPr txBox="1"/>
          <p:nvPr/>
        </p:nvSpPr>
        <p:spPr>
          <a:xfrm>
            <a:off x="3347864" y="2571750"/>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113" name="Rectangle 112"/>
          <p:cNvSpPr/>
          <p:nvPr/>
        </p:nvSpPr>
        <p:spPr>
          <a:xfrm>
            <a:off x="8285817" y="2552131"/>
            <a:ext cx="432048" cy="261610"/>
          </a:xfrm>
          <a:prstGeom prst="rect">
            <a:avLst/>
          </a:prstGeom>
          <a:noFill/>
        </p:spPr>
        <p:txBody>
          <a:bodyPr wrap="square" lIns="91440" tIns="45720" rIns="91440" bIns="45720">
            <a:spAutoFit/>
          </a:bodyPr>
          <a:lstStyle/>
          <a:p>
            <a:r>
              <a:rPr lang="fr-FR"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21</a:t>
            </a:r>
          </a:p>
        </p:txBody>
      </p:sp>
      <p:sp>
        <p:nvSpPr>
          <p:cNvPr id="114" name="ZoneTexte 113"/>
          <p:cNvSpPr txBox="1"/>
          <p:nvPr/>
        </p:nvSpPr>
        <p:spPr>
          <a:xfrm>
            <a:off x="5508104" y="2571750"/>
            <a:ext cx="1872208" cy="215444"/>
          </a:xfrm>
          <a:prstGeom prst="rect">
            <a:avLst/>
          </a:prstGeom>
          <a:noFill/>
        </p:spPr>
        <p:txBody>
          <a:bodyPr wrap="square" rtlCol="0">
            <a:spAutoFit/>
          </a:bodyPr>
          <a:lstStyle/>
          <a:p>
            <a:r>
              <a:rPr lang="fr-FR" sz="800" dirty="0" smtClean="0">
                <a:solidFill>
                  <a:schemeClr val="bg1"/>
                </a:solidFill>
              </a:rPr>
              <a:t>Gestionnaire :</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15" name="Rectangle 114"/>
          <p:cNvSpPr/>
          <p:nvPr/>
        </p:nvSpPr>
        <p:spPr>
          <a:xfrm>
            <a:off x="6228184" y="2571750"/>
            <a:ext cx="864096" cy="230832"/>
          </a:xfrm>
          <a:prstGeom prst="rect">
            <a:avLst/>
          </a:prstGeom>
          <a:noFill/>
        </p:spPr>
        <p:txBody>
          <a:bodyPr wrap="square" lIns="91440" tIns="45720" rIns="91440" bIns="45720">
            <a:spAutoFit/>
          </a:bodyPr>
          <a:lstStyle/>
          <a:p>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kayjee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16" name="Rectangle à coins arrondis 115"/>
          <p:cNvSpPr/>
          <p:nvPr/>
        </p:nvSpPr>
        <p:spPr>
          <a:xfrm>
            <a:off x="179512" y="2931790"/>
            <a:ext cx="8568952" cy="36004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17" name="ZoneTexte 116"/>
          <p:cNvSpPr txBox="1"/>
          <p:nvPr/>
        </p:nvSpPr>
        <p:spPr>
          <a:xfrm>
            <a:off x="7308304" y="3003798"/>
            <a:ext cx="936104" cy="215444"/>
          </a:xfrm>
          <a:prstGeom prst="rect">
            <a:avLst/>
          </a:prstGeom>
          <a:noFill/>
        </p:spPr>
        <p:txBody>
          <a:bodyPr wrap="square" rtlCol="0">
            <a:spAutoFit/>
          </a:bodyPr>
          <a:lstStyle/>
          <a:p>
            <a:r>
              <a:rPr lang="fr-FR" sz="800" dirty="0" smtClean="0">
                <a:solidFill>
                  <a:schemeClr val="bg1"/>
                </a:solidFill>
              </a:rPr>
              <a:t>Joueurs inscrits : </a:t>
            </a:r>
            <a:endParaRPr lang="fr-FR" sz="800" dirty="0">
              <a:solidFill>
                <a:schemeClr val="bg1"/>
              </a:solidFill>
            </a:endParaRPr>
          </a:p>
        </p:txBody>
      </p:sp>
      <p:sp>
        <p:nvSpPr>
          <p:cNvPr id="118" name="Rectangle 117"/>
          <p:cNvSpPr/>
          <p:nvPr/>
        </p:nvSpPr>
        <p:spPr>
          <a:xfrm>
            <a:off x="323528" y="2931790"/>
            <a:ext cx="2664296"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Hockey sur Gazon – France – Elite</a:t>
            </a:r>
          </a:p>
        </p:txBody>
      </p:sp>
      <p:sp>
        <p:nvSpPr>
          <p:cNvPr id="119" name="ZoneTexte 118"/>
          <p:cNvSpPr txBox="1"/>
          <p:nvPr/>
        </p:nvSpPr>
        <p:spPr>
          <a:xfrm>
            <a:off x="3347864" y="3003798"/>
            <a:ext cx="1944216"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120" name="Rectangle 119"/>
          <p:cNvSpPr/>
          <p:nvPr/>
        </p:nvSpPr>
        <p:spPr>
          <a:xfrm>
            <a:off x="8285817" y="2984179"/>
            <a:ext cx="432048" cy="261610"/>
          </a:xfrm>
          <a:prstGeom prst="rect">
            <a:avLst/>
          </a:prstGeom>
          <a:noFill/>
        </p:spPr>
        <p:txBody>
          <a:bodyPr wrap="square" lIns="91440" tIns="45720" rIns="91440" bIns="45720">
            <a:spAutoFit/>
          </a:bodyPr>
          <a:lstStyle/>
          <a:p>
            <a:r>
              <a:rPr lang="fr-FR"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19</a:t>
            </a:r>
          </a:p>
        </p:txBody>
      </p:sp>
      <p:sp>
        <p:nvSpPr>
          <p:cNvPr id="121" name="ZoneTexte 120"/>
          <p:cNvSpPr txBox="1"/>
          <p:nvPr/>
        </p:nvSpPr>
        <p:spPr>
          <a:xfrm>
            <a:off x="5508104" y="3003798"/>
            <a:ext cx="1872208" cy="215444"/>
          </a:xfrm>
          <a:prstGeom prst="rect">
            <a:avLst/>
          </a:prstGeom>
          <a:noFill/>
        </p:spPr>
        <p:txBody>
          <a:bodyPr wrap="square" rtlCol="0">
            <a:spAutoFit/>
          </a:bodyPr>
          <a:lstStyle/>
          <a:p>
            <a:r>
              <a:rPr lang="fr-FR" sz="800" dirty="0" smtClean="0">
                <a:solidFill>
                  <a:schemeClr val="bg1"/>
                </a:solidFill>
              </a:rPr>
              <a:t>Gestionnaire :</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2" name="Rectangle 121"/>
          <p:cNvSpPr/>
          <p:nvPr/>
        </p:nvSpPr>
        <p:spPr>
          <a:xfrm>
            <a:off x="6228184" y="3003798"/>
            <a:ext cx="864096" cy="230832"/>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PRONOSSIMO</a:t>
            </a:r>
          </a:p>
        </p:txBody>
      </p:sp>
      <p:sp>
        <p:nvSpPr>
          <p:cNvPr id="123" name="Rectangle à coins arrondis 122"/>
          <p:cNvSpPr/>
          <p:nvPr/>
        </p:nvSpPr>
        <p:spPr>
          <a:xfrm>
            <a:off x="179512" y="3435846"/>
            <a:ext cx="2952328" cy="28803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24" name="Rectangle à coins arrondis 123"/>
          <p:cNvSpPr/>
          <p:nvPr/>
        </p:nvSpPr>
        <p:spPr>
          <a:xfrm>
            <a:off x="179512" y="3795886"/>
            <a:ext cx="8568952" cy="36004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25" name="Rectangle 124"/>
          <p:cNvSpPr/>
          <p:nvPr/>
        </p:nvSpPr>
        <p:spPr>
          <a:xfrm>
            <a:off x="179512" y="3435846"/>
            <a:ext cx="2952328" cy="276999"/>
          </a:xfrm>
          <a:prstGeom prst="rect">
            <a:avLst/>
          </a:prstGeom>
          <a:noFill/>
        </p:spPr>
        <p:txBody>
          <a:bodyPr wrap="square" lIns="91440" tIns="45720" rIns="91440" bIns="45720">
            <a:spAutoFit/>
          </a:bodyPr>
          <a:lstStyle/>
          <a:p>
            <a:pPr algn="ctr"/>
            <a:r>
              <a:rPr lang="fr-FR" sz="12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Compétitions locales / concours privés</a:t>
            </a:r>
            <a:endParaRPr lang="fr-FR" sz="12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26" name="ZoneTexte 125"/>
          <p:cNvSpPr txBox="1"/>
          <p:nvPr/>
        </p:nvSpPr>
        <p:spPr>
          <a:xfrm>
            <a:off x="7308304" y="3867894"/>
            <a:ext cx="936104" cy="215444"/>
          </a:xfrm>
          <a:prstGeom prst="rect">
            <a:avLst/>
          </a:prstGeom>
          <a:noFill/>
        </p:spPr>
        <p:txBody>
          <a:bodyPr wrap="square" rtlCol="0">
            <a:spAutoFit/>
          </a:bodyPr>
          <a:lstStyle/>
          <a:p>
            <a:r>
              <a:rPr lang="fr-FR" sz="800" dirty="0" smtClean="0">
                <a:solidFill>
                  <a:schemeClr val="bg1"/>
                </a:solidFill>
              </a:rPr>
              <a:t>Joueurs inscrits : </a:t>
            </a:r>
            <a:endParaRPr lang="fr-FR" sz="800" dirty="0">
              <a:solidFill>
                <a:schemeClr val="bg1"/>
              </a:solidFill>
            </a:endParaRPr>
          </a:p>
        </p:txBody>
      </p:sp>
      <p:sp>
        <p:nvSpPr>
          <p:cNvPr id="127" name="Rectangle 126"/>
          <p:cNvSpPr/>
          <p:nvPr/>
        </p:nvSpPr>
        <p:spPr>
          <a:xfrm>
            <a:off x="323528" y="3795886"/>
            <a:ext cx="4176464"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Football – Ligue Alsace – Promotion d’excellence</a:t>
            </a:r>
          </a:p>
        </p:txBody>
      </p:sp>
      <p:sp>
        <p:nvSpPr>
          <p:cNvPr id="128" name="ZoneTexte 127"/>
          <p:cNvSpPr txBox="1"/>
          <p:nvPr/>
        </p:nvSpPr>
        <p:spPr>
          <a:xfrm>
            <a:off x="4139952" y="3867894"/>
            <a:ext cx="1296144"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129" name="Rectangle 128"/>
          <p:cNvSpPr/>
          <p:nvPr/>
        </p:nvSpPr>
        <p:spPr>
          <a:xfrm>
            <a:off x="8285817" y="3848275"/>
            <a:ext cx="432048" cy="261610"/>
          </a:xfrm>
          <a:prstGeom prst="rect">
            <a:avLst/>
          </a:prstGeom>
          <a:noFill/>
        </p:spPr>
        <p:txBody>
          <a:bodyPr wrap="square" lIns="91440" tIns="45720" rIns="91440" bIns="45720">
            <a:spAutoFit/>
          </a:bodyPr>
          <a:lstStyle/>
          <a:p>
            <a:r>
              <a:rPr lang="fr-FR"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12</a:t>
            </a:r>
          </a:p>
        </p:txBody>
      </p:sp>
      <p:sp>
        <p:nvSpPr>
          <p:cNvPr id="130" name="ZoneTexte 129"/>
          <p:cNvSpPr txBox="1"/>
          <p:nvPr/>
        </p:nvSpPr>
        <p:spPr>
          <a:xfrm>
            <a:off x="5508104" y="3867894"/>
            <a:ext cx="1872208" cy="215444"/>
          </a:xfrm>
          <a:prstGeom prst="rect">
            <a:avLst/>
          </a:prstGeom>
          <a:noFill/>
        </p:spPr>
        <p:txBody>
          <a:bodyPr wrap="square" rtlCol="0">
            <a:spAutoFit/>
          </a:bodyPr>
          <a:lstStyle/>
          <a:p>
            <a:r>
              <a:rPr lang="fr-FR" sz="800" dirty="0" smtClean="0">
                <a:solidFill>
                  <a:schemeClr val="bg1"/>
                </a:solidFill>
              </a:rPr>
              <a:t>Gestionnaire :</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1" name="Rectangle 130"/>
          <p:cNvSpPr/>
          <p:nvPr/>
        </p:nvSpPr>
        <p:spPr>
          <a:xfrm>
            <a:off x="6228184" y="3867894"/>
            <a:ext cx="864096" cy="230832"/>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Oli67</a:t>
            </a:r>
          </a:p>
        </p:txBody>
      </p:sp>
      <p:sp>
        <p:nvSpPr>
          <p:cNvPr id="132" name="Rectangle à coins arrondis 131"/>
          <p:cNvSpPr/>
          <p:nvPr/>
        </p:nvSpPr>
        <p:spPr>
          <a:xfrm>
            <a:off x="179512" y="4227934"/>
            <a:ext cx="8568952" cy="36004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33" name="ZoneTexte 132"/>
          <p:cNvSpPr txBox="1"/>
          <p:nvPr/>
        </p:nvSpPr>
        <p:spPr>
          <a:xfrm>
            <a:off x="7308304" y="4299942"/>
            <a:ext cx="936104" cy="215444"/>
          </a:xfrm>
          <a:prstGeom prst="rect">
            <a:avLst/>
          </a:prstGeom>
          <a:noFill/>
        </p:spPr>
        <p:txBody>
          <a:bodyPr wrap="square" rtlCol="0">
            <a:spAutoFit/>
          </a:bodyPr>
          <a:lstStyle/>
          <a:p>
            <a:r>
              <a:rPr lang="fr-FR" sz="800" dirty="0" smtClean="0">
                <a:solidFill>
                  <a:schemeClr val="bg1"/>
                </a:solidFill>
              </a:rPr>
              <a:t>Joueurs inscrits : </a:t>
            </a:r>
            <a:endParaRPr lang="fr-FR" sz="800" dirty="0">
              <a:solidFill>
                <a:schemeClr val="bg1"/>
              </a:solidFill>
            </a:endParaRPr>
          </a:p>
        </p:txBody>
      </p:sp>
      <p:sp>
        <p:nvSpPr>
          <p:cNvPr id="134" name="Rectangle 133"/>
          <p:cNvSpPr/>
          <p:nvPr/>
        </p:nvSpPr>
        <p:spPr>
          <a:xfrm>
            <a:off x="323528" y="4227934"/>
            <a:ext cx="3384376" cy="307777"/>
          </a:xfrm>
          <a:prstGeom prst="rect">
            <a:avLst/>
          </a:prstGeom>
          <a:noFill/>
        </p:spPr>
        <p:txBody>
          <a:bodyPr wrap="square" lIns="91440" tIns="45720" rIns="91440" bIns="45720">
            <a:spAutoFit/>
          </a:bodyPr>
          <a:lstStyle/>
          <a:p>
            <a:r>
              <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Volley - Ligue Lorraine – Moins de 17</a:t>
            </a:r>
            <a:endParaRPr lang="fr-FR"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5" name="ZoneTexte 134"/>
          <p:cNvSpPr txBox="1"/>
          <p:nvPr/>
        </p:nvSpPr>
        <p:spPr>
          <a:xfrm>
            <a:off x="4139952" y="4299942"/>
            <a:ext cx="1296144" cy="184666"/>
          </a:xfrm>
          <a:prstGeom prst="rect">
            <a:avLst/>
          </a:prstGeom>
          <a:noFill/>
        </p:spPr>
        <p:txBody>
          <a:bodyPr wrap="square" rtlCol="0">
            <a:spAutoFit/>
          </a:bodyPr>
          <a:lstStyle/>
          <a:p>
            <a:r>
              <a:rPr lang="fr-FR" sz="600" u="sng" dirty="0" smtClean="0">
                <a:solidFill>
                  <a:schemeClr val="bg1">
                    <a:lumMod val="65000"/>
                  </a:schemeClr>
                </a:solidFill>
              </a:rPr>
              <a:t>Voir le concours</a:t>
            </a:r>
            <a:r>
              <a:rPr lang="fr-FR" sz="600" dirty="0" smtClean="0">
                <a:solidFill>
                  <a:schemeClr val="bg1">
                    <a:lumMod val="65000"/>
                  </a:schemeClr>
                </a:solidFill>
              </a:rPr>
              <a:t>          </a:t>
            </a:r>
            <a:r>
              <a:rPr lang="fr-FR" sz="600" u="sng" dirty="0" smtClean="0">
                <a:solidFill>
                  <a:schemeClr val="bg1">
                    <a:lumMod val="65000"/>
                  </a:schemeClr>
                </a:solidFill>
              </a:rPr>
              <a:t>Pronostiquer</a:t>
            </a:r>
            <a:endParaRPr lang="fr-FR" sz="600" u="sng" dirty="0">
              <a:solidFill>
                <a:schemeClr val="bg1">
                  <a:lumMod val="65000"/>
                </a:schemeClr>
              </a:solidFill>
            </a:endParaRPr>
          </a:p>
        </p:txBody>
      </p:sp>
      <p:sp>
        <p:nvSpPr>
          <p:cNvPr id="136" name="Rectangle 135"/>
          <p:cNvSpPr/>
          <p:nvPr/>
        </p:nvSpPr>
        <p:spPr>
          <a:xfrm>
            <a:off x="8285817" y="4280323"/>
            <a:ext cx="432048" cy="261610"/>
          </a:xfrm>
          <a:prstGeom prst="rect">
            <a:avLst/>
          </a:prstGeom>
          <a:noFill/>
        </p:spPr>
        <p:txBody>
          <a:bodyPr wrap="square" lIns="91440" tIns="45720" rIns="91440" bIns="45720">
            <a:spAutoFit/>
          </a:bodyPr>
          <a:lstStyle/>
          <a:p>
            <a:r>
              <a:rPr lang="fr-FR" sz="11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17</a:t>
            </a:r>
          </a:p>
        </p:txBody>
      </p:sp>
      <p:sp>
        <p:nvSpPr>
          <p:cNvPr id="137" name="ZoneTexte 136"/>
          <p:cNvSpPr txBox="1"/>
          <p:nvPr/>
        </p:nvSpPr>
        <p:spPr>
          <a:xfrm>
            <a:off x="5508104" y="4299942"/>
            <a:ext cx="1872208" cy="215444"/>
          </a:xfrm>
          <a:prstGeom prst="rect">
            <a:avLst/>
          </a:prstGeom>
          <a:noFill/>
        </p:spPr>
        <p:txBody>
          <a:bodyPr wrap="square" rtlCol="0">
            <a:spAutoFit/>
          </a:bodyPr>
          <a:lstStyle/>
          <a:p>
            <a:r>
              <a:rPr lang="fr-FR" sz="800" dirty="0" smtClean="0">
                <a:solidFill>
                  <a:schemeClr val="bg1"/>
                </a:solidFill>
              </a:rPr>
              <a:t>Gestionnaire :</a:t>
            </a:r>
            <a:endParaRPr lang="fr-FR"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8" name="Rectangle 137"/>
          <p:cNvSpPr/>
          <p:nvPr/>
        </p:nvSpPr>
        <p:spPr>
          <a:xfrm>
            <a:off x="6228184" y="4299942"/>
            <a:ext cx="864096" cy="230832"/>
          </a:xfrm>
          <a:prstGeom prst="rect">
            <a:avLst/>
          </a:prstGeom>
          <a:noFill/>
        </p:spPr>
        <p:txBody>
          <a:bodyPr wrap="square" lIns="91440" tIns="45720" rIns="91440" bIns="45720">
            <a:spAutoFit/>
          </a:bodyPr>
          <a:lstStyle/>
          <a:p>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kayjee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7" name="Rectangle à coins arrondis 6"/>
          <p:cNvSpPr/>
          <p:nvPr/>
        </p:nvSpPr>
        <p:spPr>
          <a:xfrm>
            <a:off x="2411760"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8" name="Rectangle à coins arrondis 7"/>
          <p:cNvSpPr/>
          <p:nvPr/>
        </p:nvSpPr>
        <p:spPr>
          <a:xfrm>
            <a:off x="4644008"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9" name="Rectangle à coins arrondis 8"/>
          <p:cNvSpPr/>
          <p:nvPr/>
        </p:nvSpPr>
        <p:spPr>
          <a:xfrm>
            <a:off x="6876256"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251520" y="1635646"/>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Les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Leaders</a:t>
            </a:r>
            <a:endParaRPr lang="fr-FR" sz="20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2" name="Rectangle 11"/>
          <p:cNvSpPr/>
          <p:nvPr/>
        </p:nvSpPr>
        <p:spPr>
          <a:xfrm>
            <a:off x="2483767" y="1635646"/>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Ma</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reflection blurRad="6350" stA="55000" endA="300" endPos="45500" dir="5400000" sy="-100000" algn="bl" rotWithShape="0"/>
                </a:effectLst>
              </a:rPr>
              <a:t>Position</a:t>
            </a:r>
            <a:endParaRPr lang="fr-FR" sz="20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3" name="Rectangle 12"/>
          <p:cNvSpPr/>
          <p:nvPr/>
        </p:nvSpPr>
        <p:spPr>
          <a:xfrm>
            <a:off x="4716015" y="1635646"/>
            <a:ext cx="1800000" cy="400110"/>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Mes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2000" b="1" cap="none" spc="0"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reflection blurRad="6350" stA="55000" endA="300" endPos="45500" dir="5400000" sy="-100000" algn="bl" rotWithShape="0"/>
                </a:effectLst>
              </a:rPr>
              <a:t>Amis</a:t>
            </a:r>
            <a:endParaRPr lang="fr-FR" sz="20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4" name="Rectangle 13"/>
          <p:cNvSpPr/>
          <p:nvPr/>
        </p:nvSpPr>
        <p:spPr>
          <a:xfrm>
            <a:off x="6948264" y="1707654"/>
            <a:ext cx="1800000" cy="307777"/>
          </a:xfrm>
          <a:prstGeom prst="rect">
            <a:avLst/>
          </a:prstGeom>
          <a:noFill/>
        </p:spPr>
        <p:txBody>
          <a:bodyPr wrap="square" lIns="91440" tIns="45720" rIns="91440" bIns="45720">
            <a:spAutoFit/>
          </a:bodyPr>
          <a:lstStyle/>
          <a:p>
            <a:pPr algn="ct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Configurer</a:t>
            </a:r>
            <a:endParaRPr lang="fr-FR" sz="2000" b="1" cap="none" spc="0" dirty="0">
              <a:ln w="12700">
                <a:solidFill>
                  <a:schemeClr val="tx2">
                    <a:satMod val="155000"/>
                  </a:schemeClr>
                </a:solidFill>
                <a:prstDash val="solid"/>
              </a:ln>
              <a:solidFill>
                <a:schemeClr val="accent6">
                  <a:lumMod val="75000"/>
                </a:schemeClr>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6" name="ZoneTexte 15"/>
          <p:cNvSpPr txBox="1"/>
          <p:nvPr/>
        </p:nvSpPr>
        <p:spPr>
          <a:xfrm>
            <a:off x="251519" y="1995686"/>
            <a:ext cx="1944216" cy="215444"/>
          </a:xfrm>
          <a:prstGeom prst="rect">
            <a:avLst/>
          </a:prstGeom>
          <a:noFill/>
        </p:spPr>
        <p:txBody>
          <a:bodyPr wrap="square" rtlCol="0">
            <a:spAutoFit/>
          </a:bodyPr>
          <a:lstStyle/>
          <a:p>
            <a:r>
              <a:rPr lang="fr-FR" sz="800" dirty="0" smtClean="0">
                <a:solidFill>
                  <a:schemeClr val="bg1"/>
                </a:solidFill>
              </a:rPr>
              <a:t>Joueurs	                          Points</a:t>
            </a:r>
            <a:endParaRPr lang="fr-FR" sz="800" dirty="0">
              <a:solidFill>
                <a:schemeClr val="bg1"/>
              </a:solidFill>
            </a:endParaRPr>
          </a:p>
        </p:txBody>
      </p:sp>
      <p:sp>
        <p:nvSpPr>
          <p:cNvPr id="18" name="Rectangle 17"/>
          <p:cNvSpPr/>
          <p:nvPr/>
        </p:nvSpPr>
        <p:spPr>
          <a:xfrm>
            <a:off x="251520" y="2211710"/>
            <a:ext cx="1800000" cy="3000821"/>
          </a:xfrm>
          <a:prstGeom prst="rect">
            <a:avLst/>
          </a:prstGeom>
          <a:noFill/>
        </p:spPr>
        <p:txBody>
          <a:bodyPr wrap="square" lIns="91440" tIns="45720" rIns="91440" bIns="45720">
            <a:spAutoFit/>
          </a:bodyPr>
          <a:lstStyle/>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CP71</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Papaguero</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Blanecin</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Anthony888</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Arnlef</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Sile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Flo21495</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Kayjee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Scarface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Théo</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Power</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Fulgence</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Killswitch</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Schnapi_das_kleine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Flipflap</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Starwats</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Windows</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XP</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Vista</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Apple</a:t>
            </a:r>
          </a:p>
          <a:p>
            <a:pPr marL="228600" indent="-228600">
              <a:buAutoNum type="arabicPeriod"/>
            </a:pP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8" name="Rectangle 27"/>
          <p:cNvSpPr/>
          <p:nvPr/>
        </p:nvSpPr>
        <p:spPr>
          <a:xfrm>
            <a:off x="1619672" y="2211710"/>
            <a:ext cx="648072" cy="2862322"/>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412,35</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410,91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405,24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388,88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388,63</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386,98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383,32</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381,00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380,98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379,28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378,21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378,06</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377,01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371,24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350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12</a:t>
            </a: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Classements</a:t>
            </a:r>
            <a:endParaRPr lang="fr-FR" sz="1100" b="1" dirty="0">
              <a:solidFill>
                <a:srgbClr val="FF0000"/>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102" name="Rectangle à coins arrondis 101"/>
          <p:cNvSpPr/>
          <p:nvPr/>
        </p:nvSpPr>
        <p:spPr>
          <a:xfrm>
            <a:off x="1403648"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Général</a:t>
            </a:r>
            <a:endParaRPr lang="fr-FR" sz="1100" b="1" dirty="0">
              <a:solidFill>
                <a:srgbClr val="FF0000"/>
              </a:solidFill>
              <a:effectLst>
                <a:outerShdw blurRad="38100" dist="38100" dir="2700000" algn="tl">
                  <a:srgbClr val="000000">
                    <a:alpha val="43137"/>
                  </a:srgbClr>
                </a:outerShdw>
              </a:effectLst>
            </a:endParaRPr>
          </a:p>
        </p:txBody>
      </p:sp>
      <p:sp>
        <p:nvSpPr>
          <p:cNvPr id="103" name="Rectangle à coins arrondis 102"/>
          <p:cNvSpPr/>
          <p:nvPr/>
        </p:nvSpPr>
        <p:spPr>
          <a:xfrm>
            <a:off x="2483768" y="1131590"/>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Mensuel</a:t>
            </a:r>
            <a:endParaRPr lang="fr-FR" sz="1100" dirty="0">
              <a:effectLst>
                <a:outerShdw blurRad="38100" dist="38100" dir="2700000" algn="tl">
                  <a:srgbClr val="000000">
                    <a:alpha val="43137"/>
                  </a:srgbClr>
                </a:outerShdw>
              </a:effectLst>
            </a:endParaRPr>
          </a:p>
        </p:txBody>
      </p:sp>
      <p:sp>
        <p:nvSpPr>
          <p:cNvPr id="104" name="Rectangle à coins arrondis 103"/>
          <p:cNvSpPr/>
          <p:nvPr/>
        </p:nvSpPr>
        <p:spPr>
          <a:xfrm>
            <a:off x="3419872" y="1131590"/>
            <a:ext cx="1152128"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Hebdomadaire</a:t>
            </a:r>
            <a:endParaRPr lang="fr-FR" sz="1100" dirty="0">
              <a:effectLst>
                <a:outerShdw blurRad="38100" dist="38100" dir="2700000" algn="tl">
                  <a:srgbClr val="000000">
                    <a:alpha val="43137"/>
                  </a:srgbClr>
                </a:outerShdw>
              </a:effectLst>
            </a:endParaRPr>
          </a:p>
        </p:txBody>
      </p:sp>
      <p:sp>
        <p:nvSpPr>
          <p:cNvPr id="105" name="Rectangle à coins arrondis 104"/>
          <p:cNvSpPr/>
          <p:nvPr/>
        </p:nvSpPr>
        <p:spPr>
          <a:xfrm>
            <a:off x="4572000"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Par concours</a:t>
            </a:r>
            <a:endParaRPr lang="fr-FR" sz="1100" dirty="0">
              <a:effectLst>
                <a:outerShdw blurRad="38100" dist="38100" dir="2700000" algn="tl">
                  <a:srgbClr val="000000">
                    <a:alpha val="43137"/>
                  </a:srgbClr>
                </a:outerShdw>
              </a:effectLst>
            </a:endParaRPr>
          </a:p>
        </p:txBody>
      </p:sp>
      <p:sp>
        <p:nvSpPr>
          <p:cNvPr id="106" name="Rectangle à coins arrondis 105"/>
          <p:cNvSpPr/>
          <p:nvPr/>
        </p:nvSpPr>
        <p:spPr>
          <a:xfrm>
            <a:off x="5652120"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Par régions</a:t>
            </a:r>
            <a:endParaRPr lang="fr-FR" sz="1100" dirty="0">
              <a:effectLst>
                <a:outerShdw blurRad="38100" dist="38100" dir="2700000" algn="tl">
                  <a:srgbClr val="000000">
                    <a:alpha val="43137"/>
                  </a:srgbClr>
                </a:outerShdw>
              </a:effectLst>
            </a:endParaRPr>
          </a:p>
        </p:txBody>
      </p:sp>
      <p:sp>
        <p:nvSpPr>
          <p:cNvPr id="107" name="ZoneTexte 106"/>
          <p:cNvSpPr txBox="1"/>
          <p:nvPr/>
        </p:nvSpPr>
        <p:spPr>
          <a:xfrm>
            <a:off x="2483768" y="1995686"/>
            <a:ext cx="1944216" cy="215444"/>
          </a:xfrm>
          <a:prstGeom prst="rect">
            <a:avLst/>
          </a:prstGeom>
          <a:noFill/>
        </p:spPr>
        <p:txBody>
          <a:bodyPr wrap="square" rtlCol="0">
            <a:spAutoFit/>
          </a:bodyPr>
          <a:lstStyle/>
          <a:p>
            <a:r>
              <a:rPr lang="fr-FR" sz="800" dirty="0" smtClean="0">
                <a:solidFill>
                  <a:schemeClr val="bg1"/>
                </a:solidFill>
              </a:rPr>
              <a:t>Joueurs	                          Points</a:t>
            </a:r>
            <a:endParaRPr lang="fr-FR" sz="800" dirty="0">
              <a:solidFill>
                <a:schemeClr val="bg1"/>
              </a:solidFill>
            </a:endParaRPr>
          </a:p>
        </p:txBody>
      </p:sp>
      <p:sp>
        <p:nvSpPr>
          <p:cNvPr id="108" name="Rectangle 107"/>
          <p:cNvSpPr/>
          <p:nvPr/>
        </p:nvSpPr>
        <p:spPr>
          <a:xfrm>
            <a:off x="2483769" y="2211710"/>
            <a:ext cx="1800000" cy="3000821"/>
          </a:xfrm>
          <a:prstGeom prst="rect">
            <a:avLst/>
          </a:prstGeom>
          <a:noFill/>
        </p:spPr>
        <p:txBody>
          <a:bodyPr wrap="square" lIns="91440" tIns="45720" rIns="91440" bIns="45720">
            <a:spAutoFit/>
          </a:bodyPr>
          <a:lstStyle/>
          <a:p>
            <a:pPr marL="228600" indent="-228600">
              <a:buFont typeface="+mj-lt"/>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CP71</a:t>
            </a: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Papaguero</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Blanecin</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Anthony888</a:t>
            </a: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Arnlef</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Sile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Flo21495</a:t>
            </a:r>
          </a:p>
          <a:p>
            <a:pPr marL="228600" indent="-228600">
              <a:buAutoNum type="arabicPeriod" startAt="21"/>
            </a:pPr>
            <a:r>
              <a:rPr lang="fr-FR" sz="900" b="1" dirty="0" err="1" smtClean="0">
                <a:ln w="1905"/>
                <a:solidFill>
                  <a:srgbClr val="00FF00"/>
                </a:solidFill>
                <a:effectLst>
                  <a:innerShdw blurRad="69850" dist="43180" dir="5400000">
                    <a:srgbClr val="000000">
                      <a:alpha val="65000"/>
                    </a:srgbClr>
                  </a:innerShdw>
                </a:effectLst>
              </a:rPr>
              <a:t>Kayjee</a:t>
            </a:r>
            <a:endParaRPr lang="fr-FR" sz="900" b="1" dirty="0" smtClean="0">
              <a:ln w="1905"/>
              <a:solidFill>
                <a:srgbClr val="00FF00"/>
              </a:soli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Scarface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Théo</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Power</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Fulgence</a:t>
            </a: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Killswitch</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Schnapi_das_kleine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Flipflap</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Starwats</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Windows</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XP</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Vista</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Apple</a:t>
            </a:r>
          </a:p>
          <a:p>
            <a:pPr marL="228600" indent="-228600">
              <a:buAutoNum type="arabicPeriod" startAt="21"/>
            </a:pP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09" name="Rectangle 108"/>
          <p:cNvSpPr/>
          <p:nvPr/>
        </p:nvSpPr>
        <p:spPr>
          <a:xfrm>
            <a:off x="3851920" y="2211710"/>
            <a:ext cx="648072" cy="2862322"/>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412,35</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410,91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405,24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388,88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388,63</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386,98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383,32</a:t>
            </a:r>
          </a:p>
          <a:p>
            <a:r>
              <a:rPr lang="fr-FR" sz="900" b="1" dirty="0" smtClean="0">
                <a:ln w="1905"/>
                <a:solidFill>
                  <a:srgbClr val="00FF00"/>
                </a:solidFill>
                <a:effectLst>
                  <a:innerShdw blurRad="69850" dist="43180" dir="5400000">
                    <a:srgbClr val="000000">
                      <a:alpha val="65000"/>
                    </a:srgbClr>
                  </a:innerShdw>
                </a:effectLst>
              </a:rPr>
              <a:t>381,00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380,98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379,28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378,21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378,06</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377,01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371,24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350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12</a:t>
            </a:r>
          </a:p>
        </p:txBody>
      </p:sp>
      <p:sp>
        <p:nvSpPr>
          <p:cNvPr id="110" name="ZoneTexte 109"/>
          <p:cNvSpPr txBox="1"/>
          <p:nvPr/>
        </p:nvSpPr>
        <p:spPr>
          <a:xfrm>
            <a:off x="7020272" y="2067694"/>
            <a:ext cx="1944216" cy="3123932"/>
          </a:xfrm>
          <a:prstGeom prst="rect">
            <a:avLst/>
          </a:prstGeom>
          <a:noFill/>
        </p:spPr>
        <p:txBody>
          <a:bodyPr wrap="square" rtlCol="0">
            <a:spAutoFit/>
          </a:bodyPr>
          <a:lstStyle/>
          <a:p>
            <a:r>
              <a:rPr lang="fr-FR" sz="900" dirty="0" smtClean="0">
                <a:solidFill>
                  <a:srgbClr val="FF0000"/>
                </a:solidFill>
              </a:rPr>
              <a:t>Affichage standard</a:t>
            </a:r>
          </a:p>
          <a:p>
            <a:endParaRPr lang="fr-FR" sz="900" dirty="0" smtClean="0">
              <a:solidFill>
                <a:srgbClr val="FF0000"/>
              </a:solidFill>
            </a:endParaRPr>
          </a:p>
          <a:p>
            <a:r>
              <a:rPr lang="fr-FR" sz="900" dirty="0" smtClean="0">
                <a:solidFill>
                  <a:schemeClr val="bg1"/>
                </a:solidFill>
              </a:rPr>
              <a:t>Afficher leaders 1 à 80</a:t>
            </a:r>
          </a:p>
          <a:p>
            <a:endParaRPr lang="fr-FR" sz="900" dirty="0" smtClean="0">
              <a:solidFill>
                <a:schemeClr val="bg1"/>
              </a:solidFill>
            </a:endParaRPr>
          </a:p>
          <a:p>
            <a:r>
              <a:rPr lang="fr-FR" sz="900" dirty="0" smtClean="0">
                <a:solidFill>
                  <a:schemeClr val="bg1"/>
                </a:solidFill>
              </a:rPr>
              <a:t>Afficher à partir position : ___ </a:t>
            </a:r>
          </a:p>
          <a:p>
            <a:endParaRPr lang="fr-FR" sz="900" u="sng" dirty="0">
              <a:solidFill>
                <a:schemeClr val="bg1"/>
              </a:solidFill>
            </a:endParaRPr>
          </a:p>
          <a:p>
            <a:r>
              <a:rPr lang="fr-FR" sz="900" dirty="0" smtClean="0">
                <a:solidFill>
                  <a:schemeClr val="bg1"/>
                </a:solidFill>
              </a:rPr>
              <a:t>Championnats masculins</a:t>
            </a:r>
          </a:p>
          <a:p>
            <a:endParaRPr lang="fr-FR" sz="900" dirty="0">
              <a:solidFill>
                <a:schemeClr val="bg1"/>
              </a:solidFill>
            </a:endParaRPr>
          </a:p>
          <a:p>
            <a:r>
              <a:rPr lang="fr-FR" sz="900" dirty="0" smtClean="0">
                <a:solidFill>
                  <a:schemeClr val="bg1"/>
                </a:solidFill>
              </a:rPr>
              <a:t>Championnats féminins</a:t>
            </a:r>
          </a:p>
          <a:p>
            <a:endParaRPr lang="fr-FR" sz="900" dirty="0">
              <a:solidFill>
                <a:schemeClr val="bg1"/>
              </a:solidFill>
            </a:endParaRPr>
          </a:p>
          <a:p>
            <a:r>
              <a:rPr lang="fr-FR" sz="900" dirty="0" smtClean="0">
                <a:solidFill>
                  <a:schemeClr val="bg1"/>
                </a:solidFill>
              </a:rPr>
              <a:t>Concours Platine</a:t>
            </a:r>
          </a:p>
          <a:p>
            <a:endParaRPr lang="fr-FR" sz="900" dirty="0">
              <a:solidFill>
                <a:schemeClr val="bg1"/>
              </a:solidFill>
            </a:endParaRPr>
          </a:p>
          <a:p>
            <a:r>
              <a:rPr lang="fr-FR" sz="900" dirty="0" smtClean="0">
                <a:solidFill>
                  <a:schemeClr val="bg1"/>
                </a:solidFill>
              </a:rPr>
              <a:t>Concours Or</a:t>
            </a:r>
          </a:p>
          <a:p>
            <a:endParaRPr lang="fr-FR" sz="900" dirty="0">
              <a:solidFill>
                <a:schemeClr val="bg1"/>
              </a:solidFill>
            </a:endParaRPr>
          </a:p>
          <a:p>
            <a:r>
              <a:rPr lang="fr-FR" sz="900" dirty="0" smtClean="0">
                <a:solidFill>
                  <a:schemeClr val="bg1"/>
                </a:solidFill>
              </a:rPr>
              <a:t>Concours Argent</a:t>
            </a:r>
          </a:p>
          <a:p>
            <a:endParaRPr lang="fr-FR" sz="900" dirty="0">
              <a:solidFill>
                <a:schemeClr val="bg1"/>
              </a:solidFill>
            </a:endParaRPr>
          </a:p>
          <a:p>
            <a:r>
              <a:rPr lang="fr-FR" sz="900" dirty="0" smtClean="0">
                <a:solidFill>
                  <a:schemeClr val="bg1"/>
                </a:solidFill>
              </a:rPr>
              <a:t>Concours Bronze</a:t>
            </a:r>
          </a:p>
          <a:p>
            <a:endParaRPr lang="fr-FR" sz="900" dirty="0">
              <a:solidFill>
                <a:schemeClr val="bg1"/>
              </a:solidFill>
            </a:endParaRPr>
          </a:p>
          <a:p>
            <a:endParaRPr lang="fr-FR" sz="900" dirty="0" smtClean="0">
              <a:solidFill>
                <a:schemeClr val="bg1"/>
              </a:solidFill>
            </a:endParaRPr>
          </a:p>
          <a:p>
            <a:endParaRPr lang="fr-FR" sz="900" u="sng" dirty="0">
              <a:solidFill>
                <a:schemeClr val="bg1"/>
              </a:solidFill>
            </a:endParaRPr>
          </a:p>
          <a:p>
            <a:r>
              <a:rPr lang="fr-FR" sz="900" u="sng" dirty="0" smtClean="0">
                <a:solidFill>
                  <a:schemeClr val="bg1"/>
                </a:solidFill>
              </a:rPr>
              <a:t>      </a:t>
            </a:r>
          </a:p>
          <a:p>
            <a:endParaRPr lang="fr-FR" sz="800" dirty="0">
              <a:solidFill>
                <a:schemeClr val="bg1"/>
              </a:solidFill>
            </a:endParaRPr>
          </a:p>
        </p:txBody>
      </p:sp>
      <p:sp>
        <p:nvSpPr>
          <p:cNvPr id="111" name="ZoneTexte 110"/>
          <p:cNvSpPr txBox="1"/>
          <p:nvPr/>
        </p:nvSpPr>
        <p:spPr>
          <a:xfrm>
            <a:off x="4716016" y="1995686"/>
            <a:ext cx="1944216" cy="215444"/>
          </a:xfrm>
          <a:prstGeom prst="rect">
            <a:avLst/>
          </a:prstGeom>
          <a:noFill/>
        </p:spPr>
        <p:txBody>
          <a:bodyPr wrap="square" rtlCol="0">
            <a:spAutoFit/>
          </a:bodyPr>
          <a:lstStyle/>
          <a:p>
            <a:r>
              <a:rPr lang="fr-FR" sz="800" dirty="0" smtClean="0">
                <a:solidFill>
                  <a:schemeClr val="bg1"/>
                </a:solidFill>
              </a:rPr>
              <a:t>Joueurs	                          Points</a:t>
            </a:r>
            <a:endParaRPr lang="fr-FR" sz="800" dirty="0">
              <a:solidFill>
                <a:schemeClr val="bg1"/>
              </a:solidFill>
            </a:endParaRPr>
          </a:p>
        </p:txBody>
      </p:sp>
      <p:sp>
        <p:nvSpPr>
          <p:cNvPr id="112" name="Rectangle 111"/>
          <p:cNvSpPr/>
          <p:nvPr/>
        </p:nvSpPr>
        <p:spPr>
          <a:xfrm>
            <a:off x="4716017" y="2211710"/>
            <a:ext cx="1800000" cy="3000821"/>
          </a:xfrm>
          <a:prstGeom prst="rect">
            <a:avLst/>
          </a:prstGeom>
          <a:noFill/>
        </p:spPr>
        <p:txBody>
          <a:bodyPr wrap="square" lIns="91440" tIns="45720" rIns="91440" bIns="45720">
            <a:spAutoFit/>
          </a:bodyPr>
          <a:lstStyle/>
          <a:p>
            <a:pPr marL="228600" indent="-228600">
              <a:buFont typeface="+mj-lt"/>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CP71</a:t>
            </a: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Papaguero</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Blanecin</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Anthony888</a:t>
            </a: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Arnlef</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Sile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Flo21495</a:t>
            </a:r>
          </a:p>
          <a:p>
            <a:pPr marL="228600" indent="-228600">
              <a:buAutoNum type="arabicPeriod" startAt="21"/>
            </a:pPr>
            <a:r>
              <a:rPr lang="fr-FR" sz="900" b="1" dirty="0" err="1" smtClean="0">
                <a:ln w="1905"/>
                <a:solidFill>
                  <a:srgbClr val="00FF00"/>
                </a:solidFill>
                <a:effectLst>
                  <a:innerShdw blurRad="69850" dist="43180" dir="5400000">
                    <a:srgbClr val="000000">
                      <a:alpha val="65000"/>
                    </a:srgbClr>
                  </a:innerShdw>
                </a:effectLst>
              </a:rPr>
              <a:t>Kayjee</a:t>
            </a:r>
            <a:endParaRPr lang="fr-FR" sz="900" b="1" dirty="0" smtClean="0">
              <a:ln w="1905"/>
              <a:solidFill>
                <a:srgbClr val="00FF00"/>
              </a:soli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Scarface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Théo</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Power</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Fulgence</a:t>
            </a: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Killswitch</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Schnapi_das_kleine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Flipflap</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Starwats</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Windows</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XP</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Vista</a:t>
            </a:r>
          </a:p>
          <a:p>
            <a:pPr marL="228600" indent="-228600">
              <a:buAutoNum type="arabicPeriod" startAt="21"/>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Apple</a:t>
            </a:r>
          </a:p>
          <a:p>
            <a:pPr marL="228600" indent="-228600">
              <a:buAutoNum type="arabicPeriod" startAt="21"/>
            </a:pP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13" name="Rectangle 112"/>
          <p:cNvSpPr/>
          <p:nvPr/>
        </p:nvSpPr>
        <p:spPr>
          <a:xfrm>
            <a:off x="6084168" y="2211710"/>
            <a:ext cx="648072" cy="2862322"/>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412,35</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410,91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405,24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388,88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388,63</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386,98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383,32</a:t>
            </a:r>
          </a:p>
          <a:p>
            <a:r>
              <a:rPr lang="fr-FR" sz="900" b="1" dirty="0" smtClean="0">
                <a:ln w="1905"/>
                <a:solidFill>
                  <a:srgbClr val="00FF00"/>
                </a:solidFill>
                <a:effectLst>
                  <a:innerShdw blurRad="69850" dist="43180" dir="5400000">
                    <a:srgbClr val="000000">
                      <a:alpha val="65000"/>
                    </a:srgbClr>
                  </a:innerShdw>
                </a:effectLst>
              </a:rPr>
              <a:t>381,00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380,98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379,28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378,21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378,06</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377,01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371,24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350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12</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7" name="Rectangle à coins arrondis 6"/>
          <p:cNvSpPr/>
          <p:nvPr/>
        </p:nvSpPr>
        <p:spPr>
          <a:xfrm>
            <a:off x="2411760"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8" name="Rectangle à coins arrondis 7"/>
          <p:cNvSpPr/>
          <p:nvPr/>
        </p:nvSpPr>
        <p:spPr>
          <a:xfrm>
            <a:off x="4644008"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9" name="Rectangle à coins arrondis 8"/>
          <p:cNvSpPr/>
          <p:nvPr/>
        </p:nvSpPr>
        <p:spPr>
          <a:xfrm>
            <a:off x="6876256" y="1635646"/>
            <a:ext cx="1944216" cy="3420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251520" y="1563638"/>
            <a:ext cx="1800000" cy="615553"/>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Championnat des</a:t>
            </a:r>
            <a:r>
              <a:rPr lang="fr-FR"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 </a:t>
            </a:r>
            <a:r>
              <a:rPr lang="fr-FR" sz="1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Régions</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4" name="Rectangle 13"/>
          <p:cNvSpPr/>
          <p:nvPr/>
        </p:nvSpPr>
        <p:spPr>
          <a:xfrm>
            <a:off x="6948264" y="1707654"/>
            <a:ext cx="1800000" cy="307777"/>
          </a:xfrm>
          <a:prstGeom prst="rect">
            <a:avLst/>
          </a:prstGeom>
          <a:noFill/>
        </p:spPr>
        <p:txBody>
          <a:bodyPr wrap="square" lIns="91440" tIns="45720" rIns="91440" bIns="45720">
            <a:spAutoFit/>
          </a:bodyPr>
          <a:lstStyle/>
          <a:p>
            <a:pPr algn="ctr"/>
            <a:r>
              <a:rPr lang="fr-FR" sz="1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Configurer</a:t>
            </a:r>
            <a:endParaRPr lang="fr-FR" sz="2000" b="1" cap="none" spc="0" dirty="0">
              <a:ln w="12700">
                <a:solidFill>
                  <a:schemeClr val="tx2">
                    <a:satMod val="155000"/>
                  </a:schemeClr>
                </a:solidFill>
                <a:prstDash val="solid"/>
              </a:ln>
              <a:solidFill>
                <a:schemeClr val="accent6">
                  <a:lumMod val="75000"/>
                </a:schemeClr>
              </a:solidFill>
              <a:effectLst>
                <a:outerShdw blurRad="41275" dist="20320" dir="1800000" algn="tl" rotWithShape="0">
                  <a:srgbClr val="000000">
                    <a:alpha val="40000"/>
                  </a:srgbClr>
                </a:outerShdw>
                <a:reflection blurRad="6350" stA="55000" endA="300" endPos="45500" dir="5400000" sy="-100000" algn="bl" rotWithShape="0"/>
              </a:effectLst>
            </a:endParaRPr>
          </a:p>
        </p:txBody>
      </p:sp>
      <p:sp>
        <p:nvSpPr>
          <p:cNvPr id="16" name="ZoneTexte 15"/>
          <p:cNvSpPr txBox="1"/>
          <p:nvPr/>
        </p:nvSpPr>
        <p:spPr>
          <a:xfrm>
            <a:off x="251520" y="2355726"/>
            <a:ext cx="1944216" cy="215444"/>
          </a:xfrm>
          <a:prstGeom prst="rect">
            <a:avLst/>
          </a:prstGeom>
          <a:noFill/>
        </p:spPr>
        <p:txBody>
          <a:bodyPr wrap="square" rtlCol="0">
            <a:spAutoFit/>
          </a:bodyPr>
          <a:lstStyle/>
          <a:p>
            <a:r>
              <a:rPr lang="fr-FR" sz="800" dirty="0" smtClean="0">
                <a:solidFill>
                  <a:schemeClr val="bg1"/>
                </a:solidFill>
              </a:rPr>
              <a:t>Région	                          Points</a:t>
            </a:r>
            <a:endParaRPr lang="fr-FR" sz="800" dirty="0">
              <a:solidFill>
                <a:schemeClr val="bg1"/>
              </a:solidFill>
            </a:endParaRPr>
          </a:p>
        </p:txBody>
      </p:sp>
      <p:sp>
        <p:nvSpPr>
          <p:cNvPr id="18" name="Rectangle 17"/>
          <p:cNvSpPr/>
          <p:nvPr/>
        </p:nvSpPr>
        <p:spPr>
          <a:xfrm>
            <a:off x="251521" y="2571750"/>
            <a:ext cx="1800000" cy="2308324"/>
          </a:xfrm>
          <a:prstGeom prst="rect">
            <a:avLst/>
          </a:prstGeom>
          <a:noFill/>
        </p:spPr>
        <p:txBody>
          <a:bodyPr wrap="square" lIns="91440" tIns="45720" rIns="91440" bIns="45720">
            <a:spAutoFit/>
          </a:bodyPr>
          <a:lstStyle/>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Lorraine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Alsace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Champagne-Ardenne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Belgique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Suisse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Canada</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Autre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IDF</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PACA</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Bretagne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Bourgogne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Centre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Aquitaine</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Midi-Pyrénées</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DOM-TOM</a:t>
            </a: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8" name="Rectangle 27"/>
          <p:cNvSpPr/>
          <p:nvPr/>
        </p:nvSpPr>
        <p:spPr>
          <a:xfrm>
            <a:off x="1619673" y="2571750"/>
            <a:ext cx="648072" cy="2169825"/>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412,35</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410,91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405,24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388,88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388,63</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386,98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383,32</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381,00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380,98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379,28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378,21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378,06</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377,01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371,24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370</a:t>
            </a: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Classements</a:t>
            </a:r>
            <a:endParaRPr lang="fr-FR" sz="1100" b="1" dirty="0">
              <a:solidFill>
                <a:srgbClr val="FF0000"/>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Règlement</a:t>
            </a:r>
            <a:endParaRPr lang="fr-FR" sz="1100" dirty="0">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102" name="Rectangle à coins arrondis 101"/>
          <p:cNvSpPr/>
          <p:nvPr/>
        </p:nvSpPr>
        <p:spPr>
          <a:xfrm>
            <a:off x="1403648"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Général</a:t>
            </a:r>
          </a:p>
        </p:txBody>
      </p:sp>
      <p:sp>
        <p:nvSpPr>
          <p:cNvPr id="103" name="Rectangle à coins arrondis 102"/>
          <p:cNvSpPr/>
          <p:nvPr/>
        </p:nvSpPr>
        <p:spPr>
          <a:xfrm>
            <a:off x="2483768" y="1131590"/>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Mensuel</a:t>
            </a:r>
            <a:endParaRPr lang="fr-FR" sz="1100" dirty="0">
              <a:effectLst>
                <a:outerShdw blurRad="38100" dist="38100" dir="2700000" algn="tl">
                  <a:srgbClr val="000000">
                    <a:alpha val="43137"/>
                  </a:srgbClr>
                </a:outerShdw>
              </a:effectLst>
            </a:endParaRPr>
          </a:p>
        </p:txBody>
      </p:sp>
      <p:sp>
        <p:nvSpPr>
          <p:cNvPr id="104" name="Rectangle à coins arrondis 103"/>
          <p:cNvSpPr/>
          <p:nvPr/>
        </p:nvSpPr>
        <p:spPr>
          <a:xfrm>
            <a:off x="3419872" y="1131590"/>
            <a:ext cx="1152128"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Hebdomadaire</a:t>
            </a:r>
            <a:endParaRPr lang="fr-FR" sz="1100" dirty="0">
              <a:effectLst>
                <a:outerShdw blurRad="38100" dist="38100" dir="2700000" algn="tl">
                  <a:srgbClr val="000000">
                    <a:alpha val="43137"/>
                  </a:srgbClr>
                </a:outerShdw>
              </a:effectLst>
            </a:endParaRPr>
          </a:p>
        </p:txBody>
      </p:sp>
      <p:sp>
        <p:nvSpPr>
          <p:cNvPr id="105" name="Rectangle à coins arrondis 104"/>
          <p:cNvSpPr/>
          <p:nvPr/>
        </p:nvSpPr>
        <p:spPr>
          <a:xfrm>
            <a:off x="4572000"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Par concours</a:t>
            </a:r>
            <a:endParaRPr lang="fr-FR" sz="1100" dirty="0">
              <a:effectLst>
                <a:outerShdw blurRad="38100" dist="38100" dir="2700000" algn="tl">
                  <a:srgbClr val="000000">
                    <a:alpha val="43137"/>
                  </a:srgbClr>
                </a:outerShdw>
              </a:effectLst>
            </a:endParaRPr>
          </a:p>
        </p:txBody>
      </p:sp>
      <p:sp>
        <p:nvSpPr>
          <p:cNvPr id="106" name="Rectangle à coins arrondis 105"/>
          <p:cNvSpPr/>
          <p:nvPr/>
        </p:nvSpPr>
        <p:spPr>
          <a:xfrm>
            <a:off x="5652120" y="1131590"/>
            <a:ext cx="1080120"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Par régions</a:t>
            </a:r>
            <a:endParaRPr lang="fr-FR" sz="1100" b="1" dirty="0">
              <a:solidFill>
                <a:srgbClr val="FF0000"/>
              </a:solidFill>
              <a:effectLst>
                <a:outerShdw blurRad="38100" dist="38100" dir="2700000" algn="tl">
                  <a:srgbClr val="000000">
                    <a:alpha val="43137"/>
                  </a:srgbClr>
                </a:outerShdw>
              </a:effectLst>
            </a:endParaRPr>
          </a:p>
        </p:txBody>
      </p:sp>
      <p:sp>
        <p:nvSpPr>
          <p:cNvPr id="110" name="ZoneTexte 109"/>
          <p:cNvSpPr txBox="1"/>
          <p:nvPr/>
        </p:nvSpPr>
        <p:spPr>
          <a:xfrm>
            <a:off x="7020272" y="2067694"/>
            <a:ext cx="1944216" cy="2015936"/>
          </a:xfrm>
          <a:prstGeom prst="rect">
            <a:avLst/>
          </a:prstGeom>
          <a:noFill/>
        </p:spPr>
        <p:txBody>
          <a:bodyPr wrap="square" rtlCol="0">
            <a:spAutoFit/>
          </a:bodyPr>
          <a:lstStyle/>
          <a:p>
            <a:r>
              <a:rPr lang="fr-FR" sz="900" dirty="0" smtClean="0">
                <a:solidFill>
                  <a:srgbClr val="FF0000"/>
                </a:solidFill>
              </a:rPr>
              <a:t>Affichage standard</a:t>
            </a:r>
          </a:p>
          <a:p>
            <a:endParaRPr lang="fr-FR" sz="900" dirty="0" smtClean="0">
              <a:solidFill>
                <a:srgbClr val="FF0000"/>
              </a:solidFill>
            </a:endParaRPr>
          </a:p>
          <a:p>
            <a:r>
              <a:rPr lang="fr-FR" sz="900" dirty="0" smtClean="0">
                <a:solidFill>
                  <a:schemeClr val="bg1"/>
                </a:solidFill>
              </a:rPr>
              <a:t>Afficher leaders 1 à 80</a:t>
            </a:r>
          </a:p>
          <a:p>
            <a:endParaRPr lang="fr-FR" sz="900" dirty="0" smtClean="0">
              <a:solidFill>
                <a:schemeClr val="bg1"/>
              </a:solidFill>
            </a:endParaRPr>
          </a:p>
          <a:p>
            <a:r>
              <a:rPr lang="fr-FR" sz="900" dirty="0" smtClean="0">
                <a:solidFill>
                  <a:schemeClr val="bg1"/>
                </a:solidFill>
              </a:rPr>
              <a:t>Afficher à partir position : ___ </a:t>
            </a:r>
          </a:p>
          <a:p>
            <a:endParaRPr lang="fr-FR" sz="900" u="sng" dirty="0">
              <a:solidFill>
                <a:schemeClr val="bg1"/>
              </a:solidFill>
            </a:endParaRPr>
          </a:p>
          <a:p>
            <a:r>
              <a:rPr lang="fr-FR" sz="900" dirty="0" smtClean="0">
                <a:solidFill>
                  <a:schemeClr val="bg1"/>
                </a:solidFill>
              </a:rPr>
              <a:t>Championnats masculins</a:t>
            </a:r>
          </a:p>
          <a:p>
            <a:endParaRPr lang="fr-FR" sz="900" dirty="0">
              <a:solidFill>
                <a:schemeClr val="bg1"/>
              </a:solidFill>
            </a:endParaRPr>
          </a:p>
          <a:p>
            <a:r>
              <a:rPr lang="fr-FR" sz="900" dirty="0" smtClean="0">
                <a:solidFill>
                  <a:schemeClr val="bg1"/>
                </a:solidFill>
              </a:rPr>
              <a:t>Championnats féminins</a:t>
            </a:r>
          </a:p>
          <a:p>
            <a:endParaRPr lang="fr-FR" sz="900" dirty="0">
              <a:solidFill>
                <a:schemeClr val="bg1"/>
              </a:solidFill>
            </a:endParaRPr>
          </a:p>
          <a:p>
            <a:endParaRPr lang="fr-FR" sz="900" dirty="0" smtClean="0">
              <a:solidFill>
                <a:schemeClr val="bg1"/>
              </a:solidFill>
            </a:endParaRPr>
          </a:p>
          <a:p>
            <a:endParaRPr lang="fr-FR" sz="900" u="sng" dirty="0">
              <a:solidFill>
                <a:schemeClr val="bg1"/>
              </a:solidFill>
            </a:endParaRPr>
          </a:p>
          <a:p>
            <a:r>
              <a:rPr lang="fr-FR" sz="900" u="sng" dirty="0" smtClean="0">
                <a:solidFill>
                  <a:schemeClr val="bg1"/>
                </a:solidFill>
              </a:rPr>
              <a:t>      </a:t>
            </a:r>
          </a:p>
          <a:p>
            <a:endParaRPr lang="fr-FR" sz="800" dirty="0">
              <a:solidFill>
                <a:schemeClr val="bg1"/>
              </a:solidFill>
            </a:endParaRPr>
          </a:p>
        </p:txBody>
      </p:sp>
      <p:sp>
        <p:nvSpPr>
          <p:cNvPr id="40" name="ZoneTexte 39"/>
          <p:cNvSpPr txBox="1"/>
          <p:nvPr/>
        </p:nvSpPr>
        <p:spPr>
          <a:xfrm>
            <a:off x="251520" y="4731990"/>
            <a:ext cx="1872208" cy="307777"/>
          </a:xfrm>
          <a:prstGeom prst="rect">
            <a:avLst/>
          </a:prstGeom>
          <a:noFill/>
        </p:spPr>
        <p:txBody>
          <a:bodyPr wrap="square" rtlCol="0">
            <a:spAutoFit/>
          </a:bodyPr>
          <a:lstStyle/>
          <a:p>
            <a:pPr algn="ctr"/>
            <a:r>
              <a:rPr lang="fr-FR" sz="700" dirty="0" smtClean="0">
                <a:solidFill>
                  <a:schemeClr val="bg1"/>
                </a:solidFill>
              </a:rPr>
              <a:t>Cliquer sur une région pour avoir le détail</a:t>
            </a:r>
          </a:p>
          <a:p>
            <a:pPr algn="ctr"/>
            <a:r>
              <a:rPr lang="fr-FR" sz="700" dirty="0" smtClean="0">
                <a:solidFill>
                  <a:schemeClr val="bg1"/>
                </a:solidFill>
              </a:rPr>
              <a:t>Consulter le règlement</a:t>
            </a:r>
            <a:endParaRPr lang="fr-FR" sz="700" dirty="0">
              <a:solidFill>
                <a:schemeClr val="bg1"/>
              </a:solidFill>
            </a:endParaRPr>
          </a:p>
        </p:txBody>
      </p:sp>
      <p:sp>
        <p:nvSpPr>
          <p:cNvPr id="42" name="ZoneTexte 41"/>
          <p:cNvSpPr txBox="1"/>
          <p:nvPr/>
        </p:nvSpPr>
        <p:spPr>
          <a:xfrm>
            <a:off x="323528" y="2139702"/>
            <a:ext cx="1944216" cy="338554"/>
          </a:xfrm>
          <a:prstGeom prst="rect">
            <a:avLst/>
          </a:prstGeom>
          <a:noFill/>
        </p:spPr>
        <p:txBody>
          <a:bodyPr wrap="square" rtlCol="0">
            <a:spAutoFit/>
          </a:bodyPr>
          <a:lstStyle/>
          <a:p>
            <a:r>
              <a:rPr lang="fr-FR" sz="800" dirty="0" smtClean="0">
                <a:solidFill>
                  <a:srgbClr val="FF0000"/>
                </a:solidFill>
              </a:rPr>
              <a:t>  Général  </a:t>
            </a:r>
            <a:r>
              <a:rPr lang="fr-FR" sz="800" dirty="0" smtClean="0">
                <a:solidFill>
                  <a:schemeClr val="bg1"/>
                </a:solidFill>
              </a:rPr>
              <a:t>/  Mensuel  /  Hebdomadaire	</a:t>
            </a:r>
            <a:endParaRPr lang="fr-FR" sz="800" dirty="0">
              <a:solidFill>
                <a:schemeClr val="bg1"/>
              </a:solidFill>
            </a:endParaRPr>
          </a:p>
        </p:txBody>
      </p:sp>
      <p:sp>
        <p:nvSpPr>
          <p:cNvPr id="43" name="Rectangle 42"/>
          <p:cNvSpPr/>
          <p:nvPr/>
        </p:nvSpPr>
        <p:spPr>
          <a:xfrm>
            <a:off x="2483768" y="1635646"/>
            <a:ext cx="1800000" cy="553998"/>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Ma région</a:t>
            </a:r>
          </a:p>
          <a:p>
            <a:pPr algn="ctr"/>
            <a:r>
              <a:rPr lang="fr-FR" sz="1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Lorraine</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44" name="ZoneTexte 43"/>
          <p:cNvSpPr txBox="1"/>
          <p:nvPr/>
        </p:nvSpPr>
        <p:spPr>
          <a:xfrm>
            <a:off x="2483767" y="2355726"/>
            <a:ext cx="1944216" cy="215444"/>
          </a:xfrm>
          <a:prstGeom prst="rect">
            <a:avLst/>
          </a:prstGeom>
          <a:noFill/>
        </p:spPr>
        <p:txBody>
          <a:bodyPr wrap="square" rtlCol="0">
            <a:spAutoFit/>
          </a:bodyPr>
          <a:lstStyle/>
          <a:p>
            <a:r>
              <a:rPr lang="fr-FR" sz="800" dirty="0" smtClean="0">
                <a:solidFill>
                  <a:schemeClr val="bg1"/>
                </a:solidFill>
              </a:rPr>
              <a:t>Région	                          Points</a:t>
            </a:r>
            <a:endParaRPr lang="fr-FR" sz="800" dirty="0">
              <a:solidFill>
                <a:schemeClr val="bg1"/>
              </a:solidFill>
            </a:endParaRPr>
          </a:p>
        </p:txBody>
      </p:sp>
      <p:sp>
        <p:nvSpPr>
          <p:cNvPr id="45" name="Rectangle 44"/>
          <p:cNvSpPr/>
          <p:nvPr/>
        </p:nvSpPr>
        <p:spPr>
          <a:xfrm>
            <a:off x="2483768" y="2571750"/>
            <a:ext cx="1800000" cy="2308324"/>
          </a:xfrm>
          <a:prstGeom prst="rect">
            <a:avLst/>
          </a:prstGeom>
          <a:noFill/>
        </p:spPr>
        <p:txBody>
          <a:bodyPr wrap="square" lIns="91440" tIns="45720" rIns="91440" bIns="45720">
            <a:spAutoFit/>
          </a:bodyPr>
          <a:lstStyle/>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kayjee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anthony888</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Paulok06</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worf</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PASCAL55</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lothaire1er</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stanislas</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madeleine</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creutz</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cascarino</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Moncef_zerka</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kim54</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dannyboffin</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messin57</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commercy</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6" name="Rectangle 45"/>
          <p:cNvSpPr/>
          <p:nvPr/>
        </p:nvSpPr>
        <p:spPr>
          <a:xfrm>
            <a:off x="3851920" y="2571750"/>
            <a:ext cx="648072" cy="2169825"/>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412,35</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410,91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405,24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388,88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388,63</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386,98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383,32</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381,00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380,98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379,28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378,21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378,06</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377,01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371,24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370</a:t>
            </a:r>
          </a:p>
        </p:txBody>
      </p:sp>
      <p:sp>
        <p:nvSpPr>
          <p:cNvPr id="47" name="ZoneTexte 46"/>
          <p:cNvSpPr txBox="1"/>
          <p:nvPr/>
        </p:nvSpPr>
        <p:spPr>
          <a:xfrm>
            <a:off x="2483767" y="4731990"/>
            <a:ext cx="1872208" cy="307777"/>
          </a:xfrm>
          <a:prstGeom prst="rect">
            <a:avLst/>
          </a:prstGeom>
          <a:noFill/>
        </p:spPr>
        <p:txBody>
          <a:bodyPr wrap="square" rtlCol="0">
            <a:spAutoFit/>
          </a:bodyPr>
          <a:lstStyle/>
          <a:p>
            <a:pPr algn="ctr"/>
            <a:r>
              <a:rPr lang="fr-FR" sz="700" dirty="0" smtClean="0">
                <a:solidFill>
                  <a:schemeClr val="bg1"/>
                </a:solidFill>
              </a:rPr>
              <a:t>Cliquer sur un nom de joueur pour </a:t>
            </a:r>
          </a:p>
          <a:p>
            <a:pPr algn="ctr"/>
            <a:r>
              <a:rPr lang="fr-FR" sz="700" dirty="0" smtClean="0">
                <a:solidFill>
                  <a:schemeClr val="bg1"/>
                </a:solidFill>
              </a:rPr>
              <a:t>accéder à son profil</a:t>
            </a:r>
          </a:p>
        </p:txBody>
      </p:sp>
      <p:sp>
        <p:nvSpPr>
          <p:cNvPr id="48" name="ZoneTexte 47"/>
          <p:cNvSpPr txBox="1"/>
          <p:nvPr/>
        </p:nvSpPr>
        <p:spPr>
          <a:xfrm>
            <a:off x="2555775" y="2139702"/>
            <a:ext cx="1944216" cy="338554"/>
          </a:xfrm>
          <a:prstGeom prst="rect">
            <a:avLst/>
          </a:prstGeom>
          <a:noFill/>
        </p:spPr>
        <p:txBody>
          <a:bodyPr wrap="square" rtlCol="0">
            <a:spAutoFit/>
          </a:bodyPr>
          <a:lstStyle/>
          <a:p>
            <a:r>
              <a:rPr lang="fr-FR" sz="800" dirty="0" smtClean="0">
                <a:solidFill>
                  <a:srgbClr val="FF0000"/>
                </a:solidFill>
              </a:rPr>
              <a:t>  Général  </a:t>
            </a:r>
            <a:r>
              <a:rPr lang="fr-FR" sz="800" dirty="0" smtClean="0">
                <a:solidFill>
                  <a:schemeClr val="bg1"/>
                </a:solidFill>
              </a:rPr>
              <a:t>/  Mensuel  /  Hebdomadaire	</a:t>
            </a:r>
            <a:endParaRPr lang="fr-FR" sz="800" dirty="0">
              <a:solidFill>
                <a:schemeClr val="bg1"/>
              </a:solidFill>
            </a:endParaRPr>
          </a:p>
        </p:txBody>
      </p:sp>
      <p:sp>
        <p:nvSpPr>
          <p:cNvPr id="50" name="Rectangle 49"/>
          <p:cNvSpPr/>
          <p:nvPr/>
        </p:nvSpPr>
        <p:spPr>
          <a:xfrm>
            <a:off x="4716016" y="1635646"/>
            <a:ext cx="1800000" cy="553998"/>
          </a:xfrm>
          <a:prstGeom prst="rect">
            <a:avLst/>
          </a:prstGeom>
          <a:noFill/>
        </p:spPr>
        <p:txBody>
          <a:bodyPr wrap="square" lIns="91440" tIns="45720" rIns="91440" bIns="45720">
            <a:spAutoFit/>
          </a:bodyPr>
          <a:lstStyle/>
          <a:p>
            <a:pPr algn="ctr"/>
            <a:r>
              <a:rPr lang="fr-FR" sz="1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reflection blurRad="6350" stA="55000" endA="300" endPos="45500" dir="5400000" sy="-100000" algn="bl" rotWithShape="0"/>
                </a:effectLst>
              </a:rPr>
              <a:t>Choisir une</a:t>
            </a:r>
          </a:p>
          <a:p>
            <a:pPr algn="ctr"/>
            <a:r>
              <a:rPr lang="fr-FR" sz="1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Région</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53" name="ZoneTexte 52"/>
          <p:cNvSpPr txBox="1"/>
          <p:nvPr/>
        </p:nvSpPr>
        <p:spPr>
          <a:xfrm>
            <a:off x="4716016" y="2355726"/>
            <a:ext cx="1944216" cy="215444"/>
          </a:xfrm>
          <a:prstGeom prst="rect">
            <a:avLst/>
          </a:prstGeom>
          <a:noFill/>
        </p:spPr>
        <p:txBody>
          <a:bodyPr wrap="square" rtlCol="0">
            <a:spAutoFit/>
          </a:bodyPr>
          <a:lstStyle/>
          <a:p>
            <a:r>
              <a:rPr lang="fr-FR" sz="800" dirty="0" smtClean="0">
                <a:solidFill>
                  <a:schemeClr val="bg1"/>
                </a:solidFill>
              </a:rPr>
              <a:t>Région	                          Points</a:t>
            </a:r>
            <a:endParaRPr lang="fr-FR" sz="800" dirty="0">
              <a:solidFill>
                <a:schemeClr val="bg1"/>
              </a:solidFill>
            </a:endParaRPr>
          </a:p>
        </p:txBody>
      </p:sp>
      <p:sp>
        <p:nvSpPr>
          <p:cNvPr id="65" name="Rectangle 64"/>
          <p:cNvSpPr/>
          <p:nvPr/>
        </p:nvSpPr>
        <p:spPr>
          <a:xfrm>
            <a:off x="6084169" y="2571750"/>
            <a:ext cx="648072" cy="2169825"/>
          </a:xfrm>
          <a:prstGeom prst="rect">
            <a:avLst/>
          </a:prstGeom>
          <a:noFill/>
        </p:spPr>
        <p:txBody>
          <a:bodyPr wrap="square" lIns="91440" tIns="45720" rIns="91440" bIns="45720">
            <a:spAutoFit/>
          </a:bodyPr>
          <a:lstStyle/>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412,35</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410,91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405,24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388,88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388,63</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386,98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383,32</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381,00</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380,98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379,28</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378,21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378,06</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377,01</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371,24</a:t>
            </a:r>
          </a:p>
          <a:p>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370</a:t>
            </a:r>
          </a:p>
        </p:txBody>
      </p:sp>
      <p:sp>
        <p:nvSpPr>
          <p:cNvPr id="67" name="ZoneTexte 66"/>
          <p:cNvSpPr txBox="1"/>
          <p:nvPr/>
        </p:nvSpPr>
        <p:spPr>
          <a:xfrm>
            <a:off x="4716016" y="4731990"/>
            <a:ext cx="1872208" cy="307777"/>
          </a:xfrm>
          <a:prstGeom prst="rect">
            <a:avLst/>
          </a:prstGeom>
          <a:noFill/>
        </p:spPr>
        <p:txBody>
          <a:bodyPr wrap="square" rtlCol="0">
            <a:spAutoFit/>
          </a:bodyPr>
          <a:lstStyle/>
          <a:p>
            <a:pPr algn="ctr"/>
            <a:r>
              <a:rPr lang="fr-FR" sz="700" dirty="0" smtClean="0">
                <a:solidFill>
                  <a:schemeClr val="bg1"/>
                </a:solidFill>
              </a:rPr>
              <a:t>Cliquer sur un nom de joueur pour </a:t>
            </a:r>
          </a:p>
          <a:p>
            <a:pPr algn="ctr"/>
            <a:r>
              <a:rPr lang="fr-FR" sz="700" dirty="0" smtClean="0">
                <a:solidFill>
                  <a:schemeClr val="bg1"/>
                </a:solidFill>
              </a:rPr>
              <a:t>accéder à son profil</a:t>
            </a:r>
          </a:p>
        </p:txBody>
      </p:sp>
      <p:sp>
        <p:nvSpPr>
          <p:cNvPr id="69" name="ZoneTexte 68"/>
          <p:cNvSpPr txBox="1"/>
          <p:nvPr/>
        </p:nvSpPr>
        <p:spPr>
          <a:xfrm>
            <a:off x="4788024" y="2139702"/>
            <a:ext cx="1944216" cy="338554"/>
          </a:xfrm>
          <a:prstGeom prst="rect">
            <a:avLst/>
          </a:prstGeom>
          <a:noFill/>
        </p:spPr>
        <p:txBody>
          <a:bodyPr wrap="square" rtlCol="0">
            <a:spAutoFit/>
          </a:bodyPr>
          <a:lstStyle/>
          <a:p>
            <a:r>
              <a:rPr lang="fr-FR" sz="800" dirty="0" smtClean="0">
                <a:solidFill>
                  <a:srgbClr val="FF0000"/>
                </a:solidFill>
              </a:rPr>
              <a:t>  Général  </a:t>
            </a:r>
            <a:r>
              <a:rPr lang="fr-FR" sz="800" dirty="0" smtClean="0">
                <a:solidFill>
                  <a:schemeClr val="bg1"/>
                </a:solidFill>
              </a:rPr>
              <a:t>/  Mensuel  /  Hebdomadaire	</a:t>
            </a:r>
            <a:endParaRPr lang="fr-FR" sz="800" dirty="0">
              <a:solidFill>
                <a:schemeClr val="bg1"/>
              </a:solidFill>
            </a:endParaRPr>
          </a:p>
        </p:txBody>
      </p:sp>
      <p:sp>
        <p:nvSpPr>
          <p:cNvPr id="70" name="Triangle isocèle 69"/>
          <p:cNvSpPr/>
          <p:nvPr/>
        </p:nvSpPr>
        <p:spPr>
          <a:xfrm flipV="1">
            <a:off x="6012160" y="1995686"/>
            <a:ext cx="72000" cy="36000"/>
          </a:xfrm>
          <a:prstGeom prst="triangle">
            <a:avLst/>
          </a:prstGeom>
          <a:solidFill>
            <a:schemeClr val="bg1"/>
          </a:solidFill>
          <a:ln w="9525">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ln w="18415" cmpd="sng">
                <a:solidFill>
                  <a:schemeClr val="bg1"/>
                </a:solidFill>
                <a:prstDash val="solid"/>
              </a:ln>
              <a:solidFill>
                <a:schemeClr val="bg1"/>
              </a:solidFill>
              <a:effectLst>
                <a:outerShdw blurRad="63500" dir="3600000" algn="tl" rotWithShape="0">
                  <a:srgbClr val="000000">
                    <a:alpha val="70000"/>
                  </a:srgbClr>
                </a:outerShdw>
              </a:effectLst>
            </a:endParaRPr>
          </a:p>
        </p:txBody>
      </p:sp>
      <p:sp>
        <p:nvSpPr>
          <p:cNvPr id="51" name="Rectangle 50"/>
          <p:cNvSpPr/>
          <p:nvPr/>
        </p:nvSpPr>
        <p:spPr>
          <a:xfrm>
            <a:off x="4716016" y="2571750"/>
            <a:ext cx="1800000" cy="2308324"/>
          </a:xfrm>
          <a:prstGeom prst="rect">
            <a:avLst/>
          </a:prstGeom>
          <a:noFill/>
        </p:spPr>
        <p:txBody>
          <a:bodyPr wrap="square" lIns="91440" tIns="45720" rIns="91440" bIns="45720">
            <a:spAutoFit/>
          </a:bodyPr>
          <a:lstStyle/>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kayjee</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anthony888</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Paulok06</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worf</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PASCAL55</a:t>
            </a: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lothaire1er</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stanislas</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madeleine</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creutz</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cascarino</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Moncef_zerka</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kim54</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dannyboffin</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buAutoNum type="arabicPeriod"/>
            </a:pPr>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messin57</a:t>
            </a:r>
          </a:p>
          <a:p>
            <a:pPr marL="228600" indent="-228600">
              <a:buAutoNum type="arabicPeriod"/>
            </a:pPr>
            <a:r>
              <a:rPr lang="fr-FR" sz="9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commercy</a:t>
            </a:r>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491630"/>
            <a:ext cx="2160240" cy="352839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7" name="Rectangle à coins arrondis 6"/>
          <p:cNvSpPr/>
          <p:nvPr/>
        </p:nvSpPr>
        <p:spPr>
          <a:xfrm>
            <a:off x="2627784" y="1491630"/>
            <a:ext cx="6336704" cy="352839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
        <p:nvSpPr>
          <p:cNvPr id="10" name="Rectangle 9"/>
          <p:cNvSpPr/>
          <p:nvPr/>
        </p:nvSpPr>
        <p:spPr>
          <a:xfrm>
            <a:off x="251520" y="1491630"/>
            <a:ext cx="1800000" cy="338554"/>
          </a:xfrm>
          <a:prstGeom prst="rect">
            <a:avLst/>
          </a:prstGeom>
          <a:noFill/>
        </p:spPr>
        <p:txBody>
          <a:bodyPr wrap="square" lIns="91440" tIns="45720" rIns="91440" bIns="45720">
            <a:spAutoFit/>
          </a:bodyPr>
          <a:lstStyle/>
          <a:p>
            <a:pPr algn="ctr"/>
            <a:r>
              <a:rPr lang="fr-FR" sz="16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Réglement</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8" name="Rectangle 17"/>
          <p:cNvSpPr/>
          <p:nvPr/>
        </p:nvSpPr>
        <p:spPr>
          <a:xfrm>
            <a:off x="251520" y="1923678"/>
            <a:ext cx="2088232" cy="646331"/>
          </a:xfrm>
          <a:prstGeom prst="rect">
            <a:avLst/>
          </a:prstGeom>
          <a:noFill/>
        </p:spPr>
        <p:txBody>
          <a:bodyPr wrap="square" lIns="91440" tIns="45720" rIns="91440" bIns="45720">
            <a:spAutoFit/>
          </a:bodyPr>
          <a:lstStyle/>
          <a:p>
            <a:pPr marL="228600" indent="-228600"/>
            <a:r>
              <a:rPr lang="fr-FR" sz="900" b="1" dirty="0" smtClean="0">
                <a:ln w="1905"/>
                <a:solidFill>
                  <a:srgbClr val="FF0000"/>
                </a:solidFill>
                <a:effectLst>
                  <a:innerShdw blurRad="69850" dist="43180" dir="5400000">
                    <a:srgbClr val="000000">
                      <a:alpha val="65000"/>
                    </a:srgbClr>
                  </a:innerShdw>
                </a:effectLst>
              </a:rPr>
              <a:t>Article 1 : Décompte des points</a:t>
            </a:r>
          </a:p>
          <a:p>
            <a:pPr marL="228600" indent="-228600"/>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Article 2 : Concours et catégories</a:t>
            </a:r>
          </a:p>
          <a:p>
            <a:pPr marL="228600" indent="-228600"/>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Article 3 : Championnat des régions</a:t>
            </a:r>
          </a:p>
          <a:p>
            <a:pPr marL="228600" indent="-228600"/>
            <a:endParaRPr lang="fr-FR" sz="9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solidFill>
                  <a:schemeClr val="tx1"/>
                </a:solidFill>
                <a:effectLst>
                  <a:outerShdw blurRad="38100" dist="38100" dir="2700000" algn="tl">
                    <a:srgbClr val="000000">
                      <a:alpha val="43137"/>
                    </a:srgbClr>
                  </a:outerShdw>
                </a:effectLst>
              </a:rPr>
              <a:t>Classements</a:t>
            </a:r>
            <a:endParaRPr lang="fr-FR" sz="1100" dirty="0">
              <a:solidFill>
                <a:schemeClr val="tx1"/>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Règlement</a:t>
            </a:r>
            <a:endParaRPr lang="fr-FR" sz="1100" b="1" dirty="0">
              <a:solidFill>
                <a:srgbClr val="FF0000"/>
              </a:solidFill>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44" name="ZoneTexte 43"/>
          <p:cNvSpPr txBox="1"/>
          <p:nvPr/>
        </p:nvSpPr>
        <p:spPr>
          <a:xfrm>
            <a:off x="3131840" y="1491629"/>
            <a:ext cx="5472608" cy="230832"/>
          </a:xfrm>
          <a:prstGeom prst="rect">
            <a:avLst/>
          </a:prstGeom>
          <a:noFill/>
        </p:spPr>
        <p:txBody>
          <a:bodyPr wrap="square" rtlCol="0">
            <a:spAutoFit/>
          </a:bodyPr>
          <a:lstStyle/>
          <a:p>
            <a:r>
              <a:rPr lang="fr-FR" sz="900" u="sng" dirty="0" smtClean="0">
                <a:solidFill>
                  <a:srgbClr val="FFFF00"/>
                </a:solidFill>
              </a:rPr>
              <a:t>Article 1 : Décompte des points</a:t>
            </a:r>
            <a:endParaRPr lang="fr-FR" sz="900" u="sng" dirty="0">
              <a:solidFill>
                <a:srgbClr val="FFFF00"/>
              </a:solidFill>
            </a:endParaRPr>
          </a:p>
        </p:txBody>
      </p:sp>
      <p:sp>
        <p:nvSpPr>
          <p:cNvPr id="51" name="ZoneTexte 50"/>
          <p:cNvSpPr txBox="1"/>
          <p:nvPr/>
        </p:nvSpPr>
        <p:spPr>
          <a:xfrm>
            <a:off x="2699792" y="1851670"/>
            <a:ext cx="6120680" cy="707886"/>
          </a:xfrm>
          <a:prstGeom prst="rect">
            <a:avLst/>
          </a:prstGeom>
          <a:noFill/>
        </p:spPr>
        <p:txBody>
          <a:bodyPr wrap="square" rtlCol="0">
            <a:spAutoFit/>
          </a:bodyPr>
          <a:lstStyle/>
          <a:p>
            <a:pPr lvl="0"/>
            <a:r>
              <a:rPr lang="fr-FR" sz="800" dirty="0" smtClean="0">
                <a:solidFill>
                  <a:schemeClr val="bg1"/>
                </a:solidFill>
              </a:rPr>
              <a:t>1 / Une manche est constituée de plusieurs rencontres. Chaque bon pronostic à une rencontre attribue un point au joueur. Un mauvais pronostic n’attribue aucun point.</a:t>
            </a:r>
          </a:p>
          <a:p>
            <a:pPr lvl="0"/>
            <a:endParaRPr lang="fr-FR" sz="800" dirty="0" smtClean="0">
              <a:solidFill>
                <a:schemeClr val="bg1"/>
              </a:solidFill>
            </a:endParaRPr>
          </a:p>
          <a:p>
            <a:pPr lvl="0"/>
            <a:r>
              <a:rPr lang="fr-FR" sz="800" dirty="0" smtClean="0">
                <a:solidFill>
                  <a:schemeClr val="bg1"/>
                </a:solidFill>
              </a:rPr>
              <a:t>2/ Le point acquis pour chaque rencontre est majoré d’un coefficient multiplicateur suivant les pronostics des autres joueurs. Ainsi moins un résultat est joué, plus il attribue de potentiellement de points. Les coefficients (A) sont les suivants : </a:t>
            </a:r>
            <a:endParaRPr lang="fr-FR" sz="800" dirty="0">
              <a:solidFill>
                <a:schemeClr val="bg1"/>
              </a:solidFill>
            </a:endParaRPr>
          </a:p>
        </p:txBody>
      </p:sp>
      <p:sp>
        <p:nvSpPr>
          <p:cNvPr id="52" name="ZoneTexte 51"/>
          <p:cNvSpPr txBox="1"/>
          <p:nvPr/>
        </p:nvSpPr>
        <p:spPr>
          <a:xfrm>
            <a:off x="2699792" y="3219821"/>
            <a:ext cx="6120680" cy="830997"/>
          </a:xfrm>
          <a:prstGeom prst="rect">
            <a:avLst/>
          </a:prstGeom>
          <a:noFill/>
        </p:spPr>
        <p:txBody>
          <a:bodyPr wrap="square" rtlCol="0">
            <a:spAutoFit/>
          </a:bodyPr>
          <a:lstStyle/>
          <a:p>
            <a:pPr lvl="0"/>
            <a:r>
              <a:rPr lang="fr-FR" sz="800" dirty="0" smtClean="0">
                <a:solidFill>
                  <a:schemeClr val="bg1"/>
                </a:solidFill>
              </a:rPr>
              <a:t>3 / </a:t>
            </a:r>
            <a:r>
              <a:rPr lang="fr-FR" sz="800" dirty="0">
                <a:solidFill>
                  <a:schemeClr val="bg1"/>
                </a:solidFill>
              </a:rPr>
              <a:t>Enfin les points acquis pour chaque manche sont majorés d’un coefficient multiplicateur suivant la catégorie de concours auquel la manche appartient. Les coefficients (B) sont les suivants : </a:t>
            </a:r>
          </a:p>
          <a:p>
            <a:pPr lvl="1"/>
            <a:r>
              <a:rPr lang="fr-FR" sz="800" dirty="0">
                <a:solidFill>
                  <a:schemeClr val="bg1"/>
                </a:solidFill>
              </a:rPr>
              <a:t>Championnat du Concours Platine : 	</a:t>
            </a:r>
            <a:r>
              <a:rPr lang="fr-FR" sz="800" dirty="0" smtClean="0">
                <a:solidFill>
                  <a:schemeClr val="bg1"/>
                </a:solidFill>
              </a:rPr>
              <a:t>B </a:t>
            </a:r>
            <a:r>
              <a:rPr lang="fr-FR" sz="800" dirty="0">
                <a:solidFill>
                  <a:schemeClr val="bg1"/>
                </a:solidFill>
              </a:rPr>
              <a:t>= 3</a:t>
            </a:r>
          </a:p>
          <a:p>
            <a:pPr lvl="1"/>
            <a:r>
              <a:rPr lang="fr-FR" sz="800" dirty="0">
                <a:solidFill>
                  <a:schemeClr val="bg1"/>
                </a:solidFill>
              </a:rPr>
              <a:t>Championnat du Concours Or : 		B = 2</a:t>
            </a:r>
          </a:p>
          <a:p>
            <a:pPr lvl="1"/>
            <a:r>
              <a:rPr lang="fr-FR" sz="800" dirty="0">
                <a:solidFill>
                  <a:schemeClr val="bg1"/>
                </a:solidFill>
              </a:rPr>
              <a:t>Championnat du Concours Argent : 	</a:t>
            </a:r>
            <a:r>
              <a:rPr lang="fr-FR" sz="800" dirty="0" smtClean="0">
                <a:solidFill>
                  <a:schemeClr val="bg1"/>
                </a:solidFill>
              </a:rPr>
              <a:t>B </a:t>
            </a:r>
            <a:r>
              <a:rPr lang="fr-FR" sz="800" dirty="0">
                <a:solidFill>
                  <a:schemeClr val="bg1"/>
                </a:solidFill>
              </a:rPr>
              <a:t>= 1,5</a:t>
            </a:r>
          </a:p>
          <a:p>
            <a:pPr lvl="1"/>
            <a:r>
              <a:rPr lang="fr-FR" sz="800" dirty="0">
                <a:solidFill>
                  <a:schemeClr val="bg1"/>
                </a:solidFill>
              </a:rPr>
              <a:t>Championnat du Concours Bronze : 	</a:t>
            </a:r>
            <a:r>
              <a:rPr lang="fr-FR" sz="800" dirty="0" smtClean="0">
                <a:solidFill>
                  <a:schemeClr val="bg1"/>
                </a:solidFill>
              </a:rPr>
              <a:t>B </a:t>
            </a:r>
            <a:r>
              <a:rPr lang="fr-FR" sz="800" dirty="0">
                <a:solidFill>
                  <a:schemeClr val="bg1"/>
                </a:solidFill>
              </a:rPr>
              <a:t>= </a:t>
            </a:r>
            <a:r>
              <a:rPr lang="fr-FR" sz="800" dirty="0" smtClean="0">
                <a:solidFill>
                  <a:schemeClr val="bg1"/>
                </a:solidFill>
              </a:rPr>
              <a:t>1</a:t>
            </a:r>
            <a:endParaRPr lang="fr-FR" sz="800" dirty="0">
              <a:solidFill>
                <a:schemeClr val="bg1"/>
              </a:solidFill>
            </a:endParaRPr>
          </a:p>
        </p:txBody>
      </p:sp>
      <p:sp>
        <p:nvSpPr>
          <p:cNvPr id="72" name="ZoneTexte 71"/>
          <p:cNvSpPr txBox="1"/>
          <p:nvPr/>
        </p:nvSpPr>
        <p:spPr>
          <a:xfrm>
            <a:off x="2555776" y="2499741"/>
            <a:ext cx="3384376" cy="707886"/>
          </a:xfrm>
          <a:prstGeom prst="rect">
            <a:avLst/>
          </a:prstGeom>
          <a:noFill/>
        </p:spPr>
        <p:txBody>
          <a:bodyPr wrap="square" rtlCol="0">
            <a:spAutoFit/>
          </a:bodyPr>
          <a:lstStyle/>
          <a:p>
            <a:pPr lvl="1"/>
            <a:r>
              <a:rPr lang="fr-FR" sz="800" dirty="0" smtClean="0">
                <a:solidFill>
                  <a:schemeClr val="bg1"/>
                </a:solidFill>
              </a:rPr>
              <a:t>Résultat </a:t>
            </a:r>
            <a:r>
              <a:rPr lang="fr-FR" sz="800" dirty="0">
                <a:solidFill>
                  <a:schemeClr val="bg1"/>
                </a:solidFill>
              </a:rPr>
              <a:t>joué par 90% des joueurs ou plus : </a:t>
            </a:r>
            <a:r>
              <a:rPr lang="fr-FR" sz="800" dirty="0" smtClean="0">
                <a:solidFill>
                  <a:schemeClr val="bg1"/>
                </a:solidFill>
              </a:rPr>
              <a:t> 	A </a:t>
            </a:r>
            <a:r>
              <a:rPr lang="fr-FR" sz="800" dirty="0">
                <a:solidFill>
                  <a:schemeClr val="bg1"/>
                </a:solidFill>
              </a:rPr>
              <a:t>= 1</a:t>
            </a:r>
          </a:p>
          <a:p>
            <a:pPr lvl="1"/>
            <a:r>
              <a:rPr lang="fr-FR" sz="800" dirty="0">
                <a:solidFill>
                  <a:schemeClr val="bg1"/>
                </a:solidFill>
              </a:rPr>
              <a:t>Résultat joué par 75 à 90% des joueurs : </a:t>
            </a:r>
            <a:r>
              <a:rPr lang="fr-FR" sz="800" dirty="0" smtClean="0">
                <a:solidFill>
                  <a:schemeClr val="bg1"/>
                </a:solidFill>
              </a:rPr>
              <a:t>	A </a:t>
            </a:r>
            <a:r>
              <a:rPr lang="fr-FR" sz="800" dirty="0">
                <a:solidFill>
                  <a:schemeClr val="bg1"/>
                </a:solidFill>
              </a:rPr>
              <a:t>= 1,1</a:t>
            </a:r>
          </a:p>
          <a:p>
            <a:pPr lvl="1"/>
            <a:r>
              <a:rPr lang="fr-FR" sz="800" dirty="0">
                <a:solidFill>
                  <a:schemeClr val="bg1"/>
                </a:solidFill>
              </a:rPr>
              <a:t>Résultat joué par 60 à 75% des joueurs : 	</a:t>
            </a:r>
            <a:r>
              <a:rPr lang="fr-FR" sz="800" dirty="0" smtClean="0">
                <a:solidFill>
                  <a:schemeClr val="bg1"/>
                </a:solidFill>
              </a:rPr>
              <a:t>A </a:t>
            </a:r>
            <a:r>
              <a:rPr lang="fr-FR" sz="800" dirty="0">
                <a:solidFill>
                  <a:schemeClr val="bg1"/>
                </a:solidFill>
              </a:rPr>
              <a:t>= 1,2</a:t>
            </a:r>
          </a:p>
          <a:p>
            <a:pPr lvl="1"/>
            <a:r>
              <a:rPr lang="fr-FR" sz="800" dirty="0">
                <a:solidFill>
                  <a:schemeClr val="bg1"/>
                </a:solidFill>
              </a:rPr>
              <a:t>Résultat joué par 50 à 60% des joueurs : 	</a:t>
            </a:r>
            <a:r>
              <a:rPr lang="fr-FR" sz="800" dirty="0" smtClean="0">
                <a:solidFill>
                  <a:schemeClr val="bg1"/>
                </a:solidFill>
              </a:rPr>
              <a:t>A </a:t>
            </a:r>
            <a:r>
              <a:rPr lang="fr-FR" sz="800" dirty="0">
                <a:solidFill>
                  <a:schemeClr val="bg1"/>
                </a:solidFill>
              </a:rPr>
              <a:t>= 1,3</a:t>
            </a:r>
          </a:p>
          <a:p>
            <a:pPr lvl="1"/>
            <a:r>
              <a:rPr lang="fr-FR" sz="800" dirty="0">
                <a:solidFill>
                  <a:schemeClr val="bg1"/>
                </a:solidFill>
              </a:rPr>
              <a:t>Résultat joué par 40 à 50% des joueurs :	</a:t>
            </a:r>
            <a:r>
              <a:rPr lang="fr-FR" sz="800" dirty="0" smtClean="0">
                <a:solidFill>
                  <a:schemeClr val="bg1"/>
                </a:solidFill>
              </a:rPr>
              <a:t>A </a:t>
            </a:r>
            <a:r>
              <a:rPr lang="fr-FR" sz="800" dirty="0">
                <a:solidFill>
                  <a:schemeClr val="bg1"/>
                </a:solidFill>
              </a:rPr>
              <a:t>= </a:t>
            </a:r>
            <a:r>
              <a:rPr lang="fr-FR" sz="800" dirty="0" smtClean="0">
                <a:solidFill>
                  <a:schemeClr val="bg1"/>
                </a:solidFill>
              </a:rPr>
              <a:t>1,4</a:t>
            </a:r>
            <a:endParaRPr lang="fr-FR" sz="800" dirty="0">
              <a:solidFill>
                <a:schemeClr val="bg1"/>
              </a:solidFill>
            </a:endParaRPr>
          </a:p>
        </p:txBody>
      </p:sp>
      <p:sp>
        <p:nvSpPr>
          <p:cNvPr id="73" name="ZoneTexte 72"/>
          <p:cNvSpPr txBox="1"/>
          <p:nvPr/>
        </p:nvSpPr>
        <p:spPr>
          <a:xfrm>
            <a:off x="5508104" y="2499742"/>
            <a:ext cx="3384376" cy="707886"/>
          </a:xfrm>
          <a:prstGeom prst="rect">
            <a:avLst/>
          </a:prstGeom>
          <a:noFill/>
        </p:spPr>
        <p:txBody>
          <a:bodyPr wrap="square" rtlCol="0">
            <a:spAutoFit/>
          </a:bodyPr>
          <a:lstStyle/>
          <a:p>
            <a:pPr lvl="1"/>
            <a:r>
              <a:rPr lang="fr-FR" sz="800" dirty="0" smtClean="0">
                <a:solidFill>
                  <a:schemeClr val="bg1"/>
                </a:solidFill>
              </a:rPr>
              <a:t>Résultat </a:t>
            </a:r>
            <a:r>
              <a:rPr lang="fr-FR" sz="800" dirty="0">
                <a:solidFill>
                  <a:schemeClr val="bg1"/>
                </a:solidFill>
              </a:rPr>
              <a:t>joué par 30 à 40% des joueurs :	</a:t>
            </a:r>
            <a:r>
              <a:rPr lang="fr-FR" sz="800" dirty="0" smtClean="0">
                <a:solidFill>
                  <a:schemeClr val="bg1"/>
                </a:solidFill>
              </a:rPr>
              <a:t>A </a:t>
            </a:r>
            <a:r>
              <a:rPr lang="fr-FR" sz="800" dirty="0">
                <a:solidFill>
                  <a:schemeClr val="bg1"/>
                </a:solidFill>
              </a:rPr>
              <a:t>= 1,5</a:t>
            </a:r>
          </a:p>
          <a:p>
            <a:pPr lvl="1"/>
            <a:r>
              <a:rPr lang="fr-FR" sz="800" dirty="0">
                <a:solidFill>
                  <a:schemeClr val="bg1"/>
                </a:solidFill>
              </a:rPr>
              <a:t>Résultat joué par 20 à 30% des joueurs :	</a:t>
            </a:r>
            <a:r>
              <a:rPr lang="fr-FR" sz="800" dirty="0" smtClean="0">
                <a:solidFill>
                  <a:schemeClr val="bg1"/>
                </a:solidFill>
              </a:rPr>
              <a:t>A </a:t>
            </a:r>
            <a:r>
              <a:rPr lang="fr-FR" sz="800" dirty="0">
                <a:solidFill>
                  <a:schemeClr val="bg1"/>
                </a:solidFill>
              </a:rPr>
              <a:t>= 1,6</a:t>
            </a:r>
          </a:p>
          <a:p>
            <a:pPr lvl="1"/>
            <a:r>
              <a:rPr lang="fr-FR" sz="800" dirty="0">
                <a:solidFill>
                  <a:schemeClr val="bg1"/>
                </a:solidFill>
              </a:rPr>
              <a:t>Résultat joué par 10 à 20% des joueurs :	</a:t>
            </a:r>
            <a:r>
              <a:rPr lang="fr-FR" sz="800" dirty="0" smtClean="0">
                <a:solidFill>
                  <a:schemeClr val="bg1"/>
                </a:solidFill>
              </a:rPr>
              <a:t>A </a:t>
            </a:r>
            <a:r>
              <a:rPr lang="fr-FR" sz="800" dirty="0">
                <a:solidFill>
                  <a:schemeClr val="bg1"/>
                </a:solidFill>
              </a:rPr>
              <a:t>= 1,7</a:t>
            </a:r>
          </a:p>
          <a:p>
            <a:pPr lvl="1"/>
            <a:r>
              <a:rPr lang="fr-FR" sz="800" dirty="0">
                <a:solidFill>
                  <a:schemeClr val="bg1"/>
                </a:solidFill>
              </a:rPr>
              <a:t>Résultat joué par 5 à 10% des joueurs :	</a:t>
            </a:r>
            <a:r>
              <a:rPr lang="fr-FR" sz="800" dirty="0" smtClean="0">
                <a:solidFill>
                  <a:schemeClr val="bg1"/>
                </a:solidFill>
              </a:rPr>
              <a:t>A </a:t>
            </a:r>
            <a:r>
              <a:rPr lang="fr-FR" sz="800" dirty="0">
                <a:solidFill>
                  <a:schemeClr val="bg1"/>
                </a:solidFill>
              </a:rPr>
              <a:t>= 1,8</a:t>
            </a:r>
          </a:p>
          <a:p>
            <a:pPr lvl="1"/>
            <a:r>
              <a:rPr lang="fr-FR" sz="800" dirty="0">
                <a:solidFill>
                  <a:schemeClr val="bg1"/>
                </a:solidFill>
              </a:rPr>
              <a:t>Résultat joué par moins de 5% des joueurs :	</a:t>
            </a:r>
            <a:r>
              <a:rPr lang="fr-FR" sz="800" dirty="0" smtClean="0">
                <a:solidFill>
                  <a:schemeClr val="bg1"/>
                </a:solidFill>
              </a:rPr>
              <a:t>A </a:t>
            </a:r>
            <a:r>
              <a:rPr lang="fr-FR" sz="800" dirty="0">
                <a:solidFill>
                  <a:schemeClr val="bg1"/>
                </a:solidFill>
              </a:rPr>
              <a:t>= </a:t>
            </a:r>
            <a:r>
              <a:rPr lang="fr-FR" sz="800" dirty="0" smtClean="0">
                <a:solidFill>
                  <a:schemeClr val="bg1"/>
                </a:solidFill>
              </a:rPr>
              <a:t>2</a:t>
            </a:r>
            <a:endParaRPr lang="fr-FR" sz="800" dirty="0">
              <a:solidFill>
                <a:schemeClr val="bg1"/>
              </a:solidFill>
            </a:endParaRPr>
          </a:p>
        </p:txBody>
      </p:sp>
      <p:sp>
        <p:nvSpPr>
          <p:cNvPr id="74" name="ZoneTexte 73"/>
          <p:cNvSpPr txBox="1"/>
          <p:nvPr/>
        </p:nvSpPr>
        <p:spPr>
          <a:xfrm>
            <a:off x="2843808" y="4083918"/>
            <a:ext cx="6120680" cy="830997"/>
          </a:xfrm>
          <a:prstGeom prst="rect">
            <a:avLst/>
          </a:prstGeom>
          <a:noFill/>
        </p:spPr>
        <p:txBody>
          <a:bodyPr wrap="square" rtlCol="0">
            <a:spAutoFit/>
          </a:bodyPr>
          <a:lstStyle/>
          <a:p>
            <a:pPr lvl="0"/>
            <a:r>
              <a:rPr lang="fr-FR" sz="800" dirty="0">
                <a:solidFill>
                  <a:srgbClr val="FFFF00"/>
                </a:solidFill>
              </a:rPr>
              <a:t>Exemple</a:t>
            </a:r>
            <a:r>
              <a:rPr lang="fr-FR" sz="800" dirty="0">
                <a:solidFill>
                  <a:schemeClr val="bg1"/>
                </a:solidFill>
              </a:rPr>
              <a:t> : je réalise 3 bons pronostics sur une manche de Ligue 1 qui fait partie du Concours Platine. Mes 3 pronostics gagnant ont été joués respectivement par 62%, 18% et 44% des joueurs. Mon décompte de points s’établit donc ainsi :</a:t>
            </a:r>
          </a:p>
          <a:p>
            <a:pPr lvl="1"/>
            <a:r>
              <a:rPr lang="fr-FR" sz="800" dirty="0">
                <a:solidFill>
                  <a:schemeClr val="bg1"/>
                </a:solidFill>
              </a:rPr>
              <a:t>Pronostic 1 : 		</a:t>
            </a:r>
            <a:r>
              <a:rPr lang="fr-FR" sz="800" dirty="0" smtClean="0">
                <a:solidFill>
                  <a:schemeClr val="bg1"/>
                </a:solidFill>
              </a:rPr>
              <a:t>P1 </a:t>
            </a:r>
            <a:r>
              <a:rPr lang="fr-FR" sz="800" dirty="0">
                <a:solidFill>
                  <a:schemeClr val="bg1"/>
                </a:solidFill>
              </a:rPr>
              <a:t>= 1 x 1,2 x 3 = 3,6</a:t>
            </a:r>
          </a:p>
          <a:p>
            <a:pPr lvl="1"/>
            <a:r>
              <a:rPr lang="fr-FR" sz="800" dirty="0" smtClean="0">
                <a:solidFill>
                  <a:schemeClr val="bg1"/>
                </a:solidFill>
              </a:rPr>
              <a:t>Pronostic 2</a:t>
            </a:r>
            <a:r>
              <a:rPr lang="fr-FR" sz="800" dirty="0">
                <a:solidFill>
                  <a:schemeClr val="bg1"/>
                </a:solidFill>
              </a:rPr>
              <a:t> : 		P2 = 1 x 1,7 x 3 = 5,1</a:t>
            </a:r>
          </a:p>
          <a:p>
            <a:pPr lvl="1"/>
            <a:r>
              <a:rPr lang="fr-FR" sz="800" dirty="0" smtClean="0">
                <a:solidFill>
                  <a:schemeClr val="bg1"/>
                </a:solidFill>
              </a:rPr>
              <a:t>Pronostic 3 : </a:t>
            </a:r>
            <a:r>
              <a:rPr lang="fr-FR" sz="800" dirty="0">
                <a:solidFill>
                  <a:schemeClr val="bg1"/>
                </a:solidFill>
              </a:rPr>
              <a:t>	</a:t>
            </a:r>
            <a:r>
              <a:rPr lang="fr-FR" sz="800" dirty="0" smtClean="0">
                <a:solidFill>
                  <a:schemeClr val="bg1"/>
                </a:solidFill>
              </a:rPr>
              <a:t>	P3 </a:t>
            </a:r>
            <a:r>
              <a:rPr lang="fr-FR" sz="800" dirty="0">
                <a:solidFill>
                  <a:schemeClr val="bg1"/>
                </a:solidFill>
              </a:rPr>
              <a:t>= 1 x 1,4 x 3 = 4,2</a:t>
            </a:r>
          </a:p>
          <a:p>
            <a:pPr lvl="1"/>
            <a:r>
              <a:rPr lang="fr-FR" sz="800" dirty="0">
                <a:solidFill>
                  <a:schemeClr val="bg1"/>
                </a:solidFill>
              </a:rPr>
              <a:t>Total de la manche : 		</a:t>
            </a:r>
            <a:r>
              <a:rPr lang="fr-FR" sz="800" dirty="0" smtClean="0">
                <a:solidFill>
                  <a:schemeClr val="bg1"/>
                </a:solidFill>
              </a:rPr>
              <a:t>Total </a:t>
            </a:r>
            <a:r>
              <a:rPr lang="fr-FR" sz="800" dirty="0">
                <a:solidFill>
                  <a:schemeClr val="bg1"/>
                </a:solidFill>
              </a:rPr>
              <a:t>= 3,6 + 5,1 + 4,2 = 12,9 points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491630"/>
            <a:ext cx="2160240" cy="352839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7" name="Rectangle à coins arrondis 6"/>
          <p:cNvSpPr/>
          <p:nvPr/>
        </p:nvSpPr>
        <p:spPr>
          <a:xfrm>
            <a:off x="2627784" y="1491630"/>
            <a:ext cx="6336704" cy="352839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0" name="Rectangle 9"/>
          <p:cNvSpPr/>
          <p:nvPr/>
        </p:nvSpPr>
        <p:spPr>
          <a:xfrm>
            <a:off x="251520" y="1491630"/>
            <a:ext cx="1800000" cy="338554"/>
          </a:xfrm>
          <a:prstGeom prst="rect">
            <a:avLst/>
          </a:prstGeom>
          <a:noFill/>
        </p:spPr>
        <p:txBody>
          <a:bodyPr wrap="square" lIns="91440" tIns="45720" rIns="91440" bIns="45720">
            <a:spAutoFit/>
          </a:bodyPr>
          <a:lstStyle/>
          <a:p>
            <a:pPr algn="ctr"/>
            <a:r>
              <a:rPr lang="fr-FR" sz="16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Réglement</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8" name="Rectangle 17"/>
          <p:cNvSpPr/>
          <p:nvPr/>
        </p:nvSpPr>
        <p:spPr>
          <a:xfrm>
            <a:off x="251520" y="1923678"/>
            <a:ext cx="2088232" cy="923330"/>
          </a:xfrm>
          <a:prstGeom prst="rect">
            <a:avLst/>
          </a:prstGeom>
          <a:noFill/>
        </p:spPr>
        <p:txBody>
          <a:bodyPr wrap="square" lIns="91440" tIns="45720" rIns="91440" bIns="45720">
            <a:spAutoFit/>
          </a:bodyPr>
          <a:lstStyle/>
          <a:p>
            <a:pPr marL="228600" indent="-228600"/>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Article 1 : Décompte des points</a:t>
            </a:r>
          </a:p>
          <a:p>
            <a:pPr marL="228600" indent="-228600"/>
            <a:r>
              <a:rPr lang="fr-FR" sz="900" b="1" dirty="0" smtClean="0">
                <a:ln w="1905"/>
                <a:solidFill>
                  <a:srgbClr val="FF0000"/>
                </a:solidFill>
                <a:effectLst>
                  <a:innerShdw blurRad="69850" dist="43180" dir="5400000">
                    <a:srgbClr val="000000">
                      <a:alpha val="65000"/>
                    </a:srgbClr>
                  </a:innerShdw>
                </a:effectLst>
              </a:rPr>
              <a:t>Article 2 : Concours et catégories</a:t>
            </a:r>
          </a:p>
          <a:p>
            <a:pPr marL="228600" indent="-228600"/>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Article 3 : Championnat des régions</a:t>
            </a: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endParaRPr lang="fr-FR" sz="9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solidFill>
                  <a:schemeClr val="tx1"/>
                </a:solidFill>
                <a:effectLst>
                  <a:outerShdw blurRad="38100" dist="38100" dir="2700000" algn="tl">
                    <a:srgbClr val="000000">
                      <a:alpha val="43137"/>
                    </a:srgbClr>
                  </a:outerShdw>
                </a:effectLst>
              </a:rPr>
              <a:t>Classements</a:t>
            </a:r>
            <a:endParaRPr lang="fr-FR" sz="1100" dirty="0">
              <a:solidFill>
                <a:schemeClr val="tx1"/>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Règlement</a:t>
            </a:r>
            <a:endParaRPr lang="fr-FR" sz="1100" b="1" dirty="0">
              <a:solidFill>
                <a:srgbClr val="FF0000"/>
              </a:solidFill>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44" name="ZoneTexte 43"/>
          <p:cNvSpPr txBox="1"/>
          <p:nvPr/>
        </p:nvSpPr>
        <p:spPr>
          <a:xfrm>
            <a:off x="3131840" y="1491629"/>
            <a:ext cx="5472608" cy="230832"/>
          </a:xfrm>
          <a:prstGeom prst="rect">
            <a:avLst/>
          </a:prstGeom>
          <a:noFill/>
        </p:spPr>
        <p:txBody>
          <a:bodyPr wrap="square" rtlCol="0">
            <a:spAutoFit/>
          </a:bodyPr>
          <a:lstStyle/>
          <a:p>
            <a:r>
              <a:rPr lang="fr-FR" sz="900" u="sng" dirty="0" smtClean="0">
                <a:solidFill>
                  <a:srgbClr val="FFFF00"/>
                </a:solidFill>
              </a:rPr>
              <a:t>Article 2 : Concours et catégories</a:t>
            </a:r>
            <a:endParaRPr lang="fr-FR" sz="900" u="sng" dirty="0">
              <a:solidFill>
                <a:srgbClr val="FFFF00"/>
              </a:solidFill>
            </a:endParaRPr>
          </a:p>
        </p:txBody>
      </p:sp>
      <p:sp>
        <p:nvSpPr>
          <p:cNvPr id="51" name="ZoneTexte 50"/>
          <p:cNvSpPr txBox="1"/>
          <p:nvPr/>
        </p:nvSpPr>
        <p:spPr>
          <a:xfrm>
            <a:off x="2699792" y="1851670"/>
            <a:ext cx="6120680" cy="3046988"/>
          </a:xfrm>
          <a:prstGeom prst="rect">
            <a:avLst/>
          </a:prstGeom>
          <a:noFill/>
        </p:spPr>
        <p:txBody>
          <a:bodyPr wrap="square" rtlCol="0">
            <a:spAutoFit/>
          </a:bodyPr>
          <a:lstStyle/>
          <a:p>
            <a:pPr lvl="0"/>
            <a:r>
              <a:rPr lang="fr-FR" sz="800" dirty="0" smtClean="0">
                <a:solidFill>
                  <a:schemeClr val="bg1"/>
                </a:solidFill>
              </a:rPr>
              <a:t>1 / </a:t>
            </a:r>
            <a:r>
              <a:rPr lang="fr-FR" sz="800" dirty="0" err="1" smtClean="0">
                <a:solidFill>
                  <a:schemeClr val="bg1"/>
                </a:solidFill>
              </a:rPr>
              <a:t>Pronossimo</a:t>
            </a:r>
            <a:r>
              <a:rPr lang="fr-FR" sz="800" dirty="0" smtClean="0">
                <a:solidFill>
                  <a:schemeClr val="bg1"/>
                </a:solidFill>
              </a:rPr>
              <a:t> propose de pronostiquer les résultats sportifs de 20 championnats répartis en 4 concours :</a:t>
            </a:r>
          </a:p>
          <a:p>
            <a:pPr lvl="1"/>
            <a:r>
              <a:rPr lang="fr-FR" sz="800" dirty="0" smtClean="0">
                <a:solidFill>
                  <a:schemeClr val="bg1"/>
                </a:solidFill>
              </a:rPr>
              <a:t>Concours Platine</a:t>
            </a:r>
          </a:p>
          <a:p>
            <a:pPr lvl="1"/>
            <a:r>
              <a:rPr lang="fr-FR" sz="800" dirty="0" smtClean="0">
                <a:solidFill>
                  <a:schemeClr val="bg1"/>
                </a:solidFill>
              </a:rPr>
              <a:t>Concours Or</a:t>
            </a:r>
          </a:p>
          <a:p>
            <a:pPr lvl="1"/>
            <a:r>
              <a:rPr lang="fr-FR" sz="800" dirty="0" smtClean="0">
                <a:solidFill>
                  <a:schemeClr val="bg1"/>
                </a:solidFill>
              </a:rPr>
              <a:t>Concours Argent</a:t>
            </a:r>
          </a:p>
          <a:p>
            <a:pPr lvl="1"/>
            <a:r>
              <a:rPr lang="fr-FR" sz="800" dirty="0" smtClean="0">
                <a:solidFill>
                  <a:schemeClr val="bg1"/>
                </a:solidFill>
              </a:rPr>
              <a:t>Concours Bronze</a:t>
            </a:r>
          </a:p>
          <a:p>
            <a:r>
              <a:rPr lang="fr-FR" sz="800" dirty="0" smtClean="0"/>
              <a:t>Ainsi qu’un Concours Amateurs contenant un nombre variable de championnats qui ne comptent pas pour les classements, hors le classement </a:t>
            </a:r>
            <a:r>
              <a:rPr lang="fr-FR" sz="800" dirty="0" smtClean="0">
                <a:solidFill>
                  <a:schemeClr val="bg1"/>
                </a:solidFill>
              </a:rPr>
              <a:t>Ainsi qu’un Concours Amateurs contenant un nombre variable de championnats qui ne comptent pas pour les classements, </a:t>
            </a:r>
          </a:p>
          <a:p>
            <a:r>
              <a:rPr lang="fr-FR" sz="800" dirty="0" smtClean="0">
                <a:solidFill>
                  <a:schemeClr val="bg1"/>
                </a:solidFill>
              </a:rPr>
              <a:t>hors le classement dudit Concours et des championnats qui le composent.</a:t>
            </a:r>
          </a:p>
          <a:p>
            <a:pPr lvl="0"/>
            <a:endParaRPr lang="fr-FR" sz="800" dirty="0" smtClean="0">
              <a:solidFill>
                <a:schemeClr val="bg1"/>
              </a:solidFill>
            </a:endParaRPr>
          </a:p>
          <a:p>
            <a:pPr lvl="0"/>
            <a:r>
              <a:rPr lang="fr-FR" sz="800" dirty="0" smtClean="0">
                <a:solidFill>
                  <a:schemeClr val="bg1"/>
                </a:solidFill>
              </a:rPr>
              <a:t>2/ Chaque concours regroupant 5 championnats suivant leur ordre d’attractivité. Par attractivité est entendu le nombre de joueurs moyen pour chaque championnat, ainsi que le niveau national auquel il se situe (1ère division, 2ème division, etc.)</a:t>
            </a:r>
          </a:p>
          <a:p>
            <a:pPr lvl="0"/>
            <a:endParaRPr lang="fr-FR" sz="800" dirty="0" smtClean="0">
              <a:solidFill>
                <a:schemeClr val="bg1"/>
              </a:solidFill>
            </a:endParaRPr>
          </a:p>
          <a:p>
            <a:pPr lvl="0"/>
            <a:r>
              <a:rPr lang="fr-FR" sz="800" dirty="0" smtClean="0">
                <a:solidFill>
                  <a:schemeClr val="bg1"/>
                </a:solidFill>
              </a:rPr>
              <a:t>3/ A chaque intersaison, un classement des championnats par nombre de joueurs moyens à chaque manche est établi et sert de base à la nouvelle répartition des concours pour la saison suivante. Cette distribution doit également respecter les critères suivants : </a:t>
            </a:r>
          </a:p>
          <a:p>
            <a:pPr lvl="0"/>
            <a:endParaRPr lang="fr-FR" sz="800" dirty="0" smtClean="0">
              <a:solidFill>
                <a:schemeClr val="bg1"/>
              </a:solidFill>
            </a:endParaRPr>
          </a:p>
          <a:p>
            <a:pPr lvl="0"/>
            <a:r>
              <a:rPr lang="fr-FR" sz="800" dirty="0" smtClean="0">
                <a:solidFill>
                  <a:schemeClr val="bg1"/>
                </a:solidFill>
              </a:rPr>
              <a:t>          * Chaque championnat ne peut progresser que d’un rang en plus ou en moins par rapport à la saison précédente</a:t>
            </a:r>
          </a:p>
          <a:p>
            <a:pPr lvl="0"/>
            <a:r>
              <a:rPr lang="fr-FR" sz="800" dirty="0" smtClean="0">
                <a:solidFill>
                  <a:schemeClr val="bg1"/>
                </a:solidFill>
              </a:rPr>
              <a:t>          * Le niveau national pour un même sport, même sexe, doit être respecté. Exemple : la Ligue 2 ne peut être qu’à un niveau inférieur par                            rapport à la Ligue 1. </a:t>
            </a:r>
          </a:p>
          <a:p>
            <a:pPr lvl="0"/>
            <a:endParaRPr lang="fr-FR" sz="800" dirty="0" smtClean="0">
              <a:solidFill>
                <a:schemeClr val="bg1"/>
              </a:solidFill>
            </a:endParaRPr>
          </a:p>
          <a:p>
            <a:pPr lvl="0"/>
            <a:r>
              <a:rPr lang="fr-FR" sz="800" dirty="0" smtClean="0">
                <a:solidFill>
                  <a:schemeClr val="bg1"/>
                </a:solidFill>
              </a:rPr>
              <a:t>4/ La catégorie de chaque Concours sert à déterminer le coefficient multiplicateur des points accumulés sur chaque manche, suivant l’article 1.3 du règlement. </a:t>
            </a:r>
          </a:p>
          <a:p>
            <a:pPr lvl="0"/>
            <a:endParaRPr lang="fr-FR" sz="800" dirty="0" smtClean="0">
              <a:solidFill>
                <a:schemeClr val="bg1"/>
              </a:solidFill>
            </a:endParaRPr>
          </a:p>
          <a:p>
            <a:endParaRPr lang="fr-FR" sz="800" dirty="0" smtClean="0">
              <a:solidFill>
                <a:schemeClr val="bg1"/>
              </a:solidFill>
            </a:endParaRPr>
          </a:p>
          <a:p>
            <a:pPr lvl="0"/>
            <a:endParaRPr lang="fr-FR" sz="800" dirty="0">
              <a:solidFill>
                <a:schemeClr val="bg1"/>
              </a:solidFill>
            </a:endParaRPr>
          </a:p>
        </p:txBody>
      </p:sp>
      <p:sp>
        <p:nvSpPr>
          <p:cNvPr id="25" name="ZoneTexte 24"/>
          <p:cNvSpPr txBox="1"/>
          <p:nvPr/>
        </p:nvSpPr>
        <p:spPr>
          <a:xfrm>
            <a:off x="3707904" y="4515966"/>
            <a:ext cx="6120680" cy="338554"/>
          </a:xfrm>
          <a:prstGeom prst="rect">
            <a:avLst/>
          </a:prstGeom>
          <a:noFill/>
        </p:spPr>
        <p:txBody>
          <a:bodyPr wrap="square" rtlCol="0">
            <a:spAutoFit/>
          </a:bodyPr>
          <a:lstStyle/>
          <a:p>
            <a:pPr lvl="0"/>
            <a:r>
              <a:rPr lang="fr-FR" sz="800" dirty="0" smtClean="0">
                <a:solidFill>
                  <a:srgbClr val="FFFF00"/>
                </a:solidFill>
              </a:rPr>
              <a:t>En résumé</a:t>
            </a:r>
            <a:r>
              <a:rPr lang="fr-FR" sz="800" dirty="0">
                <a:solidFill>
                  <a:schemeClr val="bg1"/>
                </a:solidFill>
              </a:rPr>
              <a:t> : </a:t>
            </a:r>
            <a:r>
              <a:rPr lang="fr-FR" sz="800" dirty="0" smtClean="0">
                <a:solidFill>
                  <a:schemeClr val="bg1"/>
                </a:solidFill>
              </a:rPr>
              <a:t> plus un championnat est attractif, plus il monte en catégorie de concours, </a:t>
            </a:r>
          </a:p>
          <a:p>
            <a:pPr lvl="0"/>
            <a:r>
              <a:rPr lang="fr-FR" sz="800" dirty="0" smtClean="0">
                <a:solidFill>
                  <a:schemeClr val="bg1"/>
                </a:solidFill>
              </a:rPr>
              <a:t>et plus les manches qui le composent rapportent de points .</a:t>
            </a:r>
            <a:endParaRPr lang="fr-FR" sz="800"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79512" y="1491630"/>
            <a:ext cx="2160240" cy="352839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7" name="Rectangle à coins arrondis 6"/>
          <p:cNvSpPr/>
          <p:nvPr/>
        </p:nvSpPr>
        <p:spPr>
          <a:xfrm>
            <a:off x="2627784" y="1491630"/>
            <a:ext cx="6336704" cy="3528392"/>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dirty="0"/>
          </a:p>
        </p:txBody>
      </p:sp>
      <p:sp>
        <p:nvSpPr>
          <p:cNvPr id="10" name="Rectangle 9"/>
          <p:cNvSpPr/>
          <p:nvPr/>
        </p:nvSpPr>
        <p:spPr>
          <a:xfrm>
            <a:off x="251520" y="1491630"/>
            <a:ext cx="1800000" cy="338554"/>
          </a:xfrm>
          <a:prstGeom prst="rect">
            <a:avLst/>
          </a:prstGeom>
          <a:noFill/>
        </p:spPr>
        <p:txBody>
          <a:bodyPr wrap="square" lIns="91440" tIns="45720" rIns="91440" bIns="45720">
            <a:spAutoFit/>
          </a:bodyPr>
          <a:lstStyle/>
          <a:p>
            <a:pPr algn="ctr"/>
            <a:r>
              <a:rPr lang="fr-FR" sz="16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55000" endA="300" endPos="45500" dir="5400000" sy="-100000" algn="bl" rotWithShape="0"/>
                </a:effectLst>
              </a:rPr>
              <a:t>Réglement</a:t>
            </a:r>
            <a:endParaRPr lang="fr-FR" sz="1600" b="1" cap="none" spc="0" dirty="0">
              <a:ln w="12700">
                <a:solidFill>
                  <a:schemeClr val="tx2">
                    <a:satMod val="155000"/>
                  </a:schemeClr>
                </a:solidFill>
                <a:prstDash val="solid"/>
              </a:ln>
              <a:solidFill>
                <a:srgbClr val="FFFF00"/>
              </a:solidFill>
              <a:effectLst>
                <a:innerShdw blurRad="101600" dist="76200" dir="5400000">
                  <a:schemeClr val="accent1">
                    <a:satMod val="190000"/>
                    <a:tint val="100000"/>
                    <a:alpha val="74000"/>
                  </a:schemeClr>
                </a:innerShdw>
                <a:reflection blurRad="6350" stA="55000" endA="300" endPos="45500" dir="5400000" sy="-100000" algn="bl" rotWithShape="0"/>
              </a:effectLst>
            </a:endParaRPr>
          </a:p>
        </p:txBody>
      </p:sp>
      <p:sp>
        <p:nvSpPr>
          <p:cNvPr id="18" name="Rectangle 17"/>
          <p:cNvSpPr/>
          <p:nvPr/>
        </p:nvSpPr>
        <p:spPr>
          <a:xfrm>
            <a:off x="251520" y="1923678"/>
            <a:ext cx="2088232" cy="923330"/>
          </a:xfrm>
          <a:prstGeom prst="rect">
            <a:avLst/>
          </a:prstGeom>
          <a:noFill/>
        </p:spPr>
        <p:txBody>
          <a:bodyPr wrap="square" lIns="91440" tIns="45720" rIns="91440" bIns="45720">
            <a:spAutoFit/>
          </a:bodyPr>
          <a:lstStyle/>
          <a:p>
            <a:pPr marL="228600" indent="-228600"/>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Article 1 : Décompte des points</a:t>
            </a:r>
          </a:p>
          <a:p>
            <a:pPr marL="228600" indent="-228600"/>
            <a:r>
              <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Article 2 : Concours et catégories</a:t>
            </a:r>
          </a:p>
          <a:p>
            <a:pPr marL="228600" indent="-228600"/>
            <a:r>
              <a:rPr lang="fr-FR" sz="900" b="1" dirty="0" smtClean="0">
                <a:ln w="1905"/>
                <a:solidFill>
                  <a:srgbClr val="FF0000"/>
                </a:solidFill>
                <a:effectLst>
                  <a:innerShdw blurRad="69850" dist="43180" dir="5400000">
                    <a:srgbClr val="000000">
                      <a:alpha val="65000"/>
                    </a:srgbClr>
                  </a:innerShdw>
                </a:effectLst>
              </a:rPr>
              <a:t>Article 3 : Championnat des régions</a:t>
            </a: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endParaRPr lang="fr-FR" sz="9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228600" indent="-228600"/>
            <a:endParaRPr lang="fr-FR" sz="9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9" name="Rectangle 48"/>
          <p:cNvSpPr/>
          <p:nvPr/>
        </p:nvSpPr>
        <p:spPr>
          <a:xfrm>
            <a:off x="107504" y="0"/>
            <a:ext cx="4680520" cy="699541"/>
          </a:xfrm>
          <a:prstGeom prst="rect">
            <a:avLst/>
          </a:prstGeom>
          <a:noFill/>
        </p:spPr>
        <p:txBody>
          <a:bodyPr wrap="square" lIns="91440" tIns="45720" rIns="91440" bIns="45720">
            <a:prstTxWarp prst="textCascadeUp">
              <a:avLst/>
            </a:prstTxWarp>
            <a:spAutoFit/>
            <a:scene3d>
              <a:camera prst="orthographicFront">
                <a:rot lat="0" lon="0" rev="0"/>
              </a:camera>
              <a:lightRig rig="contrasting" dir="t">
                <a:rot lat="0" lon="0" rev="4500000"/>
              </a:lightRig>
            </a:scene3d>
            <a:sp3d extrusionH="57150" contourW="6350" prstMaterial="metal">
              <a:bevelT w="127000" h="31750" prst="convex"/>
              <a:contourClr>
                <a:schemeClr val="accent1">
                  <a:shade val="75000"/>
                </a:schemeClr>
              </a:contourClr>
            </a:sp3d>
          </a:bodyPr>
          <a:lstStyle/>
          <a:p>
            <a:r>
              <a:rPr lang="fr-FR" sz="3600" b="1" cap="all" dirty="0" err="1" smtClean="0">
                <a:ln w="0"/>
                <a:solidFill>
                  <a:srgbClr val="00FF00"/>
                </a:solidFill>
                <a:effectLst>
                  <a:glow rad="228600">
                    <a:schemeClr val="accent3">
                      <a:satMod val="175000"/>
                      <a:alpha val="40000"/>
                    </a:schemeClr>
                  </a:glow>
                  <a:reflection blurRad="12700" stA="50000" endPos="50000" dist="5000" dir="5400000" sy="-100000" rotWithShape="0"/>
                </a:effectLst>
              </a:rPr>
              <a:t>Pronossimo</a:t>
            </a:r>
            <a:endParaRPr lang="fr-FR" sz="3600" b="1" cap="all" dirty="0" smtClean="0">
              <a:ln w="0"/>
              <a:solidFill>
                <a:srgbClr val="00FF00"/>
              </a:solidFill>
              <a:effectLst>
                <a:glow rad="228600">
                  <a:schemeClr val="accent3">
                    <a:satMod val="175000"/>
                    <a:alpha val="40000"/>
                  </a:schemeClr>
                </a:glow>
                <a:reflection blurRad="12700" stA="50000" endPos="50000" dist="5000" dir="5400000" sy="-100000" rotWithShape="0"/>
              </a:effectLst>
            </a:endParaRP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 championnat de France de pronostics</a:t>
            </a:r>
          </a:p>
          <a:p>
            <a:r>
              <a:rPr lang="fr-FR" sz="9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Pr>
              <a:t>les CHAMPIONNATS DE France EN PRONOSTICS</a:t>
            </a:r>
            <a:endParaRPr lang="fr-FR" sz="9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endParaRPr>
          </a:p>
        </p:txBody>
      </p:sp>
      <p:sp>
        <p:nvSpPr>
          <p:cNvPr id="55" name="Rectangle à coins arrondis 54"/>
          <p:cNvSpPr/>
          <p:nvPr/>
        </p:nvSpPr>
        <p:spPr>
          <a:xfrm>
            <a:off x="17951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Home</a:t>
            </a:r>
            <a:endParaRPr lang="fr-FR" sz="1100" dirty="0">
              <a:effectLst>
                <a:outerShdw blurRad="38100" dist="38100" dir="2700000" algn="tl">
                  <a:srgbClr val="000000">
                    <a:alpha val="43137"/>
                  </a:srgbClr>
                </a:outerShdw>
              </a:effectLst>
            </a:endParaRPr>
          </a:p>
        </p:txBody>
      </p:sp>
      <p:sp>
        <p:nvSpPr>
          <p:cNvPr id="56" name="Rectangle à coins arrondis 55"/>
          <p:cNvSpPr/>
          <p:nvPr/>
        </p:nvSpPr>
        <p:spPr>
          <a:xfrm>
            <a:off x="111561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Agenda</a:t>
            </a:r>
            <a:endParaRPr lang="fr-FR" sz="1100" dirty="0">
              <a:effectLst>
                <a:outerShdw blurRad="38100" dist="38100" dir="2700000" algn="tl">
                  <a:srgbClr val="000000">
                    <a:alpha val="43137"/>
                  </a:srgbClr>
                </a:outerShdw>
              </a:effectLst>
            </a:endParaRPr>
          </a:p>
        </p:txBody>
      </p:sp>
      <p:sp>
        <p:nvSpPr>
          <p:cNvPr id="57" name="Rectangle à coins arrondis 56"/>
          <p:cNvSpPr/>
          <p:nvPr/>
        </p:nvSpPr>
        <p:spPr>
          <a:xfrm>
            <a:off x="205172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a:effectLst>
                  <a:outerShdw blurRad="38100" dist="38100" dir="2700000" algn="tl">
                    <a:srgbClr val="000000">
                      <a:alpha val="43137"/>
                    </a:srgbClr>
                  </a:outerShdw>
                </a:effectLst>
              </a:rPr>
              <a:t>Concours</a:t>
            </a:r>
          </a:p>
        </p:txBody>
      </p:sp>
      <p:sp>
        <p:nvSpPr>
          <p:cNvPr id="58" name="Rectangle à coins arrondis 57"/>
          <p:cNvSpPr/>
          <p:nvPr/>
        </p:nvSpPr>
        <p:spPr>
          <a:xfrm>
            <a:off x="298782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solidFill>
                  <a:schemeClr val="tx1"/>
                </a:solidFill>
                <a:effectLst>
                  <a:outerShdw blurRad="38100" dist="38100" dir="2700000" algn="tl">
                    <a:srgbClr val="000000">
                      <a:alpha val="43137"/>
                    </a:srgbClr>
                  </a:outerShdw>
                </a:effectLst>
              </a:rPr>
              <a:t>Classements</a:t>
            </a:r>
            <a:endParaRPr lang="fr-FR" sz="1100" dirty="0">
              <a:solidFill>
                <a:schemeClr val="tx1"/>
              </a:solidFill>
              <a:effectLst>
                <a:outerShdw blurRad="38100" dist="38100" dir="2700000" algn="tl">
                  <a:srgbClr val="000000">
                    <a:alpha val="43137"/>
                  </a:srgbClr>
                </a:outerShdw>
              </a:effectLst>
            </a:endParaRPr>
          </a:p>
        </p:txBody>
      </p:sp>
      <p:sp>
        <p:nvSpPr>
          <p:cNvPr id="59" name="Rectangle à coins arrondis 58"/>
          <p:cNvSpPr/>
          <p:nvPr/>
        </p:nvSpPr>
        <p:spPr>
          <a:xfrm>
            <a:off x="3923928"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Ligues</a:t>
            </a:r>
            <a:endParaRPr lang="fr-FR" sz="1100" dirty="0">
              <a:effectLst>
                <a:outerShdw blurRad="38100" dist="38100" dir="2700000" algn="tl">
                  <a:srgbClr val="000000">
                    <a:alpha val="43137"/>
                  </a:srgbClr>
                </a:outerShdw>
              </a:effectLst>
            </a:endParaRPr>
          </a:p>
        </p:txBody>
      </p:sp>
      <p:sp>
        <p:nvSpPr>
          <p:cNvPr id="60" name="Rectangle à coins arrondis 59"/>
          <p:cNvSpPr/>
          <p:nvPr/>
        </p:nvSpPr>
        <p:spPr>
          <a:xfrm>
            <a:off x="4860032"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Forum</a:t>
            </a:r>
            <a:endParaRPr lang="fr-FR" sz="1100" dirty="0">
              <a:effectLst>
                <a:outerShdw blurRad="38100" dist="38100" dir="2700000" algn="tl">
                  <a:srgbClr val="000000">
                    <a:alpha val="43137"/>
                  </a:srgbClr>
                </a:outerShdw>
              </a:effectLst>
            </a:endParaRPr>
          </a:p>
        </p:txBody>
      </p:sp>
      <p:sp>
        <p:nvSpPr>
          <p:cNvPr id="61" name="Rectangle à coins arrondis 60"/>
          <p:cNvSpPr/>
          <p:nvPr/>
        </p:nvSpPr>
        <p:spPr>
          <a:xfrm>
            <a:off x="5796136"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err="1" smtClean="0">
                <a:effectLst>
                  <a:outerShdw blurRad="38100" dist="38100" dir="2700000" algn="tl">
                    <a:srgbClr val="000000">
                      <a:alpha val="43137"/>
                    </a:srgbClr>
                  </a:outerShdw>
                </a:effectLst>
              </a:rPr>
              <a:t>Trombino</a:t>
            </a:r>
            <a:endParaRPr lang="fr-FR" sz="1100" dirty="0">
              <a:effectLst>
                <a:outerShdw blurRad="38100" dist="38100" dir="2700000" algn="tl">
                  <a:srgbClr val="000000">
                    <a:alpha val="43137"/>
                  </a:srgbClr>
                </a:outerShdw>
              </a:effectLst>
            </a:endParaRPr>
          </a:p>
        </p:txBody>
      </p:sp>
      <p:sp>
        <p:nvSpPr>
          <p:cNvPr id="62" name="Rectangle à coins arrondis 61"/>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endParaRPr lang="fr-FR" sz="1100" dirty="0">
              <a:effectLst>
                <a:outerShdw blurRad="38100" dist="38100" dir="2700000" algn="tl">
                  <a:srgbClr val="000000">
                    <a:alpha val="43137"/>
                  </a:srgbClr>
                </a:outerShdw>
              </a:effectLst>
            </a:endParaRPr>
          </a:p>
        </p:txBody>
      </p:sp>
      <p:sp>
        <p:nvSpPr>
          <p:cNvPr id="63" name="Rectangle à coins arrondis 62"/>
          <p:cNvSpPr/>
          <p:nvPr/>
        </p:nvSpPr>
        <p:spPr>
          <a:xfrm>
            <a:off x="7668344"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b="1" dirty="0" smtClean="0">
                <a:solidFill>
                  <a:srgbClr val="FF0000"/>
                </a:solidFill>
                <a:effectLst>
                  <a:outerShdw blurRad="38100" dist="38100" dir="2700000" algn="tl">
                    <a:srgbClr val="000000">
                      <a:alpha val="43137"/>
                    </a:srgbClr>
                  </a:outerShdw>
                </a:effectLst>
              </a:rPr>
              <a:t>Règlement</a:t>
            </a:r>
            <a:endParaRPr lang="fr-FR" sz="1100" b="1" dirty="0">
              <a:solidFill>
                <a:srgbClr val="FF0000"/>
              </a:solidFill>
              <a:effectLst>
                <a:outerShdw blurRad="38100" dist="38100" dir="2700000" algn="tl">
                  <a:srgbClr val="000000">
                    <a:alpha val="43137"/>
                  </a:srgbClr>
                </a:outerShdw>
              </a:effectLst>
            </a:endParaRPr>
          </a:p>
        </p:txBody>
      </p:sp>
      <p:sp>
        <p:nvSpPr>
          <p:cNvPr id="64" name="Rectangle à coins arrondis 63"/>
          <p:cNvSpPr/>
          <p:nvPr/>
        </p:nvSpPr>
        <p:spPr>
          <a:xfrm>
            <a:off x="5940152" y="51470"/>
            <a:ext cx="2808312" cy="720080"/>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srcRect l="43133" t="23274" r="38812" b="56663"/>
          <a:stretch>
            <a:fillRect/>
          </a:stretch>
        </p:blipFill>
        <p:spPr bwMode="auto">
          <a:xfrm>
            <a:off x="7956376" y="123478"/>
            <a:ext cx="648072" cy="450050"/>
          </a:xfrm>
          <a:prstGeom prst="rect">
            <a:avLst/>
          </a:prstGeom>
          <a:noFill/>
          <a:ln w="9525">
            <a:noFill/>
            <a:miter lim="800000"/>
            <a:headEnd/>
            <a:tailEnd/>
          </a:ln>
        </p:spPr>
      </p:pic>
      <p:sp>
        <p:nvSpPr>
          <p:cNvPr id="66" name="ZoneTexte 65"/>
          <p:cNvSpPr txBox="1"/>
          <p:nvPr/>
        </p:nvSpPr>
        <p:spPr>
          <a:xfrm>
            <a:off x="6012160" y="51470"/>
            <a:ext cx="1872208" cy="646331"/>
          </a:xfrm>
          <a:prstGeom prst="rect">
            <a:avLst/>
          </a:prstGeom>
          <a:noFill/>
        </p:spPr>
        <p:txBody>
          <a:bodyPr wrap="square" rtlCol="0">
            <a:spAutoFit/>
          </a:bodyPr>
          <a:lstStyle/>
          <a:p>
            <a:r>
              <a:rPr lang="fr-FR" sz="1000" b="1" dirty="0" smtClean="0">
                <a:solidFill>
                  <a:schemeClr val="tx2"/>
                </a:solidFill>
              </a:rPr>
              <a:t>Tableau de bord</a:t>
            </a:r>
          </a:p>
          <a:p>
            <a:r>
              <a:rPr lang="fr-FR" sz="1000" dirty="0" smtClean="0"/>
              <a:t>Bienvenue </a:t>
            </a:r>
            <a:r>
              <a:rPr lang="fr-FR" sz="1000" b="1" dirty="0" smtClean="0"/>
              <a:t>KAYJEE</a:t>
            </a:r>
          </a:p>
          <a:p>
            <a:r>
              <a:rPr lang="fr-FR" sz="800" dirty="0" smtClean="0"/>
              <a:t>Mon classement annuel : </a:t>
            </a:r>
            <a:r>
              <a:rPr lang="fr-FR" sz="800" b="1" dirty="0" smtClean="0"/>
              <a:t>82ème</a:t>
            </a:r>
            <a:r>
              <a:rPr lang="fr-FR" sz="800" dirty="0" smtClean="0"/>
              <a:t> </a:t>
            </a:r>
          </a:p>
          <a:p>
            <a:r>
              <a:rPr lang="fr-FR" sz="800" dirty="0" smtClean="0"/>
              <a:t>Mon classement mensuel : </a:t>
            </a:r>
            <a:r>
              <a:rPr lang="fr-FR" sz="800" b="1" dirty="0" smtClean="0"/>
              <a:t>18ème</a:t>
            </a:r>
            <a:endParaRPr lang="fr-FR" sz="800" b="1" dirty="0"/>
          </a:p>
        </p:txBody>
      </p:sp>
      <p:sp>
        <p:nvSpPr>
          <p:cNvPr id="68" name="ZoneTexte 67"/>
          <p:cNvSpPr txBox="1"/>
          <p:nvPr/>
        </p:nvSpPr>
        <p:spPr>
          <a:xfrm>
            <a:off x="7884368" y="555526"/>
            <a:ext cx="936104" cy="200055"/>
          </a:xfrm>
          <a:prstGeom prst="rect">
            <a:avLst/>
          </a:prstGeom>
          <a:noFill/>
        </p:spPr>
        <p:txBody>
          <a:bodyPr wrap="square" rtlCol="0">
            <a:spAutoFit/>
          </a:bodyPr>
          <a:lstStyle/>
          <a:p>
            <a:r>
              <a:rPr lang="fr-FR" sz="700" u="sng" dirty="0" smtClean="0"/>
              <a:t>  Messagerie (1)</a:t>
            </a:r>
            <a:endParaRPr lang="fr-FR" sz="700" u="sng" dirty="0"/>
          </a:p>
        </p:txBody>
      </p:sp>
      <p:sp>
        <p:nvSpPr>
          <p:cNvPr id="101" name="Rectangle à coins arrondis 100"/>
          <p:cNvSpPr/>
          <p:nvPr/>
        </p:nvSpPr>
        <p:spPr>
          <a:xfrm>
            <a:off x="6732240" y="843558"/>
            <a:ext cx="936104" cy="216024"/>
          </a:xfrm>
          <a:prstGeom prst="roundRect">
            <a:avLst/>
          </a:prstGeom>
          <a:ln>
            <a:solidFill>
              <a:schemeClr val="bg1">
                <a:lumMod val="65000"/>
              </a:schemeClr>
            </a:solidFill>
          </a:ln>
        </p:spPr>
        <p:style>
          <a:lnRef idx="1">
            <a:schemeClr val="accent6"/>
          </a:lnRef>
          <a:fillRef idx="1003">
            <a:schemeClr val="lt2"/>
          </a:fillRef>
          <a:effectRef idx="1">
            <a:schemeClr val="accent6"/>
          </a:effectRef>
          <a:fontRef idx="minor">
            <a:schemeClr val="dk1"/>
          </a:fontRef>
        </p:style>
        <p:txBody>
          <a:bodyPr rtlCol="0" anchor="ctr"/>
          <a:lstStyle/>
          <a:p>
            <a:pPr algn="ctr"/>
            <a:r>
              <a:rPr lang="fr-FR" sz="1100" dirty="0" smtClean="0">
                <a:effectLst>
                  <a:outerShdw blurRad="38100" dist="38100" dir="2700000" algn="tl">
                    <a:srgbClr val="000000">
                      <a:alpha val="43137"/>
                    </a:srgbClr>
                  </a:outerShdw>
                </a:effectLst>
              </a:rPr>
              <a:t>Mon compte</a:t>
            </a:r>
            <a:endParaRPr lang="fr-FR" sz="1100" dirty="0">
              <a:effectLst>
                <a:outerShdw blurRad="38100" dist="38100" dir="2700000" algn="tl">
                  <a:srgbClr val="000000">
                    <a:alpha val="43137"/>
                  </a:srgbClr>
                </a:outerShdw>
              </a:effectLst>
            </a:endParaRPr>
          </a:p>
        </p:txBody>
      </p:sp>
      <p:sp>
        <p:nvSpPr>
          <p:cNvPr id="44" name="ZoneTexte 43"/>
          <p:cNvSpPr txBox="1"/>
          <p:nvPr/>
        </p:nvSpPr>
        <p:spPr>
          <a:xfrm>
            <a:off x="3131840" y="1491629"/>
            <a:ext cx="5472608" cy="230832"/>
          </a:xfrm>
          <a:prstGeom prst="rect">
            <a:avLst/>
          </a:prstGeom>
          <a:noFill/>
        </p:spPr>
        <p:txBody>
          <a:bodyPr wrap="square" rtlCol="0">
            <a:spAutoFit/>
          </a:bodyPr>
          <a:lstStyle/>
          <a:p>
            <a:r>
              <a:rPr lang="fr-FR" sz="900" u="sng" dirty="0" smtClean="0">
                <a:solidFill>
                  <a:srgbClr val="FFFF00"/>
                </a:solidFill>
              </a:rPr>
              <a:t>Article 3 : Championnat des régions</a:t>
            </a:r>
            <a:endParaRPr lang="fr-FR" sz="900" u="sng" dirty="0">
              <a:solidFill>
                <a:srgbClr val="FFFF00"/>
              </a:solidFill>
            </a:endParaRPr>
          </a:p>
        </p:txBody>
      </p:sp>
      <p:sp>
        <p:nvSpPr>
          <p:cNvPr id="51" name="ZoneTexte 50"/>
          <p:cNvSpPr txBox="1"/>
          <p:nvPr/>
        </p:nvSpPr>
        <p:spPr>
          <a:xfrm>
            <a:off x="2699792" y="1851670"/>
            <a:ext cx="6120680" cy="1446550"/>
          </a:xfrm>
          <a:prstGeom prst="rect">
            <a:avLst/>
          </a:prstGeom>
          <a:noFill/>
        </p:spPr>
        <p:txBody>
          <a:bodyPr wrap="square" rtlCol="0">
            <a:spAutoFit/>
          </a:bodyPr>
          <a:lstStyle/>
          <a:p>
            <a:pPr lvl="0"/>
            <a:r>
              <a:rPr lang="fr-FR" sz="800" dirty="0" smtClean="0">
                <a:solidFill>
                  <a:schemeClr val="bg1"/>
                </a:solidFill>
              </a:rPr>
              <a:t>1 / Le championnat est constitué de 27 régions représentées par les 22 régions administratives de la France métropolitaine additionnée des 5 régions suivantes :</a:t>
            </a:r>
          </a:p>
          <a:p>
            <a:pPr lvl="1"/>
            <a:r>
              <a:rPr lang="fr-FR" sz="800" dirty="0" err="1" smtClean="0">
                <a:solidFill>
                  <a:schemeClr val="bg1"/>
                </a:solidFill>
              </a:rPr>
              <a:t>Dom-Tom</a:t>
            </a:r>
            <a:endParaRPr lang="fr-FR" sz="800" dirty="0" smtClean="0">
              <a:solidFill>
                <a:schemeClr val="bg1"/>
              </a:solidFill>
            </a:endParaRPr>
          </a:p>
          <a:p>
            <a:pPr lvl="1"/>
            <a:r>
              <a:rPr lang="fr-FR" sz="800" dirty="0" smtClean="0">
                <a:solidFill>
                  <a:schemeClr val="bg1"/>
                </a:solidFill>
              </a:rPr>
              <a:t>Belgique</a:t>
            </a:r>
          </a:p>
          <a:p>
            <a:pPr lvl="1"/>
            <a:r>
              <a:rPr lang="fr-FR" sz="800" dirty="0" smtClean="0">
                <a:solidFill>
                  <a:schemeClr val="bg1"/>
                </a:solidFill>
              </a:rPr>
              <a:t>Suisse</a:t>
            </a:r>
          </a:p>
          <a:p>
            <a:pPr lvl="1"/>
            <a:r>
              <a:rPr lang="fr-FR" sz="800" dirty="0" smtClean="0">
                <a:solidFill>
                  <a:schemeClr val="bg1"/>
                </a:solidFill>
              </a:rPr>
              <a:t>Canada</a:t>
            </a:r>
          </a:p>
          <a:p>
            <a:pPr lvl="1"/>
            <a:r>
              <a:rPr lang="fr-FR" sz="800" dirty="0" smtClean="0">
                <a:solidFill>
                  <a:schemeClr val="bg1"/>
                </a:solidFill>
              </a:rPr>
              <a:t>Monde</a:t>
            </a:r>
          </a:p>
          <a:p>
            <a:pPr lvl="0"/>
            <a:endParaRPr lang="fr-FR" sz="800" dirty="0" smtClean="0">
              <a:solidFill>
                <a:schemeClr val="bg1"/>
              </a:solidFill>
            </a:endParaRPr>
          </a:p>
          <a:p>
            <a:r>
              <a:rPr lang="fr-FR" sz="800" dirty="0" smtClean="0">
                <a:solidFill>
                  <a:schemeClr val="bg1"/>
                </a:solidFill>
              </a:rPr>
              <a:t>2/ Le nombre de joueurs par région est illimité, cependant pour qu’une région soit classée elle doit compter un minimum de 10 joueurs. Chaque joueur de </a:t>
            </a:r>
            <a:r>
              <a:rPr lang="fr-FR" sz="800" dirty="0" err="1" smtClean="0">
                <a:solidFill>
                  <a:schemeClr val="bg1"/>
                </a:solidFill>
              </a:rPr>
              <a:t>Pronossimo</a:t>
            </a:r>
            <a:r>
              <a:rPr lang="fr-FR" sz="800" dirty="0" smtClean="0">
                <a:solidFill>
                  <a:schemeClr val="bg1"/>
                </a:solidFill>
              </a:rPr>
              <a:t> est inscrit d’office dans la région qu’il a renseigné à son inscription. </a:t>
            </a:r>
          </a:p>
          <a:p>
            <a:pPr lvl="0"/>
            <a:endParaRPr lang="fr-FR" sz="800" dirty="0">
              <a:solidFill>
                <a:schemeClr val="bg1"/>
              </a:solidFill>
            </a:endParaRPr>
          </a:p>
        </p:txBody>
      </p:sp>
      <p:sp>
        <p:nvSpPr>
          <p:cNvPr id="52" name="ZoneTexte 51"/>
          <p:cNvSpPr txBox="1"/>
          <p:nvPr/>
        </p:nvSpPr>
        <p:spPr>
          <a:xfrm>
            <a:off x="2699792" y="3219820"/>
            <a:ext cx="6120680" cy="1569660"/>
          </a:xfrm>
          <a:prstGeom prst="rect">
            <a:avLst/>
          </a:prstGeom>
          <a:noFill/>
        </p:spPr>
        <p:txBody>
          <a:bodyPr wrap="square" rtlCol="0">
            <a:spAutoFit/>
          </a:bodyPr>
          <a:lstStyle/>
          <a:p>
            <a:r>
              <a:rPr lang="fr-FR" sz="800" dirty="0" smtClean="0">
                <a:solidFill>
                  <a:schemeClr val="bg1"/>
                </a:solidFill>
              </a:rPr>
              <a:t>3 / Un joueur peut changer de région à loisir à l’intersaison (Juin - Juillet) ainsi qu’au maximum une fois en cours de saison.</a:t>
            </a:r>
          </a:p>
          <a:p>
            <a:endParaRPr lang="fr-FR" sz="800" dirty="0" smtClean="0">
              <a:solidFill>
                <a:schemeClr val="bg1"/>
              </a:solidFill>
            </a:endParaRPr>
          </a:p>
          <a:p>
            <a:pPr lvl="0"/>
            <a:r>
              <a:rPr lang="fr-FR" sz="800" dirty="0" smtClean="0">
                <a:solidFill>
                  <a:schemeClr val="bg1"/>
                </a:solidFill>
              </a:rPr>
              <a:t>4/  Pour chaque pronostic sont comptabilisés la moyenne des  10% meilleurs scores des joueurs composant le groupe et ayant pronostiqué. L’arrondi s’effectue à l’entier inférieur.  Une équipe qui ne compte pas 10 joueurs pour une manche n’enregistre aucun point au championnat pour ladite manche.</a:t>
            </a:r>
          </a:p>
          <a:p>
            <a:pPr lvl="0"/>
            <a:endParaRPr lang="fr-FR" sz="800" dirty="0" smtClean="0">
              <a:solidFill>
                <a:schemeClr val="bg1"/>
              </a:solidFill>
            </a:endParaRPr>
          </a:p>
          <a:p>
            <a:pPr lvl="0"/>
            <a:r>
              <a:rPr lang="fr-FR" sz="800" dirty="0" smtClean="0">
                <a:solidFill>
                  <a:schemeClr val="bg1"/>
                </a:solidFill>
              </a:rPr>
              <a:t>5/ Le classement du Championnat des régions s’établit par ordre décroissant du nombre de points accumulés par chaque région. </a:t>
            </a:r>
          </a:p>
          <a:p>
            <a:pPr lvl="0"/>
            <a:endParaRPr lang="fr-FR" sz="800" dirty="0" smtClean="0">
              <a:solidFill>
                <a:schemeClr val="bg1"/>
              </a:solidFill>
            </a:endParaRPr>
          </a:p>
          <a:p>
            <a:pPr lvl="0"/>
            <a:endParaRPr lang="fr-FR" sz="800" dirty="0" smtClean="0">
              <a:solidFill>
                <a:schemeClr val="bg1"/>
              </a:solidFill>
            </a:endParaRPr>
          </a:p>
          <a:p>
            <a:pPr lvl="0"/>
            <a:endParaRPr lang="fr-FR" sz="800" dirty="0" smtClean="0">
              <a:solidFill>
                <a:schemeClr val="bg1"/>
              </a:solidFill>
            </a:endParaRPr>
          </a:p>
          <a:p>
            <a:pPr lvl="0"/>
            <a:endParaRPr lang="fr-FR" sz="800" dirty="0" smtClean="0">
              <a:solidFill>
                <a:schemeClr val="bg1"/>
              </a:solidFill>
            </a:endParaRPr>
          </a:p>
          <a:p>
            <a:pPr lvl="0"/>
            <a:endParaRPr lang="fr-FR" sz="800" dirty="0">
              <a:solidFill>
                <a:schemeClr val="bg1"/>
              </a:solidFill>
            </a:endParaRPr>
          </a:p>
        </p:txBody>
      </p:sp>
      <p:sp>
        <p:nvSpPr>
          <p:cNvPr id="74" name="ZoneTexte 73"/>
          <p:cNvSpPr txBox="1"/>
          <p:nvPr/>
        </p:nvSpPr>
        <p:spPr>
          <a:xfrm>
            <a:off x="2915816" y="4371950"/>
            <a:ext cx="6120680" cy="338554"/>
          </a:xfrm>
          <a:prstGeom prst="rect">
            <a:avLst/>
          </a:prstGeom>
          <a:noFill/>
        </p:spPr>
        <p:txBody>
          <a:bodyPr wrap="square" rtlCol="0">
            <a:spAutoFit/>
          </a:bodyPr>
          <a:lstStyle/>
          <a:p>
            <a:pPr lvl="0"/>
            <a:r>
              <a:rPr lang="fr-FR" sz="800" dirty="0">
                <a:solidFill>
                  <a:srgbClr val="FFFF00"/>
                </a:solidFill>
              </a:rPr>
              <a:t>Exemple</a:t>
            </a:r>
            <a:r>
              <a:rPr lang="fr-FR" sz="800" dirty="0">
                <a:solidFill>
                  <a:schemeClr val="bg1"/>
                </a:solidFill>
              </a:rPr>
              <a:t> : </a:t>
            </a:r>
            <a:r>
              <a:rPr lang="fr-FR" sz="800" dirty="0" smtClean="0">
                <a:solidFill>
                  <a:schemeClr val="bg1"/>
                </a:solidFill>
              </a:rPr>
              <a:t> la région LORRAINE compte 84 joueurs, et 75 d’entre eux ont pronostiqués sur la manche LIGUE MAGNUS – 2</a:t>
            </a:r>
            <a:r>
              <a:rPr lang="fr-FR" sz="800" baseline="30000" dirty="0" smtClean="0">
                <a:solidFill>
                  <a:schemeClr val="bg1"/>
                </a:solidFill>
              </a:rPr>
              <a:t>ème</a:t>
            </a:r>
            <a:r>
              <a:rPr lang="fr-FR" sz="800" dirty="0" smtClean="0">
                <a:solidFill>
                  <a:schemeClr val="bg1"/>
                </a:solidFill>
              </a:rPr>
              <a:t> journée.  </a:t>
            </a:r>
          </a:p>
          <a:p>
            <a:pPr lvl="0"/>
            <a:r>
              <a:rPr lang="fr-FR" sz="800" dirty="0" smtClean="0">
                <a:solidFill>
                  <a:schemeClr val="bg1"/>
                </a:solidFill>
              </a:rPr>
              <a:t>La région emportera donc pour la manche en question  la moyenne des 7 meilleurs scores de joueurs lorrains sur cette manche. </a:t>
            </a:r>
            <a:endParaRPr lang="fr-FR" sz="800"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1719</TotalTime>
  <Words>2095</Words>
  <Application>Microsoft Office PowerPoint</Application>
  <PresentationFormat>Affichage à l'écran (16:9)</PresentationFormat>
  <Paragraphs>806</Paragraphs>
  <Slides>10</Slides>
  <Notes>2</Notes>
  <HiddenSlides>1</HiddenSlides>
  <MMClips>0</MMClips>
  <ScaleCrop>false</ScaleCrop>
  <HeadingPairs>
    <vt:vector size="4" baseType="variant">
      <vt:variant>
        <vt:lpstr>Thème</vt:lpstr>
      </vt:variant>
      <vt:variant>
        <vt:i4>1</vt:i4>
      </vt:variant>
      <vt:variant>
        <vt:lpstr>Titres des diapositives</vt:lpstr>
      </vt:variant>
      <vt:variant>
        <vt:i4>10</vt:i4>
      </vt:variant>
    </vt:vector>
  </HeadingPairs>
  <TitlesOfParts>
    <vt:vector size="11"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vector>
  </TitlesOfParts>
  <Company>SNC-Lavalin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chauc2</dc:creator>
  <cp:lastModifiedBy>chauc2</cp:lastModifiedBy>
  <cp:revision>94</cp:revision>
  <dcterms:created xsi:type="dcterms:W3CDTF">2011-12-27T08:49:57Z</dcterms:created>
  <dcterms:modified xsi:type="dcterms:W3CDTF">2012-11-15T13:56:00Z</dcterms:modified>
</cp:coreProperties>
</file>