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86" r:id="rId2"/>
    <p:sldId id="290" r:id="rId3"/>
    <p:sldId id="256" r:id="rId4"/>
    <p:sldId id="258" r:id="rId5"/>
    <p:sldId id="279" r:id="rId6"/>
    <p:sldId id="259" r:id="rId7"/>
    <p:sldId id="260" r:id="rId8"/>
    <p:sldId id="262" r:id="rId9"/>
    <p:sldId id="301" r:id="rId10"/>
    <p:sldId id="263" r:id="rId11"/>
    <p:sldId id="264" r:id="rId12"/>
    <p:sldId id="266" r:id="rId13"/>
    <p:sldId id="282" r:id="rId14"/>
    <p:sldId id="285" r:id="rId15"/>
    <p:sldId id="267" r:id="rId16"/>
    <p:sldId id="281" r:id="rId17"/>
    <p:sldId id="277" r:id="rId18"/>
    <p:sldId id="302" r:id="rId19"/>
    <p:sldId id="300" r:id="rId20"/>
    <p:sldId id="298" r:id="rId21"/>
    <p:sldId id="303" r:id="rId22"/>
    <p:sldId id="304" r:id="rId23"/>
    <p:sldId id="283" r:id="rId24"/>
    <p:sldId id="280" r:id="rId25"/>
    <p:sldId id="270" r:id="rId2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116" d="100"/>
          <a:sy n="116" d="100"/>
        </p:scale>
        <p:origin x="-149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3A38592-35FC-4B97-AA59-4D1455195C3D}" type="datetimeFigureOut">
              <a:rPr lang="fr-FR"/>
              <a:pPr>
                <a:defRPr/>
              </a:pPr>
              <a:t>13/11/2012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B14D719-5B65-4CA1-85AE-4EE05919A34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3524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11FC7BC-87D2-4654-BCF4-9C9EE2BDC780}" type="slidenum">
              <a:rPr lang="fr-FR" smtClean="0"/>
              <a:pPr/>
              <a:t>24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35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6" name="Oval 5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7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313" y="187"/>
              <a:ext cx="4298" cy="3372"/>
              <a:chOff x="0" y="0"/>
              <a:chExt cx="5533" cy="4341"/>
            </a:xfrm>
          </p:grpSpPr>
          <p:grpSp>
            <p:nvGrpSpPr>
              <p:cNvPr id="22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33" name="Group 8"/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1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7"/>
                    <a:ext cx="2922" cy="2145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80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34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3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131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32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3" y="3148"/>
                      <a:ext cx="922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3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129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22"/>
                      <a:ext cx="1814" cy="34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30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2" y="2806"/>
                      <a:ext cx="975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37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127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7" y="1832"/>
                      <a:ext cx="1735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8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38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25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6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6"/>
                      <a:ext cx="901" cy="52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39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123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4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69" y="1582"/>
                      <a:ext cx="828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0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121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90"/>
                      <a:ext cx="1404" cy="21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2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1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119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2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0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20"/>
                      <a:ext cx="662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2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117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8"/>
                      <a:ext cx="172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8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1"/>
                      <a:ext cx="926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115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4" cy="34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6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2" y="2984"/>
                      <a:ext cx="976" cy="54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4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113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3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4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6"/>
                      <a:ext cx="932" cy="474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5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111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0" y="1816"/>
                      <a:ext cx="1675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2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6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109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0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5" y="1758"/>
                      <a:ext cx="828" cy="48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7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107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4" y="1466"/>
                      <a:ext cx="1402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8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3"/>
                      <a:ext cx="754" cy="34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8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105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2" y="1306"/>
                      <a:ext cx="1232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6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9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103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3" y="123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4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902"/>
                      <a:ext cx="662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0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101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6" y="1117"/>
                      <a:ext cx="1232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2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92"/>
                      <a:ext cx="662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1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99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0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97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0" y="961"/>
                      <a:ext cx="1103" cy="21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8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1"/>
                      <a:ext cx="591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3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95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28" y="927"/>
                      <a:ext cx="1063" cy="21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6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21" y="148"/>
                      <a:ext cx="569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4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93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5" y="1023"/>
                      <a:ext cx="123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4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7" y="672"/>
                      <a:ext cx="663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5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91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2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2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2" y="445"/>
                      <a:ext cx="66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sp>
                <p:nvSpPr>
                  <p:cNvPr id="56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6" y="949"/>
                    <a:ext cx="1026" cy="14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57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7" y="196"/>
                    <a:ext cx="552" cy="22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grpSp>
                <p:nvGrpSpPr>
                  <p:cNvPr id="58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89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54" y="939"/>
                      <a:ext cx="1063" cy="18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0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0" y="182"/>
                      <a:ext cx="569" cy="291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9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8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8" y="912"/>
                      <a:ext cx="1155" cy="26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31" y="260"/>
                      <a:ext cx="622" cy="4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0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85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6" y="960"/>
                      <a:ext cx="954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6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47" y="220"/>
                      <a:ext cx="512" cy="1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1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1" y="2474"/>
                      <a:ext cx="172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7" y="3510"/>
                      <a:ext cx="923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2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81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0" y="2573"/>
                      <a:ext cx="1594" cy="31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2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3" y="3635"/>
                      <a:ext cx="856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3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7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34" y="2693"/>
                      <a:ext cx="1709" cy="29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24" y="3894"/>
                      <a:ext cx="917" cy="464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4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77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6" y="2423"/>
                      <a:ext cx="1724" cy="31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8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1" y="3435"/>
                      <a:ext cx="922" cy="48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5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7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5" y="2542"/>
                      <a:ext cx="1647" cy="30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73" y="3614"/>
                      <a:ext cx="884" cy="471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6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73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8" y="2661"/>
                      <a:ext cx="1599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4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2" y="3747"/>
                      <a:ext cx="859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7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7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1"/>
                      <a:ext cx="1471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8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69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0" y="2760"/>
                      <a:ext cx="1437" cy="18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0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</p:grpSp>
          </p:grpSp>
          <p:grpSp>
            <p:nvGrpSpPr>
              <p:cNvPr id="23" name="Group 110"/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24" name="Group 111"/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2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6" y="456"/>
                    <a:ext cx="2567" cy="2047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5" y="1601"/>
                    <a:ext cx="2017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8" name="Arc 114"/>
                  <p:cNvSpPr>
                    <a:spLocks/>
                  </p:cNvSpPr>
                  <p:nvPr/>
                </p:nvSpPr>
                <p:spPr bwMode="hidden">
                  <a:xfrm>
                    <a:off x="3029" y="1181"/>
                    <a:ext cx="1426" cy="2380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9" name="Arc 115"/>
                  <p:cNvSpPr>
                    <a:spLocks/>
                  </p:cNvSpPr>
                  <p:nvPr/>
                </p:nvSpPr>
                <p:spPr bwMode="hidden">
                  <a:xfrm flipH="1">
                    <a:off x="71" y="812"/>
                    <a:ext cx="2543" cy="2380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0" name="Arc 116"/>
                  <p:cNvSpPr>
                    <a:spLocks/>
                  </p:cNvSpPr>
                  <p:nvPr/>
                </p:nvSpPr>
                <p:spPr bwMode="hidden">
                  <a:xfrm flipH="1">
                    <a:off x="788" y="313"/>
                    <a:ext cx="1851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5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800" y="438"/>
                    <a:ext cx="418" cy="1524"/>
                  </a:xfrm>
                  <a:custGeom>
                    <a:avLst/>
                    <a:gdLst/>
                    <a:ahLst/>
                    <a:cxnLst>
                      <a:cxn ang="0">
                        <a:pos x="0" y="64"/>
                      </a:cxn>
                      <a:cxn ang="0">
                        <a:pos x="240" y="16"/>
                      </a:cxn>
                      <a:cxn ang="0">
                        <a:pos x="96" y="160"/>
                      </a:cxn>
                      <a:cxn ang="0">
                        <a:pos x="336" y="160"/>
                      </a:cxn>
                      <a:cxn ang="0">
                        <a:pos x="192" y="304"/>
                      </a:cxn>
                      <a:cxn ang="0">
                        <a:pos x="384" y="352"/>
                      </a:cxn>
                      <a:cxn ang="0">
                        <a:pos x="288" y="448"/>
                      </a:cxn>
                      <a:cxn ang="0">
                        <a:pos x="480" y="496"/>
                      </a:cxn>
                      <a:cxn ang="0">
                        <a:pos x="384" y="592"/>
                      </a:cxn>
                      <a:cxn ang="0">
                        <a:pos x="528" y="640"/>
                      </a:cxn>
                      <a:cxn ang="0">
                        <a:pos x="480" y="736"/>
                      </a:cxn>
                      <a:cxn ang="0">
                        <a:pos x="576" y="832"/>
                      </a:cxn>
                      <a:cxn ang="0">
                        <a:pos x="576" y="928"/>
                      </a:cxn>
                      <a:cxn ang="0">
                        <a:pos x="672" y="1072"/>
                      </a:cxn>
                      <a:cxn ang="0">
                        <a:pos x="624" y="1216"/>
                      </a:cxn>
                      <a:cxn ang="0">
                        <a:pos x="720" y="1312"/>
                      </a:cxn>
                      <a:cxn ang="0">
                        <a:pos x="672" y="1456"/>
                      </a:cxn>
                      <a:cxn ang="0">
                        <a:pos x="720" y="1600"/>
                      </a:cxn>
                      <a:cxn ang="0">
                        <a:pos x="672" y="1696"/>
                      </a:cxn>
                      <a:cxn ang="0">
                        <a:pos x="768" y="1840"/>
                      </a:cxn>
                      <a:cxn ang="0">
                        <a:pos x="720" y="1984"/>
                      </a:cxn>
                      <a:cxn ang="0">
                        <a:pos x="768" y="2176"/>
                      </a:cxn>
                      <a:cxn ang="0">
                        <a:pos x="720" y="2224"/>
                      </a:cxn>
                      <a:cxn ang="0">
                        <a:pos x="768" y="2368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sp>
              <p:nvSpPr>
                <p:cNvPr id="25" name="Freeform 119"/>
                <p:cNvSpPr>
                  <a:spLocks/>
                </p:cNvSpPr>
                <p:nvPr/>
              </p:nvSpPr>
              <p:spPr bwMode="hidden">
                <a:xfrm rot="20253369">
                  <a:off x="3280" y="1529"/>
                  <a:ext cx="442" cy="837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240" y="16"/>
                    </a:cxn>
                    <a:cxn ang="0">
                      <a:pos x="96" y="160"/>
                    </a:cxn>
                    <a:cxn ang="0">
                      <a:pos x="336" y="160"/>
                    </a:cxn>
                    <a:cxn ang="0">
                      <a:pos x="192" y="304"/>
                    </a:cxn>
                    <a:cxn ang="0">
                      <a:pos x="384" y="352"/>
                    </a:cxn>
                    <a:cxn ang="0">
                      <a:pos x="288" y="448"/>
                    </a:cxn>
                    <a:cxn ang="0">
                      <a:pos x="480" y="496"/>
                    </a:cxn>
                    <a:cxn ang="0">
                      <a:pos x="384" y="592"/>
                    </a:cxn>
                    <a:cxn ang="0">
                      <a:pos x="528" y="640"/>
                    </a:cxn>
                    <a:cxn ang="0">
                      <a:pos x="480" y="736"/>
                    </a:cxn>
                    <a:cxn ang="0">
                      <a:pos x="576" y="832"/>
                    </a:cxn>
                    <a:cxn ang="0">
                      <a:pos x="576" y="928"/>
                    </a:cxn>
                    <a:cxn ang="0">
                      <a:pos x="672" y="1072"/>
                    </a:cxn>
                    <a:cxn ang="0">
                      <a:pos x="624" y="1216"/>
                    </a:cxn>
                    <a:cxn ang="0">
                      <a:pos x="720" y="1312"/>
                    </a:cxn>
                    <a:cxn ang="0">
                      <a:pos x="672" y="1456"/>
                    </a:cxn>
                    <a:cxn ang="0">
                      <a:pos x="720" y="1600"/>
                    </a:cxn>
                    <a:cxn ang="0">
                      <a:pos x="672" y="1696"/>
                    </a:cxn>
                    <a:cxn ang="0">
                      <a:pos x="768" y="1840"/>
                    </a:cxn>
                    <a:cxn ang="0">
                      <a:pos x="720" y="1984"/>
                    </a:cxn>
                    <a:cxn ang="0">
                      <a:pos x="768" y="2176"/>
                    </a:cxn>
                    <a:cxn ang="0">
                      <a:pos x="720" y="2224"/>
                    </a:cxn>
                    <a:cxn ang="0">
                      <a:pos x="768" y="2368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</p:grp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1476" y="449"/>
              <a:ext cx="4038" cy="2966"/>
              <a:chOff x="210" y="337"/>
              <a:chExt cx="5198" cy="3818"/>
            </a:xfrm>
          </p:grpSpPr>
          <p:sp>
            <p:nvSpPr>
              <p:cNvPr id="8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0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6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" name="Arc 124"/>
              <p:cNvSpPr>
                <a:spLocks/>
              </p:cNvSpPr>
              <p:nvPr/>
            </p:nvSpPr>
            <p:spPr bwMode="hidden">
              <a:xfrm flipH="1">
                <a:off x="210" y="1169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" name="Freeform 127"/>
              <p:cNvSpPr>
                <a:spLocks/>
              </p:cNvSpPr>
              <p:nvPr/>
            </p:nvSpPr>
            <p:spPr bwMode="hidden">
              <a:xfrm>
                <a:off x="3301" y="2635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" name="Freeform 128"/>
              <p:cNvSpPr>
                <a:spLocks/>
              </p:cNvSpPr>
              <p:nvPr/>
            </p:nvSpPr>
            <p:spPr bwMode="hidden">
              <a:xfrm rot="19660755" flipV="1">
                <a:off x="2546" y="2149"/>
                <a:ext cx="442" cy="83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6" name="Freeform 129"/>
              <p:cNvSpPr>
                <a:spLocks/>
              </p:cNvSpPr>
              <p:nvPr/>
            </p:nvSpPr>
            <p:spPr bwMode="hidden">
              <a:xfrm flipH="1">
                <a:off x="489" y="2503"/>
                <a:ext cx="108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7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8" name="Freeform 131"/>
              <p:cNvSpPr>
                <a:spLocks/>
              </p:cNvSpPr>
              <p:nvPr/>
            </p:nvSpPr>
            <p:spPr bwMode="hidden">
              <a:xfrm>
                <a:off x="4401" y="2279"/>
                <a:ext cx="1007" cy="160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9" name="Freeform 132"/>
              <p:cNvSpPr>
                <a:spLocks/>
              </p:cNvSpPr>
              <p:nvPr/>
            </p:nvSpPr>
            <p:spPr bwMode="hidden">
              <a:xfrm>
                <a:off x="3877" y="1470"/>
                <a:ext cx="1519" cy="106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0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3" cy="143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1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2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49287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49288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EBFBA-BC2D-43CE-B85A-4A3F80BA37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C2545-4315-453A-A390-83215BACB2D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EBA67-B645-4294-863D-AC793139F0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B93A3-E497-44EA-BDA1-CDDAE1C2816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2DE94A-51B4-48F2-A84C-679D4195D2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6498D6-D998-4370-8DCA-2B2F713524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B85F3B-0212-48C3-A9AA-1C6BFC6819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8B1DF-2403-4B7D-B8A9-B857B8D7F5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84B19-BC65-4569-8E14-397F61099FB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50CD7-DB27-46D3-B4CA-5C46E4A334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704BED-8841-402C-A77A-B385C66E79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48132" name="Oval 4"/>
              <p:cNvSpPr>
                <a:spLocks noChangeArrowheads="1"/>
              </p:cNvSpPr>
              <p:nvPr/>
            </p:nvSpPr>
            <p:spPr bwMode="hidden">
              <a:xfrm>
                <a:off x="3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133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48135" name="Oval 7"/>
              <p:cNvSpPr>
                <a:spLocks noChangeArrowheads="1"/>
              </p:cNvSpPr>
              <p:nvPr/>
            </p:nvSpPr>
            <p:spPr bwMode="hidden">
              <a:xfrm>
                <a:off x="-3" y="3"/>
                <a:ext cx="771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136" name="Oval 8"/>
              <p:cNvSpPr>
                <a:spLocks noChangeArrowheads="1"/>
              </p:cNvSpPr>
              <p:nvPr/>
            </p:nvSpPr>
            <p:spPr bwMode="hidden">
              <a:xfrm>
                <a:off x="276" y="254"/>
                <a:ext cx="186" cy="10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1034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48138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139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1035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036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48142" name="Oval 14"/>
                <p:cNvSpPr>
                  <a:spLocks noChangeArrowheads="1"/>
                </p:cNvSpPr>
                <p:nvPr/>
              </p:nvSpPr>
              <p:spPr bwMode="hidden">
                <a:xfrm>
                  <a:off x="1266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48143" name="Oval 15"/>
                <p:cNvSpPr>
                  <a:spLocks noChangeArrowheads="1"/>
                </p:cNvSpPr>
                <p:nvPr/>
              </p:nvSpPr>
              <p:spPr bwMode="hidden">
                <a:xfrm>
                  <a:off x="2382" y="1602"/>
                  <a:ext cx="578" cy="40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</p:grpSp>
          <p:grpSp>
            <p:nvGrpSpPr>
              <p:cNvPr id="1037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060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48146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78" y="2236"/>
                    <a:ext cx="1699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47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38" y="3131"/>
                    <a:ext cx="888" cy="4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1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48149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5" y="2019"/>
                    <a:ext cx="1812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50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2" y="2805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2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48152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6" y="1832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53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3" y="2420"/>
                    <a:ext cx="931" cy="47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3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48155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07" y="1616"/>
                    <a:ext cx="1680" cy="34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56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88" y="2030"/>
                    <a:ext cx="891" cy="51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4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48158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7" y="1415"/>
                    <a:ext cx="154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59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1"/>
                    <a:ext cx="829" cy="45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5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48161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2" y="1286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62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7" y="1249"/>
                    <a:ext cx="755" cy="36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6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48164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899" y="1128"/>
                    <a:ext cx="1252" cy="20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65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48" y="918"/>
                    <a:ext cx="668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7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48167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66" y="2351"/>
                    <a:ext cx="1726" cy="29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68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1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8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48170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797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71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6" y="2982"/>
                    <a:ext cx="968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9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48173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10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74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3" y="2598"/>
                    <a:ext cx="931" cy="45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0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48176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2"/>
                    <a:ext cx="1677" cy="32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77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2"/>
                    <a:ext cx="900" cy="51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1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48179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74"/>
                    <a:ext cx="154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80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1" y="1757"/>
                    <a:ext cx="829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2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48182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3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83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26"/>
                    <a:ext cx="755" cy="36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3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48185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4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86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5"/>
                    <a:ext cx="662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4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48188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1" y="1237"/>
                    <a:ext cx="1235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89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5" y="898"/>
                    <a:ext cx="662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5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48191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79" y="438"/>
                    <a:ext cx="483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92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28"/>
                    <a:ext cx="260" cy="13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6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48194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8" y="383"/>
                    <a:ext cx="490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95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3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7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48197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2" y="958"/>
                    <a:ext cx="1101" cy="21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198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5" y="231"/>
                    <a:ext cx="591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8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48200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42" y="915"/>
                    <a:ext cx="1040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01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20" y="144"/>
                    <a:ext cx="570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9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48203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05" y="1022"/>
                    <a:ext cx="1229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04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3" y="673"/>
                    <a:ext cx="647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0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48206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2" y="946"/>
                    <a:ext cx="1227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07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1" y="444"/>
                    <a:ext cx="646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sp>
              <p:nvSpPr>
                <p:cNvPr id="48208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/>
                  <a:ahLst/>
                  <a:cxnLst>
                    <a:cxn ang="0">
                      <a:pos x="0" y="504"/>
                    </a:cxn>
                    <a:cxn ang="0">
                      <a:pos x="864" y="168"/>
                    </a:cxn>
                    <a:cxn ang="0">
                      <a:pos x="1776" y="24"/>
                    </a:cxn>
                    <a:cxn ang="0">
                      <a:pos x="2736" y="24"/>
                    </a:cxn>
                    <a:cxn ang="0">
                      <a:pos x="2720" y="103"/>
                    </a:cxn>
                    <a:cxn ang="0">
                      <a:pos x="1764" y="103"/>
                    </a:cxn>
                    <a:cxn ang="0">
                      <a:pos x="654" y="292"/>
                    </a:cxn>
                    <a:cxn ang="0">
                      <a:pos x="0" y="504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48209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1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485" y="56"/>
                    </a:cxn>
                    <a:cxn ang="0">
                      <a:pos x="1157" y="200"/>
                    </a:cxn>
                    <a:cxn ang="0">
                      <a:pos x="1611" y="432"/>
                    </a:cxn>
                    <a:cxn ang="0">
                      <a:pos x="1756" y="609"/>
                    </a:cxn>
                    <a:cxn ang="0">
                      <a:pos x="1689" y="787"/>
                    </a:cxn>
                    <a:cxn ang="0">
                      <a:pos x="1589" y="632"/>
                    </a:cxn>
                    <a:cxn ang="0">
                      <a:pos x="1389" y="454"/>
                    </a:cxn>
                    <a:cxn ang="0">
                      <a:pos x="1109" y="296"/>
                    </a:cxn>
                    <a:cxn ang="0">
                      <a:pos x="581" y="152"/>
                    </a:cxn>
                    <a:cxn ang="0">
                      <a:pos x="0" y="76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  <p:grpSp>
              <p:nvGrpSpPr>
                <p:cNvPr id="1083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48211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71" y="927"/>
                    <a:ext cx="1042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12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3" y="180"/>
                    <a:ext cx="566" cy="28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4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48214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3" y="915"/>
                    <a:ext cx="1154" cy="27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15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1" y="262"/>
                    <a:ext cx="619" cy="42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5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48217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7" y="959"/>
                    <a:ext cx="954" cy="8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18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2"/>
                    <a:ext cx="511" cy="13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6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48220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09" y="2474"/>
                    <a:ext cx="172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21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31" y="3478"/>
                    <a:ext cx="913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7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48223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8" y="2577"/>
                    <a:ext cx="159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24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85" y="3609"/>
                    <a:ext cx="832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8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48226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392" y="2657"/>
                    <a:ext cx="1722" cy="30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27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686" y="3864"/>
                    <a:ext cx="923" cy="46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9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48229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7" y="2423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30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2" y="3435"/>
                    <a:ext cx="925" cy="49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90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48232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9" y="2505"/>
                    <a:ext cx="1643" cy="29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33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576"/>
                    <a:ext cx="885" cy="46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91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48235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44"/>
                    <a:ext cx="1600" cy="2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36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3" y="3709"/>
                    <a:ext cx="857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92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48238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19" y="2684"/>
                    <a:ext cx="1448" cy="2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39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7" y="3693"/>
                    <a:ext cx="789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93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48241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3" y="2758"/>
                    <a:ext cx="1432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48242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51" y="3750"/>
                    <a:ext cx="767" cy="29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</p:grpSp>
          <p:sp>
            <p:nvSpPr>
              <p:cNvPr id="48243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0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44" name="Arc 116"/>
              <p:cNvSpPr>
                <a:spLocks/>
              </p:cNvSpPr>
              <p:nvPr/>
            </p:nvSpPr>
            <p:spPr bwMode="hidden">
              <a:xfrm flipH="1">
                <a:off x="3527" y="725"/>
                <a:ext cx="832" cy="900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45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46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5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47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28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48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49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0" name="Arc 122"/>
              <p:cNvSpPr>
                <a:spLocks/>
              </p:cNvSpPr>
              <p:nvPr/>
            </p:nvSpPr>
            <p:spPr bwMode="hidden">
              <a:xfrm>
                <a:off x="4269" y="585"/>
                <a:ext cx="393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1" name="Arc 123"/>
              <p:cNvSpPr>
                <a:spLocks/>
              </p:cNvSpPr>
              <p:nvPr/>
            </p:nvSpPr>
            <p:spPr bwMode="hidden">
              <a:xfrm>
                <a:off x="4302" y="463"/>
                <a:ext cx="558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2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88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3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1" cy="326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4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5" name="Arc 127"/>
              <p:cNvSpPr>
                <a:spLocks/>
              </p:cNvSpPr>
              <p:nvPr/>
            </p:nvSpPr>
            <p:spPr bwMode="hidden">
              <a:xfrm flipH="1">
                <a:off x="3426" y="122"/>
                <a:ext cx="724" cy="899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6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7" cy="901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7" name="Freeform 129"/>
              <p:cNvSpPr>
                <a:spLocks/>
              </p:cNvSpPr>
              <p:nvPr/>
            </p:nvSpPr>
            <p:spPr bwMode="hidden">
              <a:xfrm flipH="1">
                <a:off x="3307" y="981"/>
                <a:ext cx="426" cy="59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8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59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60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61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4" cy="41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62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5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63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5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264" name="Freeform 136"/>
              <p:cNvSpPr>
                <a:spLocks/>
              </p:cNvSpPr>
              <p:nvPr/>
            </p:nvSpPr>
            <p:spPr bwMode="hidden">
              <a:xfrm rot="1346631" flipH="1">
                <a:off x="3783" y="589"/>
                <a:ext cx="172" cy="33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48265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48266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8267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8268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8269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B42C791-BB84-4537-BC72-CC399F3BCDC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51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265" grpId="0"/>
      <p:bldP spid="48266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826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12" Type="http://schemas.openxmlformats.org/officeDocument/2006/relationships/image" Target="../media/image6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jpeg"/><Relationship Id="rId11" Type="http://schemas.openxmlformats.org/officeDocument/2006/relationships/image" Target="../media/image64.jpeg"/><Relationship Id="rId5" Type="http://schemas.openxmlformats.org/officeDocument/2006/relationships/image" Target="../media/image59.jpeg"/><Relationship Id="rId10" Type="http://schemas.openxmlformats.org/officeDocument/2006/relationships/image" Target="../media/image63.jpeg"/><Relationship Id="rId4" Type="http://schemas.openxmlformats.org/officeDocument/2006/relationships/image" Target="../media/image58.jpeg"/><Relationship Id="rId9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258888" y="0"/>
            <a:ext cx="6913562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800" kern="0" dirty="0">
                <a:solidFill>
                  <a:srgbClr val="FFFFFF"/>
                </a:solidFill>
                <a:latin typeface="Arial Black"/>
                <a:ea typeface="+mj-ea"/>
                <a:cs typeface="+mj-cs"/>
              </a:rPr>
              <a:t>RESULTATS </a:t>
            </a:r>
            <a:r>
              <a:rPr lang="fr-FR" sz="2800" kern="0" dirty="0" smtClean="0">
                <a:solidFill>
                  <a:srgbClr val="FFFFFF"/>
                </a:solidFill>
                <a:latin typeface="Arial Black"/>
                <a:ea typeface="+mj-ea"/>
                <a:cs typeface="+mj-cs"/>
              </a:rPr>
              <a:t>SPORTIFS JEUNES </a:t>
            </a:r>
            <a:r>
              <a:rPr lang="fr-FR" sz="3600" kern="0" dirty="0">
                <a:solidFill>
                  <a:srgbClr val="FFFFFF"/>
                </a:solidFill>
                <a:latin typeface="Arial Black"/>
                <a:ea typeface="+mj-ea"/>
                <a:cs typeface="+mj-cs"/>
              </a:rPr>
              <a:t/>
            </a:r>
            <a:br>
              <a:rPr lang="fr-FR" sz="3600" kern="0" dirty="0">
                <a:solidFill>
                  <a:srgbClr val="FFFFFF"/>
                </a:solidFill>
                <a:latin typeface="Arial Black"/>
                <a:ea typeface="+mj-ea"/>
                <a:cs typeface="+mj-cs"/>
              </a:rPr>
            </a:br>
            <a:r>
              <a:rPr lang="fr-FR" sz="3600" kern="0" dirty="0">
                <a:solidFill>
                  <a:srgbClr val="FFFFFF"/>
                </a:solidFill>
                <a:latin typeface="Arial Black"/>
                <a:ea typeface="+mj-ea"/>
                <a:cs typeface="+mj-cs"/>
              </a:rPr>
              <a:t>SAISON </a:t>
            </a:r>
            <a:r>
              <a:rPr lang="fr-FR" sz="3600" kern="0" dirty="0" smtClean="0">
                <a:solidFill>
                  <a:srgbClr val="FFFFFF"/>
                </a:solidFill>
                <a:latin typeface="Arial Black"/>
                <a:ea typeface="+mj-ea"/>
                <a:cs typeface="+mj-cs"/>
              </a:rPr>
              <a:t>2012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48680"/>
            <a:ext cx="2699792" cy="2024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C:\Documents and Settings\BTC\Bureau\Photos BTC\photos TMC\DSCN06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57010" y="1124744"/>
            <a:ext cx="4288625" cy="216024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697760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07869" y="4509121"/>
            <a:ext cx="3536131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C:\Documents and Settings\BTC\Bureau\Photos BTC\photo jeunes et adultes saison 2011\PICT564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4913784"/>
            <a:ext cx="2304256" cy="1728192"/>
          </a:xfrm>
          <a:prstGeom prst="rect">
            <a:avLst/>
          </a:prstGeom>
          <a:noFill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20888"/>
            <a:ext cx="3600400" cy="2384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 descr="C:\Documents and Settings\BTC\Bureau\Photos BTC\photo jeunes et adultes saison 2011\LILOU COLI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2924944"/>
            <a:ext cx="1616999" cy="205184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  <p:sndAc>
      <p:stSnd loop="1">
        <p:snd r:embed="rId2" name="Keedz - Stand On The Word (Mima remix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1462088"/>
          </a:xfrm>
        </p:spPr>
        <p:txBody>
          <a:bodyPr/>
          <a:lstStyle/>
          <a:p>
            <a:pPr algn="ctr"/>
            <a:r>
              <a:rPr lang="fr-FR" smtClean="0"/>
              <a:t>Le BTC …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700808"/>
            <a:ext cx="8569325" cy="4968280"/>
          </a:xfrm>
        </p:spPr>
        <p:txBody>
          <a:bodyPr/>
          <a:lstStyle/>
          <a:p>
            <a:r>
              <a:rPr lang="fr-FR" dirty="0" smtClean="0"/>
              <a:t>634 licenciés (+0.31%): 299 jeunes (+ 6.02%) (94 filles et 205 garçons) et 335 adultes (-4.28%) (97dames et 238 messieurs)</a:t>
            </a:r>
          </a:p>
          <a:p>
            <a:r>
              <a:rPr lang="fr-FR" dirty="0" smtClean="0"/>
              <a:t>35 équipes engagées (16 jeunes, 13 séniors et 6 séniors +)</a:t>
            </a:r>
          </a:p>
          <a:p>
            <a:endParaRPr lang="fr-FR" dirty="0" smtClean="0"/>
          </a:p>
          <a:p>
            <a:endParaRPr lang="fr-FR" dirty="0" smtClean="0"/>
          </a:p>
          <a:p>
            <a:pPr>
              <a:buFontTx/>
              <a:buNone/>
            </a:pPr>
            <a:endParaRPr lang="fr-FR" dirty="0" smtClean="0"/>
          </a:p>
        </p:txBody>
      </p:sp>
    </p:spTree>
  </p:cSld>
  <p:clrMapOvr>
    <a:masterClrMapping/>
  </p:clrMapOvr>
  <p:transition>
    <p:fade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60350"/>
            <a:ext cx="7772400" cy="1081088"/>
          </a:xfrm>
        </p:spPr>
        <p:txBody>
          <a:bodyPr/>
          <a:lstStyle/>
          <a:p>
            <a:pPr algn="ctr" eaLnBrk="1" hangingPunct="1"/>
            <a:r>
              <a:rPr lang="fr-FR" smtClean="0"/>
              <a:t>RESULTATS JEUNES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484313"/>
            <a:ext cx="9144000" cy="5113337"/>
          </a:xfrm>
        </p:spPr>
        <p:txBody>
          <a:bodyPr/>
          <a:lstStyle/>
          <a:p>
            <a:pPr eaLnBrk="1" hangingPunct="1"/>
            <a:r>
              <a:rPr lang="fr-FR" sz="2000" dirty="0" smtClean="0"/>
              <a:t> </a:t>
            </a:r>
            <a:r>
              <a:rPr lang="fr-FR" sz="2800" dirty="0" smtClean="0">
                <a:solidFill>
                  <a:schemeClr val="tx2"/>
                </a:solidFill>
              </a:rPr>
              <a:t>GROUPE ELITE / GROUPE COMPET</a:t>
            </a:r>
            <a:endParaRPr lang="fr-FR" sz="2400" dirty="0" smtClean="0">
              <a:solidFill>
                <a:schemeClr val="tx2"/>
              </a:solidFill>
            </a:endParaRPr>
          </a:p>
          <a:p>
            <a:pPr algn="l" eaLnBrk="1" hangingPunct="1"/>
            <a:endParaRPr lang="fr-FR" sz="2400" dirty="0" smtClean="0"/>
          </a:p>
          <a:p>
            <a:pPr algn="l" eaLnBrk="1" hangingPunct="1"/>
            <a:r>
              <a:rPr lang="fr-FR" sz="3600" dirty="0" smtClean="0"/>
              <a:t>16 équipes jeunes engagées:           </a:t>
            </a:r>
          </a:p>
          <a:p>
            <a:pPr marL="457200" lvl="1" indent="0" eaLnBrk="1" hangingPunct="1"/>
            <a:r>
              <a:rPr lang="fr-FR" sz="3600" dirty="0" smtClean="0"/>
              <a:t> </a:t>
            </a:r>
            <a:r>
              <a:rPr lang="fr-FR" sz="3600" dirty="0" smtClean="0">
                <a:solidFill>
                  <a:schemeClr val="hlink"/>
                </a:solidFill>
              </a:rPr>
              <a:t>5 équipes filles</a:t>
            </a:r>
            <a:r>
              <a:rPr lang="fr-FR" sz="3600" dirty="0" smtClean="0"/>
              <a:t> et </a:t>
            </a:r>
            <a:r>
              <a:rPr lang="fr-FR" sz="3600" dirty="0" smtClean="0">
                <a:solidFill>
                  <a:srgbClr val="0033CC"/>
                </a:solidFill>
              </a:rPr>
              <a:t>11 garçons</a:t>
            </a:r>
          </a:p>
          <a:p>
            <a:pPr marL="457200" lvl="1" indent="0" eaLnBrk="1" hangingPunct="1"/>
            <a:r>
              <a:rPr lang="fr-FR" sz="3600" dirty="0" smtClean="0"/>
              <a:t>44 jeunes engagés en championnat individuel </a:t>
            </a:r>
          </a:p>
          <a:p>
            <a:pPr marL="457200" lvl="1" indent="0" eaLnBrk="1" hangingPunct="1">
              <a:buFontTx/>
              <a:buNone/>
            </a:pPr>
            <a:r>
              <a:rPr lang="fr-FR" sz="3600" dirty="0" smtClean="0"/>
              <a:t>(</a:t>
            </a:r>
            <a:r>
              <a:rPr lang="fr-FR" sz="3600" dirty="0" smtClean="0">
                <a:solidFill>
                  <a:schemeClr val="hlink"/>
                </a:solidFill>
              </a:rPr>
              <a:t>17 filles</a:t>
            </a:r>
            <a:r>
              <a:rPr lang="fr-FR" sz="3600" dirty="0" smtClean="0"/>
              <a:t> et </a:t>
            </a:r>
            <a:r>
              <a:rPr lang="fr-FR" sz="3600" dirty="0" smtClean="0">
                <a:solidFill>
                  <a:srgbClr val="0033CC"/>
                </a:solidFill>
              </a:rPr>
              <a:t>27 garçons</a:t>
            </a:r>
            <a:r>
              <a:rPr lang="fr-FR" sz="3600" dirty="0" smtClean="0"/>
              <a:t>)</a:t>
            </a:r>
          </a:p>
          <a:p>
            <a:pPr eaLnBrk="1" hangingPunct="1"/>
            <a:endParaRPr lang="fr-FR" sz="3600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r-FR" smtClean="0"/>
              <a:t>RESULTATS EQUIPES FILLES</a:t>
            </a:r>
          </a:p>
        </p:txBody>
      </p:sp>
      <p:sp>
        <p:nvSpPr>
          <p:cNvPr id="15363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684213" y="2420938"/>
            <a:ext cx="7772400" cy="4114800"/>
          </a:xfrm>
        </p:spPr>
        <p:txBody>
          <a:bodyPr/>
          <a:lstStyle/>
          <a:p>
            <a:pPr eaLnBrk="1" hangingPunct="1"/>
            <a:r>
              <a:rPr lang="fr-FR" sz="4400" dirty="0" smtClean="0">
                <a:solidFill>
                  <a:schemeClr val="hlink"/>
                </a:solidFill>
              </a:rPr>
              <a:t>1 équipes en 15/16 ans</a:t>
            </a:r>
          </a:p>
          <a:p>
            <a:pPr eaLnBrk="1" hangingPunct="1"/>
            <a:r>
              <a:rPr lang="fr-FR" sz="4400" dirty="0" smtClean="0">
                <a:solidFill>
                  <a:schemeClr val="hlink"/>
                </a:solidFill>
              </a:rPr>
              <a:t>1 en 13/14 ans </a:t>
            </a:r>
            <a:r>
              <a:rPr lang="fr-FR" dirty="0" smtClean="0">
                <a:solidFill>
                  <a:schemeClr val="hlink"/>
                </a:solidFill>
              </a:rPr>
              <a:t>(élite) </a:t>
            </a:r>
          </a:p>
          <a:p>
            <a:pPr eaLnBrk="1" hangingPunct="1"/>
            <a:r>
              <a:rPr lang="fr-FR" sz="4400" dirty="0" smtClean="0">
                <a:solidFill>
                  <a:schemeClr val="hlink"/>
                </a:solidFill>
              </a:rPr>
              <a:t>3 en 11/12 ans </a:t>
            </a:r>
            <a:r>
              <a:rPr lang="fr-FR" dirty="0" smtClean="0">
                <a:solidFill>
                  <a:schemeClr val="hlink"/>
                </a:solidFill>
              </a:rPr>
              <a:t>(2 en élite et 1 en 2</a:t>
            </a:r>
            <a:r>
              <a:rPr lang="fr-FR" baseline="30000" dirty="0" smtClean="0">
                <a:solidFill>
                  <a:schemeClr val="hlink"/>
                </a:solidFill>
              </a:rPr>
              <a:t>ème</a:t>
            </a:r>
            <a:r>
              <a:rPr lang="fr-FR" dirty="0" smtClean="0">
                <a:solidFill>
                  <a:schemeClr val="hlink"/>
                </a:solidFill>
              </a:rPr>
              <a:t> div.)</a:t>
            </a:r>
          </a:p>
          <a:p>
            <a:pPr eaLnBrk="1" hangingPunct="1">
              <a:buNone/>
            </a:pPr>
            <a:endParaRPr lang="fr-FR" sz="4400" dirty="0" smtClean="0">
              <a:solidFill>
                <a:schemeClr val="hlink"/>
              </a:solidFill>
            </a:endParaRPr>
          </a:p>
          <a:p>
            <a:pPr eaLnBrk="1" hangingPunct="1">
              <a:buFontTx/>
              <a:buNone/>
            </a:pPr>
            <a:endParaRPr lang="fr-FR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476250"/>
          </a:xfrm>
        </p:spPr>
        <p:txBody>
          <a:bodyPr/>
          <a:lstStyle/>
          <a:p>
            <a:pPr algn="ctr" eaLnBrk="1" hangingPunct="1"/>
            <a:r>
              <a:rPr lang="fr-FR" sz="2400" smtClean="0"/>
              <a:t>RESULTATS EQUIPES FILLES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04813"/>
            <a:ext cx="8642350" cy="61928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r-FR" sz="2400" dirty="0" smtClean="0">
                <a:solidFill>
                  <a:schemeClr val="hlink"/>
                </a:solidFill>
              </a:rPr>
              <a:t>15/16 ans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000" dirty="0" smtClean="0"/>
              <a:t>EQ 1: FINALISTE REG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000" dirty="0" smtClean="0"/>
              <a:t>Mégane JOFFRE, Elsa TORRECILLAS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000" dirty="0" smtClean="0"/>
              <a:t>et </a:t>
            </a:r>
            <a:r>
              <a:rPr lang="fr-FR" sz="2000" dirty="0" err="1" smtClean="0"/>
              <a:t>Ines</a:t>
            </a:r>
            <a:r>
              <a:rPr lang="fr-FR" sz="2000" dirty="0" smtClean="0"/>
              <a:t> BAHAMOU</a:t>
            </a:r>
          </a:p>
          <a:p>
            <a:pPr eaLnBrk="1" hangingPunct="1">
              <a:lnSpc>
                <a:spcPct val="80000"/>
              </a:lnSpc>
            </a:pPr>
            <a:r>
              <a:rPr lang="fr-FR" sz="2400" dirty="0" smtClean="0">
                <a:solidFill>
                  <a:schemeClr val="hlink"/>
                </a:solidFill>
              </a:rPr>
              <a:t>13/14 ans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smtClean="0"/>
              <a:t>EQ 1: ½ FINALISTE REG ELITE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smtClean="0"/>
              <a:t>Inès BAHAMOU et </a:t>
            </a:r>
            <a:r>
              <a:rPr lang="fr-FR" sz="2400" dirty="0" err="1" smtClean="0"/>
              <a:t>Otillia</a:t>
            </a:r>
            <a:r>
              <a:rPr lang="fr-FR" sz="2400" dirty="0" smtClean="0"/>
              <a:t> WINCHURCH</a:t>
            </a:r>
          </a:p>
          <a:p>
            <a:pPr eaLnBrk="1" hangingPunct="1">
              <a:lnSpc>
                <a:spcPct val="80000"/>
              </a:lnSpc>
            </a:pPr>
            <a:r>
              <a:rPr lang="fr-FR" sz="2400" dirty="0" smtClean="0">
                <a:solidFill>
                  <a:schemeClr val="hlink"/>
                </a:solidFill>
              </a:rPr>
              <a:t>11/12 ans</a:t>
            </a:r>
            <a:endParaRPr lang="fr-FR" sz="24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smtClean="0"/>
              <a:t>EQ 1: FINALISTE REG ELITE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smtClean="0"/>
              <a:t>Tess D’ARDALHON et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smtClean="0"/>
              <a:t>Léna GONZALEZ</a:t>
            </a:r>
          </a:p>
          <a:p>
            <a:pPr eaLnBrk="1" hangingPunct="1">
              <a:lnSpc>
                <a:spcPct val="80000"/>
              </a:lnSpc>
            </a:pPr>
            <a:r>
              <a:rPr lang="fr-FR" sz="2400" dirty="0" smtClean="0">
                <a:solidFill>
                  <a:schemeClr val="hlink"/>
                </a:solidFill>
              </a:rPr>
              <a:t>11/12 ans</a:t>
            </a:r>
            <a:r>
              <a:rPr lang="fr-FR" sz="24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smtClean="0"/>
              <a:t>EQ 2: ENGAGEES en REG ELITE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smtClean="0"/>
              <a:t>Margaux KOMANO et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smtClean="0"/>
              <a:t> Charlotte REJAUD</a:t>
            </a:r>
          </a:p>
          <a:p>
            <a:pPr eaLnBrk="1" hangingPunct="1">
              <a:lnSpc>
                <a:spcPct val="80000"/>
              </a:lnSpc>
            </a:pPr>
            <a:r>
              <a:rPr lang="fr-FR" sz="2400" dirty="0" smtClean="0">
                <a:solidFill>
                  <a:srgbClr val="FF33CC"/>
                </a:solidFill>
              </a:rPr>
              <a:t>11/12 ans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smtClean="0"/>
              <a:t>EQ 3: CHAMPIONNE REG 2</a:t>
            </a:r>
            <a:r>
              <a:rPr lang="fr-FR" sz="2400" baseline="30000" dirty="0" smtClean="0"/>
              <a:t>ème</a:t>
            </a:r>
            <a:r>
              <a:rPr lang="fr-FR" sz="2400" dirty="0" smtClean="0"/>
              <a:t> DIV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400" dirty="0" err="1" smtClean="0"/>
              <a:t>Lilou</a:t>
            </a:r>
            <a:r>
              <a:rPr lang="fr-FR" sz="2400" dirty="0" smtClean="0"/>
              <a:t> BAYER et </a:t>
            </a:r>
            <a:r>
              <a:rPr lang="fr-FR" sz="2400" dirty="0" err="1" smtClean="0"/>
              <a:t>Colia</a:t>
            </a:r>
            <a:r>
              <a:rPr lang="fr-FR" sz="2400" dirty="0" smtClean="0"/>
              <a:t> SANON</a:t>
            </a:r>
            <a:endParaRPr lang="fr-FR" sz="2400" dirty="0" smtClean="0">
              <a:solidFill>
                <a:srgbClr val="FF33CC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r-FR" sz="2400" dirty="0" smtClean="0"/>
          </a:p>
          <a:p>
            <a:pPr eaLnBrk="1" hangingPunct="1">
              <a:lnSpc>
                <a:spcPct val="80000"/>
              </a:lnSpc>
            </a:pPr>
            <a:endParaRPr lang="fr-FR" sz="24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04664"/>
            <a:ext cx="135038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 descr="C:\Documents and Settings\BTC\Bureau\Photos BTC\photo jeunes et adultes saison 2011\DSCN04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212976"/>
            <a:ext cx="1166357" cy="874838"/>
          </a:xfrm>
          <a:prstGeom prst="rect">
            <a:avLst/>
          </a:prstGeom>
          <a:noFill/>
        </p:spPr>
      </p:pic>
      <p:pic>
        <p:nvPicPr>
          <p:cNvPr id="4100" name="Picture 4" descr="C:\Documents and Settings\BTC\Bureau\Photos BTC\photo jeunes et adultes saison 2011\DSCN04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5637" y="1772816"/>
            <a:ext cx="1358363" cy="1018854"/>
          </a:xfrm>
          <a:prstGeom prst="rect">
            <a:avLst/>
          </a:prstGeom>
          <a:noFill/>
        </p:spPr>
      </p:pic>
      <p:pic>
        <p:nvPicPr>
          <p:cNvPr id="4101" name="Picture 5" descr="C:\Documents and Settings\BTC\Bureau\Photos BTC\photo jeunes et adultes saison 2011\DSCN04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1844824"/>
            <a:ext cx="1290224" cy="967745"/>
          </a:xfrm>
          <a:prstGeom prst="rect">
            <a:avLst/>
          </a:prstGeom>
          <a:noFill/>
        </p:spPr>
      </p:pic>
      <p:pic>
        <p:nvPicPr>
          <p:cNvPr id="4102" name="Picture 6" descr="C:\Documents and Settings\BTC\Bureau\Photos BTC\photo jeunes et adultes saison 2011\DSCN04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4797152"/>
            <a:ext cx="1331640" cy="998810"/>
          </a:xfrm>
          <a:prstGeom prst="rect">
            <a:avLst/>
          </a:prstGeom>
          <a:noFill/>
        </p:spPr>
      </p:pic>
      <p:pic>
        <p:nvPicPr>
          <p:cNvPr id="4103" name="Picture 7" descr="C:\Documents and Settings\BTC\Bureau\Photos BTC\photo jeunes et adultes saison 2011\DSCN04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3356992"/>
            <a:ext cx="1213907" cy="910504"/>
          </a:xfrm>
          <a:prstGeom prst="rect">
            <a:avLst/>
          </a:prstGeom>
          <a:noFill/>
        </p:spPr>
      </p:pic>
      <p:pic>
        <p:nvPicPr>
          <p:cNvPr id="4104" name="Picture 8" descr="C:\Documents and Settings\BTC\Bureau\Photos BTC\photo jeunes et adultes saison 2011\LILOU COLI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12360" y="5168252"/>
            <a:ext cx="1331640" cy="1689748"/>
          </a:xfrm>
          <a:prstGeom prst="rect">
            <a:avLst/>
          </a:prstGeom>
          <a:noFill/>
        </p:spPr>
      </p:pic>
      <p:pic>
        <p:nvPicPr>
          <p:cNvPr id="4105" name="Picture 9" descr="C:\Documents and Settings\BTC\Bureau\Photos BTC\photo jeunes et adultes saison 2011\MARGAUX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4869160"/>
            <a:ext cx="883122" cy="107774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r-FR" smtClean="0"/>
              <a:t>RESULTATS EQUIPES GARCONS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916832"/>
            <a:ext cx="8820150" cy="4752528"/>
          </a:xfrm>
        </p:spPr>
        <p:txBody>
          <a:bodyPr/>
          <a:lstStyle/>
          <a:p>
            <a:pPr eaLnBrk="1" hangingPunct="1"/>
            <a:r>
              <a:rPr lang="fr-FR" sz="4400" dirty="0" smtClean="0"/>
              <a:t>3 équipes en 15/16 ans </a:t>
            </a:r>
          </a:p>
          <a:p>
            <a:pPr eaLnBrk="1" hangingPunct="1"/>
            <a:r>
              <a:rPr lang="fr-FR" sz="4400" dirty="0" smtClean="0"/>
              <a:t>1 équipe en 13/14 ans </a:t>
            </a:r>
            <a:r>
              <a:rPr lang="fr-FR" dirty="0" smtClean="0"/>
              <a:t>(élite)</a:t>
            </a:r>
            <a:endParaRPr lang="fr-FR" sz="4400" dirty="0" smtClean="0"/>
          </a:p>
          <a:p>
            <a:pPr eaLnBrk="1" hangingPunct="1"/>
            <a:r>
              <a:rPr lang="fr-FR" sz="4400" dirty="0" smtClean="0"/>
              <a:t>4 équipes en 11/12 ans </a:t>
            </a:r>
            <a:r>
              <a:rPr lang="fr-FR" dirty="0" smtClean="0"/>
              <a:t>(2 en élite, 1 en 1</a:t>
            </a:r>
            <a:r>
              <a:rPr lang="fr-FR" baseline="30000" dirty="0" smtClean="0"/>
              <a:t>ère</a:t>
            </a:r>
            <a:r>
              <a:rPr lang="fr-FR" dirty="0" smtClean="0"/>
              <a:t> </a:t>
            </a:r>
            <a:r>
              <a:rPr lang="fr-FR" dirty="0" err="1" smtClean="0"/>
              <a:t>div</a:t>
            </a:r>
            <a:r>
              <a:rPr lang="fr-FR" dirty="0" smtClean="0"/>
              <a:t>, 1 en 2</a:t>
            </a:r>
            <a:r>
              <a:rPr lang="fr-FR" baseline="30000" dirty="0" smtClean="0"/>
              <a:t>ème</a:t>
            </a:r>
            <a:r>
              <a:rPr lang="fr-FR" dirty="0" smtClean="0"/>
              <a:t> </a:t>
            </a:r>
            <a:r>
              <a:rPr lang="fr-FR" dirty="0" err="1" smtClean="0"/>
              <a:t>div</a:t>
            </a:r>
            <a:r>
              <a:rPr lang="fr-FR" dirty="0" smtClean="0"/>
              <a:t>)</a:t>
            </a:r>
            <a:endParaRPr lang="fr-FR" sz="4400" dirty="0" smtClean="0"/>
          </a:p>
          <a:p>
            <a:pPr eaLnBrk="1" hangingPunct="1"/>
            <a:r>
              <a:rPr lang="fr-FR" sz="4400" dirty="0" smtClean="0"/>
              <a:t>3 équipes en 9/10 ans</a:t>
            </a:r>
            <a:r>
              <a:rPr lang="fr-FR" dirty="0" smtClean="0"/>
              <a:t> ( 1 en élite, 1 en 1</a:t>
            </a:r>
            <a:r>
              <a:rPr lang="fr-FR" baseline="30000" dirty="0" smtClean="0"/>
              <a:t>ère</a:t>
            </a:r>
            <a:r>
              <a:rPr lang="fr-FR" dirty="0" smtClean="0"/>
              <a:t> </a:t>
            </a:r>
            <a:r>
              <a:rPr lang="fr-FR" dirty="0" err="1" smtClean="0"/>
              <a:t>div</a:t>
            </a:r>
            <a:r>
              <a:rPr lang="fr-FR" dirty="0" smtClean="0"/>
              <a:t>, 1 en 2</a:t>
            </a:r>
            <a:r>
              <a:rPr lang="fr-FR" baseline="30000" dirty="0" smtClean="0"/>
              <a:t>ème</a:t>
            </a:r>
            <a:r>
              <a:rPr lang="fr-FR" dirty="0" smtClean="0"/>
              <a:t> </a:t>
            </a:r>
            <a:r>
              <a:rPr lang="fr-FR" dirty="0" err="1" smtClean="0"/>
              <a:t>div</a:t>
            </a:r>
            <a:r>
              <a:rPr lang="fr-FR" dirty="0" smtClean="0"/>
              <a:t>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785225" cy="3889375"/>
          </a:xfrm>
        </p:spPr>
        <p:txBody>
          <a:bodyPr/>
          <a:lstStyle/>
          <a:p>
            <a:pPr eaLnBrk="1" hangingPunct="1"/>
            <a:r>
              <a:rPr lang="fr-FR" sz="3600" dirty="0" smtClean="0">
                <a:solidFill>
                  <a:srgbClr val="0033CC"/>
                </a:solidFill>
              </a:rPr>
              <a:t>Les 15/16 ans: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600" dirty="0" smtClean="0">
                <a:solidFill>
                  <a:schemeClr val="tx1"/>
                </a:solidFill>
              </a:rPr>
              <a:t>l’équipe 1, Nicolas LAPORTE, Thibaut CANCEL et Pierre TAUZIN est </a:t>
            </a:r>
            <a:r>
              <a:rPr lang="fr-FR" sz="3600" dirty="0" smtClean="0">
                <a:solidFill>
                  <a:schemeClr val="folHlink"/>
                </a:solidFill>
              </a:rPr>
              <a:t>championne </a:t>
            </a:r>
            <a:r>
              <a:rPr lang="fr-FR" sz="3600" dirty="0" err="1" smtClean="0">
                <a:solidFill>
                  <a:schemeClr val="folHlink"/>
                </a:solidFill>
              </a:rPr>
              <a:t>règ</a:t>
            </a:r>
            <a:r>
              <a:rPr lang="fr-FR" sz="3600" dirty="0" smtClean="0">
                <a:solidFill>
                  <a:schemeClr val="folHlink"/>
                </a:solidFill>
              </a:rPr>
              <a:t>. Et ¼</a:t>
            </a:r>
            <a:r>
              <a:rPr lang="fr-FR" sz="3600" baseline="30000" dirty="0" smtClean="0">
                <a:solidFill>
                  <a:schemeClr val="folHlink"/>
                </a:solidFill>
              </a:rPr>
              <a:t>  de</a:t>
            </a:r>
            <a:r>
              <a:rPr lang="fr-FR" sz="3600" dirty="0" smtClean="0">
                <a:solidFill>
                  <a:schemeClr val="folHlink"/>
                </a:solidFill>
              </a:rPr>
              <a:t> finaliste au championnat </a:t>
            </a:r>
            <a:br>
              <a:rPr lang="fr-FR" sz="3600" dirty="0" smtClean="0">
                <a:solidFill>
                  <a:schemeClr val="folHlink"/>
                </a:solidFill>
              </a:rPr>
            </a:br>
            <a:r>
              <a:rPr lang="fr-FR" sz="3600" dirty="0" smtClean="0">
                <a:solidFill>
                  <a:schemeClr val="folHlink"/>
                </a:solidFill>
              </a:rPr>
              <a:t>de France.</a:t>
            </a:r>
            <a:br>
              <a:rPr lang="fr-FR" sz="3600" dirty="0" smtClean="0">
                <a:solidFill>
                  <a:schemeClr val="folHlink"/>
                </a:solidFill>
              </a:rPr>
            </a:br>
            <a:endParaRPr lang="fr-FR" sz="3600" dirty="0" smtClean="0">
              <a:solidFill>
                <a:schemeClr val="folHlink"/>
              </a:solidFill>
            </a:endParaRPr>
          </a:p>
        </p:txBody>
      </p:sp>
      <p:pic>
        <p:nvPicPr>
          <p:cNvPr id="3074" name="Picture 2" descr="C:\Documents and Settings\BTC\Bureau\Photos BTC\Cadets mars 2012\DSCF37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501008"/>
            <a:ext cx="4176464" cy="313234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250825" y="333375"/>
            <a:ext cx="8893175" cy="6151563"/>
          </a:xfrm>
        </p:spPr>
        <p:txBody>
          <a:bodyPr/>
          <a:lstStyle/>
          <a:p>
            <a:pPr eaLnBrk="1" hangingPunct="1">
              <a:buFontTx/>
              <a:buChar char="•"/>
            </a:pPr>
            <a:r>
              <a:rPr lang="fr-FR" sz="3600" dirty="0" smtClean="0"/>
              <a:t> </a:t>
            </a:r>
            <a:r>
              <a:rPr lang="fr-FR" sz="3600" dirty="0" smtClean="0">
                <a:solidFill>
                  <a:srgbClr val="0033CC"/>
                </a:solidFill>
              </a:rPr>
              <a:t>Les 11/12 ans: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2800" dirty="0" smtClean="0">
                <a:solidFill>
                  <a:schemeClr val="folHlink"/>
                </a:solidFill>
              </a:rPr>
              <a:t>EQ 1 CHAMP REG ELITE</a:t>
            </a:r>
            <a:r>
              <a:rPr lang="fr-FR" sz="3200" dirty="0" smtClean="0">
                <a:solidFill>
                  <a:schemeClr val="tx1"/>
                </a:solidFill>
              </a:rPr>
              <a:t> </a:t>
            </a:r>
            <a:br>
              <a:rPr lang="fr-FR" sz="3200" dirty="0" smtClean="0">
                <a:solidFill>
                  <a:schemeClr val="tx1"/>
                </a:solidFill>
              </a:rPr>
            </a:br>
            <a:r>
              <a:rPr lang="fr-FR" sz="3200" dirty="0" smtClean="0"/>
              <a:t>Hugo GASTON</a:t>
            </a:r>
            <a:br>
              <a:rPr lang="fr-FR" sz="3200" dirty="0" smtClean="0"/>
            </a:br>
            <a:r>
              <a:rPr lang="fr-FR" sz="3200" dirty="0" smtClean="0"/>
              <a:t>et Pierre JOFFRE</a:t>
            </a:r>
            <a:br>
              <a:rPr lang="fr-FR" sz="3200" dirty="0" smtClean="0"/>
            </a:b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>
                <a:solidFill>
                  <a:schemeClr val="folHlink"/>
                </a:solidFill>
              </a:rPr>
              <a:t>L’EQ 2 est ½ finaliste</a:t>
            </a:r>
            <a:br>
              <a:rPr lang="fr-FR" sz="3200" dirty="0" smtClean="0">
                <a:solidFill>
                  <a:schemeClr val="folHlink"/>
                </a:solidFill>
              </a:rPr>
            </a:br>
            <a:r>
              <a:rPr lang="fr-FR" sz="3200" dirty="0" smtClean="0">
                <a:solidFill>
                  <a:schemeClr val="folHlink"/>
                </a:solidFill>
              </a:rPr>
              <a:t>battue par l’</a:t>
            </a:r>
            <a:r>
              <a:rPr lang="fr-FR" sz="3200" dirty="0" err="1" smtClean="0">
                <a:solidFill>
                  <a:schemeClr val="folHlink"/>
                </a:solidFill>
              </a:rPr>
              <a:t>éq</a:t>
            </a:r>
            <a:r>
              <a:rPr lang="fr-FR" sz="3200" dirty="0" smtClean="0">
                <a:solidFill>
                  <a:schemeClr val="folHlink"/>
                </a:solidFill>
              </a:rPr>
              <a:t>. 1</a:t>
            </a:r>
            <a:r>
              <a:rPr lang="fr-FR" sz="3200" dirty="0" smtClean="0">
                <a:solidFill>
                  <a:schemeClr val="tx1"/>
                </a:solidFill>
              </a:rPr>
              <a:t/>
            </a:r>
            <a:br>
              <a:rPr lang="fr-FR" sz="3200" dirty="0" smtClean="0">
                <a:solidFill>
                  <a:schemeClr val="tx1"/>
                </a:solidFill>
              </a:rPr>
            </a:br>
            <a:r>
              <a:rPr lang="fr-FR" sz="3200" dirty="0" smtClean="0">
                <a:solidFill>
                  <a:schemeClr val="tx1"/>
                </a:solidFill>
              </a:rPr>
              <a:t>Benjamin BAYSSIERE </a:t>
            </a:r>
            <a:br>
              <a:rPr lang="fr-FR" sz="3200" dirty="0" smtClean="0">
                <a:solidFill>
                  <a:schemeClr val="tx1"/>
                </a:solidFill>
              </a:rPr>
            </a:br>
            <a:r>
              <a:rPr lang="fr-FR" sz="3200" dirty="0" smtClean="0">
                <a:solidFill>
                  <a:schemeClr val="tx1"/>
                </a:solidFill>
              </a:rPr>
              <a:t>et Alexandre HILLHOUSE</a:t>
            </a:r>
            <a:r>
              <a:rPr lang="fr-FR" sz="2800" dirty="0" smtClean="0"/>
              <a:t/>
            </a:r>
            <a:br>
              <a:rPr lang="fr-FR" sz="2800" dirty="0" smtClean="0"/>
            </a:br>
            <a:endParaRPr lang="fr-FR" sz="2800" dirty="0" smtClean="0"/>
          </a:p>
        </p:txBody>
      </p:sp>
      <p:pic>
        <p:nvPicPr>
          <p:cNvPr id="20483" name="Picture 5" descr="PICT56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2016224" cy="3277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Documents and Settings\BTC\Bureau\Photos BTC\photo jeunes et adultes saison 2011\ALEX B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293096"/>
            <a:ext cx="2857978" cy="237981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88639"/>
            <a:ext cx="8964488" cy="2088233"/>
          </a:xfrm>
        </p:spPr>
        <p:txBody>
          <a:bodyPr/>
          <a:lstStyle/>
          <a:p>
            <a:r>
              <a:rPr lang="fr-FR" sz="2800" dirty="0" smtClean="0">
                <a:solidFill>
                  <a:schemeClr val="folHlink"/>
                </a:solidFill>
              </a:rPr>
              <a:t>EQ 3 CHAMP REG 1</a:t>
            </a:r>
            <a:r>
              <a:rPr lang="fr-FR" sz="2800" baseline="30000" dirty="0" smtClean="0">
                <a:solidFill>
                  <a:schemeClr val="folHlink"/>
                </a:solidFill>
              </a:rPr>
              <a:t>ère</a:t>
            </a:r>
            <a:r>
              <a:rPr lang="fr-FR" sz="2800" dirty="0" smtClean="0">
                <a:solidFill>
                  <a:schemeClr val="folHlink"/>
                </a:solidFill>
              </a:rPr>
              <a:t> DIV</a:t>
            </a:r>
            <a:br>
              <a:rPr lang="fr-FR" sz="2800" dirty="0" smtClean="0">
                <a:solidFill>
                  <a:schemeClr val="folHlink"/>
                </a:solidFill>
              </a:rPr>
            </a:br>
            <a:r>
              <a:rPr lang="fr-FR" sz="2800" dirty="0" smtClean="0"/>
              <a:t>Théo LAVIOS et </a:t>
            </a:r>
            <a:br>
              <a:rPr lang="fr-FR" sz="2800" dirty="0" smtClean="0"/>
            </a:br>
            <a:r>
              <a:rPr lang="fr-FR" sz="2800" dirty="0" smtClean="0"/>
              <a:t>Yann MARSEILLAN</a:t>
            </a:r>
            <a:endParaRPr lang="fr-FR" sz="2800" dirty="0"/>
          </a:p>
        </p:txBody>
      </p:sp>
      <p:pic>
        <p:nvPicPr>
          <p:cNvPr id="5123" name="Picture 3" descr="C:\Documents and Settings\BTC\Bureau\Photos BTC\photo jeunes et adultes saison 2011\DSCN04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88640"/>
            <a:ext cx="3539711" cy="2654996"/>
          </a:xfrm>
          <a:prstGeom prst="rect">
            <a:avLst/>
          </a:prstGeom>
          <a:noFill/>
        </p:spPr>
      </p:pic>
      <p:pic>
        <p:nvPicPr>
          <p:cNvPr id="5125" name="Picture 5" descr="C:\Documents and Settings\BTC\Bureau\Photos BTC\photo jeunes et adultes saison 2011\PICT56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437112"/>
            <a:ext cx="1656184" cy="2208245"/>
          </a:xfrm>
          <a:prstGeom prst="rect">
            <a:avLst/>
          </a:prstGeom>
          <a:noFill/>
        </p:spPr>
      </p:pic>
      <p:pic>
        <p:nvPicPr>
          <p:cNvPr id="5126" name="Picture 6" descr="C:\Documents and Settings\BTC\Bureau\Photos BTC\photo jeunes et adultes saison 2011\DSCN04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3797" y="4653136"/>
            <a:ext cx="2400075" cy="1800200"/>
          </a:xfrm>
          <a:prstGeom prst="rect">
            <a:avLst/>
          </a:prstGeom>
          <a:noFill/>
        </p:spPr>
      </p:pic>
      <p:pic>
        <p:nvPicPr>
          <p:cNvPr id="5127" name="Picture 7" descr="C:\Documents and Settings\BTC\Bureau\Photos BTC\photo jeunes et adultes saison 2011\DSCN04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797152"/>
            <a:ext cx="2171559" cy="1628800"/>
          </a:xfrm>
          <a:prstGeom prst="rect">
            <a:avLst/>
          </a:prstGeom>
          <a:noFill/>
        </p:spPr>
      </p:pic>
      <p:sp>
        <p:nvSpPr>
          <p:cNvPr id="10" name="ZoneTexte 9"/>
          <p:cNvSpPr txBox="1"/>
          <p:nvPr/>
        </p:nvSpPr>
        <p:spPr>
          <a:xfrm>
            <a:off x="0" y="2276873"/>
            <a:ext cx="87835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dirty="0" smtClean="0">
              <a:solidFill>
                <a:schemeClr val="folHlink"/>
              </a:solidFill>
            </a:endParaRPr>
          </a:p>
          <a:p>
            <a:r>
              <a:rPr lang="fr-FR" sz="2800" dirty="0" smtClean="0">
                <a:solidFill>
                  <a:schemeClr val="folHlink"/>
                </a:solidFill>
              </a:rPr>
              <a:t>EQ 4 CHAMP REG 2</a:t>
            </a:r>
            <a:r>
              <a:rPr lang="fr-FR" sz="2800" baseline="30000" dirty="0" smtClean="0">
                <a:solidFill>
                  <a:schemeClr val="folHlink"/>
                </a:solidFill>
              </a:rPr>
              <a:t>ème</a:t>
            </a:r>
            <a:r>
              <a:rPr lang="fr-FR" sz="2800" dirty="0" smtClean="0">
                <a:solidFill>
                  <a:schemeClr val="folHlink"/>
                </a:solidFill>
              </a:rPr>
              <a:t> DIV </a:t>
            </a:r>
            <a:r>
              <a:rPr lang="fr-FR" dirty="0" smtClean="0">
                <a:solidFill>
                  <a:schemeClr val="folHlink"/>
                </a:solidFill>
              </a:rPr>
              <a:t/>
            </a:r>
            <a:br>
              <a:rPr lang="fr-FR" dirty="0" smtClean="0">
                <a:solidFill>
                  <a:schemeClr val="folHlink"/>
                </a:solidFill>
              </a:rPr>
            </a:br>
            <a:r>
              <a:rPr lang="fr-FR" sz="2400" dirty="0" smtClean="0">
                <a:solidFill>
                  <a:schemeClr val="tx2"/>
                </a:solidFill>
              </a:rPr>
              <a:t>Olivier EMANUELY</a:t>
            </a:r>
            <a:br>
              <a:rPr lang="fr-FR" sz="2400" dirty="0" smtClean="0">
                <a:solidFill>
                  <a:schemeClr val="tx2"/>
                </a:solidFill>
              </a:rPr>
            </a:br>
            <a:r>
              <a:rPr lang="fr-FR" sz="2400" dirty="0" err="1" smtClean="0">
                <a:solidFill>
                  <a:schemeClr val="tx2"/>
                </a:solidFill>
              </a:rPr>
              <a:t>Mathéo</a:t>
            </a:r>
            <a:r>
              <a:rPr lang="fr-FR" sz="2400" dirty="0" smtClean="0">
                <a:solidFill>
                  <a:schemeClr val="tx2"/>
                </a:solidFill>
              </a:rPr>
              <a:t> DELANNOY</a:t>
            </a:r>
            <a:br>
              <a:rPr lang="fr-FR" sz="2400" dirty="0" smtClean="0">
                <a:solidFill>
                  <a:schemeClr val="tx2"/>
                </a:solidFill>
              </a:rPr>
            </a:br>
            <a:r>
              <a:rPr lang="fr-FR" sz="2400" dirty="0" smtClean="0">
                <a:solidFill>
                  <a:schemeClr val="tx2"/>
                </a:solidFill>
              </a:rPr>
              <a:t>Clément MOSES</a:t>
            </a:r>
            <a:endParaRPr lang="fr-FR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9144000" cy="3861048"/>
          </a:xfrm>
        </p:spPr>
        <p:txBody>
          <a:bodyPr/>
          <a:lstStyle/>
          <a:p>
            <a:pPr eaLnBrk="1" hangingPunct="1">
              <a:buFontTx/>
              <a:buChar char="•"/>
            </a:pPr>
            <a:r>
              <a:rPr lang="fr-FR" sz="3600" dirty="0" smtClean="0">
                <a:solidFill>
                  <a:srgbClr val="0033CC"/>
                </a:solidFill>
              </a:rPr>
              <a:t>Les 9/10 ans:</a:t>
            </a:r>
            <a:r>
              <a:rPr lang="fr-FR" sz="3600" dirty="0" smtClean="0"/>
              <a:t/>
            </a:r>
            <a:br>
              <a:rPr lang="fr-FR" sz="3600" dirty="0" smtClean="0"/>
            </a:br>
            <a:r>
              <a:rPr lang="fr-FR" sz="2800" dirty="0" smtClean="0">
                <a:solidFill>
                  <a:srgbClr val="FF0000"/>
                </a:solidFill>
              </a:rPr>
              <a:t>½ FINALISTE ELITE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dirty="0" smtClean="0"/>
              <a:t>Maxime HILLOUSE  8 ans </a:t>
            </a:r>
            <a:br>
              <a:rPr lang="fr-FR" sz="2800" dirty="0" smtClean="0"/>
            </a:br>
            <a:r>
              <a:rPr lang="fr-FR" sz="2800" dirty="0" smtClean="0"/>
              <a:t>et Ivan TREVISIOL 9 ans</a:t>
            </a:r>
            <a:br>
              <a:rPr lang="fr-FR" sz="2800" dirty="0" smtClean="0"/>
            </a:b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dirty="0" smtClean="0"/>
              <a:t/>
            </a:r>
            <a:br>
              <a:rPr lang="fr-FR" sz="2800" dirty="0" smtClean="0"/>
            </a:br>
            <a:endParaRPr lang="fr-FR" sz="3200" dirty="0" smtClean="0"/>
          </a:p>
        </p:txBody>
      </p:sp>
      <p:pic>
        <p:nvPicPr>
          <p:cNvPr id="6146" name="Picture 2" descr="C:\Documents and Settings\BTC\Bureau\Photos BTC\photo jeunes et adultes saison 2011\DSCN04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0"/>
            <a:ext cx="1646372" cy="1234878"/>
          </a:xfrm>
          <a:prstGeom prst="rect">
            <a:avLst/>
          </a:prstGeom>
          <a:noFill/>
        </p:spPr>
      </p:pic>
      <p:pic>
        <p:nvPicPr>
          <p:cNvPr id="6147" name="Picture 3" descr="C:\Documents and Settings\BTC\Bureau\Photos BTC\photo jeunes et adultes saison 2011\ConstantinBrouar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132856"/>
            <a:ext cx="1512168" cy="1134217"/>
          </a:xfrm>
          <a:prstGeom prst="rect">
            <a:avLst/>
          </a:prstGeom>
          <a:noFill/>
        </p:spPr>
      </p:pic>
      <p:pic>
        <p:nvPicPr>
          <p:cNvPr id="6148" name="Picture 4" descr="C:\Documents and Settings\BTC\Bureau\Photos BTC\photo jeunes et adultes saison 2011\DSCN04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132856"/>
            <a:ext cx="1944216" cy="1458279"/>
          </a:xfrm>
          <a:prstGeom prst="rect">
            <a:avLst/>
          </a:prstGeom>
          <a:noFill/>
        </p:spPr>
      </p:pic>
      <p:pic>
        <p:nvPicPr>
          <p:cNvPr id="6150" name="Picture 6" descr="C:\Documents and Settings\BTC\Bureau\Photos BTC\photo jeunes et adultes saison 2011\DSCN048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4797152"/>
            <a:ext cx="2112065" cy="1584176"/>
          </a:xfrm>
          <a:prstGeom prst="rect">
            <a:avLst/>
          </a:prstGeom>
          <a:noFill/>
        </p:spPr>
      </p:pic>
      <p:pic>
        <p:nvPicPr>
          <p:cNvPr id="6151" name="Picture 7" descr="C:\Documents and Settings\BTC\Bureau\Photos BTC\photo jeunes et adultes saison 2011\Mathi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3356992"/>
            <a:ext cx="1560203" cy="1170246"/>
          </a:xfrm>
          <a:prstGeom prst="rect">
            <a:avLst/>
          </a:prstGeom>
          <a:noFill/>
        </p:spPr>
      </p:pic>
      <p:pic>
        <p:nvPicPr>
          <p:cNvPr id="6152" name="Picture 8" descr="C:\Documents and Settings\BTC\Bureau\Photos BTC\photo jeunes et adultes saison 2011\Thiobault Dreux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5227052"/>
            <a:ext cx="2174423" cy="1630948"/>
          </a:xfrm>
          <a:prstGeom prst="rect">
            <a:avLst/>
          </a:prstGeom>
          <a:noFill/>
        </p:spPr>
      </p:pic>
      <p:pic>
        <p:nvPicPr>
          <p:cNvPr id="6153" name="Picture 9" descr="C:\Documents and Settings\BTC\Bureau\Photos BTC\photo jeunes et adultes saison 2011\IVA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188640"/>
            <a:ext cx="1146622" cy="1818658"/>
          </a:xfrm>
          <a:prstGeom prst="rect">
            <a:avLst/>
          </a:prstGeom>
          <a:noFill/>
        </p:spPr>
      </p:pic>
      <p:sp>
        <p:nvSpPr>
          <p:cNvPr id="13" name="ZoneTexte 12"/>
          <p:cNvSpPr txBox="1"/>
          <p:nvPr/>
        </p:nvSpPr>
        <p:spPr>
          <a:xfrm>
            <a:off x="0" y="4725144"/>
            <a:ext cx="604867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sz="2800" dirty="0" smtClean="0">
                <a:solidFill>
                  <a:schemeClr val="folHlink"/>
                </a:solidFill>
              </a:rPr>
              <a:t>EN 2</a:t>
            </a:r>
            <a:r>
              <a:rPr lang="fr-FR" sz="2800" baseline="30000" dirty="0" smtClean="0">
                <a:solidFill>
                  <a:schemeClr val="folHlink"/>
                </a:solidFill>
              </a:rPr>
              <a:t>ème</a:t>
            </a:r>
            <a:r>
              <a:rPr lang="fr-FR" sz="2800" dirty="0" smtClean="0">
                <a:solidFill>
                  <a:schemeClr val="folHlink"/>
                </a:solidFill>
              </a:rPr>
              <a:t> DIV</a:t>
            </a:r>
            <a:r>
              <a:rPr lang="fr-FR" dirty="0" smtClean="0">
                <a:solidFill>
                  <a:schemeClr val="folHlink"/>
                </a:solidFill>
              </a:rPr>
              <a:t/>
            </a:r>
            <a:br>
              <a:rPr lang="fr-FR" dirty="0" smtClean="0">
                <a:solidFill>
                  <a:schemeClr val="folHlink"/>
                </a:solidFill>
              </a:rPr>
            </a:br>
            <a:r>
              <a:rPr lang="fr-FR" sz="2400" dirty="0" smtClean="0">
                <a:solidFill>
                  <a:schemeClr val="tx2"/>
                </a:solidFill>
              </a:rPr>
              <a:t>Maxime MARPAUX</a:t>
            </a:r>
            <a:br>
              <a:rPr lang="fr-FR" sz="2400" dirty="0" smtClean="0">
                <a:solidFill>
                  <a:schemeClr val="tx2"/>
                </a:solidFill>
              </a:rPr>
            </a:br>
            <a:r>
              <a:rPr lang="fr-FR" sz="2400" dirty="0" smtClean="0">
                <a:solidFill>
                  <a:schemeClr val="tx2"/>
                </a:solidFill>
              </a:rPr>
              <a:t>Thibault DREUX</a:t>
            </a:r>
            <a:endParaRPr lang="fr-FR" sz="2400" dirty="0">
              <a:solidFill>
                <a:schemeClr val="tx2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2636912"/>
            <a:ext cx="40324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</a:rPr>
              <a:t>EN 1</a:t>
            </a:r>
            <a:r>
              <a:rPr lang="fr-FR" sz="2800" baseline="30000" dirty="0" smtClean="0">
                <a:solidFill>
                  <a:srgbClr val="FF0000"/>
                </a:solidFill>
              </a:rPr>
              <a:t>ère</a:t>
            </a:r>
            <a:r>
              <a:rPr lang="fr-FR" sz="2800" dirty="0" smtClean="0">
                <a:solidFill>
                  <a:srgbClr val="FF0000"/>
                </a:solidFill>
              </a:rPr>
              <a:t> DIV</a:t>
            </a:r>
            <a:r>
              <a:rPr lang="fr-FR" dirty="0" smtClean="0">
                <a:solidFill>
                  <a:srgbClr val="FF0000"/>
                </a:solidFill>
              </a:rPr>
              <a:t/>
            </a:r>
            <a:br>
              <a:rPr lang="fr-FR" dirty="0" smtClean="0">
                <a:solidFill>
                  <a:srgbClr val="FF0000"/>
                </a:solidFill>
              </a:rPr>
            </a:br>
            <a:r>
              <a:rPr lang="fr-FR" sz="2400" dirty="0" smtClean="0">
                <a:solidFill>
                  <a:schemeClr val="tx2"/>
                </a:solidFill>
              </a:rPr>
              <a:t>Constantin BROUARD</a:t>
            </a:r>
            <a:br>
              <a:rPr lang="fr-FR" sz="2400" dirty="0" smtClean="0">
                <a:solidFill>
                  <a:schemeClr val="tx2"/>
                </a:solidFill>
              </a:rPr>
            </a:br>
            <a:r>
              <a:rPr lang="fr-FR" sz="2400" dirty="0" smtClean="0">
                <a:solidFill>
                  <a:schemeClr val="tx2"/>
                </a:solidFill>
              </a:rPr>
              <a:t>Victor POUYSEGUR</a:t>
            </a:r>
            <a:br>
              <a:rPr lang="fr-FR" sz="2400" dirty="0" smtClean="0">
                <a:solidFill>
                  <a:schemeClr val="tx2"/>
                </a:solidFill>
              </a:rPr>
            </a:br>
            <a:r>
              <a:rPr lang="fr-FR" sz="2400" dirty="0" smtClean="0">
                <a:solidFill>
                  <a:schemeClr val="tx2"/>
                </a:solidFill>
              </a:rPr>
              <a:t>Mathis LAFFON</a:t>
            </a:r>
            <a:endParaRPr lang="fr-FR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13" grpId="0" build="allAtOnce"/>
      <p:bldP spid="14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/>
          <a:lstStyle/>
          <a:p>
            <a:pPr algn="ctr" eaLnBrk="1" hangingPunct="1"/>
            <a:r>
              <a:rPr lang="fr-FR" sz="3600" smtClean="0"/>
              <a:t>RESULTATS INDIVIDUELS</a:t>
            </a:r>
          </a:p>
        </p:txBody>
      </p:sp>
      <p:sp>
        <p:nvSpPr>
          <p:cNvPr id="17411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549275"/>
            <a:ext cx="8642350" cy="59753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FR" dirty="0" smtClean="0"/>
              <a:t>Sur les 44 jeunes engagés par le club, 21 ont atteint le niveau régional.</a:t>
            </a:r>
          </a:p>
          <a:p>
            <a:pPr eaLnBrk="1" hangingPunct="1">
              <a:buFontTx/>
              <a:buNone/>
            </a:pPr>
            <a:r>
              <a:rPr lang="fr-FR" sz="2800" dirty="0" smtClean="0">
                <a:solidFill>
                  <a:schemeClr val="folHlink"/>
                </a:solidFill>
              </a:rPr>
              <a:t>LES FINALISTES:</a:t>
            </a:r>
          </a:p>
          <a:p>
            <a:pPr eaLnBrk="1" hangingPunct="1">
              <a:buFontTx/>
              <a:buNone/>
            </a:pPr>
            <a:r>
              <a:rPr lang="fr-FR" dirty="0" smtClean="0">
                <a:solidFill>
                  <a:schemeClr val="hlink"/>
                </a:solidFill>
              </a:rPr>
              <a:t>Tess D’ARDALHON en 11 ans</a:t>
            </a:r>
          </a:p>
          <a:p>
            <a:pPr eaLnBrk="1" hangingPunct="1">
              <a:buFontTx/>
              <a:buNone/>
            </a:pPr>
            <a:endParaRPr lang="fr-FR" dirty="0" smtClean="0"/>
          </a:p>
          <a:p>
            <a:pPr eaLnBrk="1" hangingPunct="1">
              <a:buFontTx/>
              <a:buNone/>
            </a:pPr>
            <a:r>
              <a:rPr lang="fr-FR" dirty="0" smtClean="0"/>
              <a:t>Benjamin BAYSSIERE en 11 ans</a:t>
            </a:r>
          </a:p>
          <a:p>
            <a:pPr eaLnBrk="1" hangingPunct="1">
              <a:buFontTx/>
              <a:buNone/>
            </a:pPr>
            <a:endParaRPr lang="fr-FR" dirty="0" smtClean="0"/>
          </a:p>
          <a:p>
            <a:pPr eaLnBrk="1" hangingPunct="1">
              <a:buFontTx/>
              <a:buNone/>
            </a:pPr>
            <a:r>
              <a:rPr lang="fr-FR" dirty="0" smtClean="0"/>
              <a:t>Pierre JOFFRE en 12 ans</a:t>
            </a:r>
          </a:p>
          <a:p>
            <a:pPr eaLnBrk="1" hangingPunct="1">
              <a:buFontTx/>
              <a:buNone/>
            </a:pPr>
            <a:r>
              <a:rPr lang="fr-FR" dirty="0" smtClean="0"/>
              <a:t> </a:t>
            </a:r>
          </a:p>
          <a:p>
            <a:pPr eaLnBrk="1" hangingPunct="1">
              <a:buFontTx/>
              <a:buNone/>
            </a:pPr>
            <a:r>
              <a:rPr lang="fr-FR" dirty="0" smtClean="0"/>
              <a:t>Thibaut CANCEL en 15/16 ans </a:t>
            </a:r>
          </a:p>
        </p:txBody>
      </p:sp>
      <p:pic>
        <p:nvPicPr>
          <p:cNvPr id="22532" name="Picture 7" descr="TESS championne et vice championne 2011 MP 10 a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484784"/>
            <a:ext cx="11176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9" descr="PICT56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2780928"/>
            <a:ext cx="1290637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PIERR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861048"/>
            <a:ext cx="1152128" cy="1653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HIBAUT Winning Team Blagnac 20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44024" y="5273652"/>
            <a:ext cx="1720464" cy="1434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3717032"/>
          </a:xfrm>
        </p:spPr>
        <p:txBody>
          <a:bodyPr/>
          <a:lstStyle/>
          <a:p>
            <a:pPr eaLnBrk="1" hangingPunct="1"/>
            <a:r>
              <a:rPr lang="fr-FR" sz="4000" dirty="0" smtClean="0">
                <a:solidFill>
                  <a:schemeClr val="folHlink"/>
                </a:solidFill>
              </a:rPr>
              <a:t>CHAMPIONS REG:</a:t>
            </a:r>
            <a:br>
              <a:rPr lang="fr-FR" sz="4000" dirty="0" smtClean="0">
                <a:solidFill>
                  <a:schemeClr val="folHlink"/>
                </a:solidFill>
              </a:rPr>
            </a:br>
            <a:r>
              <a:rPr lang="fr-FR" sz="3200" dirty="0" smtClean="0">
                <a:solidFill>
                  <a:srgbClr val="FFC000"/>
                </a:solidFill>
              </a:rPr>
              <a:t>Mathis LAFFON e 8 ans</a:t>
            </a:r>
            <a:r>
              <a:rPr lang="fr-FR" sz="4000" dirty="0" smtClean="0">
                <a:solidFill>
                  <a:schemeClr val="tx1"/>
                </a:solidFill>
              </a:rPr>
              <a:t/>
            </a:r>
            <a:br>
              <a:rPr lang="fr-FR" sz="4000" dirty="0" smtClean="0">
                <a:solidFill>
                  <a:schemeClr val="tx1"/>
                </a:solidFill>
              </a:rPr>
            </a:br>
            <a:r>
              <a:rPr lang="fr-FR" sz="4000" dirty="0" smtClean="0">
                <a:solidFill>
                  <a:schemeClr val="tx1"/>
                </a:solidFill>
              </a:rPr>
              <a:t/>
            </a:r>
            <a:br>
              <a:rPr lang="fr-FR" sz="4000" dirty="0" smtClean="0">
                <a:solidFill>
                  <a:schemeClr val="tx1"/>
                </a:solidFill>
              </a:rPr>
            </a:br>
            <a:r>
              <a:rPr lang="fr-FR" sz="4000" dirty="0" smtClean="0">
                <a:solidFill>
                  <a:schemeClr val="tx1"/>
                </a:solidFill>
              </a:rPr>
              <a:t/>
            </a:r>
            <a:br>
              <a:rPr lang="fr-FR" sz="4000" dirty="0" smtClean="0">
                <a:solidFill>
                  <a:schemeClr val="tx1"/>
                </a:solidFill>
              </a:rPr>
            </a:br>
            <a:endParaRPr lang="fr-FR" sz="3200" dirty="0" smtClean="0">
              <a:solidFill>
                <a:schemeClr val="tx1"/>
              </a:solidFill>
            </a:endParaRPr>
          </a:p>
        </p:txBody>
      </p:sp>
      <p:pic>
        <p:nvPicPr>
          <p:cNvPr id="23556" name="Picture 7" descr="PICT56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9150" y="2420888"/>
            <a:ext cx="1974850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8" descr="ALLEXAND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4581525"/>
            <a:ext cx="1690688" cy="209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BTC\Bureau\Photos BTC\photo jeunes et adultes saison 2011\Mathi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32656"/>
            <a:ext cx="2267562" cy="1700808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0" y="5301208"/>
            <a:ext cx="723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Alexandre HILLHOUSE en 11 ans</a:t>
            </a:r>
            <a:endParaRPr lang="fr-FR" sz="2800" dirty="0"/>
          </a:p>
        </p:txBody>
      </p:sp>
      <p:sp>
        <p:nvSpPr>
          <p:cNvPr id="7" name="ZoneTexte 6"/>
          <p:cNvSpPr txBox="1"/>
          <p:nvPr/>
        </p:nvSpPr>
        <p:spPr>
          <a:xfrm>
            <a:off x="0" y="3140968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Maxime HILLHOUSE en 9 ans</a:t>
            </a:r>
            <a:endParaRPr lang="fr-FR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6" grpId="0" build="allAtOnce"/>
      <p:bldP spid="7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93175" cy="4509120"/>
          </a:xfrm>
        </p:spPr>
        <p:txBody>
          <a:bodyPr/>
          <a:lstStyle/>
          <a:p>
            <a:pPr eaLnBrk="1" hangingPunct="1"/>
            <a:r>
              <a:rPr lang="fr-FR" sz="4000" dirty="0" smtClean="0">
                <a:solidFill>
                  <a:schemeClr val="folHlink"/>
                </a:solidFill>
              </a:rPr>
              <a:t>CHAMPIONS REG:</a:t>
            </a:r>
            <a:br>
              <a:rPr lang="fr-FR" sz="4000" dirty="0" smtClean="0">
                <a:solidFill>
                  <a:schemeClr val="folHlink"/>
                </a:solidFill>
              </a:rPr>
            </a:br>
            <a:r>
              <a:rPr lang="fr-FR" sz="4000" dirty="0" smtClean="0">
                <a:solidFill>
                  <a:schemeClr val="folHlink"/>
                </a:solidFill>
              </a:rPr>
              <a:t/>
            </a:r>
            <a:br>
              <a:rPr lang="fr-FR" sz="4000" dirty="0" smtClean="0">
                <a:solidFill>
                  <a:schemeClr val="folHlink"/>
                </a:solidFill>
              </a:rPr>
            </a:br>
            <a:r>
              <a:rPr lang="fr-FR" sz="4000" dirty="0" smtClean="0">
                <a:solidFill>
                  <a:srgbClr val="FFC000"/>
                </a:solidFill>
              </a:rPr>
              <a:t>Hugo GASTON</a:t>
            </a:r>
            <a:r>
              <a:rPr lang="fr-FR" sz="2800" dirty="0" smtClean="0">
                <a:solidFill>
                  <a:schemeClr val="tx1"/>
                </a:solidFill>
              </a:rPr>
              <a:t> en 12 ans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hlink"/>
                </a:solidFill>
              </a:rPr>
              <a:t/>
            </a:r>
            <a:br>
              <a:rPr lang="fr-FR" sz="2800" dirty="0" smtClean="0">
                <a:solidFill>
                  <a:schemeClr val="hlink"/>
                </a:solidFill>
              </a:rPr>
            </a:br>
            <a:r>
              <a:rPr lang="fr-FR" sz="2800" dirty="0" smtClean="0">
                <a:solidFill>
                  <a:schemeClr val="hlink"/>
                </a:solidFill>
              </a:rPr>
              <a:t/>
            </a:r>
            <a:br>
              <a:rPr lang="fr-FR" sz="2800" dirty="0" smtClean="0">
                <a:solidFill>
                  <a:schemeClr val="hlink"/>
                </a:solidFill>
              </a:rPr>
            </a:br>
            <a:r>
              <a:rPr lang="fr-FR" sz="4000" dirty="0" smtClean="0">
                <a:solidFill>
                  <a:schemeClr val="tx1"/>
                </a:solidFill>
              </a:rPr>
              <a:t>Nicolas LAPORTE </a:t>
            </a:r>
            <a:r>
              <a:rPr lang="fr-FR" sz="2800" dirty="0" smtClean="0">
                <a:solidFill>
                  <a:schemeClr val="tx1"/>
                </a:solidFill>
              </a:rPr>
              <a:t>en 15/16 ans</a:t>
            </a:r>
          </a:p>
        </p:txBody>
      </p:sp>
      <p:pic>
        <p:nvPicPr>
          <p:cNvPr id="6" name="Picture 8" descr="U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332656"/>
            <a:ext cx="1728192" cy="282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BTC\Bureau\Photos BTC\Cadets mars 2012\LAPORTE NI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933056"/>
            <a:ext cx="2376264" cy="274741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1625"/>
            <a:ext cx="7772400" cy="606425"/>
          </a:xfrm>
        </p:spPr>
        <p:txBody>
          <a:bodyPr/>
          <a:lstStyle/>
          <a:p>
            <a:pPr algn="ctr" eaLnBrk="1" hangingPunct="1"/>
            <a:r>
              <a:rPr lang="fr-FR" sz="4000" smtClean="0"/>
              <a:t>BILAN: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0"/>
            <a:ext cx="8675687" cy="59499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r-FR" sz="2800" dirty="0" smtClean="0"/>
              <a:t>5 titres de CHAMP REG par équipe</a:t>
            </a:r>
          </a:p>
          <a:p>
            <a:pPr eaLnBrk="1" hangingPunct="1">
              <a:lnSpc>
                <a:spcPct val="80000"/>
              </a:lnSpc>
            </a:pPr>
            <a:r>
              <a:rPr lang="fr-FR" sz="2800" dirty="0" smtClean="0"/>
              <a:t>5 titres de CHAMP REG individuel</a:t>
            </a:r>
          </a:p>
          <a:p>
            <a:pPr eaLnBrk="1" hangingPunct="1">
              <a:lnSpc>
                <a:spcPct val="80000"/>
              </a:lnSpc>
            </a:pPr>
            <a:r>
              <a:rPr lang="fr-FR" sz="2800" dirty="0" smtClean="0"/>
              <a:t>Ivan TREVISIOL, Alexandre HILLHOUSE et  Benjamin BAYSSIERE font parti du PAN (programme avenir National)</a:t>
            </a:r>
          </a:p>
          <a:p>
            <a:pPr eaLnBrk="1" hangingPunct="1">
              <a:lnSpc>
                <a:spcPct val="80000"/>
              </a:lnSpc>
            </a:pPr>
            <a:r>
              <a:rPr lang="fr-FR" sz="2800" dirty="0" smtClean="0"/>
              <a:t>Thibaut CANCEL, Hugo GASTON et Pierre JOFFRE sont au POLE ESPOIRS, Nicolas LAPORTE dans le groupe Midi Pyrénées 15/18 ans. </a:t>
            </a:r>
          </a:p>
          <a:p>
            <a:pPr eaLnBrk="1" hangingPunct="1">
              <a:lnSpc>
                <a:spcPct val="80000"/>
              </a:lnSpc>
            </a:pPr>
            <a:r>
              <a:rPr lang="fr-FR" sz="2800" dirty="0" err="1" smtClean="0"/>
              <a:t>Yoni</a:t>
            </a:r>
            <a:r>
              <a:rPr lang="fr-FR" sz="2800" dirty="0" smtClean="0"/>
              <a:t> HADDAD 2005, Mathis LAFFON 2004, Maxime HILLHOUSE 2003, Tess D’ARDALHON 2001 sont au GAD (groupe avenir départemental)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r-FR" sz="2800" dirty="0" smtClean="0"/>
          </a:p>
          <a:p>
            <a:pPr eaLnBrk="1" hangingPunct="1">
              <a:lnSpc>
                <a:spcPct val="80000"/>
              </a:lnSpc>
            </a:pPr>
            <a:endParaRPr lang="fr-FR" sz="2800" dirty="0" smtClean="0"/>
          </a:p>
          <a:p>
            <a:pPr eaLnBrk="1" hangingPunct="1">
              <a:lnSpc>
                <a:spcPct val="80000"/>
              </a:lnSpc>
            </a:pPr>
            <a:endParaRPr lang="fr-FR" sz="2800" dirty="0" smtClean="0"/>
          </a:p>
          <a:p>
            <a:pPr eaLnBrk="1" hangingPunct="1">
              <a:lnSpc>
                <a:spcPct val="80000"/>
              </a:lnSpc>
            </a:pPr>
            <a:endParaRPr lang="fr-FR" sz="2800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765175"/>
          </a:xfrm>
        </p:spPr>
        <p:txBody>
          <a:bodyPr/>
          <a:lstStyle/>
          <a:p>
            <a:pPr algn="ctr" eaLnBrk="1" hangingPunct="1"/>
            <a:r>
              <a:rPr lang="fr-FR" dirty="0" smtClean="0"/>
              <a:t>Mentions particulières: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20713"/>
            <a:ext cx="5867400" cy="62372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fr-FR" sz="20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r-FR" sz="2000" dirty="0" smtClean="0"/>
          </a:p>
          <a:p>
            <a:pPr eaLnBrk="1" hangingPunct="1">
              <a:lnSpc>
                <a:spcPct val="80000"/>
              </a:lnSpc>
            </a:pPr>
            <a:r>
              <a:rPr lang="fr-FR" sz="2800" dirty="0" smtClean="0">
                <a:solidFill>
                  <a:schemeClr val="folHlink"/>
                </a:solidFill>
              </a:rPr>
              <a:t>Benjamin BAYSSIERE / Alexandre HILLHOUSE </a:t>
            </a:r>
            <a:r>
              <a:rPr lang="fr-FR" sz="2800" dirty="0" smtClean="0"/>
              <a:t>: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fr-FR" sz="2800" dirty="0" smtClean="0"/>
              <a:t>½ finaliste  AU CHAMP DE France en équipe 11 ans. (représentants Midi Pyrénées)</a:t>
            </a:r>
          </a:p>
          <a:p>
            <a:pPr eaLnBrk="1" hangingPunct="1">
              <a:lnSpc>
                <a:spcPct val="80000"/>
              </a:lnSpc>
              <a:buNone/>
            </a:pPr>
            <a:endParaRPr lang="fr-FR" sz="2000" dirty="0" smtClean="0"/>
          </a:p>
          <a:p>
            <a:pPr eaLnBrk="1" hangingPunct="1">
              <a:lnSpc>
                <a:spcPct val="80000"/>
              </a:lnSpc>
              <a:buNone/>
            </a:pPr>
            <a:endParaRPr lang="fr-FR" sz="2000" dirty="0" smtClean="0"/>
          </a:p>
          <a:p>
            <a:pPr eaLnBrk="1" hangingPunct="1">
              <a:lnSpc>
                <a:spcPct val="80000"/>
              </a:lnSpc>
            </a:pPr>
            <a:r>
              <a:rPr lang="fr-FR" sz="2800" dirty="0" smtClean="0">
                <a:solidFill>
                  <a:srgbClr val="FF0000"/>
                </a:solidFill>
              </a:rPr>
              <a:t>Nicolas LAPORTE:  </a:t>
            </a:r>
            <a:r>
              <a:rPr lang="fr-FR" sz="2800" dirty="0" smtClean="0">
                <a:solidFill>
                  <a:srgbClr val="FFC000"/>
                </a:solidFill>
              </a:rPr>
              <a:t>¼ de finaliste du Championnat de France à Roland Garros</a:t>
            </a:r>
          </a:p>
        </p:txBody>
      </p:sp>
      <p:pic>
        <p:nvPicPr>
          <p:cNvPr id="26629" name="Picture 5" descr="PICT56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836712"/>
            <a:ext cx="2700337" cy="202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BTC\Bureau\Photos BTC\Cadets mars 2012\LAPORTE NI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284984"/>
            <a:ext cx="2572321" cy="297409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 algn="ctr" eaLnBrk="1" hangingPunct="1"/>
            <a:r>
              <a:rPr lang="fr-FR" sz="3200" dirty="0" smtClean="0"/>
              <a:t>LES NOUVEAUX ET FUTURS VAINQUEURS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12776"/>
            <a:ext cx="8458200" cy="792088"/>
          </a:xfrm>
        </p:spPr>
        <p:txBody>
          <a:bodyPr/>
          <a:lstStyle/>
          <a:p>
            <a:pPr eaLnBrk="1" hangingPunct="1">
              <a:buNone/>
            </a:pPr>
            <a:r>
              <a:rPr lang="fr-FR" sz="2800" dirty="0" smtClean="0">
                <a:solidFill>
                  <a:srgbClr val="FF33CC"/>
                </a:solidFill>
              </a:rPr>
              <a:t>Léa GUEROULT 2002</a:t>
            </a:r>
          </a:p>
          <a:p>
            <a:pPr eaLnBrk="1" hangingPunct="1">
              <a:buNone/>
            </a:pPr>
            <a:endParaRPr lang="fr-FR" sz="3600" dirty="0" smtClean="0">
              <a:solidFill>
                <a:srgbClr val="FF33CC"/>
              </a:solidFill>
            </a:endParaRPr>
          </a:p>
          <a:p>
            <a:pPr eaLnBrk="1" hangingPunct="1">
              <a:buNone/>
            </a:pPr>
            <a:endParaRPr lang="fr-FR" sz="3600" dirty="0" smtClean="0">
              <a:solidFill>
                <a:srgbClr val="FF33CC"/>
              </a:solidFill>
            </a:endParaRPr>
          </a:p>
          <a:p>
            <a:pPr eaLnBrk="1" hangingPunct="1">
              <a:buNone/>
            </a:pPr>
            <a:endParaRPr lang="fr-FR" sz="3600" dirty="0" smtClean="0">
              <a:solidFill>
                <a:srgbClr val="0033CC"/>
              </a:solidFill>
            </a:endParaRPr>
          </a:p>
          <a:p>
            <a:pPr eaLnBrk="1" hangingPunct="1">
              <a:buNone/>
            </a:pPr>
            <a:endParaRPr lang="fr-FR" sz="3600" dirty="0" smtClean="0">
              <a:solidFill>
                <a:srgbClr val="FF33CC"/>
              </a:solidFill>
            </a:endParaRPr>
          </a:p>
          <a:p>
            <a:pPr eaLnBrk="1" hangingPunct="1">
              <a:buNone/>
            </a:pPr>
            <a:endParaRPr lang="fr-FR" sz="2400" dirty="0" smtClean="0">
              <a:solidFill>
                <a:srgbClr val="0033CC"/>
              </a:solidFill>
            </a:endParaRPr>
          </a:p>
          <a:p>
            <a:pPr eaLnBrk="1" hangingPunct="1"/>
            <a:endParaRPr lang="fr-FR" sz="2800" dirty="0" smtClean="0">
              <a:solidFill>
                <a:srgbClr val="0033CC"/>
              </a:solidFill>
            </a:endParaRPr>
          </a:p>
          <a:p>
            <a:pPr eaLnBrk="1" hangingPunct="1">
              <a:buFontTx/>
              <a:buNone/>
            </a:pPr>
            <a:endParaRPr lang="fr-FR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0" y="6093296"/>
            <a:ext cx="6516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fr-FR" sz="3200" dirty="0" smtClean="0">
                <a:solidFill>
                  <a:srgbClr val="0033CC"/>
                </a:solidFill>
              </a:rPr>
              <a:t>Jules RECASSENS 1998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5013176"/>
            <a:ext cx="7060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buNone/>
            </a:pPr>
            <a:r>
              <a:rPr lang="fr-FR" sz="2800" dirty="0" smtClean="0">
                <a:solidFill>
                  <a:srgbClr val="FF33CC"/>
                </a:solidFill>
              </a:rPr>
              <a:t>Claire DONA 2000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0" y="3861048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fr-FR" sz="2800" dirty="0" smtClean="0">
                <a:solidFill>
                  <a:srgbClr val="0033CC"/>
                </a:solidFill>
              </a:rPr>
              <a:t>Paul CHIRON 2003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0" y="2636912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fr-FR" sz="2800" dirty="0" smtClean="0">
                <a:solidFill>
                  <a:srgbClr val="FF33CC"/>
                </a:solidFill>
              </a:rPr>
              <a:t>Olivia GRIBAUDO 2002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  <p:bldP spid="7" grpId="0" build="allAtOnce"/>
      <p:bldP spid="8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8964612" cy="692696"/>
          </a:xfrm>
        </p:spPr>
        <p:txBody>
          <a:bodyPr/>
          <a:lstStyle/>
          <a:p>
            <a:pPr eaLnBrk="1" hangingPunct="1"/>
            <a:r>
              <a:rPr lang="fr-FR" sz="2800" dirty="0" smtClean="0"/>
              <a:t>COMPETITIONS ECOULEES </a:t>
            </a:r>
            <a:r>
              <a:rPr lang="fr-FR" sz="3200" dirty="0" smtClean="0"/>
              <a:t>ou </a:t>
            </a:r>
            <a:r>
              <a:rPr lang="fr-FR" sz="2800" dirty="0" smtClean="0"/>
              <a:t>EN COURS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8680"/>
            <a:ext cx="9144000" cy="630932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FR" sz="2400" u="sng" dirty="0" smtClean="0">
                <a:solidFill>
                  <a:schemeClr val="folHlink"/>
                </a:solidFill>
              </a:rPr>
              <a:t>COUPE de DOUBLES</a:t>
            </a:r>
            <a:r>
              <a:rPr lang="fr-FR" sz="2400" dirty="0" smtClean="0">
                <a:solidFill>
                  <a:schemeClr val="folHlink"/>
                </a:solidFill>
              </a:rPr>
              <a:t>:</a:t>
            </a:r>
            <a:r>
              <a:rPr lang="fr-FR" sz="2400" dirty="0" smtClean="0"/>
              <a:t> </a:t>
            </a:r>
          </a:p>
          <a:p>
            <a:pPr eaLnBrk="1" hangingPunct="1">
              <a:buFontTx/>
              <a:buNone/>
            </a:pPr>
            <a:r>
              <a:rPr lang="fr-FR" sz="1400" dirty="0" smtClean="0"/>
              <a:t>½ FINALISTE:</a:t>
            </a:r>
          </a:p>
          <a:p>
            <a:pPr eaLnBrk="1" hangingPunct="1">
              <a:buFontTx/>
              <a:buNone/>
            </a:pPr>
            <a:r>
              <a:rPr lang="fr-FR" sz="1400" dirty="0" smtClean="0"/>
              <a:t>Ivan TREVISIOL et Yann MARSEILLAN en 12 ans (contre </a:t>
            </a:r>
          </a:p>
          <a:p>
            <a:pPr eaLnBrk="1" hangingPunct="1">
              <a:buFontTx/>
              <a:buNone/>
            </a:pPr>
            <a:r>
              <a:rPr lang="fr-FR" sz="1400" dirty="0" smtClean="0"/>
              <a:t>L’équipe vainqueur )</a:t>
            </a:r>
            <a:endParaRPr lang="fr-FR" sz="2400" dirty="0" smtClean="0"/>
          </a:p>
          <a:p>
            <a:pPr eaLnBrk="1" hangingPunct="1">
              <a:buFontTx/>
              <a:buNone/>
            </a:pPr>
            <a:endParaRPr lang="fr-FR" sz="1400" dirty="0" smtClean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</a:pPr>
            <a:r>
              <a:rPr lang="fr-FR" sz="1800" dirty="0" smtClean="0">
                <a:solidFill>
                  <a:schemeClr val="tx2"/>
                </a:solidFill>
              </a:rPr>
              <a:t>FINALISTE:</a:t>
            </a:r>
            <a:r>
              <a:rPr lang="fr-FR" sz="1800" dirty="0" smtClean="0"/>
              <a:t> </a:t>
            </a:r>
          </a:p>
          <a:p>
            <a:pPr eaLnBrk="1" hangingPunct="1">
              <a:buFontTx/>
              <a:buNone/>
            </a:pPr>
            <a:r>
              <a:rPr lang="fr-FR" sz="1800" dirty="0" smtClean="0">
                <a:solidFill>
                  <a:schemeClr val="hlink"/>
                </a:solidFill>
              </a:rPr>
              <a:t>Tess D’ARDALHON et </a:t>
            </a:r>
          </a:p>
          <a:p>
            <a:pPr eaLnBrk="1" hangingPunct="1">
              <a:buFontTx/>
              <a:buNone/>
            </a:pPr>
            <a:r>
              <a:rPr lang="fr-FR" sz="1800" dirty="0" smtClean="0">
                <a:solidFill>
                  <a:schemeClr val="hlink"/>
                </a:solidFill>
              </a:rPr>
              <a:t>Margaux KOMANO en 12 ans</a:t>
            </a:r>
          </a:p>
          <a:p>
            <a:pPr eaLnBrk="1" hangingPunct="1">
              <a:buFontTx/>
              <a:buNone/>
            </a:pPr>
            <a:endParaRPr lang="fr-FR" sz="1400" dirty="0" smtClean="0">
              <a:solidFill>
                <a:schemeClr val="folHlink"/>
              </a:solidFill>
            </a:endParaRPr>
          </a:p>
          <a:p>
            <a:pPr eaLnBrk="1" hangingPunct="1">
              <a:buFontTx/>
              <a:buNone/>
            </a:pPr>
            <a:endParaRPr lang="fr-FR" sz="1400" dirty="0" smtClean="0">
              <a:solidFill>
                <a:schemeClr val="folHlink"/>
              </a:solidFill>
            </a:endParaRP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chemeClr val="folHlink"/>
                </a:solidFill>
              </a:rPr>
              <a:t>VAINQUEUR: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chemeClr val="hlink"/>
                </a:solidFill>
              </a:rPr>
              <a:t>Léa GUEROULT et Oliva GRIBAUDO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chemeClr val="hlink"/>
                </a:solidFill>
              </a:rPr>
              <a:t>en 11 ans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rgbClr val="FFC000"/>
                </a:solidFill>
              </a:rPr>
              <a:t>Maxime HILLHOUSE et Mathis LAFFON EN 9/10 ans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rgbClr val="FFC000"/>
                </a:solidFill>
              </a:rPr>
              <a:t>Benjamin BAYSSIERE et Alexandre HILLHOUSE 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rgbClr val="FFC000"/>
                </a:solidFill>
              </a:rPr>
              <a:t>en 12 ans</a:t>
            </a:r>
            <a:endParaRPr lang="fr-FR" sz="2400" dirty="0" smtClean="0"/>
          </a:p>
          <a:p>
            <a:pPr eaLnBrk="1" hangingPunct="1">
              <a:buFontTx/>
              <a:buNone/>
            </a:pPr>
            <a:endParaRPr lang="fr-FR" sz="1800" dirty="0" smtClean="0">
              <a:solidFill>
                <a:srgbClr val="FF0000"/>
              </a:solidFill>
            </a:endParaRPr>
          </a:p>
        </p:txBody>
      </p:sp>
      <p:pic>
        <p:nvPicPr>
          <p:cNvPr id="28676" name="Picture 4" descr="double de l'ét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2068" y="548680"/>
            <a:ext cx="3551932" cy="2663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"/>
            <a:ext cx="8458200" cy="908720"/>
          </a:xfrm>
        </p:spPr>
        <p:txBody>
          <a:bodyPr/>
          <a:lstStyle/>
          <a:p>
            <a:r>
              <a:rPr lang="fr-FR" u="sng" dirty="0" smtClean="0">
                <a:solidFill>
                  <a:srgbClr val="FF0000"/>
                </a:solidFill>
              </a:rPr>
              <a:t/>
            </a:r>
            <a:br>
              <a:rPr lang="fr-FR" u="sng" dirty="0" smtClean="0">
                <a:solidFill>
                  <a:srgbClr val="FF0000"/>
                </a:solidFill>
              </a:rPr>
            </a:br>
            <a:r>
              <a:rPr lang="fr-FR" u="sng" dirty="0" smtClean="0">
                <a:solidFill>
                  <a:srgbClr val="FF0000"/>
                </a:solidFill>
              </a:rPr>
              <a:t>RESULTATS INDIVIDUELS</a:t>
            </a:r>
            <a:r>
              <a:rPr lang="fr-FR" dirty="0" smtClean="0">
                <a:solidFill>
                  <a:srgbClr val="FF0000"/>
                </a:solidFill>
              </a:rPr>
              <a:t>:</a:t>
            </a:r>
            <a:br>
              <a:rPr lang="fr-FR" dirty="0" smtClean="0">
                <a:solidFill>
                  <a:srgbClr val="FF0000"/>
                </a:solidFill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836712"/>
            <a:ext cx="8712968" cy="60212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rgbClr val="FF0000"/>
                </a:solidFill>
              </a:rPr>
              <a:t>Hugo GASTON </a:t>
            </a:r>
            <a:r>
              <a:rPr lang="fr-FR" sz="2400" dirty="0" smtClean="0">
                <a:solidFill>
                  <a:srgbClr val="FFC000"/>
                </a:solidFill>
              </a:rPr>
              <a:t>vainqueur du tournoi pré </a:t>
            </a:r>
            <a:r>
              <a:rPr lang="fr-FR" sz="2400" dirty="0" err="1" smtClean="0">
                <a:solidFill>
                  <a:srgbClr val="FFC000"/>
                </a:solidFill>
              </a:rPr>
              <a:t>qualif</a:t>
            </a:r>
            <a:r>
              <a:rPr lang="fr-FR" sz="2400" dirty="0" smtClean="0">
                <a:solidFill>
                  <a:srgbClr val="FFC000"/>
                </a:solidFill>
              </a:rPr>
              <a:t> de MONTAUBAN pour les petits AS de TARBES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rgbClr val="FF0000"/>
                </a:solidFill>
              </a:rPr>
              <a:t>Maxime HILLHOUSE </a:t>
            </a:r>
            <a:r>
              <a:rPr lang="fr-FR" sz="2400" dirty="0" smtClean="0">
                <a:solidFill>
                  <a:srgbClr val="FFC000"/>
                </a:solidFill>
              </a:rPr>
              <a:t>5</a:t>
            </a:r>
            <a:r>
              <a:rPr lang="fr-FR" sz="2400" baseline="30000" dirty="0" smtClean="0">
                <a:solidFill>
                  <a:srgbClr val="FFC000"/>
                </a:solidFill>
              </a:rPr>
              <a:t>ème</a:t>
            </a:r>
            <a:r>
              <a:rPr lang="fr-FR" sz="2400" dirty="0" smtClean="0">
                <a:solidFill>
                  <a:srgbClr val="FFC000"/>
                </a:solidFill>
              </a:rPr>
              <a:t> au TMC National de NIMES 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rgbClr val="FF0000"/>
                </a:solidFill>
              </a:rPr>
              <a:t>Benjamin BAYSSIERE et Alexandre HILLHOUSSE </a:t>
            </a:r>
            <a:r>
              <a:rPr lang="fr-FR" sz="2400" dirty="0" smtClean="0">
                <a:solidFill>
                  <a:srgbClr val="FFC000"/>
                </a:solidFill>
              </a:rPr>
              <a:t>½ finaliste du TMC national de ST CYPRIEN 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rgbClr val="FF0000"/>
                </a:solidFill>
              </a:rPr>
              <a:t>Thibault CANCEL </a:t>
            </a:r>
            <a:r>
              <a:rPr lang="fr-FR" sz="2400" dirty="0" smtClean="0">
                <a:solidFill>
                  <a:srgbClr val="FFC000"/>
                </a:solidFill>
              </a:rPr>
              <a:t>rentre dans le tableau final de l’ ITF (17/18 ans) à ST CYPRIEN et finaliste la semaine avant du tournoi National de GRENOBLE (15/16 ans)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rgbClr val="FF33CC"/>
                </a:solidFill>
              </a:rPr>
              <a:t>Claire DONA  </a:t>
            </a:r>
            <a:r>
              <a:rPr lang="fr-FR" sz="2400" dirty="0" smtClean="0">
                <a:solidFill>
                  <a:srgbClr val="FFC000"/>
                </a:solidFill>
              </a:rPr>
              <a:t>finaliste des pré </a:t>
            </a:r>
            <a:r>
              <a:rPr lang="fr-FR" sz="2400" dirty="0" err="1" smtClean="0">
                <a:solidFill>
                  <a:srgbClr val="FFC000"/>
                </a:solidFill>
              </a:rPr>
              <a:t>qualif</a:t>
            </a:r>
            <a:r>
              <a:rPr lang="fr-FR" sz="2400" dirty="0" smtClean="0">
                <a:solidFill>
                  <a:srgbClr val="FFC000"/>
                </a:solidFill>
              </a:rPr>
              <a:t> des petits AS de TARBES</a:t>
            </a:r>
            <a:endParaRPr lang="fr-FR" sz="2400" dirty="0" smtClean="0">
              <a:solidFill>
                <a:srgbClr val="FF33CC"/>
              </a:solidFill>
            </a:endParaRPr>
          </a:p>
          <a:p>
            <a:pPr eaLnBrk="1" hangingPunct="1">
              <a:buFontTx/>
              <a:buNone/>
            </a:pPr>
            <a:r>
              <a:rPr lang="fr-FR" sz="2400" u="sng" dirty="0" smtClean="0">
                <a:solidFill>
                  <a:srgbClr val="FFC000"/>
                </a:solidFill>
              </a:rPr>
              <a:t>TOURNOI de TOUSSAINT à la ligue</a:t>
            </a:r>
            <a:r>
              <a:rPr lang="fr-FR" sz="2400" dirty="0" smtClean="0">
                <a:solidFill>
                  <a:srgbClr val="FFC000"/>
                </a:solidFill>
              </a:rPr>
              <a:t>:</a:t>
            </a:r>
          </a:p>
          <a:p>
            <a:pPr eaLnBrk="1" hangingPunct="1">
              <a:buFontTx/>
              <a:buNone/>
            </a:pPr>
            <a:r>
              <a:rPr lang="fr-FR" sz="2400" dirty="0" smtClean="0">
                <a:solidFill>
                  <a:srgbClr val="FF0000"/>
                </a:solidFill>
              </a:rPr>
              <a:t>Mathis LAFFON</a:t>
            </a:r>
            <a:r>
              <a:rPr lang="fr-FR" sz="2400" dirty="0" smtClean="0">
                <a:solidFill>
                  <a:srgbClr val="FFC000"/>
                </a:solidFill>
              </a:rPr>
              <a:t> vainqueur en 9 ans</a:t>
            </a:r>
          </a:p>
          <a:p>
            <a:pPr eaLnBrk="1" hangingPunct="1">
              <a:buFontTx/>
              <a:buNone/>
            </a:pPr>
            <a:endParaRPr lang="fr-FR" sz="2400" dirty="0" smtClean="0">
              <a:solidFill>
                <a:srgbClr val="FFC000"/>
              </a:solidFill>
            </a:endParaRPr>
          </a:p>
          <a:p>
            <a:pPr eaLnBrk="1" hangingPunct="1">
              <a:buFontTx/>
              <a:buNone/>
            </a:pPr>
            <a:endParaRPr lang="fr-FR" sz="2400" dirty="0" smtClean="0">
              <a:solidFill>
                <a:srgbClr val="FFC000"/>
              </a:solidFill>
            </a:endParaRPr>
          </a:p>
          <a:p>
            <a:pPr eaLnBrk="1" hangingPunct="1">
              <a:buFontTx/>
              <a:buNone/>
            </a:pPr>
            <a:endParaRPr lang="fr-FR" sz="2400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re 4"/>
          <p:cNvSpPr>
            <a:spLocks noGrp="1"/>
          </p:cNvSpPr>
          <p:nvPr>
            <p:ph type="ctrTitle" sz="quarter"/>
          </p:nvPr>
        </p:nvSpPr>
        <p:spPr>
          <a:xfrm>
            <a:off x="755650" y="0"/>
            <a:ext cx="7772400" cy="476250"/>
          </a:xfrm>
        </p:spPr>
        <p:txBody>
          <a:bodyPr/>
          <a:lstStyle/>
          <a:p>
            <a:pPr algn="ctr"/>
            <a:r>
              <a:rPr lang="fr-FR" sz="2400" dirty="0" smtClean="0"/>
              <a:t>TMC D’OCTOBRE 2012</a:t>
            </a:r>
          </a:p>
        </p:txBody>
      </p:sp>
      <p:sp>
        <p:nvSpPr>
          <p:cNvPr id="33796" name="Sous-titre 7"/>
          <p:cNvSpPr>
            <a:spLocks noGrp="1"/>
          </p:cNvSpPr>
          <p:nvPr>
            <p:ph type="subTitle" sz="quarter" idx="1"/>
          </p:nvPr>
        </p:nvSpPr>
        <p:spPr>
          <a:xfrm>
            <a:off x="179512" y="692696"/>
            <a:ext cx="8748713" cy="647700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2 FINALISTES BLAGNACAIS</a:t>
            </a:r>
          </a:p>
          <a:p>
            <a:r>
              <a:rPr lang="fr-FR" dirty="0" smtClean="0">
                <a:solidFill>
                  <a:srgbClr val="00B0F0"/>
                </a:solidFill>
              </a:rPr>
              <a:t>Margaux KOMANO </a:t>
            </a:r>
          </a:p>
          <a:p>
            <a:r>
              <a:rPr lang="fr-FR" dirty="0" smtClean="0">
                <a:solidFill>
                  <a:srgbClr val="00B0F0"/>
                </a:solidFill>
              </a:rPr>
              <a:t>Et </a:t>
            </a:r>
          </a:p>
          <a:p>
            <a:r>
              <a:rPr lang="fr-FR" dirty="0" smtClean="0">
                <a:solidFill>
                  <a:srgbClr val="00B0F0"/>
                </a:solidFill>
              </a:rPr>
              <a:t>Ivan TREVISIOL</a:t>
            </a:r>
          </a:p>
        </p:txBody>
      </p:sp>
      <p:pic>
        <p:nvPicPr>
          <p:cNvPr id="1026" name="Picture 2" descr="C:\Documents and Settings\BTC\Bureau\Photos BTC\photos TMC\DSCN06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36" y="2924944"/>
            <a:ext cx="2400074" cy="18002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941168"/>
            <a:ext cx="2222389" cy="1666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068960"/>
            <a:ext cx="3716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4653136"/>
            <a:ext cx="2651573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>
          <a:xfrm>
            <a:off x="684213" y="0"/>
            <a:ext cx="7772400" cy="606425"/>
          </a:xfrm>
        </p:spPr>
        <p:txBody>
          <a:bodyPr/>
          <a:lstStyle/>
          <a:p>
            <a:r>
              <a:rPr lang="fr-FR" smtClean="0"/>
              <a:t>COMPETITION A VENIR</a:t>
            </a:r>
          </a:p>
        </p:txBody>
      </p:sp>
      <p:sp>
        <p:nvSpPr>
          <p:cNvPr id="29699" name="Espace réservé du contenu 2"/>
          <p:cNvSpPr>
            <a:spLocks noGrp="1"/>
          </p:cNvSpPr>
          <p:nvPr>
            <p:ph idx="1"/>
          </p:nvPr>
        </p:nvSpPr>
        <p:spPr>
          <a:xfrm>
            <a:off x="0" y="692150"/>
            <a:ext cx="9144000" cy="6165850"/>
          </a:xfrm>
        </p:spPr>
        <p:txBody>
          <a:bodyPr/>
          <a:lstStyle/>
          <a:p>
            <a:r>
              <a:rPr lang="fr-FR" dirty="0" smtClean="0"/>
              <a:t>NATIONALE 1A HOMMES </a:t>
            </a:r>
            <a:r>
              <a:rPr lang="fr-FR" sz="2800" dirty="0" smtClean="0"/>
              <a:t>(demain, le 17 NOV et le 1</a:t>
            </a:r>
            <a:r>
              <a:rPr lang="fr-FR" sz="2800" baseline="30000" dirty="0" smtClean="0"/>
              <a:t>er</a:t>
            </a:r>
            <a:r>
              <a:rPr lang="fr-FR" sz="2800" dirty="0" smtClean="0"/>
              <a:t> DEC)</a:t>
            </a:r>
          </a:p>
          <a:p>
            <a:r>
              <a:rPr lang="fr-FR" dirty="0" smtClean="0"/>
              <a:t>15/16 ans GARCONS début dimanche de l’</a:t>
            </a:r>
            <a:r>
              <a:rPr lang="fr-FR" dirty="0" err="1" smtClean="0"/>
              <a:t>éq</a:t>
            </a:r>
            <a:r>
              <a:rPr lang="fr-FR" dirty="0" smtClean="0"/>
              <a:t>. 3 (Sami, Tim et Archie) </a:t>
            </a:r>
          </a:p>
          <a:p>
            <a:r>
              <a:rPr lang="fr-FR" dirty="0" smtClean="0"/>
              <a:t>SENIORS + </a:t>
            </a:r>
          </a:p>
          <a:p>
            <a:endParaRPr lang="fr-FR" dirty="0" smtClean="0"/>
          </a:p>
        </p:txBody>
      </p:sp>
      <p:pic>
        <p:nvPicPr>
          <p:cNvPr id="3074" name="Picture 2" descr="C:\Documents and Settings\BTC\Bureau\Photos BTC\Bressuires\DSCN06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33602" y="4797152"/>
            <a:ext cx="2510398" cy="1882950"/>
          </a:xfrm>
          <a:prstGeom prst="rect">
            <a:avLst/>
          </a:prstGeom>
          <a:noFill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581128"/>
            <a:ext cx="2714640" cy="203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077072"/>
            <a:ext cx="3386568" cy="2540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8964488" cy="535087"/>
          </a:xfrm>
        </p:spPr>
        <p:txBody>
          <a:bodyPr/>
          <a:lstStyle/>
          <a:p>
            <a:pPr algn="ctr"/>
            <a:r>
              <a:rPr lang="fr-FR" sz="3200" dirty="0" smtClean="0"/>
              <a:t>OBJECTIFS SPORTIFS du CLUB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792088"/>
          </a:xfrm>
        </p:spPr>
        <p:txBody>
          <a:bodyPr/>
          <a:lstStyle/>
          <a:p>
            <a:pPr>
              <a:buNone/>
            </a:pPr>
            <a:r>
              <a:rPr lang="fr-FR" sz="2400" dirty="0" smtClean="0"/>
              <a:t>FORMATION des jeunes afin d’intégrer  Les équipes de Nationales</a:t>
            </a:r>
          </a:p>
          <a:p>
            <a:endParaRPr lang="fr-FR" sz="800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0" y="4509120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MEILLEURS RESULTATS POSSIBLES en EQUIPE pour toutes les divisions (élite, 1</a:t>
            </a:r>
            <a:r>
              <a:rPr lang="fr-FR" sz="2400" baseline="30000" dirty="0" smtClean="0"/>
              <a:t>ère</a:t>
            </a:r>
            <a:r>
              <a:rPr lang="fr-FR" sz="2400" dirty="0" smtClean="0"/>
              <a:t> div. Et 2</a:t>
            </a:r>
            <a:r>
              <a:rPr lang="fr-FR" sz="2400" baseline="30000" dirty="0" smtClean="0"/>
              <a:t>ème</a:t>
            </a:r>
            <a:r>
              <a:rPr lang="fr-FR" sz="2400" dirty="0" smtClean="0"/>
              <a:t> div.)</a:t>
            </a:r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3645024"/>
            <a:ext cx="8676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QUALIFIER le plus de joueurs au CHAMP. France (GE) et au CHAMP. </a:t>
            </a:r>
            <a:r>
              <a:rPr lang="fr-FR" sz="2400" dirty="0" err="1" smtClean="0"/>
              <a:t>Règ</a:t>
            </a:r>
            <a:r>
              <a:rPr lang="fr-FR" sz="2400" dirty="0" smtClean="0"/>
              <a:t> (GC)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3140968"/>
            <a:ext cx="8028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DEVENIR CLUB N°1 au trophée PERRIER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0" y="2276872"/>
            <a:ext cx="89644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QUALIFIER une équipe cadettes ou cadets pour le champ. France</a:t>
            </a:r>
          </a:p>
          <a:p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0" y="1412776"/>
            <a:ext cx="882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FORMATION du joueur négatif (groupe élite) du joueur 2</a:t>
            </a:r>
            <a:r>
              <a:rPr lang="fr-FR" sz="2400" baseline="30000" dirty="0" smtClean="0"/>
              <a:t>ème</a:t>
            </a:r>
            <a:r>
              <a:rPr lang="fr-FR" sz="2400" dirty="0" smtClean="0"/>
              <a:t> série (groupe compétition)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0" y="5301208"/>
            <a:ext cx="7996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OBJECTIFS INDIVIDUELS:  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Évolution du classement (victoire à 3 échelons au dessus)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Ratio VICTOIRE/DEFAITE +60%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Nombre de matchs minimum: GC 30; GE 50 </a:t>
            </a:r>
          </a:p>
          <a:p>
            <a:r>
              <a:rPr lang="fr-FR" dirty="0" smtClean="0"/>
              <a:t>(maxi pour tous 70/80 matchs)</a:t>
            </a:r>
          </a:p>
          <a:p>
            <a:pPr>
              <a:buFont typeface="Arial" pitchFamily="34" charset="0"/>
              <a:buChar char="•"/>
            </a:pPr>
            <a:endParaRPr lang="fr-FR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allAtOnce"/>
      <p:bldP spid="6" grpId="0" build="allAtOnce"/>
      <p:bldP spid="7" grpId="0" uiExpand="1" build="allAtOnce"/>
      <p:bldP spid="8" grpId="0" build="allAtOnce"/>
      <p:bldP spid="10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51111"/>
          </a:xfrm>
        </p:spPr>
        <p:txBody>
          <a:bodyPr/>
          <a:lstStyle/>
          <a:p>
            <a:pPr algn="ctr"/>
            <a:r>
              <a:rPr lang="fr-FR" sz="3200" dirty="0" smtClean="0"/>
              <a:t>LES ENGAGEMENTS DU CLUB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764704"/>
            <a:ext cx="8458200" cy="799728"/>
          </a:xfrm>
        </p:spPr>
        <p:txBody>
          <a:bodyPr/>
          <a:lstStyle/>
          <a:p>
            <a:pPr>
              <a:buNone/>
            </a:pPr>
            <a:r>
              <a:rPr lang="fr-FR" sz="2800" dirty="0" smtClean="0"/>
              <a:t>30 séances minimum à l’année</a:t>
            </a:r>
            <a:endParaRPr lang="fr-FR" sz="2800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1556792"/>
            <a:ext cx="8532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ENTRAINEMENT GROUPE ELITE:  2 COLLECTIFS + 1 INDIV ( seul ou à 2) + 1 PHYSIQUE</a:t>
            </a:r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2564904"/>
            <a:ext cx="9206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ENTRAINEMENT GROUPE COMPET: 2 COLLECTIFS  + 1 PHYSIQUE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3501008"/>
            <a:ext cx="9651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PRISE EN CHARGE DES ENGAGEMENTS et DES FRAIS D’INSCRIPTIONS AUX CHAMP. INDIVIDUELS et EN EQUIPES JEUNES</a:t>
            </a:r>
            <a:endParaRPr lang="fr-FR" sz="2400" dirty="0"/>
          </a:p>
        </p:txBody>
      </p:sp>
      <p:sp>
        <p:nvSpPr>
          <p:cNvPr id="7" name="ZoneTexte 6"/>
          <p:cNvSpPr txBox="1"/>
          <p:nvPr/>
        </p:nvSpPr>
        <p:spPr>
          <a:xfrm>
            <a:off x="0" y="4941168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EQUIPEMENT du CLUB: 1 SURVET + 1 TEE SHIRT</a:t>
            </a:r>
            <a:endParaRPr lang="fr-FR" sz="2400" dirty="0"/>
          </a:p>
        </p:txBody>
      </p:sp>
      <p:sp>
        <p:nvSpPr>
          <p:cNvPr id="8" name="ZoneTexte 7"/>
          <p:cNvSpPr txBox="1"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ACCOMPAGNEMENT AU REGIONAL INDIVIDUEL et </a:t>
            </a:r>
          </a:p>
          <a:p>
            <a:r>
              <a:rPr lang="fr-FR" sz="2400" dirty="0" smtClean="0"/>
              <a:t>A PARTIR DES DEMIS FINALES DU REGIONAL</a:t>
            </a:r>
          </a:p>
          <a:p>
            <a:r>
              <a:rPr lang="fr-FR" sz="2400" dirty="0" smtClean="0"/>
              <a:t>POUR LES MATCHS EN EQUIPES</a:t>
            </a:r>
            <a:endParaRPr lang="fr-FR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allAtOnce"/>
      <p:bldP spid="6" grpId="0" build="allAtOnce"/>
      <p:bldP spid="7" grpId="0" build="allAtOnce"/>
      <p:bldP spid="8" grpId="0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0"/>
            <a:ext cx="7772400" cy="548680"/>
          </a:xfrm>
        </p:spPr>
        <p:txBody>
          <a:bodyPr/>
          <a:lstStyle/>
          <a:p>
            <a:pPr algn="ctr" eaLnBrk="1" hangingPunct="1"/>
            <a:r>
              <a:rPr lang="fr-FR" sz="4000" dirty="0" smtClean="0"/>
              <a:t>RAQUETTES FFT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48742"/>
            <a:ext cx="9144000" cy="5500538"/>
          </a:xfrm>
        </p:spPr>
        <p:txBody>
          <a:bodyPr/>
          <a:lstStyle/>
          <a:p>
            <a:pPr eaLnBrk="1" hangingPunct="1"/>
            <a:r>
              <a:rPr lang="fr-FR" dirty="0" smtClean="0"/>
              <a:t>CHAMP DEP, CHAMP REG, CHAMP </a:t>
            </a:r>
            <a:r>
              <a:rPr lang="fr-FR" sz="2800" dirty="0" smtClean="0"/>
              <a:t>INTER REG</a:t>
            </a:r>
            <a:r>
              <a:rPr lang="fr-FR" dirty="0" smtClean="0"/>
              <a:t> et VICE CHAMPIONNES DE France </a:t>
            </a:r>
          </a:p>
          <a:p>
            <a:pPr eaLnBrk="1" hangingPunct="1">
              <a:buNone/>
            </a:pPr>
            <a:endParaRPr lang="fr-FR" dirty="0" smtClean="0"/>
          </a:p>
          <a:p>
            <a:pPr eaLnBrk="1" hangingPunct="1">
              <a:buNone/>
            </a:pPr>
            <a:endParaRPr lang="fr-FR" dirty="0" smtClean="0"/>
          </a:p>
          <a:p>
            <a:pPr eaLnBrk="1" hangingPunct="1">
              <a:buNone/>
            </a:pPr>
            <a:endParaRPr lang="fr-FR" dirty="0" smtClean="0"/>
          </a:p>
          <a:p>
            <a:pPr eaLnBrk="1" hangingPunct="1">
              <a:buNone/>
            </a:pPr>
            <a:endParaRPr lang="fr-FR" dirty="0" smtClean="0"/>
          </a:p>
          <a:p>
            <a:pPr eaLnBrk="1" hangingPunct="1">
              <a:buNone/>
            </a:pPr>
            <a:endParaRPr lang="fr-FR" dirty="0" smtClean="0"/>
          </a:p>
          <a:p>
            <a:pPr eaLnBrk="1" hangingPunct="1">
              <a:buNone/>
            </a:pPr>
            <a:endParaRPr lang="fr-FR" dirty="0" smtClean="0"/>
          </a:p>
          <a:p>
            <a:pPr eaLnBrk="1" hangingPunct="1">
              <a:buNone/>
            </a:pPr>
            <a:endParaRPr lang="fr-FR" dirty="0" smtClean="0"/>
          </a:p>
          <a:p>
            <a:pPr eaLnBrk="1" hangingPunct="1">
              <a:buFontTx/>
              <a:buNone/>
            </a:pPr>
            <a:endParaRPr lang="fr-FR" dirty="0" smtClean="0"/>
          </a:p>
        </p:txBody>
      </p:sp>
      <p:pic>
        <p:nvPicPr>
          <p:cNvPr id="1026" name="Picture 2" descr="C:\Users\KIKI\Desktop\photos tel\2012-09-29 12.29.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04864"/>
            <a:ext cx="1512168" cy="2185686"/>
          </a:xfrm>
          <a:prstGeom prst="rect">
            <a:avLst/>
          </a:prstGeom>
          <a:noFill/>
        </p:spPr>
      </p:pic>
      <p:pic>
        <p:nvPicPr>
          <p:cNvPr id="1027" name="Picture 3" descr="C:\Users\KIKI\Desktop\CHAMP. FRANCE FFT à CANNES\2012-10-20 13.45.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412776"/>
            <a:ext cx="2915816" cy="2186862"/>
          </a:xfrm>
          <a:prstGeom prst="rect">
            <a:avLst/>
          </a:prstGeom>
          <a:noFill/>
        </p:spPr>
      </p:pic>
      <p:pic>
        <p:nvPicPr>
          <p:cNvPr id="1028" name="Picture 4" descr="C:\Users\KIKI\Desktop\CHAMP. FRANCE FFT à CANNES\2012-10-21 12.39.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1605" y="1484784"/>
            <a:ext cx="3552395" cy="2664296"/>
          </a:xfrm>
          <a:prstGeom prst="rect">
            <a:avLst/>
          </a:prstGeom>
          <a:noFill/>
        </p:spPr>
      </p:pic>
      <p:pic>
        <p:nvPicPr>
          <p:cNvPr id="1029" name="Picture 5" descr="C:\Users\KIKI\Desktop\CHAMP. FRANCE FFT à CANNES\IMG_46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3429000"/>
            <a:ext cx="3960440" cy="2642356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0" y="6211669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buNone/>
            </a:pPr>
            <a:r>
              <a:rPr lang="fr-FR" dirty="0" smtClean="0"/>
              <a:t>ENGAGEMENT DE nouvelles Équipes pour tenter le titre de CHAMPIONNES de France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207375" cy="836613"/>
          </a:xfrm>
        </p:spPr>
        <p:txBody>
          <a:bodyPr/>
          <a:lstStyle/>
          <a:p>
            <a:pPr eaLnBrk="1" hangingPunct="1"/>
            <a:r>
              <a:rPr lang="fr-FR" smtClean="0"/>
              <a:t>REMERCIEMENTS: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5175"/>
            <a:ext cx="7956376" cy="60928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dirty="0" smtClean="0"/>
              <a:t>A Karine, Marie-Laure, Pierre-Antoine, Jean-Luc et tt le personnel d’accueil</a:t>
            </a:r>
          </a:p>
          <a:p>
            <a:pPr eaLnBrk="1" hangingPunct="1">
              <a:lnSpc>
                <a:spcPct val="90000"/>
              </a:lnSpc>
            </a:pPr>
            <a:endParaRPr lang="fr-FR" dirty="0" smtClean="0"/>
          </a:p>
          <a:p>
            <a:pPr eaLnBrk="1" hangingPunct="1">
              <a:lnSpc>
                <a:spcPct val="90000"/>
              </a:lnSpc>
            </a:pPr>
            <a:r>
              <a:rPr lang="fr-FR" dirty="0" smtClean="0"/>
              <a:t>A </a:t>
            </a:r>
            <a:r>
              <a:rPr lang="fr-FR" dirty="0" err="1" smtClean="0"/>
              <a:t>tte</a:t>
            </a:r>
            <a:r>
              <a:rPr lang="fr-FR" dirty="0" smtClean="0"/>
              <a:t> l’équipe pédagogique: les initiateurs, les AMT et  les DE: BRICE, CHARLY, JEROME, OPHELIE et VALENTIN</a:t>
            </a:r>
          </a:p>
          <a:p>
            <a:pPr eaLnBrk="1" hangingPunct="1">
              <a:lnSpc>
                <a:spcPct val="90000"/>
              </a:lnSpc>
            </a:pPr>
            <a:endParaRPr lang="fr-FR" dirty="0" smtClean="0"/>
          </a:p>
          <a:p>
            <a:pPr eaLnBrk="1" hangingPunct="1">
              <a:lnSpc>
                <a:spcPct val="90000"/>
              </a:lnSpc>
            </a:pPr>
            <a:r>
              <a:rPr lang="fr-FR" sz="2800" dirty="0" smtClean="0"/>
              <a:t>A</a:t>
            </a:r>
            <a:r>
              <a:rPr lang="fr-FR" dirty="0" smtClean="0"/>
              <a:t> Christophe et au comité de direction pour la confiance donnée </a:t>
            </a:r>
            <a:r>
              <a:rPr lang="fr-FR" sz="2800" dirty="0" smtClean="0"/>
              <a:t>à </a:t>
            </a:r>
            <a:r>
              <a:rPr lang="fr-FR" dirty="0" err="1" smtClean="0"/>
              <a:t>tte</a:t>
            </a:r>
            <a:r>
              <a:rPr lang="fr-FR" dirty="0" smtClean="0"/>
              <a:t> l’équipe pédagogique.</a:t>
            </a:r>
          </a:p>
        </p:txBody>
      </p:sp>
      <p:pic>
        <p:nvPicPr>
          <p:cNvPr id="95237" name="Picture 5" descr="CHAR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7688" y="1412875"/>
            <a:ext cx="9763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8" name="Picture 6" descr="JEROM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4488" y="2852738"/>
            <a:ext cx="1179512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9" name="Picture 7" descr="BRIC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650" y="0"/>
            <a:ext cx="14033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40" name="Picture 8" descr="OPHELIE 2011-10-12 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62913" y="4005263"/>
            <a:ext cx="108108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Picture 4" descr="F:\photo jeunes et adultes saison 2011\BTC TC Strasbourg 7-8 Mai 2011\SDC1281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7988" y="5372100"/>
            <a:ext cx="1116012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5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/>
      <p:bldP spid="9523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50825" y="0"/>
            <a:ext cx="8424863" cy="1196975"/>
          </a:xfrm>
        </p:spPr>
        <p:txBody>
          <a:bodyPr/>
          <a:lstStyle/>
          <a:p>
            <a:pPr algn="ctr" eaLnBrk="1" hangingPunct="1"/>
            <a:r>
              <a:rPr lang="fr-FR" dirty="0" smtClean="0"/>
              <a:t>Bonne saison 2013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15935"/>
            <a:ext cx="3672408" cy="2342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 descr="C:\Documents and Settings\BTC\Bureau\Photos BTC\photos TMC\DSCN05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6174" y="4509120"/>
            <a:ext cx="3131588" cy="2348880"/>
          </a:xfrm>
          <a:prstGeom prst="rect">
            <a:avLst/>
          </a:prstGeom>
          <a:noFill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4268" y="3645024"/>
            <a:ext cx="2409732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420888"/>
            <a:ext cx="320384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4" name="Picture 8" descr="C:\Documents and Settings\BTC\Bureau\RAQUETTES FFT\FRANCE\IMG_493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2276872"/>
            <a:ext cx="2876796" cy="1919362"/>
          </a:xfrm>
          <a:prstGeom prst="rect">
            <a:avLst/>
          </a:prstGeom>
          <a:noFill/>
        </p:spPr>
      </p:pic>
      <p:pic>
        <p:nvPicPr>
          <p:cNvPr id="4105" name="Picture 9" descr="C:\Documents and Settings\BTC\Bureau\RAQUETTES FFT\FRANCE\IMG_463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2492896"/>
            <a:ext cx="3740217" cy="2495426"/>
          </a:xfrm>
          <a:prstGeom prst="rect">
            <a:avLst/>
          </a:prstGeom>
          <a:noFill/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792088"/>
            <a:ext cx="2411760" cy="180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33059" y="476672"/>
            <a:ext cx="1810941" cy="1637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8" name="Picture 12" descr="C:\Documents and Settings\BTC\Bureau\PHOTOS 2011-2012\PHOTOS 2012\EQ 35 DAMES\photo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39752" y="980728"/>
            <a:ext cx="2047776" cy="1535832"/>
          </a:xfrm>
          <a:prstGeom prst="rect">
            <a:avLst/>
          </a:prstGeom>
          <a:noFill/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55976" y="908720"/>
            <a:ext cx="208823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  <p:sndAc>
      <p:stSnd>
        <p:snd r:embed="rId2" name="Keedz - Stand On The Word (Mima remix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theme/theme1.xml><?xml version="1.0" encoding="utf-8"?>
<a:theme xmlns:a="http://schemas.openxmlformats.org/drawingml/2006/main" name="Feux d'artifice">
  <a:themeElements>
    <a:clrScheme name="Feux d'artifice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Feux d'artifice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eux d'artifice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1696</TotalTime>
  <Words>948</Words>
  <Application>Microsoft Office PowerPoint</Application>
  <PresentationFormat>Affichage à l'écran (4:3)</PresentationFormat>
  <Paragraphs>162</Paragraphs>
  <Slides>25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Feux d'artifice</vt:lpstr>
      <vt:lpstr>Présentation PowerPoint</vt:lpstr>
      <vt:lpstr>Le BTC …</vt:lpstr>
      <vt:lpstr>RESULTATS JEUNES </vt:lpstr>
      <vt:lpstr>RESULTATS EQUIPES FILLES</vt:lpstr>
      <vt:lpstr>RESULTATS EQUIPES FILLES</vt:lpstr>
      <vt:lpstr>RESULTATS EQUIPES GARCONS</vt:lpstr>
      <vt:lpstr>Les 15/16 ans: l’équipe 1, Nicolas LAPORTE, Thibaut CANCEL et Pierre TAUZIN est championne règ. Et ¼  de finaliste au championnat  de France. </vt:lpstr>
      <vt:lpstr> Les 11/12 ans:  EQ 1 CHAMP REG ELITE  Hugo GASTON et Pierre JOFFRE  L’EQ 2 est ½ finaliste battue par l’éq. 1 Benjamin BAYSSIERE  et Alexandre HILLHOUSE </vt:lpstr>
      <vt:lpstr>EQ 3 CHAMP REG 1ère DIV Théo LAVIOS et  Yann MARSEILLAN</vt:lpstr>
      <vt:lpstr>Les 9/10 ans: ½ FINALISTE ELITE Maxime HILLOUSE  8 ans  et Ivan TREVISIOL 9 ans    </vt:lpstr>
      <vt:lpstr>RESULTATS INDIVIDUELS</vt:lpstr>
      <vt:lpstr>CHAMPIONS REG: Mathis LAFFON e 8 ans   </vt:lpstr>
      <vt:lpstr>CHAMPIONS REG:  Hugo GASTON en 12 ans   Nicolas LAPORTE en 15/16 ans</vt:lpstr>
      <vt:lpstr>BILAN:</vt:lpstr>
      <vt:lpstr>Mentions particulières:</vt:lpstr>
      <vt:lpstr>LES NOUVEAUX ET FUTURS VAINQUEURS</vt:lpstr>
      <vt:lpstr>COMPETITIONS ECOULEES ou EN COURS</vt:lpstr>
      <vt:lpstr> RESULTATS INDIVIDUELS: </vt:lpstr>
      <vt:lpstr>TMC D’OCTOBRE 2012</vt:lpstr>
      <vt:lpstr>COMPETITION A VENIR</vt:lpstr>
      <vt:lpstr>OBJECTIFS SPORTIFS du CLUB</vt:lpstr>
      <vt:lpstr>LES ENGAGEMENTS DU CLUB</vt:lpstr>
      <vt:lpstr>RAQUETTES FFT</vt:lpstr>
      <vt:lpstr>REMERCIEMENTS:</vt:lpstr>
      <vt:lpstr>Bonne saison 2013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RESULTATS JEUNES</dc:title>
  <dc:creator>bureau</dc:creator>
  <cp:lastModifiedBy>Henri</cp:lastModifiedBy>
  <cp:revision>159</cp:revision>
  <dcterms:created xsi:type="dcterms:W3CDTF">2010-11-02T14:33:31Z</dcterms:created>
  <dcterms:modified xsi:type="dcterms:W3CDTF">2012-11-13T14:12:15Z</dcterms:modified>
</cp:coreProperties>
</file>