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2040" y="-588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0640" y="9406420"/>
            <a:ext cx="36387246" cy="64905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0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5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45303730" y="5355072"/>
            <a:ext cx="45090158" cy="11407560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018386" y="5355072"/>
            <a:ext cx="134571871" cy="114075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6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6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579" y="19457690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32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18386" y="31198189"/>
            <a:ext cx="89831017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562876" y="31198189"/>
            <a:ext cx="89831012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6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6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33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8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0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12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426" y="7065330"/>
            <a:ext cx="38527673" cy="19983384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B661-C61F-47B5-AACD-95A6C42FA95B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A9C3-5E97-4845-B28A-A594BF0EB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26330" y="-53701"/>
            <a:ext cx="46145162" cy="30765723"/>
          </a:xfrm>
          <a:prstGeom prst="rect">
            <a:avLst/>
          </a:prstGeom>
          <a:blipFill dpi="0" rotWithShape="1">
            <a:blip r:embed="rId2">
              <a:alphaModFix amt="3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600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65958" y="234331"/>
            <a:ext cx="414766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dirty="0" smtClean="0"/>
              <a:t>SANTE ET SECURITE AU TRAVAIL: ACTEURS &amp; MISSIONS</a:t>
            </a:r>
            <a:endParaRPr lang="fr-FR" sz="138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48076" y="6327110"/>
            <a:ext cx="17453519" cy="12024472"/>
            <a:chOff x="665958" y="10315451"/>
            <a:chExt cx="17453519" cy="1202447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681514" y="10315451"/>
              <a:ext cx="7776864" cy="54717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u="sng" dirty="0" smtClean="0">
                  <a:solidFill>
                    <a:schemeClr val="tx1"/>
                  </a:solidFill>
                </a:rPr>
                <a:t>L’employeur (obligations)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>
                  <a:solidFill>
                    <a:schemeClr val="tx1"/>
                  </a:solidFill>
                </a:rPr>
                <a:t>Application des dispositions légales sur la sécurité du travail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>
                  <a:solidFill>
                    <a:schemeClr val="tx1"/>
                  </a:solidFill>
                </a:rPr>
                <a:t>Evaluation des risques professionnels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>
                  <a:solidFill>
                    <a:schemeClr val="tx1"/>
                  </a:solidFill>
                </a:rPr>
                <a:t>Adoption de mesures préventives/correctives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>
                  <a:solidFill>
                    <a:schemeClr val="tx1"/>
                  </a:solidFill>
                </a:rPr>
                <a:t>Etablissement d’un règlement intérieur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>
                  <a:solidFill>
                    <a:schemeClr val="tx1"/>
                  </a:solidFill>
                </a:rPr>
                <a:t>Définition de programme d’action et formation à la sécurité</a:t>
              </a:r>
            </a:p>
            <a:p>
              <a:pPr algn="ctr"/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0342613" y="10466740"/>
              <a:ext cx="7776864" cy="54717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u="sng" dirty="0" smtClean="0">
                  <a:solidFill>
                    <a:schemeClr val="tx1"/>
                  </a:solidFill>
                </a:rPr>
                <a:t>Les salariés (droits)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Formation à la sécurité du travail, générale ou spécifique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Suivi médical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Expression directe et collective sur les conditions de travail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Alerte et retrait</a:t>
              </a:r>
            </a:p>
            <a:p>
              <a:pPr marL="457200" lvl="0" indent="-457200">
                <a:buFont typeface="Arial" pitchFamily="34" charset="0"/>
                <a:buChar char="•"/>
              </a:pPr>
              <a:endParaRPr lang="fr-FR" sz="3200" dirty="0">
                <a:solidFill>
                  <a:schemeClr val="tx1"/>
                </a:solidFill>
              </a:endParaRPr>
            </a:p>
            <a:p>
              <a:pPr marL="457200" lvl="0" indent="-457200">
                <a:buFont typeface="Arial" pitchFamily="34" charset="0"/>
                <a:buChar char="•"/>
              </a:pPr>
              <a:endParaRPr lang="fr-FR" sz="3200" dirty="0" smtClean="0">
                <a:solidFill>
                  <a:schemeClr val="tx1"/>
                </a:solidFill>
              </a:endParaRPr>
            </a:p>
            <a:p>
              <a:pPr marL="457200" lvl="0" indent="-457200">
                <a:buFont typeface="Arial" pitchFamily="34" charset="0"/>
                <a:buChar char="•"/>
              </a:pPr>
              <a:endParaRPr lang="fr-FR" sz="3200" dirty="0">
                <a:solidFill>
                  <a:schemeClr val="tx1"/>
                </a:solidFill>
              </a:endParaRPr>
            </a:p>
            <a:p>
              <a:pPr algn="ctr"/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0328560" y="16868179"/>
              <a:ext cx="7776864" cy="54717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u="sng" dirty="0" smtClean="0">
                  <a:solidFill>
                    <a:schemeClr val="tx1"/>
                  </a:solidFill>
                </a:rPr>
                <a:t>Instances représentatives </a:t>
              </a:r>
            </a:p>
            <a:p>
              <a:pPr algn="ctr"/>
              <a:r>
                <a:rPr lang="fr-FR" sz="4000" b="1" u="sng" dirty="0" smtClean="0">
                  <a:solidFill>
                    <a:schemeClr val="tx1"/>
                  </a:solidFill>
                </a:rPr>
                <a:t>du personnel (missions)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>
                  <a:solidFill>
                    <a:schemeClr val="tx1"/>
                  </a:solidFill>
                </a:rPr>
                <a:t>S</a:t>
              </a:r>
              <a:r>
                <a:rPr lang="fr-FR" sz="3200" dirty="0" smtClean="0">
                  <a:solidFill>
                    <a:schemeClr val="tx1"/>
                  </a:solidFill>
                </a:rPr>
                <a:t>uivi de l’application des règles relatives à la protection des salariés,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Analyse des risques professionnels et des conditions de travail,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Dialogue et formulation de propositions</a:t>
              </a:r>
            </a:p>
            <a:p>
              <a:pPr marL="457200" lvl="0" indent="-457200">
                <a:buFont typeface="Arial" pitchFamily="34" charset="0"/>
                <a:buChar char="•"/>
              </a:pP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65958" y="16868179"/>
              <a:ext cx="7776864" cy="54717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u="sng" dirty="0" smtClean="0">
                  <a:solidFill>
                    <a:schemeClr val="tx1"/>
                  </a:solidFill>
                </a:rPr>
                <a:t>Services de Santé au </a:t>
              </a:r>
            </a:p>
            <a:p>
              <a:pPr algn="ctr"/>
              <a:r>
                <a:rPr lang="fr-FR" sz="4000" b="1" u="sng" dirty="0" smtClean="0">
                  <a:solidFill>
                    <a:schemeClr val="tx1"/>
                  </a:solidFill>
                </a:rPr>
                <a:t>Travail (missions)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Analyse des situations et postes de travail selon une approche pluridisciplinaire (médical, technique, organisationnelle),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Conseils aux salariés et à l’employeur</a:t>
              </a:r>
            </a:p>
            <a:p>
              <a:pPr marL="457200" lvl="0" indent="-457200"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chemeClr val="tx1"/>
                  </a:solidFill>
                </a:rPr>
                <a:t>Suivi médical de l’état de santé et contrôle de l’aptitude des salariés à leurs travail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6858646" y="13843843"/>
              <a:ext cx="5150263" cy="47525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dirty="0" smtClean="0">
                  <a:solidFill>
                    <a:schemeClr val="tx1"/>
                  </a:solidFill>
                </a:rPr>
                <a:t>Protection de la santé et de la sécurité</a:t>
              </a: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</a:rPr>
                <a:t>Améliorations des conditions de travail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1083617" y="3690715"/>
            <a:ext cx="200302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ACTEURS  PRIVEES </a:t>
            </a:r>
            <a:r>
              <a:rPr lang="fr-F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 </a:t>
            </a:r>
            <a:r>
              <a:rPr lang="fr-F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L’ENTREPRISE</a:t>
            </a:r>
            <a:endParaRPr lang="fr-FR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79753" y="18516739"/>
            <a:ext cx="291954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000" b="1" dirty="0" smtClean="0">
                <a:ln w="11430"/>
                <a:gradFill>
                  <a:gsLst>
                    <a:gs pos="0">
                      <a:schemeClr val="tx2"/>
                    </a:gs>
                    <a:gs pos="100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ACTEURS  DE LA </a:t>
            </a:r>
            <a:r>
              <a:rPr lang="fr-FR" sz="8000" b="1" dirty="0" smtClean="0">
                <a:ln w="11430"/>
                <a:gradFill>
                  <a:gsLst>
                    <a:gs pos="0">
                      <a:schemeClr val="tx2"/>
                    </a:gs>
                    <a:gs pos="100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FONCTION </a:t>
            </a:r>
            <a:r>
              <a:rPr lang="fr-FR" sz="8000" b="1" dirty="0" smtClean="0">
                <a:ln w="11430"/>
                <a:gradFill>
                  <a:gsLst>
                    <a:gs pos="0">
                      <a:schemeClr val="tx2"/>
                    </a:gs>
                    <a:gs pos="100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PUBLIQUE</a:t>
            </a:r>
            <a:endParaRPr lang="fr-FR" sz="8000" b="1" dirty="0">
              <a:ln w="11430"/>
              <a:gradFill>
                <a:gsLst>
                  <a:gs pos="0">
                    <a:schemeClr val="tx2"/>
                  </a:gs>
                  <a:gs pos="100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2249556" y="19390118"/>
            <a:ext cx="24769186" cy="7117186"/>
            <a:chOff x="16394468" y="8912177"/>
            <a:chExt cx="24769186" cy="7117186"/>
          </a:xfrm>
        </p:grpSpPr>
        <p:grpSp>
          <p:nvGrpSpPr>
            <p:cNvPr id="49" name="Groupe 48"/>
            <p:cNvGrpSpPr/>
            <p:nvPr/>
          </p:nvGrpSpPr>
          <p:grpSpPr>
            <a:xfrm>
              <a:off x="16394468" y="8912177"/>
              <a:ext cx="4665470" cy="3679432"/>
              <a:chOff x="15165272" y="8912177"/>
              <a:chExt cx="4665470" cy="3679432"/>
            </a:xfrm>
          </p:grpSpPr>
          <p:pic>
            <p:nvPicPr>
              <p:cNvPr id="1043" name="Picture 19" descr="C:\Users\Vincent\Desktop\554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6067" y="8912177"/>
                <a:ext cx="2563879" cy="2101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Rectangle à coins arrondis 70"/>
              <p:cNvSpPr/>
              <p:nvPr/>
            </p:nvSpPr>
            <p:spPr>
              <a:xfrm>
                <a:off x="15165272" y="10998750"/>
                <a:ext cx="4665470" cy="159285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000" dirty="0">
                    <a:solidFill>
                      <a:schemeClr val="tx1"/>
                    </a:solidFill>
                  </a:rPr>
                  <a:t>Le chef de service, les assistants et les conseillers de prévention</a:t>
                </a:r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31892097" y="9485348"/>
              <a:ext cx="5860841" cy="3026804"/>
              <a:chOff x="31557213" y="10601146"/>
              <a:chExt cx="5860841" cy="3026804"/>
            </a:xfrm>
          </p:grpSpPr>
          <p:pic>
            <p:nvPicPr>
              <p:cNvPr id="1044" name="Picture 20" descr="C:\Users\Vincent\Desktop\Fotolia-formation-370x250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57213" y="11078587"/>
                <a:ext cx="2936710" cy="1984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Rectangle à coins arrondis 72"/>
              <p:cNvSpPr/>
              <p:nvPr/>
            </p:nvSpPr>
            <p:spPr>
              <a:xfrm>
                <a:off x="34280491" y="10601146"/>
                <a:ext cx="3137563" cy="302680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000" dirty="0">
                    <a:solidFill>
                      <a:schemeClr val="tx1"/>
                    </a:solidFill>
                  </a:rPr>
                  <a:t>Les instances de concertation : les comités d’hygiène,</a:t>
                </a:r>
              </a:p>
              <a:p>
                <a:pPr algn="ctr"/>
                <a:r>
                  <a:rPr lang="fr-FR" sz="3000" dirty="0">
                    <a:solidFill>
                      <a:schemeClr val="tx1"/>
                    </a:solidFill>
                  </a:rPr>
                  <a:t>de sécurité et des </a:t>
                </a:r>
                <a:r>
                  <a:rPr lang="fr-FR" sz="3000" dirty="0" smtClean="0">
                    <a:solidFill>
                      <a:schemeClr val="tx1"/>
                    </a:solidFill>
                  </a:rPr>
                  <a:t>conditions</a:t>
                </a:r>
                <a:endParaRPr lang="fr-FR" sz="3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24417261" y="11181856"/>
              <a:ext cx="3902301" cy="4847507"/>
              <a:chOff x="21896981" y="11800563"/>
              <a:chExt cx="3902301" cy="4847507"/>
            </a:xfrm>
          </p:grpSpPr>
          <p:sp>
            <p:nvSpPr>
              <p:cNvPr id="75" name="Rectangle à coins arrondis 74"/>
              <p:cNvSpPr/>
              <p:nvPr/>
            </p:nvSpPr>
            <p:spPr>
              <a:xfrm>
                <a:off x="21967288" y="14374601"/>
                <a:ext cx="3831994" cy="22734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000" dirty="0">
                    <a:solidFill>
                      <a:schemeClr val="tx1"/>
                    </a:solidFill>
                  </a:rPr>
                  <a:t>Les agents de contrôle : les inspecteurs Santé et sécurité au travail</a:t>
                </a:r>
              </a:p>
            </p:txBody>
          </p:sp>
          <p:pic>
            <p:nvPicPr>
              <p:cNvPr id="1045" name="Picture 21" descr="C:\Users\Vincent\Desktop\canstockphoto6074848_comp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96981" y="11800563"/>
                <a:ext cx="2895211" cy="3003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e 49"/>
            <p:cNvGrpSpPr/>
            <p:nvPr/>
          </p:nvGrpSpPr>
          <p:grpSpPr>
            <a:xfrm>
              <a:off x="31487206" y="13663046"/>
              <a:ext cx="9676448" cy="1998331"/>
              <a:chOff x="30837088" y="14129266"/>
              <a:chExt cx="9676448" cy="1998331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30837088" y="15497418"/>
                <a:ext cx="9676448" cy="63017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000" dirty="0">
                    <a:solidFill>
                      <a:schemeClr val="tx1"/>
                    </a:solidFill>
                  </a:rPr>
                  <a:t>Les services de médecine de prévention</a:t>
                </a:r>
              </a:p>
            </p:txBody>
          </p:sp>
          <p:pic>
            <p:nvPicPr>
              <p:cNvPr id="1047" name="Picture 23" descr="C:\Users\Vincent\Desktop\12771446-batiment-3d-generique-rendu-sur-fond-blanc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1722" y="14129266"/>
                <a:ext cx="2244635" cy="1644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" name="Groupe 61"/>
            <p:cNvGrpSpPr/>
            <p:nvPr/>
          </p:nvGrpSpPr>
          <p:grpSpPr>
            <a:xfrm>
              <a:off x="20421584" y="9962789"/>
              <a:ext cx="14511310" cy="4502345"/>
              <a:chOff x="20421584" y="9962789"/>
              <a:chExt cx="14511310" cy="4502345"/>
            </a:xfrm>
          </p:grpSpPr>
          <p:cxnSp>
            <p:nvCxnSpPr>
              <p:cNvPr id="55" name="Connecteur droit 54"/>
              <p:cNvCxnSpPr/>
              <p:nvPr/>
            </p:nvCxnSpPr>
            <p:spPr>
              <a:xfrm>
                <a:off x="20421584" y="9962789"/>
                <a:ext cx="9429789" cy="208738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flipH="1">
                <a:off x="29616861" y="10845306"/>
                <a:ext cx="2122124" cy="107475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H="1">
                <a:off x="26971051" y="12222886"/>
                <a:ext cx="2645810" cy="26157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29072478" y="11497397"/>
                <a:ext cx="5860416" cy="29677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4" descr="C:\Users\Vincent\Desktop\Sans titre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62607" y="10845306"/>
                <a:ext cx="2177532" cy="2261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e 44"/>
          <p:cNvGrpSpPr/>
          <p:nvPr/>
        </p:nvGrpSpPr>
        <p:grpSpPr>
          <a:xfrm>
            <a:off x="13367272" y="6831166"/>
            <a:ext cx="35245281" cy="11405165"/>
            <a:chOff x="13367272" y="6327110"/>
            <a:chExt cx="35245281" cy="11405165"/>
          </a:xfrm>
        </p:grpSpPr>
        <p:sp>
          <p:nvSpPr>
            <p:cNvPr id="76" name="Rectangle 75"/>
            <p:cNvSpPr/>
            <p:nvPr/>
          </p:nvSpPr>
          <p:spPr>
            <a:xfrm>
              <a:off x="31113869" y="6327110"/>
              <a:ext cx="128525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+</a:t>
              </a:r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13367272" y="6327110"/>
              <a:ext cx="35245281" cy="11405165"/>
              <a:chOff x="13367272" y="6327110"/>
              <a:chExt cx="35245281" cy="1140516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367272" y="6327110"/>
                <a:ext cx="22985945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fr-FR" sz="6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LES ACTEURS  INSTITUTIONNELS</a:t>
                </a:r>
              </a:p>
            </p:txBody>
          </p:sp>
          <p:grpSp>
            <p:nvGrpSpPr>
              <p:cNvPr id="27" name="Groupe 26"/>
              <p:cNvGrpSpPr/>
              <p:nvPr/>
            </p:nvGrpSpPr>
            <p:grpSpPr>
              <a:xfrm>
                <a:off x="18284874" y="6327110"/>
                <a:ext cx="30327679" cy="11405165"/>
                <a:chOff x="18284874" y="6327110"/>
                <a:chExt cx="30327679" cy="11405165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18284874" y="8349944"/>
                  <a:ext cx="13833302" cy="9382331"/>
                  <a:chOff x="18284874" y="7773880"/>
                  <a:chExt cx="13833302" cy="9382331"/>
                </a:xfrm>
              </p:grpSpPr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23996550" y="14779948"/>
                    <a:ext cx="8121626" cy="2376263"/>
                    <a:chOff x="23996550" y="14779948"/>
                    <a:chExt cx="8121626" cy="2376263"/>
                  </a:xfrm>
                </p:grpSpPr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23996550" y="15709661"/>
                      <a:ext cx="8121626" cy="14465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fr-FR" sz="4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REDUIRE/EVALUER/CONTROLER</a:t>
                      </a:r>
                    </a:p>
                    <a:p>
                      <a:pPr algn="ctr"/>
                      <a:r>
                        <a:rPr lang="fr-FR" sz="4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LES RISQUES</a:t>
                      </a:r>
                    </a:p>
                  </p:txBody>
                </p:sp>
                <p:sp>
                  <p:nvSpPr>
                    <p:cNvPr id="43" name="Accolade fermante 42"/>
                    <p:cNvSpPr/>
                    <p:nvPr/>
                  </p:nvSpPr>
                  <p:spPr>
                    <a:xfrm rot="5400000">
                      <a:off x="27670124" y="11447067"/>
                      <a:ext cx="849966" cy="7515727"/>
                    </a:xfrm>
                    <a:prstGeom prst="rightBrace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3" name="Groupe 22"/>
                  <p:cNvGrpSpPr/>
                  <p:nvPr/>
                </p:nvGrpSpPr>
                <p:grpSpPr>
                  <a:xfrm>
                    <a:off x="18284874" y="7773880"/>
                    <a:ext cx="13353675" cy="7796036"/>
                    <a:chOff x="18284874" y="7773880"/>
                    <a:chExt cx="13353675" cy="7796036"/>
                  </a:xfrm>
                </p:grpSpPr>
                <p:grpSp>
                  <p:nvGrpSpPr>
                    <p:cNvPr id="40" name="Groupe 39"/>
                    <p:cNvGrpSpPr/>
                    <p:nvPr/>
                  </p:nvGrpSpPr>
                  <p:grpSpPr>
                    <a:xfrm>
                      <a:off x="18284874" y="7773880"/>
                      <a:ext cx="13353675" cy="7796036"/>
                      <a:chOff x="130521" y="18339553"/>
                      <a:chExt cx="16505911" cy="9395683"/>
                    </a:xfrm>
                  </p:grpSpPr>
                  <p:grpSp>
                    <p:nvGrpSpPr>
                      <p:cNvPr id="38" name="Groupe 37"/>
                      <p:cNvGrpSpPr/>
                      <p:nvPr/>
                    </p:nvGrpSpPr>
                    <p:grpSpPr>
                      <a:xfrm>
                        <a:off x="6346765" y="18339553"/>
                        <a:ext cx="10289667" cy="7796036"/>
                        <a:chOff x="6346765" y="18339553"/>
                        <a:chExt cx="10289667" cy="7796036"/>
                      </a:xfrm>
                    </p:grpSpPr>
                    <p:cxnSp>
                      <p:nvCxnSpPr>
                        <p:cNvPr id="59" name="Connecteur droit 58"/>
                        <p:cNvCxnSpPr/>
                        <p:nvPr/>
                      </p:nvCxnSpPr>
                      <p:spPr>
                        <a:xfrm flipH="1" flipV="1">
                          <a:off x="6346765" y="21903029"/>
                          <a:ext cx="3394234" cy="559769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8" name="Groupe 27"/>
                        <p:cNvGrpSpPr/>
                        <p:nvPr/>
                      </p:nvGrpSpPr>
                      <p:grpSpPr>
                        <a:xfrm>
                          <a:off x="8000441" y="18339553"/>
                          <a:ext cx="8635991" cy="7796036"/>
                          <a:chOff x="10746963" y="18328063"/>
                          <a:chExt cx="8635991" cy="7796036"/>
                        </a:xfrm>
                      </p:grpSpPr>
                      <p:cxnSp>
                        <p:nvCxnSpPr>
                          <p:cNvPr id="36" name="Connecteur droit 35"/>
                          <p:cNvCxnSpPr/>
                          <p:nvPr/>
                        </p:nvCxnSpPr>
                        <p:spPr>
                          <a:xfrm flipV="1">
                            <a:off x="13830139" y="19423285"/>
                            <a:ext cx="2227121" cy="3098528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Connecteur droit 38"/>
                          <p:cNvCxnSpPr/>
                          <p:nvPr/>
                        </p:nvCxnSpPr>
                        <p:spPr>
                          <a:xfrm flipH="1" flipV="1">
                            <a:off x="13083784" y="19775261"/>
                            <a:ext cx="941231" cy="2676047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Connecteur droit 40"/>
                          <p:cNvCxnSpPr/>
                          <p:nvPr/>
                        </p:nvCxnSpPr>
                        <p:spPr>
                          <a:xfrm flipH="1" flipV="1">
                            <a:off x="14002469" y="22443703"/>
                            <a:ext cx="941231" cy="2676047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Connecteur droit 41"/>
                          <p:cNvCxnSpPr/>
                          <p:nvPr/>
                        </p:nvCxnSpPr>
                        <p:spPr>
                          <a:xfrm flipH="1" flipV="1">
                            <a:off x="14025015" y="22491898"/>
                            <a:ext cx="2205703" cy="1218929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Connecteur droit 43"/>
                          <p:cNvCxnSpPr/>
                          <p:nvPr/>
                        </p:nvCxnSpPr>
                        <p:spPr>
                          <a:xfrm flipH="1">
                            <a:off x="14025015" y="21356897"/>
                            <a:ext cx="2381611" cy="1135001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Connecteur droit 45"/>
                          <p:cNvCxnSpPr/>
                          <p:nvPr/>
                        </p:nvCxnSpPr>
                        <p:spPr>
                          <a:xfrm flipH="1">
                            <a:off x="12296824" y="22491898"/>
                            <a:ext cx="1804294" cy="1793105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1030" name="Picture 6" descr="C:\Users\Vincent\Desktop\Sans titre 2.gif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2727" y="18328063"/>
                            <a:ext cx="2955170" cy="29942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</p:pic>
                      <p:pic>
                        <p:nvPicPr>
                          <p:cNvPr id="1031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03057" y="18328063"/>
                            <a:ext cx="2515235" cy="18099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1034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22047" y="20246176"/>
                            <a:ext cx="3360302" cy="145274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1037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97223" y="21971977"/>
                            <a:ext cx="3409950" cy="18097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104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46963" y="23493661"/>
                            <a:ext cx="2967850" cy="263043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1042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00922" y="24153876"/>
                            <a:ext cx="5182032" cy="16526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sp>
                        <p:nvSpPr>
                          <p:cNvPr id="24" name="Rectangle à coins arrondis 23"/>
                          <p:cNvSpPr/>
                          <p:nvPr/>
                        </p:nvSpPr>
                        <p:spPr>
                          <a:xfrm>
                            <a:off x="11499608" y="21789159"/>
                            <a:ext cx="3168352" cy="114691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fr-FR" sz="3200" dirty="0" smtClean="0">
                                <a:solidFill>
                                  <a:schemeClr val="tx1"/>
                                </a:solidFill>
                              </a:rPr>
                              <a:t>ORGANISMES</a:t>
                            </a:r>
                          </a:p>
                          <a:p>
                            <a:pPr algn="ctr"/>
                            <a:r>
                              <a:rPr lang="fr-FR" sz="3200" dirty="0" smtClean="0">
                                <a:solidFill>
                                  <a:schemeClr val="tx1"/>
                                </a:solidFill>
                              </a:rPr>
                              <a:t>TECHNIQUES</a:t>
                            </a:r>
                            <a:endParaRPr lang="fr-FR" sz="16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5" name="Groupe 34"/>
                      <p:cNvGrpSpPr/>
                      <p:nvPr/>
                    </p:nvGrpSpPr>
                    <p:grpSpPr>
                      <a:xfrm>
                        <a:off x="130521" y="18773747"/>
                        <a:ext cx="7407228" cy="8961489"/>
                        <a:chOff x="130521" y="18773747"/>
                        <a:chExt cx="7407228" cy="8961489"/>
                      </a:xfrm>
                    </p:grpSpPr>
                    <p:grpSp>
                      <p:nvGrpSpPr>
                        <p:cNvPr id="17" name="Groupe 16"/>
                        <p:cNvGrpSpPr/>
                        <p:nvPr/>
                      </p:nvGrpSpPr>
                      <p:grpSpPr>
                        <a:xfrm>
                          <a:off x="130521" y="18773747"/>
                          <a:ext cx="7407228" cy="4863650"/>
                          <a:chOff x="2700335" y="19936371"/>
                          <a:chExt cx="7407228" cy="4863650"/>
                        </a:xfrm>
                      </p:grpSpPr>
                      <p:cxnSp>
                        <p:nvCxnSpPr>
                          <p:cNvPr id="13" name="Connecteur droit 12"/>
                          <p:cNvCxnSpPr>
                            <a:endCxn id="1028" idx="1"/>
                          </p:cNvCxnSpPr>
                          <p:nvPr/>
                        </p:nvCxnSpPr>
                        <p:spPr>
                          <a:xfrm>
                            <a:off x="4914429" y="20999289"/>
                            <a:ext cx="2811163" cy="1873747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1029" name="Picture 5" descr="C:\Users\Vincent\Desktop\Sans titre 1.gif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0335" y="22435612"/>
                            <a:ext cx="4428189" cy="23644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20" name="Connecteur droit 19"/>
                          <p:cNvCxnSpPr/>
                          <p:nvPr/>
                        </p:nvCxnSpPr>
                        <p:spPr>
                          <a:xfrm flipV="1">
                            <a:off x="7108943" y="22734694"/>
                            <a:ext cx="1474799" cy="931318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5" name="Rectangle à coins arrondis 14"/>
                          <p:cNvSpPr/>
                          <p:nvPr/>
                        </p:nvSpPr>
                        <p:spPr>
                          <a:xfrm>
                            <a:off x="2898206" y="19936371"/>
                            <a:ext cx="4377095" cy="1788212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fr-FR" sz="4000" dirty="0" smtClean="0">
                                <a:solidFill>
                                  <a:schemeClr val="tx1"/>
                                </a:solidFill>
                              </a:rPr>
                              <a:t>INSPECTION DU TRAVAIL</a:t>
                            </a:r>
                            <a:endParaRPr lang="fr-FR" sz="20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pic>
                        <p:nvPicPr>
                          <p:cNvPr id="1028" name="Picture 4" descr="C:\Users\Vincent\Desktop\Sans titre.gif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25593" y="21635889"/>
                            <a:ext cx="2381970" cy="24742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  <p:grpSp>
                      <p:nvGrpSpPr>
                        <p:cNvPr id="34" name="Groupe 33"/>
                        <p:cNvGrpSpPr/>
                        <p:nvPr/>
                      </p:nvGrpSpPr>
                      <p:grpSpPr>
                        <a:xfrm>
                          <a:off x="483183" y="23927697"/>
                          <a:ext cx="6490874" cy="3807539"/>
                          <a:chOff x="483183" y="23927697"/>
                          <a:chExt cx="6490874" cy="3807539"/>
                        </a:xfrm>
                      </p:grpSpPr>
                      <p:sp>
                        <p:nvSpPr>
                          <p:cNvPr id="52" name="Rectangle 51"/>
                          <p:cNvSpPr/>
                          <p:nvPr/>
                        </p:nvSpPr>
                        <p:spPr>
                          <a:xfrm>
                            <a:off x="4705487" y="26673407"/>
                            <a:ext cx="2268570" cy="5539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91440" tIns="45720" rIns="91440" bIns="4572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fr-FR" sz="3000" b="1" dirty="0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</a:rPr>
                              <a:t>PREVENTION</a:t>
                            </a:r>
                            <a:endParaRPr lang="fr-FR" sz="3000" b="1" cap="none" spc="0" dirty="0" smtClean="0">
                              <a:ln w="1905"/>
                              <a:gradFill>
                                <a:gsLst>
                                  <a:gs pos="0">
                                    <a:schemeClr val="accent6">
                                      <a:shade val="20000"/>
                                      <a:satMod val="200000"/>
                                    </a:schemeClr>
                                  </a:gs>
                                  <a:gs pos="78000">
                                    <a:schemeClr val="accent6">
                                      <a:tint val="90000"/>
                                      <a:shade val="89000"/>
                                      <a:satMod val="220000"/>
                                    </a:schemeClr>
                                  </a:gs>
                                  <a:gs pos="100000">
                                    <a:schemeClr val="accent6">
                                      <a:tint val="12000"/>
                                      <a:satMod val="25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</a:endParaRPr>
                          </a:p>
                        </p:txBody>
                      </p:sp>
                      <p:grpSp>
                        <p:nvGrpSpPr>
                          <p:cNvPr id="33" name="Groupe 32"/>
                          <p:cNvGrpSpPr/>
                          <p:nvPr/>
                        </p:nvGrpSpPr>
                        <p:grpSpPr>
                          <a:xfrm>
                            <a:off x="483183" y="23927697"/>
                            <a:ext cx="6164899" cy="3807539"/>
                            <a:chOff x="483183" y="23927697"/>
                            <a:chExt cx="6164899" cy="3807539"/>
                          </a:xfrm>
                        </p:grpSpPr>
                        <p:sp>
                          <p:nvSpPr>
                            <p:cNvPr id="31" name="Rectangle 30"/>
                            <p:cNvSpPr/>
                            <p:nvPr/>
                          </p:nvSpPr>
                          <p:spPr>
                            <a:xfrm>
                              <a:off x="483183" y="26719573"/>
                              <a:ext cx="3036922" cy="10156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91440" tIns="45720" rIns="91440" bIns="4572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3000" b="1" dirty="0" smtClean="0">
                                  <a:ln w="1905"/>
                                  <a:gradFill>
                                    <a:gsLst>
                                      <a:gs pos="0">
                                        <a:schemeClr val="accent6">
                                          <a:shade val="20000"/>
                                          <a:satMod val="200000"/>
                                        </a:schemeClr>
                                      </a:gs>
                                      <a:gs pos="78000">
                                        <a:schemeClr val="accent6">
                                          <a:tint val="90000"/>
                                          <a:shade val="89000"/>
                                          <a:satMod val="220000"/>
                                        </a:schemeClr>
                                      </a:gs>
                                      <a:gs pos="100000">
                                        <a:schemeClr val="accent6">
                                          <a:tint val="12000"/>
                                          <a:satMod val="25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</a:rPr>
                                <a:t>INDEMINISATION </a:t>
                              </a:r>
                            </a:p>
                            <a:p>
                              <a:pPr algn="ctr"/>
                              <a:r>
                                <a:rPr lang="fr-FR" sz="3000" b="1" cap="none" spc="0" dirty="0" smtClean="0">
                                  <a:ln w="1905"/>
                                  <a:gradFill>
                                    <a:gsLst>
                                      <a:gs pos="0">
                                        <a:schemeClr val="accent6">
                                          <a:shade val="20000"/>
                                          <a:satMod val="200000"/>
                                        </a:schemeClr>
                                      </a:gs>
                                      <a:gs pos="78000">
                                        <a:schemeClr val="accent6">
                                          <a:tint val="90000"/>
                                          <a:shade val="89000"/>
                                          <a:satMod val="220000"/>
                                        </a:schemeClr>
                                      </a:gs>
                                      <a:gs pos="100000">
                                        <a:schemeClr val="accent6">
                                          <a:tint val="12000"/>
                                          <a:satMod val="25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</a:rPr>
                                <a:t>DES VICTIMES</a:t>
                              </a:r>
                            </a:p>
                          </p:txBody>
                        </p:sp>
                        <p:grpSp>
                          <p:nvGrpSpPr>
                            <p:cNvPr id="32" name="Groupe 31"/>
                            <p:cNvGrpSpPr/>
                            <p:nvPr/>
                          </p:nvGrpSpPr>
                          <p:grpSpPr>
                            <a:xfrm>
                              <a:off x="503352" y="23927697"/>
                              <a:ext cx="6144730" cy="2452755"/>
                              <a:chOff x="503352" y="23927697"/>
                              <a:chExt cx="6144730" cy="2452755"/>
                            </a:xfrm>
                          </p:grpSpPr>
                          <p:sp>
                            <p:nvSpPr>
                              <p:cNvPr id="29" name="Flèche vers le bas 28"/>
                              <p:cNvSpPr/>
                              <p:nvPr/>
                            </p:nvSpPr>
                            <p:spPr>
                              <a:xfrm>
                                <a:off x="3022778" y="23927697"/>
                                <a:ext cx="403458" cy="609788"/>
                              </a:xfrm>
                              <a:prstGeom prst="downArrow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 b="1" cap="all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30" name="Rectangle 29"/>
                              <p:cNvSpPr/>
                              <p:nvPr/>
                            </p:nvSpPr>
                            <p:spPr>
                              <a:xfrm>
                                <a:off x="503352" y="24669575"/>
                                <a:ext cx="6144730" cy="8531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lIns="91440" tIns="45720" rIns="91440" bIns="4572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4000" b="1" cap="all" spc="0" dirty="0" smtClean="0">
                                    <a:ln w="9000" cmpd="sng">
                                      <a:solidFill>
                                        <a:schemeClr val="accent4">
                                          <a:shade val="50000"/>
                                          <a:satMod val="120000"/>
                                        </a:schemeClr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>
                                            <a:shade val="20000"/>
                                            <a:satMod val="245000"/>
                                          </a:schemeClr>
                                        </a:gs>
                                        <a:gs pos="43000">
                                          <a:schemeClr val="accent4">
                                            <a:satMod val="255000"/>
                                          </a:schemeClr>
                                        </a:gs>
                                        <a:gs pos="48000">
                                          <a:schemeClr val="accent4">
                                            <a:shade val="85000"/>
                                            <a:satMod val="255000"/>
                                          </a:schemeClr>
                                        </a:gs>
                                        <a:gs pos="100000">
                                          <a:schemeClr val="accent4">
                                            <a:shade val="20000"/>
                                            <a:satMod val="245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effectLst>
                                      <a:reflection blurRad="12700" stA="28000" endPos="45000" dist="1000" dir="5400000" sy="-100000" algn="bl" rotWithShape="0"/>
                                    </a:effectLst>
                                  </a:rPr>
                                  <a:t>ASSUREUR DU RISQUE</a:t>
                                </a:r>
                                <a:endParaRPr lang="fr-FR" sz="4000" b="1" cap="all" spc="0" dirty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53" name="Flèche vers le bas 52"/>
                              <p:cNvSpPr/>
                              <p:nvPr/>
                            </p:nvSpPr>
                            <p:spPr>
                              <a:xfrm>
                                <a:off x="1570382" y="25592905"/>
                                <a:ext cx="552941" cy="787547"/>
                              </a:xfrm>
                              <a:prstGeom prst="downArrow">
                                <a:avLst/>
                              </a:prstGeom>
                              <a:solidFill>
                                <a:schemeClr val="accent6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 b="1" cap="all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  <a:gs pos="43000">
                                        <a:schemeClr val="accent4">
                                          <a:satMod val="255000"/>
                                        </a:schemeClr>
                                      </a:gs>
                                      <a:gs pos="48000">
                                        <a:schemeClr val="accent4">
                                          <a:shade val="85000"/>
                                          <a:satMod val="255000"/>
                                        </a:schemeClr>
                                      </a:gs>
                                      <a:gs pos="100000">
                                        <a:schemeClr val="accent4">
                                          <a:shade val="20000"/>
                                          <a:satMod val="245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effectLst>
                                    <a:reflection blurRad="12700" stA="28000" endPos="45000" dist="1000" dir="5400000" sy="-100000" algn="bl" rotWithShape="0"/>
                                  </a:effectLst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sp>
                  <p:nvSpPr>
                    <p:cNvPr id="72" name="Flèche vers le bas 71"/>
                    <p:cNvSpPr/>
                    <p:nvPr/>
                  </p:nvSpPr>
                  <p:spPr>
                    <a:xfrm>
                      <a:off x="22664597" y="13771835"/>
                      <a:ext cx="417368" cy="653464"/>
                    </a:xfrm>
                    <a:prstGeom prst="downArrow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b="1" cap="all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p:txBody>
                </p:sp>
              </p:grpSp>
            </p:grpSp>
            <p:grpSp>
              <p:nvGrpSpPr>
                <p:cNvPr id="19" name="Groupe 18"/>
                <p:cNvGrpSpPr/>
                <p:nvPr/>
              </p:nvGrpSpPr>
              <p:grpSpPr>
                <a:xfrm>
                  <a:off x="25626608" y="6327110"/>
                  <a:ext cx="22985945" cy="6279187"/>
                  <a:chOff x="12351334" y="17223442"/>
                  <a:chExt cx="22985945" cy="6279187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2351334" y="17223442"/>
                    <a:ext cx="22985945" cy="1107996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fr-FR" sz="6600" b="1" dirty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LES ACTEURS </a:t>
                    </a:r>
                    <a:r>
                      <a:rPr lang="fr-FR" sz="6600" b="1" dirty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DE </a:t>
                    </a:r>
                    <a:r>
                      <a:rPr lang="fr-FR" sz="6600" b="1" dirty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JUSTICE</a:t>
                    </a:r>
                  </a:p>
                </p:txBody>
              </p:sp>
              <p:sp>
                <p:nvSpPr>
                  <p:cNvPr id="77" name="Rectangle à coins arrondis 76"/>
                  <p:cNvSpPr/>
                  <p:nvPr/>
                </p:nvSpPr>
                <p:spPr>
                  <a:xfrm>
                    <a:off x="19657712" y="20901396"/>
                    <a:ext cx="2917035" cy="159285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JUGE </a:t>
                    </a:r>
                  </a:p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D’INSTRUCTION</a:t>
                    </a:r>
                    <a:endParaRPr lang="fr-FR" sz="3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Rectangle à coins arrondis 77"/>
                  <p:cNvSpPr/>
                  <p:nvPr/>
                </p:nvSpPr>
                <p:spPr>
                  <a:xfrm>
                    <a:off x="22663691" y="20904602"/>
                    <a:ext cx="2917035" cy="159285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JUGE DES</a:t>
                    </a:r>
                  </a:p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REFERES</a:t>
                    </a:r>
                    <a:endParaRPr lang="fr-FR" sz="3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Rectangle à coins arrondis 78"/>
                  <p:cNvSpPr/>
                  <p:nvPr/>
                </p:nvSpPr>
                <p:spPr>
                  <a:xfrm>
                    <a:off x="25688027" y="20904602"/>
                    <a:ext cx="2917035" cy="159285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JUGE </a:t>
                    </a:r>
                  </a:p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PENAL</a:t>
                    </a:r>
                    <a:endParaRPr lang="fr-FR" sz="3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Rectangle à coins arrondis 79"/>
                  <p:cNvSpPr/>
                  <p:nvPr/>
                </p:nvSpPr>
                <p:spPr>
                  <a:xfrm>
                    <a:off x="19657711" y="22706200"/>
                    <a:ext cx="8947351" cy="79642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3000" dirty="0" smtClean="0">
                        <a:solidFill>
                          <a:schemeClr val="tx1"/>
                        </a:solidFill>
                      </a:rPr>
                      <a:t>CONSEIL DES PRUD’HOMMES</a:t>
                    </a:r>
                  </a:p>
                </p:txBody>
              </p:sp>
            </p:grpSp>
            <p:sp>
              <p:nvSpPr>
                <p:cNvPr id="81" name="Flèche vers le bas 80"/>
                <p:cNvSpPr/>
                <p:nvPr/>
              </p:nvSpPr>
              <p:spPr>
                <a:xfrm>
                  <a:off x="37119580" y="13026195"/>
                  <a:ext cx="1469345" cy="1775803"/>
                </a:xfrm>
                <a:prstGeom prst="downArrow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cap="all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2702231" y="15329160"/>
                  <a:ext cx="9408858" cy="76944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fr-FR" sz="44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PREVENIR LE RISQUE EN SACTIONNANT</a:t>
                  </a:r>
                  <a:endParaRPr lang="fr-FR" sz="44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</p:grpSp>
      </p:grpSp>
      <p:sp>
        <p:nvSpPr>
          <p:cNvPr id="21" name="Rectangle à coins arrondis 20"/>
          <p:cNvSpPr/>
          <p:nvPr/>
        </p:nvSpPr>
        <p:spPr>
          <a:xfrm>
            <a:off x="722572" y="2250555"/>
            <a:ext cx="41419993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Au XIXème siècle, le « droit du travail » a apporté les notions de santé et sécurité au travail. Ces notions ont évoluées avec le développement industriel, où s’est progressivement mis en place </a:t>
            </a:r>
          </a:p>
          <a:p>
            <a:pPr algn="ctr"/>
            <a:r>
              <a:rPr lang="fr-FR" sz="4000" dirty="0">
                <a:solidFill>
                  <a:schemeClr val="tx1"/>
                </a:solidFill>
              </a:rPr>
              <a:t>des mesures de protection au bénéfice des travailleurs les plus vulnérable : femmes et enfants. C’est en 1860 que le traité d’hygiène industrielle fut rédigé par le médecin hygiéniste Maxime Vernois.    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864230" y="5058867"/>
            <a:ext cx="73033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 L’ENTREPRISE</a:t>
            </a:r>
            <a:endParaRPr lang="fr-FR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854110" y="5130875"/>
            <a:ext cx="73033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HORS ENTREPRISE</a:t>
            </a:r>
            <a:endParaRPr lang="fr-FR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3367272" y="5137265"/>
            <a:ext cx="7257507" cy="54760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20787983" y="5137265"/>
            <a:ext cx="7036023" cy="54760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colade ouvrante 21"/>
          <p:cNvSpPr/>
          <p:nvPr/>
        </p:nvSpPr>
        <p:spPr>
          <a:xfrm rot="5400000">
            <a:off x="30000053" y="-4805192"/>
            <a:ext cx="908226" cy="22852339"/>
          </a:xfrm>
          <a:prstGeom prst="leftBrace">
            <a:avLst>
              <a:gd name="adj1" fmla="val 138284"/>
              <a:gd name="adj2" fmla="val 4697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2577671" y="24355755"/>
            <a:ext cx="65731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500" dirty="0"/>
          </a:p>
        </p:txBody>
      </p:sp>
      <p:sp>
        <p:nvSpPr>
          <p:cNvPr id="96" name="Rectangle à coins arrondis 95"/>
          <p:cNvSpPr/>
          <p:nvPr/>
        </p:nvSpPr>
        <p:spPr>
          <a:xfrm>
            <a:off x="1379753" y="23651078"/>
            <a:ext cx="6405073" cy="64614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Il a les compétences pour prendre des décisions d’organisation du service, ils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doivent donc mettre en œuvre les prescriptions de prévention des cinq premiers livres de la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partie IV du Code du travail. Le conseiller de prévention est chargé de coordonner les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assistants de prévention, en cas de risques particuliers ou d’organisations administratives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le justifiant.</a:t>
            </a:r>
            <a:endParaRPr lang="fr-FR" sz="3200" dirty="0">
              <a:solidFill>
                <a:schemeClr val="tx1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4410374" y="23069550"/>
            <a:ext cx="2" cy="58152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1" name="Rectangle à coins arrondis 100"/>
          <p:cNvSpPr/>
          <p:nvPr/>
        </p:nvSpPr>
        <p:spPr>
          <a:xfrm>
            <a:off x="8106838" y="26881820"/>
            <a:ext cx="8889187" cy="3398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Ils proposent au chef de service intéressé toute mesure qui leur paraît de nature à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améliorer l’hygiène et la sécurité du travail et la prévention des risques professionnels. 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Ils peuvent être appelés à jouer un rôle de médiation dans le cadre des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relations sociales.</a:t>
            </a:r>
            <a:endParaRPr lang="fr-FR" sz="3200" dirty="0">
              <a:solidFill>
                <a:schemeClr val="tx1"/>
              </a:solidFill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flipH="1">
            <a:off x="12249429" y="26507304"/>
            <a:ext cx="29791" cy="39500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Rectangle à coins arrondis 108"/>
          <p:cNvSpPr/>
          <p:nvPr/>
        </p:nvSpPr>
        <p:spPr>
          <a:xfrm>
            <a:off x="17454594" y="26449773"/>
            <a:ext cx="9691595" cy="3830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Le service de médecine de prévention a pour mission d’éviter toute altération de l’état de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santé des agents du fait de leur travail, notamment en surveillant les conditions d’hygiène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du travail et l’état de santé des agents. Les principales missions du médecin de prévention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sont la surveillance médicale et l’action sur le milieu professionnel.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14" name="Rectangle à coins arrondis 113"/>
          <p:cNvSpPr/>
          <p:nvPr/>
        </p:nvSpPr>
        <p:spPr>
          <a:xfrm>
            <a:off x="24102185" y="19764313"/>
            <a:ext cx="6591109" cy="5606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Le CHSCT est une instance consultative, chargée d’émettre des avis et de faire des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propositions ayant vocation à être pris en compte par l’autorité compétente pour améliorer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la protection de la santé, de la sécurité et les conditions de travail des agents. Il apporte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également en ces matières son concours aux comités techniques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  <a:endParaRPr lang="fr-FR" sz="3200" dirty="0">
              <a:solidFill>
                <a:schemeClr val="tx1"/>
              </a:solidFill>
            </a:endParaRPr>
          </a:p>
        </p:txBody>
      </p:sp>
      <p:cxnSp>
        <p:nvCxnSpPr>
          <p:cNvPr id="115" name="Connecteur droit avec flèche 114"/>
          <p:cNvCxnSpPr/>
          <p:nvPr/>
        </p:nvCxnSpPr>
        <p:spPr>
          <a:xfrm flipH="1">
            <a:off x="22180518" y="26139318"/>
            <a:ext cx="29791" cy="39500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23557736" y="21860626"/>
            <a:ext cx="544449" cy="174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2" name="Groupe 101"/>
          <p:cNvGrpSpPr/>
          <p:nvPr/>
        </p:nvGrpSpPr>
        <p:grpSpPr>
          <a:xfrm>
            <a:off x="34644493" y="25567596"/>
            <a:ext cx="7888863" cy="4566657"/>
            <a:chOff x="34325711" y="23822802"/>
            <a:chExt cx="7888863" cy="4566657"/>
          </a:xfrm>
        </p:grpSpPr>
        <p:sp>
          <p:nvSpPr>
            <p:cNvPr id="119" name="ZoneTexte 118"/>
            <p:cNvSpPr txBox="1"/>
            <p:nvPr/>
          </p:nvSpPr>
          <p:spPr>
            <a:xfrm>
              <a:off x="37909421" y="25421331"/>
              <a:ext cx="4305153" cy="22467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500" dirty="0" smtClean="0"/>
                <a:t>MOULIN Manon</a:t>
              </a:r>
            </a:p>
            <a:p>
              <a:r>
                <a:rPr lang="fr-FR" sz="3500" dirty="0" smtClean="0"/>
                <a:t>MURPHY Vincent</a:t>
              </a:r>
            </a:p>
            <a:p>
              <a:r>
                <a:rPr lang="fr-FR" sz="3500" dirty="0" smtClean="0"/>
                <a:t>CROZES LUTRAN </a:t>
              </a:r>
              <a:r>
                <a:rPr lang="fr-FR" sz="3500" dirty="0" smtClean="0"/>
                <a:t>Anaïs</a:t>
              </a:r>
            </a:p>
            <a:p>
              <a:r>
                <a:rPr lang="fr-FR" sz="3500" dirty="0" smtClean="0"/>
                <a:t>MOLINIER Marie</a:t>
              </a:r>
              <a:endParaRPr lang="fr-FR" sz="3500" dirty="0" smtClean="0"/>
            </a:p>
          </p:txBody>
        </p:sp>
        <p:sp>
          <p:nvSpPr>
            <p:cNvPr id="121" name="Rectangle à coins arrondis 120"/>
            <p:cNvSpPr/>
            <p:nvPr/>
          </p:nvSpPr>
          <p:spPr>
            <a:xfrm>
              <a:off x="36122878" y="23822802"/>
              <a:ext cx="5988212" cy="1547767"/>
            </a:xfrm>
            <a:prstGeom prst="roundRect">
              <a:avLst/>
            </a:prstGeom>
            <a:solidFill>
              <a:schemeClr val="bg1">
                <a:lumMod val="75000"/>
                <a:alpha val="7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0" b="1" dirty="0">
                  <a:latin typeface="+mj-lt"/>
                  <a:ea typeface="Batang" pitchFamily="18" charset="-127"/>
                </a:rPr>
                <a:t> </a:t>
              </a:r>
              <a:r>
                <a:rPr lang="fr-FR" sz="8000" b="1" dirty="0" smtClean="0">
                  <a:latin typeface="+mj-lt"/>
                  <a:ea typeface="Batang" pitchFamily="18" charset="-127"/>
                </a:rPr>
                <a:t>   AUCH</a:t>
              </a:r>
              <a:endParaRPr lang="fr-FR" sz="8000" dirty="0">
                <a:latin typeface="+mj-lt"/>
              </a:endParaRPr>
            </a:p>
          </p:txBody>
        </p:sp>
        <p:sp>
          <p:nvSpPr>
            <p:cNvPr id="100" name="Rectangle à coins arrondis 99"/>
            <p:cNvSpPr/>
            <p:nvPr/>
          </p:nvSpPr>
          <p:spPr>
            <a:xfrm>
              <a:off x="34391503" y="24355755"/>
              <a:ext cx="3462749" cy="3313624"/>
            </a:xfrm>
            <a:prstGeom prst="roundRect">
              <a:avLst/>
            </a:prstGeom>
            <a:solidFill>
              <a:srgbClr val="FF0000">
                <a:alpha val="7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600" b="1" dirty="0" smtClean="0">
                  <a:latin typeface="Batang" pitchFamily="18" charset="-127"/>
                  <a:ea typeface="Batang" pitchFamily="18" charset="-127"/>
                </a:rPr>
                <a:t>iut</a:t>
              </a:r>
            </a:p>
            <a:p>
              <a:pPr algn="ctr"/>
              <a:r>
                <a:rPr lang="fr-FR" sz="3800" dirty="0" smtClean="0"/>
                <a:t>Midi-Pyrénées</a:t>
              </a:r>
              <a:endParaRPr lang="fr-FR" sz="3800" dirty="0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4325711" y="27835461"/>
              <a:ext cx="7600831" cy="5539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000" dirty="0" smtClean="0"/>
                <a:t>Hygiène Sécurité Environnement – 2012/2014</a:t>
              </a:r>
              <a:endParaRPr lang="fr-FR" sz="3000" dirty="0" smtClean="0"/>
            </a:p>
          </p:txBody>
        </p:sp>
      </p:grpSp>
      <p:pic>
        <p:nvPicPr>
          <p:cNvPr id="103" name="Picture 2" descr="E:\IUT\PTUT\rubon5[1]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87336" y="25273384"/>
            <a:ext cx="3790363" cy="49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à coins arrondis 125"/>
          <p:cNvSpPr/>
          <p:nvPr/>
        </p:nvSpPr>
        <p:spPr>
          <a:xfrm>
            <a:off x="32681181" y="17892243"/>
            <a:ext cx="5906861" cy="686200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u="sng" dirty="0" smtClean="0">
                <a:solidFill>
                  <a:schemeClr val="tx1"/>
                </a:solidFill>
              </a:rPr>
              <a:t>Conclusion:</a:t>
            </a:r>
          </a:p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On constate que les structures et les démarches ne sont pas les mêmes dans le secteur privée et dans la fonction publique.  </a:t>
            </a:r>
          </a:p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On voit tout de même un objectif commun: </a:t>
            </a:r>
          </a:p>
          <a:p>
            <a:pPr algn="ctr"/>
            <a:r>
              <a:rPr lang="fr-FR" sz="4000" b="1" u="sng" dirty="0" smtClean="0">
                <a:solidFill>
                  <a:schemeClr val="tx1"/>
                </a:solidFill>
              </a:rPr>
              <a:t>la protection des travailleurs</a:t>
            </a:r>
            <a:endParaRPr lang="fr-FR" sz="4000" b="1" u="sng" dirty="0">
              <a:solidFill>
                <a:schemeClr val="tx1"/>
              </a:solidFill>
            </a:endParaRPr>
          </a:p>
        </p:txBody>
      </p:sp>
      <p:pic>
        <p:nvPicPr>
          <p:cNvPr id="127" name="Picture 2" descr="http://t2.gstatic.com/images?q=tbn:ANd9GcRxBVJwroyQDa4EpMTrTCLzxCBpOvEJZzZgnI38sMzT30FDUxBHR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508" y="19593687"/>
            <a:ext cx="2520620" cy="36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547</Words>
  <Application>Microsoft Office PowerPoint</Application>
  <PresentationFormat>Personnalisé</PresentationFormat>
  <Paragraphs>86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</dc:creator>
  <cp:lastModifiedBy>Vincent</cp:lastModifiedBy>
  <cp:revision>33</cp:revision>
  <dcterms:created xsi:type="dcterms:W3CDTF">2012-10-31T17:44:18Z</dcterms:created>
  <dcterms:modified xsi:type="dcterms:W3CDTF">2012-11-12T17:41:57Z</dcterms:modified>
</cp:coreProperties>
</file>