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3" r:id="rId8"/>
    <p:sldId id="264" r:id="rId9"/>
    <p:sldId id="265" r:id="rId10"/>
    <p:sldId id="268" r:id="rId11"/>
    <p:sldId id="266" r:id="rId12"/>
    <p:sldId id="270" r:id="rId13"/>
    <p:sldId id="273" r:id="rId14"/>
    <p:sldId id="274" r:id="rId15"/>
    <p:sldId id="276" r:id="rId16"/>
    <p:sldId id="277" r:id="rId17"/>
    <p:sldId id="262" r:id="rId18"/>
    <p:sldId id="267" r:id="rId19"/>
    <p:sldId id="271" r:id="rId20"/>
    <p:sldId id="278" r:id="rId21"/>
    <p:sldId id="279" r:id="rId22"/>
    <p:sldId id="280" r:id="rId23"/>
    <p:sldId id="272"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67" autoAdjust="0"/>
  </p:normalViewPr>
  <p:slideViewPr>
    <p:cSldViewPr>
      <p:cViewPr varScale="1">
        <p:scale>
          <a:sx n="75" d="100"/>
          <a:sy n="75" d="100"/>
        </p:scale>
        <p:origin x="-101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069CCB72-B15B-4F6B-9046-2E72DF13CAF7}" type="datetimeFigureOut">
              <a:rPr lang="fr-FR" smtClean="0"/>
              <a:pPr/>
              <a:t>01/11/2012</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0E0E8091-4DC2-4D4F-A7D9-9E92F02337E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69CCB72-B15B-4F6B-9046-2E72DF13CAF7}" type="datetimeFigureOut">
              <a:rPr lang="fr-FR" smtClean="0"/>
              <a:pPr/>
              <a:t>01/11/2012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0E8091-4DC2-4D4F-A7D9-9E92F02337E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69CCB72-B15B-4F6B-9046-2E72DF13CAF7}" type="datetimeFigureOut">
              <a:rPr lang="fr-FR" smtClean="0"/>
              <a:pPr/>
              <a:t>01/11/2012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0E8091-4DC2-4D4F-A7D9-9E92F02337E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69CCB72-B15B-4F6B-9046-2E72DF13CAF7}" type="datetimeFigureOut">
              <a:rPr lang="fr-FR" smtClean="0"/>
              <a:pPr/>
              <a:t>01/11/2012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0E8091-4DC2-4D4F-A7D9-9E92F02337E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69CCB72-B15B-4F6B-9046-2E72DF13CAF7}" type="datetimeFigureOut">
              <a:rPr lang="fr-FR" smtClean="0"/>
              <a:pPr/>
              <a:t>01/11/2012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0E8091-4DC2-4D4F-A7D9-9E92F02337E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69CCB72-B15B-4F6B-9046-2E72DF13CAF7}" type="datetimeFigureOut">
              <a:rPr lang="fr-FR" smtClean="0"/>
              <a:pPr/>
              <a:t>01/11/2012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E0E8091-4DC2-4D4F-A7D9-9E92F02337E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069CCB72-B15B-4F6B-9046-2E72DF13CAF7}" type="datetimeFigureOut">
              <a:rPr lang="fr-FR" smtClean="0"/>
              <a:pPr/>
              <a:t>01/11/2012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E0E8091-4DC2-4D4F-A7D9-9E92F02337E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069CCB72-B15B-4F6B-9046-2E72DF13CAF7}" type="datetimeFigureOut">
              <a:rPr lang="fr-FR" smtClean="0"/>
              <a:pPr/>
              <a:t>01/11/2012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E0E8091-4DC2-4D4F-A7D9-9E92F02337E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69CCB72-B15B-4F6B-9046-2E72DF13CAF7}" type="datetimeFigureOut">
              <a:rPr lang="fr-FR" smtClean="0"/>
              <a:pPr/>
              <a:t>01/11/2012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E0E8091-4DC2-4D4F-A7D9-9E92F02337E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69CCB72-B15B-4F6B-9046-2E72DF13CAF7}" type="datetimeFigureOut">
              <a:rPr lang="fr-FR" smtClean="0"/>
              <a:pPr/>
              <a:t>01/11/2012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E0E8091-4DC2-4D4F-A7D9-9E92F02337E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69CCB72-B15B-4F6B-9046-2E72DF13CAF7}" type="datetimeFigureOut">
              <a:rPr lang="fr-FR" smtClean="0"/>
              <a:pPr/>
              <a:t>01/11/2012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0E0E8091-4DC2-4D4F-A7D9-9E92F02337E4}"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69CCB72-B15B-4F6B-9046-2E72DF13CAF7}" type="datetimeFigureOut">
              <a:rPr lang="fr-FR" smtClean="0"/>
              <a:pPr/>
              <a:t>01/11/2012</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E0E8091-4DC2-4D4F-A7D9-9E92F02337E4}"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slide" Target="slide19.xml"/><Relationship Id="rId3" Type="http://schemas.openxmlformats.org/officeDocument/2006/relationships/slide" Target="slide5.xml"/><Relationship Id="rId7" Type="http://schemas.openxmlformats.org/officeDocument/2006/relationships/slide" Target="slide10.xml"/><Relationship Id="rId12" Type="http://schemas.openxmlformats.org/officeDocument/2006/relationships/slide" Target="slide18.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9.xml"/><Relationship Id="rId11" Type="http://schemas.openxmlformats.org/officeDocument/2006/relationships/slide" Target="slide17.xml"/><Relationship Id="rId5" Type="http://schemas.openxmlformats.org/officeDocument/2006/relationships/slide" Target="slide8.xml"/><Relationship Id="rId15" Type="http://schemas.openxmlformats.org/officeDocument/2006/relationships/slide" Target="slide23.xml"/><Relationship Id="rId10" Type="http://schemas.openxmlformats.org/officeDocument/2006/relationships/slide" Target="slide15.xml"/><Relationship Id="rId4" Type="http://schemas.openxmlformats.org/officeDocument/2006/relationships/slide" Target="slide7.xml"/><Relationship Id="rId9" Type="http://schemas.openxmlformats.org/officeDocument/2006/relationships/slide" Target="slide12.xml"/><Relationship Id="rId14" Type="http://schemas.openxmlformats.org/officeDocument/2006/relationships/slide" Target="slide20.xml"/></Relationships>
</file>

<file path=ppt/slides/_rels/slide20.xml.rels><?xml version="1.0" encoding="UTF-8" standalone="yes"?>
<Relationships xmlns="http://schemas.openxmlformats.org/package/2006/relationships"><Relationship Id="rId8" Type="http://schemas.openxmlformats.org/officeDocument/2006/relationships/hyperlink" Target="http://www.onlinefussballmanager.fr/" TargetMode="External"/><Relationship Id="rId3" Type="http://schemas.openxmlformats.org/officeDocument/2006/relationships/image" Target="../media/image3.png"/><Relationship Id="rId7" Type="http://schemas.openxmlformats.org/officeDocument/2006/relationships/hyperlink" Target="http://www.beta.onlinefootballmanager.com/" TargetMode="Externa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hyperlink" Target="http://www.onlinefussballmanager.de/" TargetMode="External"/><Relationship Id="rId5" Type="http://schemas.openxmlformats.org/officeDocument/2006/relationships/hyperlink" Target="http://www.onlinefussballmanager.ch/" TargetMode="External"/><Relationship Id="rId4" Type="http://schemas.openxmlformats.org/officeDocument/2006/relationships/hyperlink" Target="http://www.onlinefussballmanager.at/"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uppix.fr.png"/>
          <p:cNvPicPr>
            <a:picLocks noChangeAspect="1"/>
          </p:cNvPicPr>
          <p:nvPr/>
        </p:nvPicPr>
        <p:blipFill>
          <a:blip r:embed="rId2" cstate="print"/>
          <a:stretch>
            <a:fillRect/>
          </a:stretch>
        </p:blipFill>
        <p:spPr>
          <a:xfrm>
            <a:off x="8604448" y="6381328"/>
            <a:ext cx="288032" cy="288032"/>
          </a:xfrm>
          <a:prstGeom prst="rect">
            <a:avLst/>
          </a:prstGeom>
        </p:spPr>
      </p:pic>
      <p:sp>
        <p:nvSpPr>
          <p:cNvPr id="2" name="Titre 1"/>
          <p:cNvSpPr>
            <a:spLocks noGrp="1"/>
          </p:cNvSpPr>
          <p:nvPr>
            <p:ph type="ctrTitle"/>
          </p:nvPr>
        </p:nvSpPr>
        <p:spPr>
          <a:xfrm>
            <a:off x="2627784" y="1628800"/>
            <a:ext cx="3528392" cy="1008112"/>
          </a:xfrm>
        </p:spPr>
        <p:txBody>
          <a:bodyPr>
            <a:normAutofit/>
          </a:bodyPr>
          <a:lstStyle/>
          <a:p>
            <a:r>
              <a:rPr lang="fr-FR" sz="6600" b="1" dirty="0" smtClean="0">
                <a:solidFill>
                  <a:srgbClr val="FF0000"/>
                </a:solidFill>
              </a:rPr>
              <a:t>TUTORIAL</a:t>
            </a:r>
            <a:endParaRPr lang="fr-FR" sz="6600" b="1" dirty="0">
              <a:solidFill>
                <a:srgbClr val="FF0000"/>
              </a:solidFill>
            </a:endParaRPr>
          </a:p>
        </p:txBody>
      </p:sp>
      <p:sp>
        <p:nvSpPr>
          <p:cNvPr id="3" name="Sous-titre 2"/>
          <p:cNvSpPr>
            <a:spLocks noGrp="1"/>
          </p:cNvSpPr>
          <p:nvPr>
            <p:ph type="subTitle" idx="1"/>
          </p:nvPr>
        </p:nvSpPr>
        <p:spPr>
          <a:xfrm>
            <a:off x="2915816" y="2780928"/>
            <a:ext cx="2952328" cy="1368152"/>
          </a:xfrm>
        </p:spPr>
        <p:txBody>
          <a:bodyPr>
            <a:normAutofit lnSpcReduction="10000"/>
          </a:bodyPr>
          <a:lstStyle/>
          <a:p>
            <a:pPr algn="ctr"/>
            <a:r>
              <a:rPr lang="fr-FR" sz="6600" dirty="0" smtClean="0"/>
              <a:t>O.F.M</a:t>
            </a:r>
          </a:p>
          <a:p>
            <a:r>
              <a:rPr lang="fr-FR" sz="2000" dirty="0" smtClean="0"/>
              <a:t>Online Football Manager</a:t>
            </a:r>
            <a:endParaRPr lang="fr-FR" sz="2000" dirty="0"/>
          </a:p>
        </p:txBody>
      </p:sp>
      <p:sp>
        <p:nvSpPr>
          <p:cNvPr id="4" name="ZoneTexte 3"/>
          <p:cNvSpPr txBox="1"/>
          <p:nvPr/>
        </p:nvSpPr>
        <p:spPr>
          <a:xfrm>
            <a:off x="2483768" y="4509120"/>
            <a:ext cx="3783215" cy="369332"/>
          </a:xfrm>
          <a:prstGeom prst="rect">
            <a:avLst/>
          </a:prstGeom>
          <a:noFill/>
        </p:spPr>
        <p:txBody>
          <a:bodyPr wrap="none" rtlCol="0">
            <a:spAutoFit/>
          </a:bodyPr>
          <a:lstStyle/>
          <a:p>
            <a:r>
              <a:rPr lang="fr-FR" i="1" u="sng" dirty="0" smtClean="0">
                <a:solidFill>
                  <a:schemeClr val="bg1"/>
                </a:solidFill>
              </a:rPr>
              <a:t>http://www.onlinefootballmanager.fr</a:t>
            </a:r>
            <a:endParaRPr lang="fr-FR" i="1" u="sng" dirty="0">
              <a:solidFill>
                <a:schemeClr val="bg1"/>
              </a:solidFill>
            </a:endParaRPr>
          </a:p>
        </p:txBody>
      </p:sp>
      <p:sp>
        <p:nvSpPr>
          <p:cNvPr id="7" name="ZoneTexte 6"/>
          <p:cNvSpPr txBox="1"/>
          <p:nvPr/>
        </p:nvSpPr>
        <p:spPr>
          <a:xfrm>
            <a:off x="8316416" y="6611779"/>
            <a:ext cx="1224135" cy="246221"/>
          </a:xfrm>
          <a:prstGeom prst="rect">
            <a:avLst/>
          </a:prstGeom>
          <a:noFill/>
        </p:spPr>
        <p:txBody>
          <a:bodyPr wrap="square" rtlCol="0">
            <a:spAutoFit/>
          </a:bodyPr>
          <a:lstStyle/>
          <a:p>
            <a:r>
              <a:rPr lang="fr-FR" sz="1000" u="sng" dirty="0" smtClean="0">
                <a:latin typeface="Informal Roman" pitchFamily="66" charset="0"/>
              </a:rPr>
              <a:t>BY ROACH 57</a:t>
            </a:r>
            <a:endParaRPr lang="fr-FR" sz="1000" u="sng" dirty="0">
              <a:latin typeface="Informal Roman" pitchFamily="66" charset="0"/>
            </a:endParaRPr>
          </a:p>
        </p:txBody>
      </p:sp>
      <p:sp>
        <p:nvSpPr>
          <p:cNvPr id="8" name="ZoneTexte 7"/>
          <p:cNvSpPr txBox="1"/>
          <p:nvPr/>
        </p:nvSpPr>
        <p:spPr>
          <a:xfrm>
            <a:off x="179512" y="6488668"/>
            <a:ext cx="2502608" cy="369332"/>
          </a:xfrm>
          <a:prstGeom prst="rect">
            <a:avLst/>
          </a:prstGeom>
          <a:noFill/>
        </p:spPr>
        <p:txBody>
          <a:bodyPr wrap="none" rtlCol="0">
            <a:spAutoFit/>
          </a:bodyPr>
          <a:lstStyle/>
          <a:p>
            <a:r>
              <a:rPr lang="fr-FR" dirty="0" smtClean="0"/>
              <a:t>Mise à jour le </a:t>
            </a:r>
            <a:r>
              <a:rPr lang="fr-FR" dirty="0" smtClean="0"/>
              <a:t>01/11/2012</a:t>
            </a:r>
            <a:endParaRPr lang="fr-FR" dirty="0"/>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u="sng" dirty="0" smtClean="0">
                <a:solidFill>
                  <a:schemeClr val="accent1"/>
                </a:solidFill>
              </a:rPr>
              <a:t>L’EVOLUTION DES JOUEURS</a:t>
            </a:r>
            <a:endParaRPr lang="fr-FR" b="1" u="sng" dirty="0">
              <a:solidFill>
                <a:schemeClr val="accent1"/>
              </a:solidFill>
            </a:endParaRPr>
          </a:p>
        </p:txBody>
      </p:sp>
      <p:sp>
        <p:nvSpPr>
          <p:cNvPr id="4" name="ZoneTexte 3"/>
          <p:cNvSpPr txBox="1"/>
          <p:nvPr/>
        </p:nvSpPr>
        <p:spPr>
          <a:xfrm>
            <a:off x="683568" y="2060849"/>
            <a:ext cx="7805831" cy="2246769"/>
          </a:xfrm>
          <a:prstGeom prst="rect">
            <a:avLst/>
          </a:prstGeom>
          <a:noFill/>
        </p:spPr>
        <p:txBody>
          <a:bodyPr wrap="square" rtlCol="0">
            <a:spAutoFit/>
          </a:bodyPr>
          <a:lstStyle/>
          <a:p>
            <a:r>
              <a:rPr lang="fr-FR" sz="1400" dirty="0" smtClean="0"/>
              <a:t>Les périodes d'évolutions : journées 0 , 9 , 18, 27.</a:t>
            </a:r>
            <a:br>
              <a:rPr lang="fr-FR" sz="1400" dirty="0" smtClean="0"/>
            </a:br>
            <a:r>
              <a:rPr lang="fr-FR" sz="1400" dirty="0" smtClean="0"/>
              <a:t>Cas exceptionnels : un joueur n'évolue pas alors qu'il devrait - un joueur évolue de 2 niveaux en un calcul.</a:t>
            </a:r>
            <a:r>
              <a:rPr lang="fr-FR" sz="1400" b="1" dirty="0" smtClean="0"/>
              <a:t/>
            </a:r>
            <a:br>
              <a:rPr lang="fr-FR" sz="1400" b="1" dirty="0" smtClean="0"/>
            </a:br>
            <a:r>
              <a:rPr lang="fr-FR" sz="1400" b="1" u="sng" dirty="0" smtClean="0"/>
              <a:t>Points d’expérience :</a:t>
            </a:r>
            <a:r>
              <a:rPr lang="fr-FR" sz="1400" dirty="0" smtClean="0"/>
              <a:t/>
            </a:r>
            <a:br>
              <a:rPr lang="fr-FR" sz="1400" dirty="0" smtClean="0"/>
            </a:br>
            <a:r>
              <a:rPr lang="fr-FR" sz="1400" dirty="0" smtClean="0"/>
              <a:t>Un joueur obtient et collecte des points d’expérience seulement s’il joue en tournoi ou en match (ligue, coupe, amical). Le joueur reçoit plus ou moins de points selon le type de match et l’événement. Si un joueur joue extrêmement mal il peut même perdre des points d’expérience !</a:t>
            </a:r>
            <a:endParaRPr lang="fr-FR" sz="1400" b="1" u="sng" dirty="0" smtClean="0"/>
          </a:p>
          <a:p>
            <a:r>
              <a:rPr lang="fr-FR" sz="1400" b="1" u="sng" dirty="0" smtClean="0"/>
              <a:t/>
            </a:r>
            <a:br>
              <a:rPr lang="fr-FR" sz="1400" b="1" u="sng" dirty="0" smtClean="0"/>
            </a:br>
            <a:r>
              <a:rPr lang="fr-FR" sz="1400" dirty="0" smtClean="0"/>
              <a:t/>
            </a:r>
            <a:br>
              <a:rPr lang="fr-FR" sz="1400" dirty="0" smtClean="0"/>
            </a:br>
            <a:endParaRPr lang="fr-FR" sz="1400" dirty="0"/>
          </a:p>
        </p:txBody>
      </p:sp>
      <p:pic>
        <p:nvPicPr>
          <p:cNvPr id="5" name="Image 4"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
        <p:nvSpPr>
          <p:cNvPr id="7" name="ZoneTexte 6"/>
          <p:cNvSpPr txBox="1"/>
          <p:nvPr/>
        </p:nvSpPr>
        <p:spPr>
          <a:xfrm>
            <a:off x="323528" y="3645024"/>
            <a:ext cx="3672408" cy="3385542"/>
          </a:xfrm>
          <a:prstGeom prst="rect">
            <a:avLst/>
          </a:prstGeom>
          <a:noFill/>
          <a:ln>
            <a:noFill/>
          </a:ln>
        </p:spPr>
        <p:txBody>
          <a:bodyPr wrap="square" rtlCol="0">
            <a:spAutoFit/>
          </a:bodyPr>
          <a:lstStyle/>
          <a:p>
            <a:pPr algn="ctr"/>
            <a:r>
              <a:rPr lang="fr-FR" sz="1400" b="1" u="sng" dirty="0" smtClean="0"/>
              <a:t>Matchs de ligue :</a:t>
            </a:r>
            <a:r>
              <a:rPr lang="fr-FR" sz="1400" dirty="0" smtClean="0"/>
              <a:t/>
            </a:r>
            <a:br>
              <a:rPr lang="fr-FR" sz="1400" dirty="0" smtClean="0"/>
            </a:br>
            <a:r>
              <a:rPr lang="fr-FR" sz="1400" dirty="0" smtClean="0"/>
              <a:t>Ligue 1 : 8</a:t>
            </a:r>
            <a:br>
              <a:rPr lang="fr-FR" sz="1400" dirty="0" smtClean="0"/>
            </a:br>
            <a:r>
              <a:rPr lang="fr-FR" sz="1400" dirty="0" smtClean="0"/>
              <a:t>Ligue 2 : 8</a:t>
            </a:r>
            <a:br>
              <a:rPr lang="fr-FR" sz="1400" dirty="0" smtClean="0"/>
            </a:br>
            <a:r>
              <a:rPr lang="fr-FR" sz="1400" dirty="0" smtClean="0"/>
              <a:t>Ligue Régionale : 7</a:t>
            </a:r>
            <a:br>
              <a:rPr lang="fr-FR" sz="1400" dirty="0" smtClean="0"/>
            </a:br>
            <a:r>
              <a:rPr lang="fr-FR" sz="1400" dirty="0" smtClean="0"/>
              <a:t>Ligue Supérieur : 7</a:t>
            </a:r>
            <a:br>
              <a:rPr lang="fr-FR" sz="1400" dirty="0" smtClean="0"/>
            </a:br>
            <a:r>
              <a:rPr lang="fr-FR" sz="1400" dirty="0" smtClean="0"/>
              <a:t>Ligue de Fédération : 6</a:t>
            </a:r>
            <a:br>
              <a:rPr lang="fr-FR" sz="1400" dirty="0" smtClean="0"/>
            </a:br>
            <a:r>
              <a:rPr lang="fr-FR" sz="1400" dirty="0" smtClean="0"/>
              <a:t>Ligue Nationale : 6</a:t>
            </a:r>
            <a:br>
              <a:rPr lang="fr-FR" sz="1400" dirty="0" smtClean="0"/>
            </a:br>
            <a:r>
              <a:rPr lang="fr-FR" sz="1400" dirty="0" smtClean="0"/>
              <a:t>Division Nationale : 6</a:t>
            </a:r>
            <a:br>
              <a:rPr lang="fr-FR" sz="1400" dirty="0" smtClean="0"/>
            </a:br>
            <a:r>
              <a:rPr lang="fr-FR" sz="1400" dirty="0" smtClean="0"/>
              <a:t>Ligue Départementale : 5</a:t>
            </a:r>
            <a:br>
              <a:rPr lang="fr-FR" sz="1400" dirty="0" smtClean="0"/>
            </a:br>
            <a:r>
              <a:rPr lang="fr-FR" sz="1400" dirty="0" smtClean="0"/>
              <a:t>Division Départementale : 5</a:t>
            </a:r>
            <a:br>
              <a:rPr lang="fr-FR" sz="1400" dirty="0" smtClean="0"/>
            </a:br>
            <a:r>
              <a:rPr lang="fr-FR" sz="1400" dirty="0" smtClean="0"/>
              <a:t>Ligue d’Arrondissement : 4</a:t>
            </a:r>
            <a:br>
              <a:rPr lang="fr-FR" sz="1400" dirty="0" smtClean="0"/>
            </a:br>
            <a:r>
              <a:rPr lang="fr-FR" sz="1400" dirty="0" smtClean="0"/>
              <a:t>Division d’Arrondissement : 4</a:t>
            </a:r>
            <a:br>
              <a:rPr lang="fr-FR" sz="1400" dirty="0" smtClean="0"/>
            </a:br>
            <a:r>
              <a:rPr lang="fr-FR" sz="1400" b="1" dirty="0" smtClean="0"/>
              <a:t>Pour chaque but, le buteur reçoit 5 points.</a:t>
            </a:r>
            <a:r>
              <a:rPr lang="fr-FR" dirty="0" smtClean="0"/>
              <a:t/>
            </a:r>
            <a:br>
              <a:rPr lang="fr-FR" dirty="0" smtClean="0"/>
            </a:br>
            <a:endParaRPr lang="fr-FR" dirty="0"/>
          </a:p>
        </p:txBody>
      </p:sp>
      <p:sp>
        <p:nvSpPr>
          <p:cNvPr id="8" name="ZoneTexte 7"/>
          <p:cNvSpPr txBox="1"/>
          <p:nvPr/>
        </p:nvSpPr>
        <p:spPr>
          <a:xfrm>
            <a:off x="3635896" y="3645024"/>
            <a:ext cx="2908033" cy="2677656"/>
          </a:xfrm>
          <a:prstGeom prst="rect">
            <a:avLst/>
          </a:prstGeom>
          <a:noFill/>
        </p:spPr>
        <p:txBody>
          <a:bodyPr wrap="square" rtlCol="0">
            <a:spAutoFit/>
          </a:bodyPr>
          <a:lstStyle/>
          <a:p>
            <a:pPr algn="ctr"/>
            <a:r>
              <a:rPr lang="fr-FR" sz="1400" b="1" u="sng" dirty="0" smtClean="0"/>
              <a:t>Matchs de coupe :</a:t>
            </a:r>
            <a:r>
              <a:rPr lang="fr-FR" sz="1400" dirty="0" smtClean="0"/>
              <a:t/>
            </a:r>
            <a:br>
              <a:rPr lang="fr-FR" sz="1400" dirty="0" smtClean="0"/>
            </a:br>
            <a:r>
              <a:rPr lang="fr-FR" sz="1400" dirty="0" smtClean="0"/>
              <a:t>1er tour de la Coupe : 7</a:t>
            </a:r>
            <a:br>
              <a:rPr lang="fr-FR" sz="1400" dirty="0" smtClean="0"/>
            </a:br>
            <a:r>
              <a:rPr lang="fr-FR" sz="1400" dirty="0" smtClean="0"/>
              <a:t>2ème tour de la Coupe : 8</a:t>
            </a:r>
            <a:br>
              <a:rPr lang="fr-FR" sz="1400" dirty="0" smtClean="0"/>
            </a:br>
            <a:r>
              <a:rPr lang="fr-FR" sz="1400" dirty="0" smtClean="0"/>
              <a:t>3ième tour de la Coupe : 8</a:t>
            </a:r>
            <a:br>
              <a:rPr lang="fr-FR" sz="1400" dirty="0" smtClean="0"/>
            </a:br>
            <a:r>
              <a:rPr lang="fr-FR" sz="1400" dirty="0" smtClean="0"/>
              <a:t>16ième de finale : 9</a:t>
            </a:r>
            <a:br>
              <a:rPr lang="fr-FR" sz="1400" dirty="0" smtClean="0"/>
            </a:br>
            <a:r>
              <a:rPr lang="fr-FR" sz="1400" dirty="0" smtClean="0"/>
              <a:t>Quarts de finale : 10</a:t>
            </a:r>
            <a:br>
              <a:rPr lang="fr-FR" sz="1400" dirty="0" smtClean="0"/>
            </a:br>
            <a:r>
              <a:rPr lang="fr-FR" sz="1400" dirty="0" smtClean="0"/>
              <a:t>Semi-final : 11</a:t>
            </a:r>
            <a:br>
              <a:rPr lang="fr-FR" sz="1400" dirty="0" smtClean="0"/>
            </a:br>
            <a:r>
              <a:rPr lang="fr-FR" sz="1400" dirty="0" smtClean="0"/>
              <a:t>Finale de la Coupe : 12</a:t>
            </a:r>
          </a:p>
          <a:p>
            <a:pPr algn="ctr"/>
            <a:r>
              <a:rPr lang="fr-FR" sz="1400" b="1" dirty="0" smtClean="0"/>
              <a:t>Pour chaque but, le buteur reçoit 5 points. S’il y a une fin de match aux pénaltys le buteur recevra 2 point par but.</a:t>
            </a:r>
            <a:endParaRPr lang="fr-FR" sz="1400" b="1" dirty="0"/>
          </a:p>
        </p:txBody>
      </p:sp>
      <p:sp>
        <p:nvSpPr>
          <p:cNvPr id="9" name="ZoneTexte 8"/>
          <p:cNvSpPr txBox="1"/>
          <p:nvPr/>
        </p:nvSpPr>
        <p:spPr>
          <a:xfrm>
            <a:off x="6588224" y="3645024"/>
            <a:ext cx="1872208" cy="2308324"/>
          </a:xfrm>
          <a:prstGeom prst="rect">
            <a:avLst/>
          </a:prstGeom>
          <a:noFill/>
        </p:spPr>
        <p:txBody>
          <a:bodyPr wrap="square" rtlCol="0">
            <a:spAutoFit/>
          </a:bodyPr>
          <a:lstStyle/>
          <a:p>
            <a:pPr algn="ctr"/>
            <a:r>
              <a:rPr lang="fr-FR" sz="1400" b="1" u="sng" dirty="0" smtClean="0"/>
              <a:t>Matchs  amicaux :</a:t>
            </a:r>
            <a:r>
              <a:rPr lang="fr-FR" sz="1400" dirty="0" smtClean="0"/>
              <a:t/>
            </a:r>
            <a:br>
              <a:rPr lang="fr-FR" sz="1400" dirty="0" smtClean="0"/>
            </a:br>
            <a:r>
              <a:rPr lang="fr-FR" sz="1400" dirty="0" smtClean="0"/>
              <a:t>Pour chaque goal le buteur gagne 4 points. S’il y a une fin de match aux pénaltys le buteur recevra 1 point par but. </a:t>
            </a:r>
            <a:r>
              <a:rPr lang="fr-FR" sz="1400" b="1" dirty="0" smtClean="0"/>
              <a:t>Les pénaltys ne sont pas des duels !</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u="sng" dirty="0" smtClean="0">
                <a:solidFill>
                  <a:schemeClr val="accent1"/>
                </a:solidFill>
              </a:rPr>
              <a:t>LE MARCHE DES TRANSFERTS</a:t>
            </a:r>
            <a:endParaRPr lang="fr-FR" b="1" u="sng" dirty="0">
              <a:solidFill>
                <a:schemeClr val="accent1"/>
              </a:solidFill>
            </a:endParaRPr>
          </a:p>
        </p:txBody>
      </p:sp>
      <p:sp>
        <p:nvSpPr>
          <p:cNvPr id="4" name="ZoneTexte 3"/>
          <p:cNvSpPr txBox="1"/>
          <p:nvPr/>
        </p:nvSpPr>
        <p:spPr>
          <a:xfrm>
            <a:off x="827584" y="2420888"/>
            <a:ext cx="7416824" cy="3108543"/>
          </a:xfrm>
          <a:prstGeom prst="rect">
            <a:avLst/>
          </a:prstGeom>
          <a:noFill/>
        </p:spPr>
        <p:txBody>
          <a:bodyPr wrap="square" rtlCol="0">
            <a:spAutoFit/>
          </a:bodyPr>
          <a:lstStyle/>
          <a:p>
            <a:r>
              <a:rPr lang="fr-FR" sz="1400" dirty="0" smtClean="0"/>
              <a:t>Il faut savoir que comme en ligue la journée se simule a 1h50, lui, le marché des transferts, se fait bien plus tard dans la matinée à 8h15.</a:t>
            </a:r>
            <a:br>
              <a:rPr lang="fr-FR" sz="1400" dirty="0" smtClean="0"/>
            </a:br>
            <a:r>
              <a:rPr lang="fr-FR" sz="1400" dirty="0" smtClean="0"/>
              <a:t/>
            </a:r>
            <a:br>
              <a:rPr lang="fr-FR" sz="1400" dirty="0" smtClean="0"/>
            </a:br>
            <a:r>
              <a:rPr lang="fr-FR" sz="1400" dirty="0" smtClean="0"/>
              <a:t>Une période maximale de transfert se fait sur 7 semaines ( soit 7 jours) et au minimum 3 semaines (soit 3 jours).</a:t>
            </a:r>
            <a:br>
              <a:rPr lang="fr-FR" sz="1400" dirty="0" smtClean="0"/>
            </a:br>
            <a:r>
              <a:rPr lang="fr-FR" sz="1400" dirty="0" smtClean="0"/>
              <a:t>Un joueur recruté une saison ne peut pas être revendu durant cette même saison (excepté les joueurs provenant du centre de formation) .</a:t>
            </a:r>
            <a:br>
              <a:rPr lang="fr-FR" sz="1400" dirty="0" smtClean="0"/>
            </a:br>
            <a:r>
              <a:rPr lang="fr-FR" sz="1400" dirty="0" smtClean="0"/>
              <a:t/>
            </a:r>
            <a:br>
              <a:rPr lang="fr-FR" sz="1400" dirty="0" smtClean="0"/>
            </a:br>
            <a:r>
              <a:rPr lang="fr-FR" sz="1400" dirty="0" smtClean="0"/>
              <a:t>Les transferts servent bien sur à améliorer son équipe, mais aussi et surtout à la pérennité financière de l'équipe par la plus-value faite lors de la revente de jeunes joueurs acheté lors d'une précédente saison.</a:t>
            </a:r>
            <a:br>
              <a:rPr lang="fr-FR" sz="1400" dirty="0" smtClean="0"/>
            </a:br>
            <a:r>
              <a:rPr lang="fr-FR" sz="1400" dirty="0" smtClean="0"/>
              <a:t/>
            </a:r>
            <a:br>
              <a:rPr lang="fr-FR" sz="1400" dirty="0" smtClean="0"/>
            </a:br>
            <a:r>
              <a:rPr lang="fr-FR" sz="1400" dirty="0" smtClean="0"/>
              <a:t>A savoir qu'un JEUNE joueur entre 17 et 22 ans est </a:t>
            </a:r>
            <a:r>
              <a:rPr lang="fr-FR" sz="1400" b="1" u="sng" dirty="0" smtClean="0">
                <a:solidFill>
                  <a:schemeClr val="accent1"/>
                </a:solidFill>
              </a:rPr>
              <a:t>rentable</a:t>
            </a:r>
            <a:r>
              <a:rPr lang="fr-FR" sz="1400" dirty="0" smtClean="0"/>
              <a:t> si il augmente de 1 ou 2 niveaux pendant une saison, malgré son année supplémentaire lors de sa revente.</a:t>
            </a:r>
            <a:endParaRPr lang="fr-FR" sz="1400" dirty="0"/>
          </a:p>
        </p:txBody>
      </p:sp>
      <p:pic>
        <p:nvPicPr>
          <p:cNvPr id="5" name="Image 4"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ctr"/>
            <a:r>
              <a:rPr lang="fr-FR" b="1" u="sng" dirty="0" smtClean="0">
                <a:solidFill>
                  <a:schemeClr val="accent1"/>
                </a:solidFill>
              </a:rPr>
              <a:t>PROMOTIONS / RELEGATIONS</a:t>
            </a:r>
            <a:endParaRPr lang="fr-FR" b="1" u="sng" dirty="0">
              <a:solidFill>
                <a:schemeClr val="accent1"/>
              </a:solidFill>
            </a:endParaRPr>
          </a:p>
        </p:txBody>
      </p:sp>
      <p:sp>
        <p:nvSpPr>
          <p:cNvPr id="6" name="ZoneTexte 5"/>
          <p:cNvSpPr txBox="1"/>
          <p:nvPr/>
        </p:nvSpPr>
        <p:spPr>
          <a:xfrm>
            <a:off x="755576" y="2276872"/>
            <a:ext cx="7560840" cy="4832092"/>
          </a:xfrm>
          <a:prstGeom prst="rect">
            <a:avLst/>
          </a:prstGeom>
          <a:noFill/>
        </p:spPr>
        <p:txBody>
          <a:bodyPr wrap="square" rtlCol="0">
            <a:spAutoFit/>
          </a:bodyPr>
          <a:lstStyle/>
          <a:p>
            <a:r>
              <a:rPr lang="fr-FR" sz="1400" b="1" u="sng" dirty="0" smtClean="0"/>
              <a:t>La saison se termine la 34ème journée :</a:t>
            </a:r>
            <a:r>
              <a:rPr lang="fr-FR" sz="1400" dirty="0" smtClean="0"/>
              <a:t/>
            </a:r>
            <a:br>
              <a:rPr lang="fr-FR" sz="1400" dirty="0" smtClean="0"/>
            </a:br>
            <a:r>
              <a:rPr lang="fr-FR" sz="1400" dirty="0" smtClean="0"/>
              <a:t/>
            </a:r>
            <a:br>
              <a:rPr lang="fr-FR" sz="1400" dirty="0" smtClean="0"/>
            </a:br>
            <a:r>
              <a:rPr lang="fr-FR" sz="1400" dirty="0" smtClean="0"/>
              <a:t>- La dernière journée est jouée, le champion, les équipes que descendent ou montent sont déterminées.</a:t>
            </a:r>
            <a:br>
              <a:rPr lang="fr-FR" sz="1400" dirty="0" smtClean="0"/>
            </a:br>
            <a:r>
              <a:rPr lang="fr-FR" sz="1400" dirty="0" smtClean="0"/>
              <a:t>- Le classement final est calculé, les primes de titres / non-relégations ont été payées.</a:t>
            </a:r>
            <a:br>
              <a:rPr lang="fr-FR" sz="1400" dirty="0" smtClean="0"/>
            </a:br>
            <a:r>
              <a:rPr lang="fr-FR" sz="1400" dirty="0" smtClean="0"/>
              <a:t>- L‘historique de l'OFM a été complété.</a:t>
            </a:r>
            <a:br>
              <a:rPr lang="fr-FR" sz="1400" dirty="0" smtClean="0"/>
            </a:br>
            <a:r>
              <a:rPr lang="fr-FR" sz="1400" dirty="0" smtClean="0"/>
              <a:t>- Les derniers transferts de la journée 34 ont été exécuté à 7 heures du matin.</a:t>
            </a:r>
            <a:br>
              <a:rPr lang="fr-FR" sz="1400" dirty="0" smtClean="0"/>
            </a:br>
            <a:r>
              <a:rPr lang="fr-FR" sz="1400" dirty="0" smtClean="0"/>
              <a:t>- Les tournois et les camps d‘entrainements peuvent être réservés pour la journée 0 ( Attention: Les prix peuvent varier entre la dernière et la nouvelle saison, les joueurs qui auront 31 ans, ne participeront pas car ils auront 32 ans la nouvelle saison. )</a:t>
            </a:r>
            <a:br>
              <a:rPr lang="fr-FR" sz="1400" dirty="0" smtClean="0"/>
            </a:br>
            <a:r>
              <a:rPr lang="fr-FR" sz="1400" dirty="0" smtClean="0"/>
              <a:t>- La dernière chance d‘éliminer les jeunes de 15 / 16 ans de l‘équipe des jeunes, pas que l‘hasard décide la prochaine étape. </a:t>
            </a:r>
            <a:br>
              <a:rPr lang="fr-FR" sz="1400" dirty="0" smtClean="0"/>
            </a:br>
            <a:r>
              <a:rPr lang="fr-FR" sz="1400" dirty="0" smtClean="0"/>
              <a:t>- Vous avez encore la possibilité de faire un match amical.</a:t>
            </a:r>
            <a:br>
              <a:rPr lang="fr-FR" sz="1400" dirty="0" smtClean="0"/>
            </a:br>
            <a:r>
              <a:rPr lang="fr-FR" sz="1400" dirty="0" smtClean="0"/>
              <a:t>- La calcul de la nouvelle saison démarre vers 22 heures. </a:t>
            </a:r>
            <a:br>
              <a:rPr lang="fr-FR" sz="1400" dirty="0" smtClean="0"/>
            </a:br>
            <a:r>
              <a:rPr lang="fr-FR" sz="1400" b="1" u="sng" dirty="0" smtClean="0"/>
              <a:t/>
            </a:r>
            <a:br>
              <a:rPr lang="fr-FR" sz="1400" b="1" u="sng" dirty="0" smtClean="0"/>
            </a:br>
            <a:r>
              <a:rPr lang="fr-FR" sz="1400" b="1" u="sng" dirty="0" smtClean="0"/>
              <a:t>La nouvelle Saison</a:t>
            </a:r>
            <a:r>
              <a:rPr lang="fr-FR" sz="1400" dirty="0" smtClean="0"/>
              <a:t/>
            </a:r>
            <a:br>
              <a:rPr lang="fr-FR" sz="1400" dirty="0" smtClean="0"/>
            </a:br>
            <a:r>
              <a:rPr lang="fr-FR" sz="1400" dirty="0" smtClean="0"/>
              <a:t/>
            </a:r>
            <a:br>
              <a:rPr lang="fr-FR" sz="1400" dirty="0" smtClean="0"/>
            </a:br>
            <a:r>
              <a:rPr lang="fr-FR" sz="1400" dirty="0" smtClean="0"/>
              <a:t>- Plus de connexion possible après 22 heures.</a:t>
            </a:r>
            <a:br>
              <a:rPr lang="fr-FR" sz="1400" dirty="0" smtClean="0"/>
            </a:br>
            <a:r>
              <a:rPr lang="fr-FR" sz="1400" dirty="0" smtClean="0"/>
              <a:t>- Durée: 2 à 3 heures</a:t>
            </a:r>
            <a:br>
              <a:rPr lang="fr-FR" sz="1400" dirty="0" smtClean="0"/>
            </a:br>
            <a:r>
              <a:rPr lang="fr-FR" sz="1400" dirty="0" smtClean="0"/>
              <a:t>- OFM sera de nouveau accessible vers une heure du matin et débute avec la journée 0. </a:t>
            </a:r>
            <a:br>
              <a:rPr lang="fr-FR" sz="1400" dirty="0" smtClean="0"/>
            </a:br>
            <a:r>
              <a:rPr lang="fr-FR" sz="1400" dirty="0" smtClean="0"/>
              <a:t/>
            </a:r>
            <a:br>
              <a:rPr lang="fr-FR" sz="1400" dirty="0" smtClean="0"/>
            </a:br>
            <a:endParaRPr lang="fr-FR" sz="1400" dirty="0"/>
          </a:p>
        </p:txBody>
      </p:sp>
      <p:pic>
        <p:nvPicPr>
          <p:cNvPr id="7" name="Image 6"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827584" y="1268760"/>
            <a:ext cx="7560840" cy="5232202"/>
          </a:xfrm>
          <a:prstGeom prst="rect">
            <a:avLst/>
          </a:prstGeom>
          <a:noFill/>
        </p:spPr>
        <p:txBody>
          <a:bodyPr wrap="square" rtlCol="0">
            <a:spAutoFit/>
          </a:bodyPr>
          <a:lstStyle/>
          <a:p>
            <a:pPr algn="ctr"/>
            <a:r>
              <a:rPr lang="fr-FR" b="1" u="sng" dirty="0" smtClean="0"/>
              <a:t>Journée 0</a:t>
            </a:r>
            <a:r>
              <a:rPr lang="fr-FR" dirty="0" smtClean="0"/>
              <a:t/>
            </a:r>
            <a:br>
              <a:rPr lang="fr-FR" dirty="0" smtClean="0"/>
            </a:br>
            <a:r>
              <a:rPr lang="fr-FR" dirty="0" smtClean="0"/>
              <a:t/>
            </a:r>
            <a:br>
              <a:rPr lang="fr-FR" dirty="0" smtClean="0"/>
            </a:br>
            <a:r>
              <a:rPr lang="fr-FR" sz="1400" dirty="0" smtClean="0"/>
              <a:t>- Des blessures éventuels sont guéries et les joueurs débuteront avec une fraîcheur de 127 (avant le premier entrainement).</a:t>
            </a:r>
            <a:br>
              <a:rPr lang="fr-FR" sz="1400" dirty="0" smtClean="0"/>
            </a:br>
            <a:r>
              <a:rPr lang="fr-FR" sz="1400" dirty="0" smtClean="0"/>
              <a:t>- L‘équipe fait son premier entrainement, les camps d‘entrainements / des tournois, ceux qui ont été réservé la journée 34 de la saison précédente, seront également calculés.</a:t>
            </a:r>
            <a:br>
              <a:rPr lang="fr-FR" sz="1400" dirty="0" smtClean="0"/>
            </a:br>
            <a:r>
              <a:rPr lang="fr-FR" sz="1400" dirty="0" smtClean="0"/>
              <a:t>- Tous les joueurs ont une année en plus, les salaires n‘ont pas changé. </a:t>
            </a:r>
            <a:br>
              <a:rPr lang="fr-FR" sz="1400" dirty="0" smtClean="0"/>
            </a:br>
            <a:r>
              <a:rPr lang="fr-FR" sz="1400" dirty="0" smtClean="0"/>
              <a:t>- Tous les transferts se trouvent toujours dans la même semaine - les transferts seront faits comme tous les jours à 7 heures du matin.</a:t>
            </a:r>
            <a:br>
              <a:rPr lang="fr-FR" sz="1400" dirty="0" smtClean="0"/>
            </a:br>
            <a:r>
              <a:rPr lang="fr-FR" sz="1400" b="1" dirty="0" smtClean="0"/>
              <a:t>- Si le stade ou l‘environnement était en transformation ou rénovation, 6 semaines du temps restant seront déduits. </a:t>
            </a:r>
            <a:r>
              <a:rPr lang="fr-FR" sz="1400" dirty="0" smtClean="0"/>
              <a:t/>
            </a:r>
            <a:br>
              <a:rPr lang="fr-FR" sz="1400" dirty="0" smtClean="0"/>
            </a:br>
            <a:r>
              <a:rPr lang="fr-FR" sz="1400" dirty="0" smtClean="0"/>
              <a:t>- Les joueurs suspendus et les cartons jaunes de la Ligue, des matchs amicaux et des </a:t>
            </a:r>
            <a:r>
              <a:rPr lang="fr-FR" sz="1400" dirty="0" err="1" smtClean="0"/>
              <a:t>funcups</a:t>
            </a:r>
            <a:r>
              <a:rPr lang="fr-FR" sz="1400" dirty="0" smtClean="0"/>
              <a:t> seront supprimés.</a:t>
            </a:r>
            <a:br>
              <a:rPr lang="fr-FR" sz="1400" dirty="0" smtClean="0"/>
            </a:br>
            <a:r>
              <a:rPr lang="fr-FR" sz="1400" dirty="0" smtClean="0"/>
              <a:t>- Les Cartons de la coupe seront repris par la nouvelle saison.</a:t>
            </a:r>
            <a:br>
              <a:rPr lang="fr-FR" sz="1400" dirty="0" smtClean="0"/>
            </a:br>
            <a:r>
              <a:rPr lang="fr-FR" sz="1400" dirty="0" smtClean="0"/>
              <a:t>- L‘historique personnel a été complété.</a:t>
            </a:r>
            <a:br>
              <a:rPr lang="fr-FR" sz="1400" dirty="0" smtClean="0"/>
            </a:br>
            <a:r>
              <a:rPr lang="fr-FR" sz="1400" dirty="0" smtClean="0"/>
              <a:t>- La rénovation du Stade ne se fait pas automatiquement, l‘état sera le même que la journée 34 de la saison précédente.</a:t>
            </a:r>
            <a:br>
              <a:rPr lang="fr-FR" sz="1400" dirty="0" smtClean="0"/>
            </a:br>
            <a:r>
              <a:rPr lang="fr-FR" sz="1400" dirty="0" smtClean="0"/>
              <a:t>- Vous pouvez choisir un sponsor, le premier paiement se fera la journée 1. </a:t>
            </a:r>
            <a:br>
              <a:rPr lang="fr-FR" sz="1400" dirty="0" smtClean="0"/>
            </a:br>
            <a:r>
              <a:rPr lang="fr-FR" sz="1400" dirty="0" smtClean="0"/>
              <a:t>- Les Ligues et les premiers matchs sont visibles.</a:t>
            </a:r>
            <a:br>
              <a:rPr lang="fr-FR" sz="1400" dirty="0" smtClean="0"/>
            </a:br>
            <a:r>
              <a:rPr lang="fr-FR" sz="1400" dirty="0" smtClean="0"/>
              <a:t>- Les transferts se font à 7 heure du matin.</a:t>
            </a:r>
            <a:br>
              <a:rPr lang="fr-FR" sz="1400" dirty="0" smtClean="0"/>
            </a:br>
            <a:r>
              <a:rPr lang="fr-FR" sz="1400" dirty="0" smtClean="0"/>
              <a:t>- La première journée sera calculée la nuit d‘après, entre une heure et deux heures du matin.</a:t>
            </a:r>
          </a:p>
          <a:p>
            <a:pPr algn="ctr"/>
            <a:r>
              <a:rPr lang="fr-FR" sz="1400" dirty="0" smtClean="0"/>
              <a:t/>
            </a:r>
            <a:br>
              <a:rPr lang="fr-FR" sz="1400" dirty="0" smtClean="0"/>
            </a:br>
            <a:endParaRPr lang="fr-FR" dirty="0"/>
          </a:p>
        </p:txBody>
      </p:sp>
      <p:pic>
        <p:nvPicPr>
          <p:cNvPr id="3" name="Image 2"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55576" y="2492896"/>
            <a:ext cx="7848872" cy="3323987"/>
          </a:xfrm>
          <a:prstGeom prst="rect">
            <a:avLst/>
          </a:prstGeom>
          <a:noFill/>
        </p:spPr>
        <p:txBody>
          <a:bodyPr wrap="square" rtlCol="0">
            <a:spAutoFit/>
          </a:bodyPr>
          <a:lstStyle/>
          <a:p>
            <a:r>
              <a:rPr lang="fr-FR" sz="1400" b="1" u="sng" dirty="0" smtClean="0"/>
              <a:t>Liste des contrôles </a:t>
            </a:r>
            <a:r>
              <a:rPr lang="fr-FR" sz="1400" dirty="0" smtClean="0"/>
              <a:t/>
            </a:r>
            <a:br>
              <a:rPr lang="fr-FR" sz="1400" dirty="0" smtClean="0"/>
            </a:br>
            <a:r>
              <a:rPr lang="fr-FR" sz="1400" dirty="0" smtClean="0"/>
              <a:t/>
            </a:r>
            <a:br>
              <a:rPr lang="fr-FR" sz="1400" dirty="0" smtClean="0"/>
            </a:br>
            <a:r>
              <a:rPr lang="fr-FR" sz="1400" b="1" dirty="0" smtClean="0"/>
              <a:t>Journée 34 :</a:t>
            </a:r>
            <a:r>
              <a:rPr lang="fr-FR" sz="1400" dirty="0" smtClean="0"/>
              <a:t/>
            </a:r>
            <a:br>
              <a:rPr lang="fr-FR" sz="1400" dirty="0" smtClean="0"/>
            </a:br>
            <a:r>
              <a:rPr lang="fr-FR" sz="1400" dirty="0" smtClean="0"/>
              <a:t/>
            </a:r>
            <a:br>
              <a:rPr lang="fr-FR" sz="1400" dirty="0" smtClean="0"/>
            </a:br>
            <a:r>
              <a:rPr lang="fr-FR" sz="1400" dirty="0" smtClean="0"/>
              <a:t>- Trier vos jeunes joueurs</a:t>
            </a:r>
            <a:br>
              <a:rPr lang="fr-FR" sz="1400" dirty="0" smtClean="0"/>
            </a:br>
            <a:r>
              <a:rPr lang="fr-FR" sz="1400" dirty="0" smtClean="0"/>
              <a:t>- Prolonger les contrats de vos joueurs</a:t>
            </a:r>
            <a:br>
              <a:rPr lang="fr-FR" sz="1400" dirty="0" smtClean="0"/>
            </a:br>
            <a:r>
              <a:rPr lang="fr-FR" sz="1400" dirty="0" smtClean="0"/>
              <a:t>- Entrainement</a:t>
            </a:r>
            <a:br>
              <a:rPr lang="fr-FR" sz="1400" dirty="0" smtClean="0"/>
            </a:br>
            <a:r>
              <a:rPr lang="fr-FR" sz="1400" dirty="0" smtClean="0"/>
              <a:t>- Marché des transferts. </a:t>
            </a:r>
            <a:br>
              <a:rPr lang="fr-FR" sz="1400" dirty="0" smtClean="0"/>
            </a:br>
            <a:r>
              <a:rPr lang="fr-FR" sz="1400" dirty="0" smtClean="0"/>
              <a:t>- Stade</a:t>
            </a:r>
            <a:br>
              <a:rPr lang="fr-FR" sz="1400" dirty="0" smtClean="0"/>
            </a:br>
            <a:r>
              <a:rPr lang="fr-FR" sz="1400" dirty="0" smtClean="0"/>
              <a:t/>
            </a:r>
            <a:br>
              <a:rPr lang="fr-FR" sz="1400" dirty="0" smtClean="0"/>
            </a:br>
            <a:r>
              <a:rPr lang="fr-FR" sz="1400" b="1" dirty="0" smtClean="0"/>
              <a:t>Journée 0</a:t>
            </a:r>
            <a:r>
              <a:rPr lang="fr-FR" sz="1400" dirty="0" smtClean="0"/>
              <a:t>  :</a:t>
            </a:r>
            <a:br>
              <a:rPr lang="fr-FR" sz="1400" dirty="0" smtClean="0"/>
            </a:br>
            <a:r>
              <a:rPr lang="fr-FR" sz="1400" dirty="0" smtClean="0"/>
              <a:t/>
            </a:r>
            <a:br>
              <a:rPr lang="fr-FR" sz="1400" dirty="0" smtClean="0"/>
            </a:br>
            <a:r>
              <a:rPr lang="fr-FR" sz="1400" dirty="0" smtClean="0"/>
              <a:t>- Choix du Sponsor (faites bien le calcul pour le nouvelle saison, surtout si vous êtes monté d‘une division / Ligue) </a:t>
            </a:r>
            <a:br>
              <a:rPr lang="fr-FR" sz="1400" dirty="0" smtClean="0"/>
            </a:br>
            <a:r>
              <a:rPr lang="fr-FR" sz="1400" dirty="0" smtClean="0"/>
              <a:t>- Siffler le coup d‘envoi du match amical. </a:t>
            </a:r>
            <a:endParaRPr lang="fr-FR" sz="1400" dirty="0"/>
          </a:p>
        </p:txBody>
      </p:sp>
      <p:sp>
        <p:nvSpPr>
          <p:cNvPr id="3" name="ZoneTexte 2"/>
          <p:cNvSpPr txBox="1"/>
          <p:nvPr/>
        </p:nvSpPr>
        <p:spPr>
          <a:xfrm>
            <a:off x="755576" y="908720"/>
            <a:ext cx="7416824" cy="1661993"/>
          </a:xfrm>
          <a:prstGeom prst="rect">
            <a:avLst/>
          </a:prstGeom>
          <a:noFill/>
        </p:spPr>
        <p:txBody>
          <a:bodyPr wrap="square" rtlCol="0">
            <a:spAutoFit/>
          </a:bodyPr>
          <a:lstStyle/>
          <a:p>
            <a:r>
              <a:rPr lang="fr-FR" sz="1400" i="1" dirty="0" smtClean="0"/>
              <a:t>Sachez que les 2 premières places sont significative de montée à coup sur! </a:t>
            </a:r>
          </a:p>
          <a:p>
            <a:endParaRPr lang="fr-FR" sz="1400" i="1" dirty="0" smtClean="0"/>
          </a:p>
          <a:p>
            <a:r>
              <a:rPr lang="fr-FR" sz="1400" i="1" dirty="0" smtClean="0"/>
              <a:t>Mais que jusqu'en ligue fédéral la 3ème place l'est aussi (pour quasi tous)! </a:t>
            </a:r>
          </a:p>
          <a:p>
            <a:endParaRPr lang="fr-FR" sz="1400" i="1" dirty="0" smtClean="0"/>
          </a:p>
          <a:p>
            <a:r>
              <a:rPr lang="fr-FR" sz="1400" i="1" dirty="0" smtClean="0"/>
              <a:t>Seul hic, pas de prime de sponsor en ce qui concerne la prime de titre! (dans les petites divisions il est même possible de montée de deux divisions d'un coup, et même de monter en étant 4ème!)</a:t>
            </a:r>
          </a:p>
          <a:p>
            <a:endParaRPr lang="fr-FR" dirty="0"/>
          </a:p>
        </p:txBody>
      </p:sp>
      <p:pic>
        <p:nvPicPr>
          <p:cNvPr id="4" name="Image 3"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
        <p:nvSpPr>
          <p:cNvPr id="2" name="Titre 1"/>
          <p:cNvSpPr>
            <a:spLocks noGrp="1"/>
          </p:cNvSpPr>
          <p:nvPr>
            <p:ph type="title"/>
          </p:nvPr>
        </p:nvSpPr>
        <p:spPr/>
        <p:txBody>
          <a:bodyPr/>
          <a:lstStyle/>
          <a:p>
            <a:pPr algn="ctr"/>
            <a:r>
              <a:rPr lang="fr-FR" b="1" u="sng" dirty="0" smtClean="0">
                <a:solidFill>
                  <a:schemeClr val="accent1"/>
                </a:solidFill>
              </a:rPr>
              <a:t>LE SPONSOR</a:t>
            </a:r>
            <a:endParaRPr lang="fr-FR" b="1" u="sng" dirty="0">
              <a:solidFill>
                <a:schemeClr val="accent1"/>
              </a:solidFill>
            </a:endParaRPr>
          </a:p>
        </p:txBody>
      </p:sp>
      <p:sp>
        <p:nvSpPr>
          <p:cNvPr id="4" name="ZoneTexte 3"/>
          <p:cNvSpPr txBox="1"/>
          <p:nvPr/>
        </p:nvSpPr>
        <p:spPr>
          <a:xfrm>
            <a:off x="683569" y="2204865"/>
            <a:ext cx="7704856" cy="5324535"/>
          </a:xfrm>
          <a:prstGeom prst="rect">
            <a:avLst/>
          </a:prstGeom>
          <a:noFill/>
        </p:spPr>
        <p:txBody>
          <a:bodyPr wrap="square" rtlCol="0">
            <a:spAutoFit/>
          </a:bodyPr>
          <a:lstStyle/>
          <a:p>
            <a:r>
              <a:rPr lang="fr-FR" sz="1400" b="1" i="1" u="sng" dirty="0" smtClean="0">
                <a:solidFill>
                  <a:srgbClr val="FF0000"/>
                </a:solidFill>
              </a:rPr>
              <a:t>Rappel des règles</a:t>
            </a:r>
            <a:r>
              <a:rPr lang="fr-FR" sz="1400" dirty="0" smtClean="0"/>
              <a:t/>
            </a:r>
            <a:br>
              <a:rPr lang="fr-FR" sz="1400" dirty="0" smtClean="0"/>
            </a:br>
            <a:r>
              <a:rPr lang="fr-FR" sz="1400" dirty="0" smtClean="0"/>
              <a:t/>
            </a:r>
            <a:br>
              <a:rPr lang="fr-FR" sz="1400" dirty="0" smtClean="0"/>
            </a:br>
            <a:r>
              <a:rPr lang="fr-FR" sz="1400" b="1" dirty="0" smtClean="0"/>
              <a:t>&gt;</a:t>
            </a:r>
            <a:r>
              <a:rPr lang="fr-FR" sz="1400" dirty="0" smtClean="0"/>
              <a:t> Lorsque vous venez de vous inscrire, vous devez choisir un sponsor pour financer votre équipe. </a:t>
            </a:r>
            <a:br>
              <a:rPr lang="fr-FR" sz="1400" dirty="0" smtClean="0"/>
            </a:br>
            <a:r>
              <a:rPr lang="fr-FR" sz="1400" dirty="0" smtClean="0"/>
              <a:t>Comme votre stade est basique à votre inscription, le sponsor sera quasiment votre unique rentrée d'argent (un bon 90%). Il est donc primordial de bien le choisir!</a:t>
            </a:r>
            <a:br>
              <a:rPr lang="fr-FR" sz="1400" dirty="0" smtClean="0"/>
            </a:br>
            <a:r>
              <a:rPr lang="fr-FR" sz="1400" b="1" dirty="0" smtClean="0"/>
              <a:t>&gt;</a:t>
            </a:r>
            <a:r>
              <a:rPr lang="fr-FR" sz="1400" dirty="0" smtClean="0"/>
              <a:t> Par la suite, le sponsor se choisit au début d'une nouvelle saison dès la Journée 0, ou Journée 1 dernier délai, et ceci pour une durée d'1 saison.</a:t>
            </a:r>
            <a:br>
              <a:rPr lang="fr-FR" sz="1400" dirty="0" smtClean="0"/>
            </a:br>
            <a:r>
              <a:rPr lang="fr-FR" sz="1400" b="1" dirty="0" smtClean="0"/>
              <a:t>&gt;</a:t>
            </a:r>
            <a:r>
              <a:rPr lang="fr-FR" sz="1400" dirty="0" smtClean="0"/>
              <a:t> Attention, les primes ne sont versées que pour les matches de Ligue! Pas en amical, ni en coupe, ni en </a:t>
            </a:r>
            <a:r>
              <a:rPr lang="fr-FR" sz="1400" dirty="0" err="1" smtClean="0"/>
              <a:t>FunCup</a:t>
            </a:r>
            <a:r>
              <a:rPr lang="fr-FR" sz="1400" dirty="0" smtClean="0"/>
              <a:t>.</a:t>
            </a:r>
            <a:br>
              <a:rPr lang="fr-FR" sz="1400" dirty="0" smtClean="0"/>
            </a:br>
            <a:r>
              <a:rPr lang="fr-FR" sz="1400" b="1" dirty="0" smtClean="0"/>
              <a:t>&gt;</a:t>
            </a:r>
            <a:r>
              <a:rPr lang="fr-FR" sz="1400" dirty="0" smtClean="0"/>
              <a:t> La prime de victoire et la prime de match sont versées même en cas de forfait de l'adversaire.</a:t>
            </a:r>
            <a:br>
              <a:rPr lang="fr-FR" sz="1400" dirty="0" smtClean="0"/>
            </a:br>
            <a:r>
              <a:rPr lang="fr-FR" sz="1400" b="1" dirty="0" smtClean="0"/>
              <a:t>&gt;</a:t>
            </a:r>
            <a:r>
              <a:rPr lang="fr-FR" sz="1400" dirty="0" smtClean="0"/>
              <a:t> La prime de titre est versée aussi au 2ème, car c'est en réalité une prime de "promotion". Si le 3ème ou les suivants montent aussi, ils montent sans toucher la prime.</a:t>
            </a:r>
            <a:br>
              <a:rPr lang="fr-FR" sz="1400" dirty="0" smtClean="0"/>
            </a:br>
            <a:r>
              <a:rPr lang="fr-FR" sz="1400" b="1" dirty="0" smtClean="0"/>
              <a:t>&gt;</a:t>
            </a:r>
            <a:r>
              <a:rPr lang="fr-FR" sz="1400" dirty="0" smtClean="0"/>
              <a:t> Un sponsor vous proposera un meilleur contrat si vous êtes dans une meilleure Ligue.</a:t>
            </a:r>
            <a:br>
              <a:rPr lang="fr-FR" sz="1400" dirty="0" smtClean="0"/>
            </a:br>
            <a:r>
              <a:rPr lang="fr-FR" sz="1400" i="1" u="sng" dirty="0" smtClean="0"/>
              <a:t>Exemple:</a:t>
            </a:r>
            <a:r>
              <a:rPr lang="fr-FR" sz="1400" i="1" dirty="0" smtClean="0"/>
              <a:t> En ligue de Fédération, vous pourrez toucher environ 33% de plus qu'en Ligue Nationale. Ce chiffre est variable, c'est un ordre d'idée. Parfois ce sera 20, 25, ... </a:t>
            </a:r>
            <a:r>
              <a:rPr lang="fr-FR" sz="1400" dirty="0" smtClean="0"/>
              <a:t/>
            </a:r>
            <a:br>
              <a:rPr lang="fr-FR" sz="1400" dirty="0" smtClean="0"/>
            </a:br>
            <a:r>
              <a:rPr lang="fr-FR" sz="1400" b="1" dirty="0" smtClean="0"/>
              <a:t>&gt;</a:t>
            </a:r>
            <a:r>
              <a:rPr lang="fr-FR" sz="1400" dirty="0" smtClean="0"/>
              <a:t>Si vous n'êtes pas promu, les sponsors recalculeront très légèrement leur offre pour la prochaine saison, en fonction de vos résultats de la saison précédente.</a:t>
            </a:r>
            <a:br>
              <a:rPr lang="fr-FR" sz="1400" dirty="0" smtClean="0"/>
            </a:br>
            <a:r>
              <a:rPr lang="fr-FR" sz="1400" i="1" u="sng" dirty="0" smtClean="0"/>
              <a:t>Exemple:</a:t>
            </a:r>
            <a:r>
              <a:rPr lang="fr-FR" sz="1400" dirty="0" smtClean="0"/>
              <a:t> </a:t>
            </a:r>
            <a:r>
              <a:rPr lang="fr-FR" sz="1400" i="1" dirty="0" smtClean="0"/>
              <a:t>Si vous restez plusieurs années en Ligue de Fédération, vous pouvez toucher + ou - 1% de ce que vous aviez touché la saison précédente, si vous terminez avec + ou - 1 place d'écart.</a:t>
            </a:r>
            <a:r>
              <a:rPr lang="fr-FR" sz="1400" dirty="0" smtClean="0"/>
              <a:t/>
            </a:r>
            <a:br>
              <a:rPr lang="fr-FR" sz="1400" dirty="0" smtClean="0"/>
            </a:br>
            <a:r>
              <a:rPr lang="fr-FR" sz="1400" dirty="0" smtClean="0"/>
              <a:t/>
            </a:r>
            <a:br>
              <a:rPr lang="fr-FR" sz="1400" dirty="0" smtClean="0"/>
            </a:br>
            <a:r>
              <a:rPr lang="fr-FR" sz="1400" dirty="0" smtClean="0"/>
              <a:t/>
            </a:r>
            <a:br>
              <a:rPr lang="fr-FR" sz="1400" dirty="0" smtClean="0"/>
            </a:br>
            <a:r>
              <a:rPr lang="fr-FR" sz="1400" dirty="0" smtClean="0"/>
              <a:t/>
            </a:r>
            <a:br>
              <a:rPr lang="fr-FR" sz="1400" dirty="0" smtClean="0"/>
            </a:br>
            <a:r>
              <a:rPr lang="fr-FR" sz="1400" dirty="0" smtClean="0"/>
              <a:t/>
            </a:r>
            <a:br>
              <a:rPr lang="fr-FR" sz="1400" dirty="0" smtClean="0"/>
            </a:b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55576" y="1268760"/>
            <a:ext cx="8110960" cy="3108543"/>
          </a:xfrm>
          <a:prstGeom prst="rect">
            <a:avLst/>
          </a:prstGeom>
          <a:noFill/>
        </p:spPr>
        <p:txBody>
          <a:bodyPr wrap="square" rtlCol="0">
            <a:spAutoFit/>
          </a:bodyPr>
          <a:lstStyle/>
          <a:p>
            <a:r>
              <a:rPr lang="fr-FR" sz="1400" b="1" i="1" u="sng" dirty="0" smtClean="0">
                <a:solidFill>
                  <a:srgbClr val="FF0000"/>
                </a:solidFill>
              </a:rPr>
              <a:t>Comment bien choisir?</a:t>
            </a:r>
            <a:r>
              <a:rPr lang="fr-FR" sz="1400" dirty="0" smtClean="0"/>
              <a:t/>
            </a:r>
            <a:br>
              <a:rPr lang="fr-FR" sz="1400" dirty="0" smtClean="0"/>
            </a:br>
            <a:r>
              <a:rPr lang="fr-FR" sz="1400" dirty="0" smtClean="0"/>
              <a:t/>
            </a:r>
            <a:br>
              <a:rPr lang="fr-FR" sz="1400" dirty="0" smtClean="0"/>
            </a:br>
            <a:r>
              <a:rPr lang="fr-FR" sz="1400" dirty="0" smtClean="0"/>
              <a:t>Les sommes versées durant cette saison vont varier en fonction de votre choix de sponsor, et de vos résultats en Ligue.</a:t>
            </a:r>
            <a:br>
              <a:rPr lang="fr-FR" sz="1400" dirty="0" smtClean="0"/>
            </a:br>
            <a:r>
              <a:rPr lang="fr-FR" sz="1400" dirty="0" smtClean="0"/>
              <a:t>Pour bien faire, il faut être capable en début de saison de se projeter un peu dans le futur.</a:t>
            </a:r>
            <a:br>
              <a:rPr lang="fr-FR" sz="1400" dirty="0" smtClean="0"/>
            </a:br>
            <a:r>
              <a:rPr lang="fr-FR" sz="1400" dirty="0" smtClean="0"/>
              <a:t>Commencez par regarder le niveau de votre Ligue et les équipes qui le composent.</a:t>
            </a:r>
            <a:br>
              <a:rPr lang="fr-FR" sz="1400" dirty="0" smtClean="0"/>
            </a:br>
            <a:r>
              <a:rPr lang="fr-FR" sz="1400" dirty="0" smtClean="0"/>
              <a:t>Comptez le nombre d'équipes qui vous sont inférieures, et déduisez-en le nombre de victoires approximatif que vous devriez viser dans toute la saison.</a:t>
            </a:r>
            <a:br>
              <a:rPr lang="fr-FR" sz="1400" dirty="0" smtClean="0"/>
            </a:br>
            <a:r>
              <a:rPr lang="fr-FR" sz="1400" dirty="0" smtClean="0"/>
              <a:t/>
            </a:r>
            <a:br>
              <a:rPr lang="fr-FR" sz="1400" dirty="0" smtClean="0"/>
            </a:br>
            <a:r>
              <a:rPr lang="fr-FR" sz="1400" i="1" u="sng" dirty="0" smtClean="0"/>
              <a:t>Si vous estimez finir relégué</a:t>
            </a:r>
            <a:r>
              <a:rPr lang="fr-FR" sz="1400" dirty="0" smtClean="0"/>
              <a:t> &gt; </a:t>
            </a:r>
            <a:r>
              <a:rPr lang="fr-FR" sz="1400" b="1" dirty="0" smtClean="0"/>
              <a:t>Riviera COCKTA</a:t>
            </a:r>
            <a:r>
              <a:rPr lang="fr-FR" sz="1400" dirty="0" smtClean="0"/>
              <a:t/>
            </a:r>
            <a:br>
              <a:rPr lang="fr-FR" sz="1400" dirty="0" smtClean="0"/>
            </a:br>
            <a:r>
              <a:rPr lang="fr-FR" sz="1400" i="1" u="sng" dirty="0" smtClean="0"/>
              <a:t>Si vous estimez obtenir jusqu'à 13 victoires, sans être relégué</a:t>
            </a:r>
            <a:r>
              <a:rPr lang="fr-FR" sz="1400" dirty="0" smtClean="0"/>
              <a:t> &gt; </a:t>
            </a:r>
            <a:r>
              <a:rPr lang="fr-FR" sz="1400" b="1" dirty="0" smtClean="0"/>
              <a:t>le ON</a:t>
            </a:r>
            <a:r>
              <a:rPr lang="fr-FR" sz="1400" dirty="0" smtClean="0"/>
              <a:t/>
            </a:r>
            <a:br>
              <a:rPr lang="fr-FR" sz="1400" dirty="0" smtClean="0"/>
            </a:br>
            <a:r>
              <a:rPr lang="fr-FR" sz="1400" i="1" u="sng" dirty="0" smtClean="0"/>
              <a:t>Si vous estimez obtenir entre 14 et 17 victoires</a:t>
            </a:r>
            <a:r>
              <a:rPr lang="fr-FR" sz="1400" dirty="0" smtClean="0"/>
              <a:t> &gt; </a:t>
            </a:r>
            <a:r>
              <a:rPr lang="fr-FR" sz="1400" b="1" dirty="0" err="1" smtClean="0"/>
              <a:t>Xpressound</a:t>
            </a:r>
            <a:r>
              <a:rPr lang="fr-FR" sz="1400" dirty="0" smtClean="0"/>
              <a:t/>
            </a:r>
            <a:br>
              <a:rPr lang="fr-FR" sz="1400" dirty="0" smtClean="0"/>
            </a:br>
            <a:r>
              <a:rPr lang="fr-FR" sz="1400" i="1" u="sng" dirty="0" smtClean="0"/>
              <a:t>Si vous estimez obtenir 18 victoires ou +, sans être promu</a:t>
            </a:r>
            <a:r>
              <a:rPr lang="fr-FR" sz="1400" dirty="0" smtClean="0"/>
              <a:t> &gt; </a:t>
            </a:r>
            <a:r>
              <a:rPr lang="fr-FR" sz="1400" b="1" dirty="0" smtClean="0"/>
              <a:t>Stella Casella</a:t>
            </a:r>
            <a:r>
              <a:rPr lang="fr-FR" sz="1400" dirty="0" smtClean="0"/>
              <a:t/>
            </a:r>
            <a:br>
              <a:rPr lang="fr-FR" sz="1400" dirty="0" smtClean="0"/>
            </a:br>
            <a:r>
              <a:rPr lang="fr-FR" sz="1400" i="1" u="sng" dirty="0" smtClean="0"/>
              <a:t>Si vous estimez finir promu</a:t>
            </a:r>
            <a:r>
              <a:rPr lang="fr-FR" sz="1400" dirty="0" smtClean="0"/>
              <a:t> &gt; </a:t>
            </a:r>
            <a:r>
              <a:rPr lang="fr-FR" sz="1400" b="1" dirty="0" err="1" smtClean="0"/>
              <a:t>Buzzer</a:t>
            </a:r>
            <a:r>
              <a:rPr lang="fr-FR" sz="1400" b="1" dirty="0" smtClean="0"/>
              <a:t> Soda</a:t>
            </a:r>
            <a:endParaRPr lang="fr-FR" sz="1400" dirty="0"/>
          </a:p>
        </p:txBody>
      </p:sp>
      <p:pic>
        <p:nvPicPr>
          <p:cNvPr id="3" name="Image 2"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u="sng" dirty="0" smtClean="0">
                <a:solidFill>
                  <a:schemeClr val="accent1"/>
                </a:solidFill>
              </a:rPr>
              <a:t>LE STADE</a:t>
            </a:r>
            <a:endParaRPr lang="fr-FR" b="1" u="sng" dirty="0">
              <a:solidFill>
                <a:schemeClr val="accent1"/>
              </a:solidFill>
            </a:endParaRPr>
          </a:p>
        </p:txBody>
      </p:sp>
      <p:sp>
        <p:nvSpPr>
          <p:cNvPr id="4" name="ZoneTexte 3"/>
          <p:cNvSpPr txBox="1"/>
          <p:nvPr/>
        </p:nvSpPr>
        <p:spPr>
          <a:xfrm>
            <a:off x="899592" y="1988840"/>
            <a:ext cx="7128792" cy="4462760"/>
          </a:xfrm>
          <a:prstGeom prst="rect">
            <a:avLst/>
          </a:prstGeom>
          <a:noFill/>
        </p:spPr>
        <p:txBody>
          <a:bodyPr wrap="square" rtlCol="0">
            <a:spAutoFit/>
          </a:bodyPr>
          <a:lstStyle/>
          <a:p>
            <a:r>
              <a:rPr lang="fr-FR" sz="1400" dirty="0" smtClean="0"/>
              <a:t>Le stade reste une des choses </a:t>
            </a:r>
            <a:r>
              <a:rPr lang="fr-FR" sz="1400" u="sng" dirty="0" smtClean="0"/>
              <a:t>les plus importantes</a:t>
            </a:r>
            <a:r>
              <a:rPr lang="fr-FR" sz="1400" dirty="0" smtClean="0"/>
              <a:t> à améliorer, c'est Quasi la seule rentrée d'argent FIABLE! </a:t>
            </a:r>
            <a:br>
              <a:rPr lang="fr-FR" sz="1400" dirty="0" smtClean="0"/>
            </a:br>
            <a:r>
              <a:rPr lang="fr-FR" sz="1400" u="sng" dirty="0" smtClean="0"/>
              <a:t>ATTENTION</a:t>
            </a:r>
            <a:r>
              <a:rPr lang="fr-FR" sz="1400" dirty="0" smtClean="0"/>
              <a:t>, pour ne pas perdre trop d'argent le mieux reste d'améliorer au minimum de 800 place (environ 600 000e), ceci est plus rentable que de faire 4x 200 places.</a:t>
            </a:r>
            <a:br>
              <a:rPr lang="fr-FR" sz="1400" dirty="0" smtClean="0"/>
            </a:br>
            <a:r>
              <a:rPr lang="fr-FR" sz="1400" dirty="0" smtClean="0"/>
              <a:t/>
            </a:r>
            <a:br>
              <a:rPr lang="fr-FR" sz="1400" dirty="0" smtClean="0"/>
            </a:br>
            <a:r>
              <a:rPr lang="fr-FR" sz="1400" b="1" u="sng" dirty="0" smtClean="0"/>
              <a:t>Les critères de son remplissage :</a:t>
            </a:r>
            <a:r>
              <a:rPr lang="fr-FR" sz="1400" dirty="0" smtClean="0"/>
              <a:t/>
            </a:r>
            <a:br>
              <a:rPr lang="fr-FR" sz="1400" dirty="0" smtClean="0"/>
            </a:br>
            <a:r>
              <a:rPr lang="fr-FR" sz="1400" dirty="0" smtClean="0"/>
              <a:t>- Le niveau de votre équipe, ainsi que celui de l'équipe adverse (plus du niveau 100 est à désirer pour les stades déjà améliorés).</a:t>
            </a:r>
            <a:br>
              <a:rPr lang="fr-FR" sz="1400" dirty="0" smtClean="0"/>
            </a:br>
            <a:r>
              <a:rPr lang="fr-FR" sz="1400" dirty="0" smtClean="0"/>
              <a:t>- Votre classement (saison </a:t>
            </a:r>
            <a:r>
              <a:rPr lang="fr-FR" sz="1400" dirty="0" smtClean="0"/>
              <a:t>précédente, </a:t>
            </a:r>
            <a:r>
              <a:rPr lang="fr-FR" sz="1400" dirty="0" smtClean="0"/>
              <a:t>mais aussi le </a:t>
            </a:r>
            <a:r>
              <a:rPr lang="fr-FR" sz="1400" dirty="0" smtClean="0"/>
              <a:t>palmarès depuis la création du club)</a:t>
            </a:r>
            <a:r>
              <a:rPr lang="fr-FR" sz="1400" dirty="0" smtClean="0"/>
              <a:t/>
            </a:r>
            <a:br>
              <a:rPr lang="fr-FR" sz="1400" dirty="0" smtClean="0"/>
            </a:br>
            <a:r>
              <a:rPr lang="fr-FR" sz="1400" dirty="0" smtClean="0"/>
              <a:t>- L'état des tribunes (que peu d'importance, mais faire attention tout de même à la durée de la fermeture de la tribune pour sa remise en état! Plus on attend, plus celle-ci sera longue et chère)</a:t>
            </a:r>
            <a:br>
              <a:rPr lang="fr-FR" sz="1400" dirty="0" smtClean="0"/>
            </a:br>
            <a:r>
              <a:rPr lang="fr-FR" sz="1400" dirty="0" smtClean="0"/>
              <a:t>- Le prix des places (Les places trop chères vont faire fuir les spectateurs, mais rien ne sert de vouloir remplir son stade en faisant une billetterie à 5e, reste à trouver VOTRE juste milieu sur ce point)</a:t>
            </a:r>
            <a:br>
              <a:rPr lang="fr-FR" sz="1400" dirty="0" smtClean="0"/>
            </a:br>
            <a:r>
              <a:rPr lang="fr-FR" sz="1400" dirty="0" smtClean="0"/>
              <a:t>- La qualité des tribunes (place assise couverte/place debout non couverte...)</a:t>
            </a:r>
            <a:br>
              <a:rPr lang="fr-FR" sz="1400" dirty="0" smtClean="0"/>
            </a:br>
            <a:r>
              <a:rPr lang="fr-FR" sz="1400" dirty="0" smtClean="0"/>
              <a:t>- Les améliorations! certes extrêmement onéreuses, c'est le meilleur moyen d'amener des spectateurs! (projecteur/sécurité/parking/tableau affichage ==&gt; comportant plusieurs niveaux pour chacun)</a:t>
            </a:r>
            <a:r>
              <a:rPr lang="fr-FR" dirty="0" smtClean="0"/>
              <a:t/>
            </a:r>
            <a:br>
              <a:rPr lang="fr-FR" dirty="0" smtClean="0"/>
            </a:br>
            <a:endParaRPr lang="fr-FR" dirty="0"/>
          </a:p>
        </p:txBody>
      </p:sp>
      <p:pic>
        <p:nvPicPr>
          <p:cNvPr id="5" name="Image 4"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u="sng" dirty="0" smtClean="0">
                <a:solidFill>
                  <a:schemeClr val="accent1"/>
                </a:solidFill>
              </a:rPr>
              <a:t>FUNCUP</a:t>
            </a:r>
            <a:endParaRPr lang="fr-FR" b="1" u="sng" dirty="0">
              <a:solidFill>
                <a:schemeClr val="accent1"/>
              </a:solidFill>
            </a:endParaRPr>
          </a:p>
        </p:txBody>
      </p:sp>
      <p:sp>
        <p:nvSpPr>
          <p:cNvPr id="4" name="ZoneTexte 3"/>
          <p:cNvSpPr txBox="1"/>
          <p:nvPr/>
        </p:nvSpPr>
        <p:spPr>
          <a:xfrm>
            <a:off x="827585" y="2348880"/>
            <a:ext cx="7488832" cy="1815882"/>
          </a:xfrm>
          <a:prstGeom prst="rect">
            <a:avLst/>
          </a:prstGeom>
          <a:noFill/>
        </p:spPr>
        <p:txBody>
          <a:bodyPr wrap="square" rtlCol="0">
            <a:spAutoFit/>
          </a:bodyPr>
          <a:lstStyle/>
          <a:p>
            <a:r>
              <a:rPr lang="fr-FR" sz="1400" dirty="0" smtClean="0"/>
              <a:t>Coût de création : 200 </a:t>
            </a:r>
            <a:r>
              <a:rPr lang="fr-FR" sz="1400" dirty="0" err="1" smtClean="0"/>
              <a:t>kixx</a:t>
            </a:r>
            <a:r>
              <a:rPr lang="fr-FR" sz="1400" dirty="0" smtClean="0"/>
              <a:t/>
            </a:r>
            <a:br>
              <a:rPr lang="fr-FR" sz="1400" dirty="0" smtClean="0"/>
            </a:br>
            <a:r>
              <a:rPr lang="fr-FR" sz="1400" dirty="0" smtClean="0"/>
              <a:t>Participation : Après 2 saisons disputées.</a:t>
            </a:r>
            <a:br>
              <a:rPr lang="fr-FR" sz="1400" dirty="0" smtClean="0"/>
            </a:br>
            <a:r>
              <a:rPr lang="fr-FR" sz="1400" dirty="0" smtClean="0"/>
              <a:t/>
            </a:r>
            <a:br>
              <a:rPr lang="fr-FR" sz="1400" dirty="0" smtClean="0"/>
            </a:br>
            <a:r>
              <a:rPr lang="fr-FR" sz="1400" dirty="0" smtClean="0"/>
              <a:t>Les </a:t>
            </a:r>
            <a:r>
              <a:rPr lang="fr-FR" sz="1400" dirty="0" err="1" smtClean="0"/>
              <a:t>funcups</a:t>
            </a:r>
            <a:r>
              <a:rPr lang="fr-FR" sz="1400" dirty="0" smtClean="0"/>
              <a:t> sont comme leurs nom l'indique une coupe pour le fun! Rien à gagner à part le prestige du trophée dans sa vitrine, ainsi que le gains de victoire ou de son classement dans le cas d'une ligue. (pas d'xp, d'entrée de stade, de sponsor...).</a:t>
            </a:r>
            <a:br>
              <a:rPr lang="fr-FR" sz="1400" dirty="0" smtClean="0"/>
            </a:br>
            <a:r>
              <a:rPr lang="fr-FR" sz="1400" dirty="0" smtClean="0"/>
              <a:t/>
            </a:r>
            <a:br>
              <a:rPr lang="fr-FR" sz="1400" dirty="0" smtClean="0"/>
            </a:br>
            <a:r>
              <a:rPr lang="fr-FR" sz="1400" dirty="0" smtClean="0"/>
              <a:t>Attention un maximum de participation est mis en place. (pour chaque saison)</a:t>
            </a:r>
            <a:endParaRPr lang="fr-FR" sz="1400" dirty="0"/>
          </a:p>
        </p:txBody>
      </p:sp>
      <p:pic>
        <p:nvPicPr>
          <p:cNvPr id="5" name="Image 4"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u="sng" dirty="0" smtClean="0">
                <a:solidFill>
                  <a:schemeClr val="accent1"/>
                </a:solidFill>
              </a:rPr>
              <a:t>LE PERSONNEL</a:t>
            </a:r>
            <a:endParaRPr lang="fr-FR" b="1" u="sng" dirty="0">
              <a:solidFill>
                <a:schemeClr val="accent1"/>
              </a:solidFill>
            </a:endParaRPr>
          </a:p>
        </p:txBody>
      </p:sp>
      <p:sp>
        <p:nvSpPr>
          <p:cNvPr id="4" name="ZoneTexte 3"/>
          <p:cNvSpPr txBox="1"/>
          <p:nvPr/>
        </p:nvSpPr>
        <p:spPr>
          <a:xfrm>
            <a:off x="755576" y="1916832"/>
            <a:ext cx="7632848" cy="5447645"/>
          </a:xfrm>
          <a:prstGeom prst="rect">
            <a:avLst/>
          </a:prstGeom>
          <a:noFill/>
        </p:spPr>
        <p:txBody>
          <a:bodyPr wrap="square" rtlCol="0">
            <a:spAutoFit/>
          </a:bodyPr>
          <a:lstStyle/>
          <a:p>
            <a:r>
              <a:rPr lang="fr-FR" sz="1400" dirty="0" smtClean="0"/>
              <a:t>Tarif : 160 </a:t>
            </a:r>
            <a:r>
              <a:rPr lang="fr-FR" sz="1400" dirty="0" err="1" smtClean="0"/>
              <a:t>kixx</a:t>
            </a:r>
            <a:r>
              <a:rPr lang="fr-FR" sz="1400" dirty="0" smtClean="0"/>
              <a:t> /Personnel/14jours (avec prolongation automatique possible)</a:t>
            </a:r>
            <a:br>
              <a:rPr lang="fr-FR" sz="1400" dirty="0" smtClean="0"/>
            </a:br>
            <a:r>
              <a:rPr lang="fr-FR" sz="1400" dirty="0" smtClean="0"/>
              <a:t/>
            </a:r>
            <a:br>
              <a:rPr lang="fr-FR" sz="1400" dirty="0" smtClean="0"/>
            </a:br>
            <a:r>
              <a:rPr lang="fr-FR" sz="1400" b="1" u="sng" dirty="0" smtClean="0"/>
              <a:t>VICE-PRÉSIDENT *:</a:t>
            </a:r>
            <a:r>
              <a:rPr lang="fr-FR" sz="1400" b="1" dirty="0" smtClean="0"/>
              <a:t> </a:t>
            </a:r>
            <a:r>
              <a:rPr lang="fr-FR" sz="1400" dirty="0" smtClean="0"/>
              <a:t>De bonne qualité mais réservé à un joueur régulier ayant du palmarès (observer sa vitrine, mettre en place le livre d'or, </a:t>
            </a:r>
            <a:r>
              <a:rPr lang="fr-FR" sz="1400" b="1" dirty="0" smtClean="0"/>
              <a:t>MATCH INTERACTIF</a:t>
            </a:r>
            <a:r>
              <a:rPr lang="fr-FR" sz="1400" dirty="0" smtClean="0"/>
              <a:t>, Emblème, Maillot...).</a:t>
            </a:r>
            <a:br>
              <a:rPr lang="fr-FR" sz="1400" dirty="0" smtClean="0"/>
            </a:br>
            <a:r>
              <a:rPr lang="fr-FR" sz="1400" b="1" dirty="0" smtClean="0"/>
              <a:t/>
            </a:r>
            <a:br>
              <a:rPr lang="fr-FR" sz="1400" b="1" dirty="0" smtClean="0"/>
            </a:br>
            <a:r>
              <a:rPr lang="fr-FR" sz="1400" b="1" u="sng" dirty="0" smtClean="0"/>
              <a:t>COMPTABLE ** :</a:t>
            </a:r>
            <a:r>
              <a:rPr lang="fr-FR" sz="1400" b="1" dirty="0" smtClean="0"/>
              <a:t> </a:t>
            </a:r>
            <a:r>
              <a:rPr lang="fr-FR" sz="1400" dirty="0" smtClean="0"/>
              <a:t>Assez intéressant en ce qui concerne le suivie de son budget, il permet de voir l'évolution de ces recettes quotidienne (spectateurs du stade, augmentation du crédit, diminution des intérêts).</a:t>
            </a:r>
            <a:br>
              <a:rPr lang="fr-FR" sz="1400" dirty="0" smtClean="0"/>
            </a:br>
            <a:r>
              <a:rPr lang="fr-FR" sz="1400" dirty="0" smtClean="0"/>
              <a:t/>
            </a:r>
            <a:br>
              <a:rPr lang="fr-FR" sz="1400" dirty="0" smtClean="0"/>
            </a:br>
            <a:r>
              <a:rPr lang="fr-FR" sz="1400" b="1" u="sng" dirty="0" smtClean="0"/>
              <a:t>COACH ADJOINT *** :</a:t>
            </a:r>
            <a:r>
              <a:rPr lang="fr-FR" sz="1400" b="1" dirty="0" smtClean="0"/>
              <a:t> </a:t>
            </a:r>
            <a:r>
              <a:rPr lang="fr-FR" sz="1400" dirty="0" smtClean="0"/>
              <a:t>Certainement le plus incontournable, ce membre du personnel permet de faire avancer son équipe bien plus rapidement qu'à la normale (affichage quotidien des </a:t>
            </a:r>
            <a:r>
              <a:rPr lang="fr-FR" sz="1400" dirty="0" err="1" smtClean="0"/>
              <a:t>peN</a:t>
            </a:r>
            <a:r>
              <a:rPr lang="fr-FR" sz="1400" dirty="0" smtClean="0"/>
              <a:t>, donne quotidiennement 1 </a:t>
            </a:r>
            <a:r>
              <a:rPr lang="fr-FR" sz="1400" dirty="0" err="1" smtClean="0"/>
              <a:t>PeX</a:t>
            </a:r>
            <a:r>
              <a:rPr lang="fr-FR" sz="1400" dirty="0" smtClean="0"/>
              <a:t> et 3 </a:t>
            </a:r>
            <a:r>
              <a:rPr lang="fr-FR" sz="1400" dirty="0" err="1" smtClean="0"/>
              <a:t>PeN</a:t>
            </a:r>
            <a:r>
              <a:rPr lang="fr-FR" sz="1400" dirty="0" smtClean="0"/>
              <a:t> supplémentaire par joueur!, 5 points de fatigues en moins par jour! mais aussi 2 camps d'entrainements supplémentaires durant la saison).</a:t>
            </a:r>
            <a:br>
              <a:rPr lang="fr-FR" sz="1400" dirty="0" smtClean="0"/>
            </a:br>
            <a:r>
              <a:rPr lang="fr-FR" sz="1400" dirty="0" smtClean="0"/>
              <a:t/>
            </a:r>
            <a:br>
              <a:rPr lang="fr-FR" sz="1400" dirty="0" smtClean="0"/>
            </a:br>
            <a:r>
              <a:rPr lang="fr-FR" sz="1400" b="1" u="sng" dirty="0" smtClean="0"/>
              <a:t>SECRÉTAIRE * :</a:t>
            </a:r>
            <a:r>
              <a:rPr lang="fr-FR" sz="1400" b="1" dirty="0" smtClean="0"/>
              <a:t> </a:t>
            </a:r>
            <a:r>
              <a:rPr lang="fr-FR" sz="1400" dirty="0" smtClean="0"/>
              <a:t>...... Peut servir pour ceux qui oublie de prolonger les contrats des joueurs .</a:t>
            </a:r>
            <a:br>
              <a:rPr lang="fr-FR" sz="1400" dirty="0" smtClean="0"/>
            </a:br>
            <a:r>
              <a:rPr lang="fr-FR" sz="1400" dirty="0" smtClean="0"/>
              <a:t/>
            </a:r>
            <a:br>
              <a:rPr lang="fr-FR" sz="1400" dirty="0" smtClean="0"/>
            </a:br>
            <a:r>
              <a:rPr lang="fr-FR" sz="1400" b="1" u="sng" dirty="0" smtClean="0"/>
              <a:t>STATISTIQUES *** :</a:t>
            </a:r>
            <a:r>
              <a:rPr lang="fr-FR" sz="1400" b="1" dirty="0" smtClean="0"/>
              <a:t> </a:t>
            </a:r>
            <a:r>
              <a:rPr lang="fr-FR" sz="1400" dirty="0" smtClean="0"/>
              <a:t>Incontournable! des statistiques dans tous les sens avec la possibilités de calculer les PDN des joueurs en 2 clics!</a:t>
            </a:r>
            <a:br>
              <a:rPr lang="fr-FR" sz="1400" dirty="0" smtClean="0"/>
            </a:br>
            <a:r>
              <a:rPr lang="fr-FR" sz="1400" dirty="0" smtClean="0"/>
              <a:t/>
            </a:r>
            <a:br>
              <a:rPr lang="fr-FR" sz="1400" dirty="0" smtClean="0"/>
            </a:br>
            <a:r>
              <a:rPr lang="fr-FR" sz="1400" u="sng" dirty="0" smtClean="0">
                <a:solidFill>
                  <a:srgbClr val="FF0000"/>
                </a:solidFill>
              </a:rPr>
              <a:t>Le cocktail magique : </a:t>
            </a:r>
            <a:r>
              <a:rPr lang="fr-FR" sz="1400" dirty="0" smtClean="0"/>
              <a:t>STATISTICIEN et COACH ADJOINT sont les 2 membres du personnel vraiment incontournable que l'on peut obtenir pour 320 </a:t>
            </a:r>
            <a:r>
              <a:rPr lang="fr-FR" sz="1400" dirty="0" err="1" smtClean="0"/>
              <a:t>kixx</a:t>
            </a:r>
            <a:r>
              <a:rPr lang="fr-FR" sz="1400" dirty="0" smtClean="0"/>
              <a:t> pour 14 jours.</a:t>
            </a:r>
            <a:r>
              <a:rPr lang="fr-FR" dirty="0" smtClean="0"/>
              <a:t/>
            </a:r>
            <a:br>
              <a:rPr lang="fr-FR" dirty="0" smtClean="0"/>
            </a:br>
            <a:r>
              <a:rPr lang="fr-FR" dirty="0" smtClean="0"/>
              <a:t/>
            </a:r>
            <a:br>
              <a:rPr lang="fr-FR" dirty="0" smtClean="0"/>
            </a:br>
            <a:r>
              <a:rPr lang="fr-FR" dirty="0" smtClean="0"/>
              <a:t/>
            </a:r>
            <a:br>
              <a:rPr lang="fr-FR" dirty="0" smtClean="0"/>
            </a:br>
            <a:endParaRPr lang="fr-FR" dirty="0"/>
          </a:p>
        </p:txBody>
      </p:sp>
      <p:pic>
        <p:nvPicPr>
          <p:cNvPr id="5" name="Image 4"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836712"/>
            <a:ext cx="8229600" cy="1143000"/>
          </a:xfrm>
        </p:spPr>
        <p:txBody>
          <a:bodyPr>
            <a:normAutofit fontScale="90000"/>
          </a:bodyPr>
          <a:lstStyle/>
          <a:p>
            <a:pPr algn="ctr"/>
            <a:r>
              <a:rPr lang="fr-FR" b="1" u="sng" dirty="0" smtClean="0"/>
              <a:t>SOMMAIRE</a:t>
            </a:r>
            <a:br>
              <a:rPr lang="fr-FR" b="1" u="sng" dirty="0" smtClean="0"/>
            </a:br>
            <a:endParaRPr lang="fr-FR" b="1" u="sng" dirty="0"/>
          </a:p>
        </p:txBody>
      </p:sp>
      <p:sp>
        <p:nvSpPr>
          <p:cNvPr id="3" name="Espace réservé du contenu 2"/>
          <p:cNvSpPr>
            <a:spLocks noGrp="1"/>
          </p:cNvSpPr>
          <p:nvPr>
            <p:ph idx="1"/>
          </p:nvPr>
        </p:nvSpPr>
        <p:spPr/>
        <p:txBody>
          <a:bodyPr>
            <a:normAutofit fontScale="92500" lnSpcReduction="10000"/>
          </a:bodyPr>
          <a:lstStyle/>
          <a:p>
            <a:pPr algn="ctr">
              <a:buNone/>
            </a:pPr>
            <a:r>
              <a:rPr lang="fr-FR" sz="2000" dirty="0" smtClean="0">
                <a:solidFill>
                  <a:schemeClr val="accent1"/>
                </a:solidFill>
                <a:hlinkClick r:id="rId2" action="ppaction://hlinksldjump"/>
              </a:rPr>
              <a:t>Création d’une équipe</a:t>
            </a:r>
            <a:endParaRPr lang="fr-FR" sz="2000" dirty="0" smtClean="0">
              <a:solidFill>
                <a:schemeClr val="accent1"/>
              </a:solidFill>
            </a:endParaRPr>
          </a:p>
          <a:p>
            <a:pPr algn="ctr">
              <a:buNone/>
            </a:pPr>
            <a:r>
              <a:rPr lang="fr-FR" sz="1100" dirty="0" smtClean="0">
                <a:solidFill>
                  <a:schemeClr val="accent1"/>
                </a:solidFill>
                <a:hlinkClick r:id="rId3" action="ppaction://hlinksldjump"/>
              </a:rPr>
              <a:t>Vos premiers transferts</a:t>
            </a:r>
            <a:endParaRPr lang="fr-FR" sz="1100" dirty="0" smtClean="0">
              <a:solidFill>
                <a:schemeClr val="accent1"/>
              </a:solidFill>
            </a:endParaRPr>
          </a:p>
          <a:p>
            <a:pPr algn="ctr">
              <a:buNone/>
            </a:pPr>
            <a:r>
              <a:rPr lang="fr-FR" sz="2000" dirty="0" smtClean="0">
                <a:solidFill>
                  <a:schemeClr val="accent1"/>
                </a:solidFill>
                <a:hlinkClick r:id="rId4" action="ppaction://hlinksldjump"/>
              </a:rPr>
              <a:t>L’équipe</a:t>
            </a:r>
            <a:endParaRPr lang="fr-FR" sz="2000" dirty="0" smtClean="0">
              <a:solidFill>
                <a:schemeClr val="accent1"/>
              </a:solidFill>
            </a:endParaRPr>
          </a:p>
          <a:p>
            <a:pPr algn="ctr">
              <a:buNone/>
            </a:pPr>
            <a:r>
              <a:rPr lang="fr-FR" sz="2000" dirty="0" smtClean="0">
                <a:solidFill>
                  <a:schemeClr val="accent1"/>
                </a:solidFill>
                <a:hlinkClick r:id="rId5" action="ppaction://hlinksldjump"/>
              </a:rPr>
              <a:t>l’entrainement</a:t>
            </a:r>
            <a:endParaRPr lang="fr-FR" sz="2000" dirty="0" smtClean="0">
              <a:solidFill>
                <a:schemeClr val="accent1"/>
              </a:solidFill>
            </a:endParaRPr>
          </a:p>
          <a:p>
            <a:pPr algn="ctr">
              <a:buNone/>
            </a:pPr>
            <a:r>
              <a:rPr lang="fr-FR" sz="1100" dirty="0" smtClean="0">
                <a:solidFill>
                  <a:schemeClr val="accent1"/>
                </a:solidFill>
                <a:hlinkClick r:id="rId6" action="ppaction://hlinksldjump"/>
              </a:rPr>
              <a:t>Le tournoi ou le centre?</a:t>
            </a:r>
            <a:endParaRPr lang="fr-FR" sz="1100" dirty="0" smtClean="0">
              <a:solidFill>
                <a:schemeClr val="accent1"/>
              </a:solidFill>
            </a:endParaRPr>
          </a:p>
          <a:p>
            <a:pPr algn="ctr">
              <a:buNone/>
            </a:pPr>
            <a:r>
              <a:rPr lang="fr-FR" sz="2000" dirty="0" smtClean="0">
                <a:solidFill>
                  <a:schemeClr val="accent1"/>
                </a:solidFill>
                <a:hlinkClick r:id="rId7" action="ppaction://hlinksldjump"/>
              </a:rPr>
              <a:t>L’évolution des joueurs</a:t>
            </a:r>
            <a:endParaRPr lang="fr-FR" sz="2000" dirty="0" smtClean="0">
              <a:solidFill>
                <a:schemeClr val="accent1"/>
              </a:solidFill>
            </a:endParaRPr>
          </a:p>
          <a:p>
            <a:pPr algn="ctr">
              <a:buNone/>
            </a:pPr>
            <a:r>
              <a:rPr lang="fr-FR" sz="2000" dirty="0" smtClean="0">
                <a:solidFill>
                  <a:schemeClr val="accent1"/>
                </a:solidFill>
                <a:hlinkClick r:id="rId8" action="ppaction://hlinksldjump"/>
              </a:rPr>
              <a:t>Le marché des transferts</a:t>
            </a:r>
            <a:endParaRPr lang="fr-FR" sz="2000" dirty="0" smtClean="0">
              <a:solidFill>
                <a:schemeClr val="accent1"/>
              </a:solidFill>
            </a:endParaRPr>
          </a:p>
          <a:p>
            <a:pPr algn="ctr">
              <a:buNone/>
            </a:pPr>
            <a:r>
              <a:rPr lang="fr-FR" sz="2000" dirty="0" smtClean="0">
                <a:solidFill>
                  <a:schemeClr val="accent1"/>
                </a:solidFill>
                <a:hlinkClick r:id="rId9" action="ppaction://hlinksldjump"/>
              </a:rPr>
              <a:t>Promotions / Relégations</a:t>
            </a:r>
            <a:endParaRPr lang="fr-FR" sz="2000" dirty="0" smtClean="0">
              <a:solidFill>
                <a:schemeClr val="accent1"/>
              </a:solidFill>
            </a:endParaRPr>
          </a:p>
          <a:p>
            <a:pPr algn="ctr">
              <a:buNone/>
            </a:pPr>
            <a:r>
              <a:rPr lang="fr-FR" sz="2000" dirty="0" smtClean="0">
                <a:solidFill>
                  <a:schemeClr val="accent1"/>
                </a:solidFill>
                <a:hlinkClick r:id="rId10" action="ppaction://hlinksldjump"/>
              </a:rPr>
              <a:t>Le sponsor</a:t>
            </a:r>
            <a:endParaRPr lang="fr-FR" sz="2000" dirty="0" smtClean="0">
              <a:solidFill>
                <a:schemeClr val="accent1"/>
              </a:solidFill>
            </a:endParaRPr>
          </a:p>
          <a:p>
            <a:pPr algn="ctr">
              <a:buNone/>
            </a:pPr>
            <a:r>
              <a:rPr lang="fr-FR" sz="2000" dirty="0" smtClean="0">
                <a:solidFill>
                  <a:schemeClr val="accent1"/>
                </a:solidFill>
                <a:hlinkClick r:id="rId11" action="ppaction://hlinksldjump"/>
              </a:rPr>
              <a:t>Le stade</a:t>
            </a:r>
            <a:endParaRPr lang="fr-FR" sz="2000" dirty="0" smtClean="0">
              <a:solidFill>
                <a:schemeClr val="accent1"/>
              </a:solidFill>
            </a:endParaRPr>
          </a:p>
          <a:p>
            <a:pPr algn="ctr">
              <a:buNone/>
            </a:pPr>
            <a:r>
              <a:rPr lang="fr-FR" sz="2000" dirty="0" err="1" smtClean="0">
                <a:solidFill>
                  <a:schemeClr val="accent1"/>
                </a:solidFill>
                <a:hlinkClick r:id="rId12" action="ppaction://hlinksldjump"/>
              </a:rPr>
              <a:t>Funcup</a:t>
            </a:r>
            <a:endParaRPr lang="fr-FR" sz="2000" dirty="0" smtClean="0">
              <a:solidFill>
                <a:schemeClr val="accent1"/>
              </a:solidFill>
            </a:endParaRPr>
          </a:p>
          <a:p>
            <a:pPr algn="ctr">
              <a:buNone/>
            </a:pPr>
            <a:r>
              <a:rPr lang="fr-FR" sz="2000" dirty="0" smtClean="0">
                <a:solidFill>
                  <a:schemeClr val="accent1"/>
                </a:solidFill>
                <a:hlinkClick r:id="rId13" action="ppaction://hlinksldjump"/>
              </a:rPr>
              <a:t>Le personnel</a:t>
            </a:r>
            <a:endParaRPr lang="fr-FR" sz="2000" dirty="0" smtClean="0">
              <a:solidFill>
                <a:schemeClr val="accent1"/>
              </a:solidFill>
            </a:endParaRPr>
          </a:p>
          <a:p>
            <a:pPr algn="ctr">
              <a:buNone/>
            </a:pPr>
            <a:r>
              <a:rPr lang="fr-FR" sz="2000" dirty="0" smtClean="0">
                <a:solidFill>
                  <a:schemeClr val="accent1"/>
                </a:solidFill>
                <a:hlinkClick r:id="rId14" action="ppaction://hlinksldjump"/>
              </a:rPr>
              <a:t>Le règlement d’OFM</a:t>
            </a:r>
            <a:endParaRPr lang="fr-FR" sz="2000" dirty="0" smtClean="0">
              <a:solidFill>
                <a:schemeClr val="accent1"/>
              </a:solidFill>
            </a:endParaRPr>
          </a:p>
          <a:p>
            <a:pPr algn="ctr">
              <a:buNone/>
            </a:pPr>
            <a:r>
              <a:rPr lang="fr-FR" sz="2000" dirty="0" smtClean="0">
                <a:solidFill>
                  <a:schemeClr val="accent1"/>
                </a:solidFill>
                <a:hlinkClick r:id="rId15" action="ppaction://hlinksldjump"/>
              </a:rPr>
              <a:t>Les remerciements</a:t>
            </a:r>
            <a:endParaRPr lang="fr-FR" sz="2000" dirty="0" smtClean="0">
              <a:solidFill>
                <a:schemeClr val="accent1"/>
              </a:solidFill>
            </a:endParaRPr>
          </a:p>
          <a:p>
            <a:pPr algn="ctr">
              <a:buNone/>
            </a:pPr>
            <a:endParaRPr lang="fr-FR" sz="1200" dirty="0" smtClean="0"/>
          </a:p>
          <a:p>
            <a:pPr algn="ctr">
              <a:buNone/>
            </a:pPr>
            <a:endParaRPr lang="fr-FR" sz="1200" dirty="0" smtClean="0"/>
          </a:p>
          <a:p>
            <a:pPr algn="ctr">
              <a:buNone/>
            </a:pPr>
            <a:endParaRPr lang="fr-FR" sz="1200" dirty="0"/>
          </a:p>
        </p:txBody>
      </p:sp>
      <p:sp>
        <p:nvSpPr>
          <p:cNvPr id="4" name="Flèche vers le bas 3"/>
          <p:cNvSpPr/>
          <p:nvPr/>
        </p:nvSpPr>
        <p:spPr>
          <a:xfrm>
            <a:off x="4283968" y="1268760"/>
            <a:ext cx="432048"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
        <p:nvSpPr>
          <p:cNvPr id="2" name="Titre 1"/>
          <p:cNvSpPr>
            <a:spLocks noGrp="1"/>
          </p:cNvSpPr>
          <p:nvPr>
            <p:ph type="title"/>
          </p:nvPr>
        </p:nvSpPr>
        <p:spPr/>
        <p:txBody>
          <a:bodyPr/>
          <a:lstStyle/>
          <a:p>
            <a:pPr algn="ctr"/>
            <a:r>
              <a:rPr lang="fr-FR" b="1" u="sng" dirty="0" smtClean="0"/>
              <a:t>REGLEMENT OFM</a:t>
            </a:r>
            <a:endParaRPr lang="fr-FR" b="1" u="sng" dirty="0"/>
          </a:p>
        </p:txBody>
      </p:sp>
      <p:sp>
        <p:nvSpPr>
          <p:cNvPr id="4" name="ZoneTexte 3"/>
          <p:cNvSpPr txBox="1"/>
          <p:nvPr/>
        </p:nvSpPr>
        <p:spPr>
          <a:xfrm>
            <a:off x="755576" y="2204864"/>
            <a:ext cx="7640585" cy="4832092"/>
          </a:xfrm>
          <a:prstGeom prst="rect">
            <a:avLst/>
          </a:prstGeom>
          <a:noFill/>
        </p:spPr>
        <p:txBody>
          <a:bodyPr wrap="square" rtlCol="0">
            <a:spAutoFit/>
          </a:bodyPr>
          <a:lstStyle/>
          <a:p>
            <a:r>
              <a:rPr lang="fr-FR" sz="1400" u="sng" dirty="0" smtClean="0"/>
              <a:t>1.Le non-respect des règles existantes et des conditions d’utilisation </a:t>
            </a:r>
            <a:br>
              <a:rPr lang="fr-FR" sz="1400" u="sng" dirty="0" smtClean="0"/>
            </a:br>
            <a:r>
              <a:rPr lang="fr-FR" sz="1400" dirty="0" smtClean="0"/>
              <a:t/>
            </a:r>
            <a:br>
              <a:rPr lang="fr-FR" sz="1400" dirty="0" smtClean="0"/>
            </a:br>
            <a:r>
              <a:rPr lang="fr-FR" sz="1400" u="sng" dirty="0" smtClean="0"/>
              <a:t>2. Les comptes multiples</a:t>
            </a:r>
            <a:r>
              <a:rPr lang="fr-FR" sz="1400" dirty="0" smtClean="0"/>
              <a:t/>
            </a:r>
            <a:br>
              <a:rPr lang="fr-FR" sz="1400" dirty="0" smtClean="0"/>
            </a:br>
            <a:r>
              <a:rPr lang="fr-FR" sz="1400" dirty="0" smtClean="0"/>
              <a:t>Dans OFM chaque manager ne peut conduire qu’une seule équipe par serveur. Chaque équipe peut être menée sans risque sur les serveurs suivants : </a:t>
            </a:r>
            <a:br>
              <a:rPr lang="fr-FR" sz="1400" dirty="0" smtClean="0"/>
            </a:br>
            <a:r>
              <a:rPr lang="fr-FR" sz="1400" dirty="0" smtClean="0">
                <a:hlinkClick r:id="rId4"/>
              </a:rPr>
              <a:t>www.onlinefussballmanager.at</a:t>
            </a:r>
            <a:r>
              <a:rPr lang="fr-FR" sz="1400" dirty="0" smtClean="0"/>
              <a:t>, </a:t>
            </a:r>
            <a:r>
              <a:rPr lang="fr-FR" sz="1400" dirty="0" smtClean="0">
                <a:hlinkClick r:id="rId5"/>
              </a:rPr>
              <a:t>www.onlinefussballmanager.ch</a:t>
            </a:r>
            <a:r>
              <a:rPr lang="fr-FR" sz="1400" dirty="0" smtClean="0"/>
              <a:t>, </a:t>
            </a:r>
            <a:r>
              <a:rPr lang="fr-FR" sz="1400" dirty="0" smtClean="0">
                <a:hlinkClick r:id="rId6"/>
              </a:rPr>
              <a:t>www.onlinefussballmanager.de</a:t>
            </a:r>
            <a:r>
              <a:rPr lang="fr-FR" sz="1400" dirty="0" smtClean="0"/>
              <a:t> et </a:t>
            </a:r>
            <a:r>
              <a:rPr lang="fr-FR" sz="1400" dirty="0" smtClean="0">
                <a:hlinkClick r:id="rId7"/>
              </a:rPr>
              <a:t>www.beta.onlinefootballmanager.com</a:t>
            </a:r>
            <a:r>
              <a:rPr lang="fr-FR" sz="1400" dirty="0" smtClean="0"/>
              <a:t> </a:t>
            </a:r>
            <a:r>
              <a:rPr lang="fr-FR" sz="1400" dirty="0" smtClean="0">
                <a:hlinkClick r:id="rId8"/>
              </a:rPr>
              <a:t>www.onlinefussballmanager.fr</a:t>
            </a:r>
            <a:r>
              <a:rPr lang="fr-FR" sz="1400" dirty="0" smtClean="0"/>
              <a:t/>
            </a:r>
            <a:br>
              <a:rPr lang="fr-FR" sz="1400" dirty="0" smtClean="0"/>
            </a:br>
            <a:r>
              <a:rPr lang="fr-FR" sz="1400" dirty="0" smtClean="0"/>
              <a:t/>
            </a:r>
            <a:br>
              <a:rPr lang="fr-FR" sz="1400" dirty="0" smtClean="0"/>
            </a:br>
            <a:r>
              <a:rPr lang="fr-FR" sz="1400" u="sng" dirty="0" smtClean="0"/>
              <a:t>3. Non-respect des règles supplémentaires en jeu : plusieurs utilisateurs sur une seule IP/ Remplacement de vacances. </a:t>
            </a:r>
            <a:r>
              <a:rPr lang="fr-FR" sz="1400" dirty="0" smtClean="0"/>
              <a:t/>
            </a:r>
            <a:br>
              <a:rPr lang="fr-FR" sz="1400" dirty="0" smtClean="0"/>
            </a:br>
            <a:r>
              <a:rPr lang="fr-FR" sz="1400" dirty="0" smtClean="0"/>
              <a:t>Les règles supplémentaires pour couvrir les vacances et pour jouer plusieurs managers sur une seule IP/un seul accès internet doivent être respectées. </a:t>
            </a:r>
            <a:br>
              <a:rPr lang="fr-FR" sz="1400" dirty="0" smtClean="0"/>
            </a:br>
            <a:r>
              <a:rPr lang="fr-FR" sz="1400" dirty="0" smtClean="0"/>
              <a:t/>
            </a:r>
            <a:br>
              <a:rPr lang="fr-FR" sz="1400" dirty="0" smtClean="0"/>
            </a:br>
            <a:r>
              <a:rPr lang="fr-FR" sz="1400" u="sng" dirty="0" smtClean="0"/>
              <a:t>4. Fraude amicale, matchs amicaux unilatéraux</a:t>
            </a:r>
            <a:r>
              <a:rPr lang="fr-FR" sz="1400" dirty="0" smtClean="0"/>
              <a:t/>
            </a:r>
            <a:br>
              <a:rPr lang="fr-FR" sz="1400" dirty="0" smtClean="0"/>
            </a:br>
            <a:r>
              <a:rPr lang="fr-FR" sz="1400" dirty="0" smtClean="0"/>
              <a:t>Ne sont pas autorisés les matchs amicaux dans lesquels les avantages, les points d’expérience et l’argent ne sont que pour un côté. </a:t>
            </a:r>
            <a:br>
              <a:rPr lang="fr-FR" sz="1400" dirty="0" smtClean="0"/>
            </a:br>
            <a:r>
              <a:rPr lang="fr-FR" sz="1400" dirty="0" smtClean="0"/>
              <a:t>A titre d’avis il s’agit soit d’organiser des matchs équivalents, dans lesquels les revenus sont divisés (par exemple match aller et match retour) soit de l’argent contre de l’expérience. Si une équipe est clairement plus forte, elle paye normalement une plus grosse somme d’argent à l’équipe la plus faible. </a:t>
            </a:r>
            <a:br>
              <a:rPr lang="fr-FR" sz="1400" dirty="0" smtClean="0"/>
            </a:br>
            <a:r>
              <a:rPr lang="fr-FR" sz="1400" dirty="0" smtClean="0"/>
              <a:t/>
            </a:r>
            <a:br>
              <a:rPr lang="fr-FR" sz="1400" dirty="0" smtClean="0"/>
            </a:br>
            <a:endParaRPr lang="fr-FR" sz="1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71600" y="980728"/>
            <a:ext cx="7388049" cy="5478423"/>
          </a:xfrm>
          <a:prstGeom prst="rect">
            <a:avLst/>
          </a:prstGeom>
          <a:noFill/>
        </p:spPr>
        <p:txBody>
          <a:bodyPr wrap="square" rtlCol="0">
            <a:spAutoFit/>
          </a:bodyPr>
          <a:lstStyle/>
          <a:p>
            <a:r>
              <a:rPr lang="fr-FR" sz="1400" u="sng" dirty="0" smtClean="0"/>
              <a:t>5. Fraude de transfert</a:t>
            </a:r>
            <a:r>
              <a:rPr lang="fr-FR" sz="1400" dirty="0" smtClean="0"/>
              <a:t/>
            </a:r>
            <a:br>
              <a:rPr lang="fr-FR" sz="1400" dirty="0" smtClean="0"/>
            </a:br>
            <a:r>
              <a:rPr lang="fr-FR" sz="1400" dirty="0" smtClean="0"/>
              <a:t>Les transferts de fraude, selon la règle, qui génèrent des avantages financiers inéquitables par l’utilisation de comptes multiples, par l’utilisation d’amis, d’arrangements, </a:t>
            </a:r>
            <a:r>
              <a:rPr lang="fr-FR" sz="1400" dirty="0" err="1" smtClean="0"/>
              <a:t>etc</a:t>
            </a:r>
            <a:r>
              <a:rPr lang="fr-FR" sz="1400" dirty="0" smtClean="0"/>
              <a:t>…</a:t>
            </a:r>
            <a:br>
              <a:rPr lang="fr-FR" sz="1400" dirty="0" smtClean="0"/>
            </a:br>
            <a:r>
              <a:rPr lang="fr-FR" sz="1400" dirty="0" smtClean="0"/>
              <a:t/>
            </a:r>
            <a:br>
              <a:rPr lang="fr-FR" sz="1400" dirty="0" smtClean="0"/>
            </a:br>
            <a:r>
              <a:rPr lang="fr-FR" sz="1400" dirty="0" smtClean="0"/>
              <a:t/>
            </a:r>
            <a:br>
              <a:rPr lang="fr-FR" sz="1400" dirty="0" smtClean="0"/>
            </a:br>
            <a:r>
              <a:rPr lang="fr-FR" sz="1400" b="1" i="1" dirty="0" smtClean="0"/>
              <a:t>Remarque : </a:t>
            </a:r>
            <a:r>
              <a:rPr lang="fr-FR" sz="1400" dirty="0" smtClean="0"/>
              <a:t>Dans quelques cas un tiers tente de nuire à d’autres managers en faisant semblant d’effectuer des échanges entre équipes. Si vous êtes dans une telle situation vous êtes dans le devoir de signaler ces transferts immédiatement via le système de support. Transfert et/ou effet des transferts sont alors annulés.</a:t>
            </a:r>
            <a:br>
              <a:rPr lang="fr-FR" sz="1400" dirty="0" smtClean="0"/>
            </a:br>
            <a:r>
              <a:rPr lang="fr-FR" sz="1400" dirty="0" smtClean="0"/>
              <a:t>Si au lieu de ça il y a bénéfice silencieux de cet argent et donc profit vous vous exposez à des sanctions. </a:t>
            </a:r>
            <a:br>
              <a:rPr lang="fr-FR" sz="1400" dirty="0" smtClean="0"/>
            </a:br>
            <a:r>
              <a:rPr lang="fr-FR" sz="1400" dirty="0" smtClean="0"/>
              <a:t/>
            </a:r>
            <a:br>
              <a:rPr lang="fr-FR" sz="1400" dirty="0" smtClean="0"/>
            </a:br>
            <a:r>
              <a:rPr lang="fr-FR" sz="1400" dirty="0" smtClean="0"/>
              <a:t/>
            </a:r>
            <a:br>
              <a:rPr lang="fr-FR" sz="1400" dirty="0" smtClean="0"/>
            </a:br>
            <a:r>
              <a:rPr lang="fr-FR" sz="1400" u="sng" dirty="0" smtClean="0"/>
              <a:t/>
            </a:r>
            <a:br>
              <a:rPr lang="fr-FR" sz="1400" u="sng" dirty="0" smtClean="0"/>
            </a:br>
            <a:r>
              <a:rPr lang="fr-FR" sz="1400" u="sng" dirty="0" smtClean="0"/>
              <a:t>6. Fair-play dans les matchs de ligue</a:t>
            </a:r>
            <a:r>
              <a:rPr lang="fr-FR" sz="1400" dirty="0" smtClean="0"/>
              <a:t/>
            </a:r>
            <a:br>
              <a:rPr lang="fr-FR" sz="1400" dirty="0" smtClean="0"/>
            </a:br>
            <a:r>
              <a:rPr lang="fr-FR" sz="1400" dirty="0" smtClean="0"/>
              <a:t>Il est interdit de nuire et/ou désavantager un opposant particulier par exemple par la non-mise en place ainsi que la négociation entre les équipes. </a:t>
            </a:r>
            <a:br>
              <a:rPr lang="fr-FR" sz="1400" dirty="0" smtClean="0"/>
            </a:br>
            <a:r>
              <a:rPr lang="fr-FR" sz="1400" dirty="0" smtClean="0"/>
              <a:t>Aussi il n’est pas autorisé la répétition de mise en place de match insuffisante (six joueurs ou moins), ce qui conduit à des résultats de type 3 :0 sur le terrain. </a:t>
            </a:r>
            <a:br>
              <a:rPr lang="fr-FR" sz="1400" dirty="0" smtClean="0"/>
            </a:br>
            <a:r>
              <a:rPr lang="fr-FR" sz="1400" dirty="0" smtClean="0"/>
              <a:t/>
            </a:r>
            <a:br>
              <a:rPr lang="fr-FR" sz="1400" dirty="0" smtClean="0"/>
            </a:br>
            <a:r>
              <a:rPr lang="fr-FR" sz="1400" u="sng" dirty="0" smtClean="0"/>
              <a:t>7. Spam et publicité en jeu et sur le forum</a:t>
            </a:r>
            <a:r>
              <a:rPr lang="fr-FR" sz="1400" dirty="0" smtClean="0"/>
              <a:t/>
            </a:r>
            <a:br>
              <a:rPr lang="fr-FR" sz="1400" dirty="0" smtClean="0"/>
            </a:br>
            <a:r>
              <a:rPr lang="fr-FR" sz="1400" dirty="0" smtClean="0"/>
              <a:t>Règles et codes de conduite en chat et sur internet de manière générale doivent être ici aussi observées. </a:t>
            </a:r>
            <a:br>
              <a:rPr lang="fr-FR" sz="1400" dirty="0" smtClean="0"/>
            </a:br>
            <a:r>
              <a:rPr lang="fr-FR" sz="1400" dirty="0" smtClean="0"/>
              <a:t/>
            </a:r>
            <a:br>
              <a:rPr lang="fr-FR" sz="1400" dirty="0" smtClean="0"/>
            </a:br>
            <a:endParaRPr lang="fr-FR" sz="1400" dirty="0"/>
          </a:p>
        </p:txBody>
      </p:sp>
      <p:pic>
        <p:nvPicPr>
          <p:cNvPr id="3" name="Image 2"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
        <p:nvSpPr>
          <p:cNvPr id="2" name="ZoneTexte 1"/>
          <p:cNvSpPr txBox="1"/>
          <p:nvPr/>
        </p:nvSpPr>
        <p:spPr>
          <a:xfrm>
            <a:off x="971600" y="1124744"/>
            <a:ext cx="7555293" cy="5262979"/>
          </a:xfrm>
          <a:prstGeom prst="rect">
            <a:avLst/>
          </a:prstGeom>
          <a:noFill/>
        </p:spPr>
        <p:txBody>
          <a:bodyPr wrap="square" rtlCol="0">
            <a:spAutoFit/>
          </a:bodyPr>
          <a:lstStyle/>
          <a:p>
            <a:r>
              <a:rPr lang="fr-FR" sz="1400" u="sng" dirty="0" smtClean="0"/>
              <a:t>8. Divers</a:t>
            </a:r>
            <a:r>
              <a:rPr lang="fr-FR" sz="1400" dirty="0" smtClean="0"/>
              <a:t/>
            </a:r>
            <a:br>
              <a:rPr lang="fr-FR" sz="1400" dirty="0" smtClean="0"/>
            </a:br>
            <a:r>
              <a:rPr lang="fr-FR" sz="1400" dirty="0" smtClean="0"/>
              <a:t>Certains manager créatifs ont de « nouvelles » idées pour faire des fautes afin d’offenser d’avantage l’esprit de Fair-play et les règles énumérées ci-dessus. Nous nous réservons alors le droit aussi de sanctionner ces autres types de fraude ne figurant pas encore ici.</a:t>
            </a:r>
            <a:br>
              <a:rPr lang="fr-FR" sz="1400" dirty="0" smtClean="0"/>
            </a:br>
            <a:r>
              <a:rPr lang="fr-FR" sz="1400" dirty="0" smtClean="0"/>
              <a:t>Tout avantage obtenu illicitement, hors-marché pourra être retiré. </a:t>
            </a:r>
            <a:br>
              <a:rPr lang="fr-FR" sz="1400" dirty="0" smtClean="0"/>
            </a:br>
            <a:r>
              <a:rPr lang="fr-FR" sz="1400" dirty="0" smtClean="0"/>
              <a:t/>
            </a:r>
            <a:br>
              <a:rPr lang="fr-FR" sz="1400" dirty="0" smtClean="0"/>
            </a:br>
            <a:r>
              <a:rPr lang="fr-FR" sz="1400" b="1" dirty="0" smtClean="0"/>
              <a:t>Sanctions prévues</a:t>
            </a:r>
            <a:r>
              <a:rPr lang="fr-FR" sz="1400" dirty="0" smtClean="0"/>
              <a:t/>
            </a:r>
            <a:br>
              <a:rPr lang="fr-FR" sz="1400" dirty="0" smtClean="0"/>
            </a:br>
            <a:r>
              <a:rPr lang="fr-FR" sz="1400" dirty="0" smtClean="0"/>
              <a:t>Exhortations, sanctions, amendes/sanctions financières, suspension d’équipe</a:t>
            </a:r>
            <a:br>
              <a:rPr lang="fr-FR" sz="1400" dirty="0" smtClean="0"/>
            </a:br>
            <a:r>
              <a:rPr lang="fr-FR" sz="1400" dirty="0" smtClean="0"/>
              <a:t/>
            </a:r>
            <a:br>
              <a:rPr lang="fr-FR" sz="1400" dirty="0" smtClean="0"/>
            </a:br>
            <a:r>
              <a:rPr lang="fr-FR" sz="1400" dirty="0" smtClean="0"/>
              <a:t>Les exhortations, avertissements et sanctions ne sont pas libres de conséquences. A l’heure actuelle, le manager devrait bien intégrer les règles et les manières. </a:t>
            </a:r>
            <a:br>
              <a:rPr lang="fr-FR" sz="1400" dirty="0" smtClean="0"/>
            </a:br>
            <a:r>
              <a:rPr lang="fr-FR" sz="1400" dirty="0" smtClean="0"/>
              <a:t>Avez-vous reçu une amende, considérez-la en tant que dernier coup avant une semonce finale !</a:t>
            </a:r>
            <a:br>
              <a:rPr lang="fr-FR" sz="1400" dirty="0" smtClean="0"/>
            </a:br>
            <a:r>
              <a:rPr lang="fr-FR" sz="1400" i="1" dirty="0" smtClean="0"/>
              <a:t/>
            </a:r>
            <a:br>
              <a:rPr lang="fr-FR" sz="1400" i="1" dirty="0" smtClean="0"/>
            </a:br>
            <a:r>
              <a:rPr lang="fr-FR" sz="1400" i="1" dirty="0" smtClean="0"/>
              <a:t>Comment faire si je suis suspendu ? Comment me comporter après une pénalité ? </a:t>
            </a:r>
            <a:r>
              <a:rPr lang="fr-FR" sz="1400" dirty="0" smtClean="0"/>
              <a:t/>
            </a:r>
            <a:br>
              <a:rPr lang="fr-FR" sz="1400" dirty="0" smtClean="0"/>
            </a:br>
            <a:r>
              <a:rPr lang="fr-FR" sz="1400" dirty="0" smtClean="0"/>
              <a:t>Selon la règle vous savez ce que tu avez fait, épargnez le </a:t>
            </a:r>
            <a:r>
              <a:rPr lang="fr-FR" sz="1400" dirty="0" err="1" smtClean="0"/>
              <a:t>game</a:t>
            </a:r>
            <a:r>
              <a:rPr lang="fr-FR" sz="1400" dirty="0" smtClean="0"/>
              <a:t> master/</a:t>
            </a:r>
            <a:r>
              <a:rPr lang="fr-FR" sz="1400" dirty="0" err="1" smtClean="0"/>
              <a:t>game</a:t>
            </a:r>
            <a:r>
              <a:rPr lang="fr-FR" sz="1400" dirty="0" smtClean="0"/>
              <a:t> opérateur avec des discussions tentations de dissuasion. Nous ne punissons pas arbitrairement mais selon des preuves. Dans le cas très improbable où vous êtes innocent et que vous êtes sanctionnés par erreur, vous pouvez vous tournez vers le </a:t>
            </a:r>
            <a:r>
              <a:rPr lang="fr-FR" sz="1400" dirty="0" err="1" smtClean="0"/>
              <a:t>game</a:t>
            </a:r>
            <a:r>
              <a:rPr lang="fr-FR" sz="1400" dirty="0" smtClean="0"/>
              <a:t> master/opérateur de jeu qui vous a suspendu, directement après votre connexion par l’intermédiaire d’un ticket support. L’affaire sera vérifiée de nouveau. Les sujets parallèles « pourquoi suspendu/puni » ou les discussions et messages relatifs au même problème seront tout simplement supprimés !</a:t>
            </a:r>
            <a:br>
              <a:rPr lang="fr-FR" sz="1400" dirty="0" smtClean="0"/>
            </a:br>
            <a:r>
              <a:rPr lang="fr-FR" sz="1400" dirty="0" smtClean="0"/>
              <a:t/>
            </a:r>
            <a:br>
              <a:rPr lang="fr-FR" sz="1400" dirty="0" smtClean="0"/>
            </a:br>
            <a:r>
              <a:rPr lang="fr-FR" sz="1400" dirty="0" smtClean="0"/>
              <a:t>Vous pouvez après une suspension naturellement de nouveau vous inscrire, mais faîtes attention aux règles et respectez-les !</a:t>
            </a:r>
            <a:endParaRPr lang="fr-FR" sz="1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Étoile à 5 branches 1"/>
          <p:cNvSpPr/>
          <p:nvPr/>
        </p:nvSpPr>
        <p:spPr>
          <a:xfrm>
            <a:off x="539552" y="1268760"/>
            <a:ext cx="864096" cy="64807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Étoile à 5 branches 3"/>
          <p:cNvSpPr/>
          <p:nvPr/>
        </p:nvSpPr>
        <p:spPr>
          <a:xfrm>
            <a:off x="7524328" y="1268760"/>
            <a:ext cx="864096" cy="64807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1331640" y="1196752"/>
            <a:ext cx="6235298"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r-FR"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REMERCIEMENTS</a:t>
            </a:r>
            <a:endParaRPr lang="fr-FR"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ZoneTexte 6"/>
          <p:cNvSpPr txBox="1"/>
          <p:nvPr/>
        </p:nvSpPr>
        <p:spPr>
          <a:xfrm>
            <a:off x="899592" y="2132856"/>
            <a:ext cx="7128792" cy="4524315"/>
          </a:xfrm>
          <a:prstGeom prst="rect">
            <a:avLst/>
          </a:prstGeom>
          <a:noFill/>
        </p:spPr>
        <p:txBody>
          <a:bodyPr wrap="square" rtlCol="0">
            <a:spAutoFit/>
          </a:bodyPr>
          <a:lstStyle/>
          <a:p>
            <a:pPr algn="ctr"/>
            <a:r>
              <a:rPr lang="fr-FR" dirty="0" smtClean="0"/>
              <a:t>Merci à toute l’équipe OFM mais principalement à :</a:t>
            </a:r>
          </a:p>
          <a:p>
            <a:pPr algn="ctr"/>
            <a:endParaRPr lang="fr-FR" dirty="0" smtClean="0"/>
          </a:p>
          <a:p>
            <a:pPr algn="ctr"/>
            <a:r>
              <a:rPr lang="fr-FR" dirty="0" err="1" smtClean="0"/>
              <a:t>Sirrufus</a:t>
            </a:r>
            <a:endParaRPr lang="fr-FR" dirty="0" smtClean="0"/>
          </a:p>
          <a:p>
            <a:pPr algn="ctr"/>
            <a:r>
              <a:rPr lang="fr-FR" dirty="0" smtClean="0"/>
              <a:t>Anthony Janacek</a:t>
            </a:r>
          </a:p>
          <a:p>
            <a:pPr algn="ctr"/>
            <a:r>
              <a:rPr lang="fr-FR" dirty="0" err="1" smtClean="0"/>
              <a:t>Waves</a:t>
            </a:r>
            <a:endParaRPr lang="fr-FR" dirty="0" smtClean="0"/>
          </a:p>
          <a:p>
            <a:pPr algn="ctr"/>
            <a:r>
              <a:rPr lang="fr-FR" dirty="0" err="1" smtClean="0"/>
              <a:t>ZeudZeud</a:t>
            </a:r>
            <a:endParaRPr lang="fr-FR" dirty="0" smtClean="0"/>
          </a:p>
          <a:p>
            <a:pPr algn="ctr"/>
            <a:r>
              <a:rPr lang="fr-FR" dirty="0" smtClean="0"/>
              <a:t>Happy-Master</a:t>
            </a:r>
          </a:p>
          <a:p>
            <a:pPr algn="ctr"/>
            <a:r>
              <a:rPr lang="fr-FR" dirty="0" smtClean="0"/>
              <a:t>Alexandre Bour</a:t>
            </a:r>
          </a:p>
          <a:p>
            <a:pPr algn="ctr"/>
            <a:r>
              <a:rPr lang="fr-FR" dirty="0" err="1" smtClean="0"/>
              <a:t>Lemmy</a:t>
            </a:r>
            <a:r>
              <a:rPr lang="fr-FR" dirty="0" smtClean="0"/>
              <a:t> </a:t>
            </a:r>
            <a:r>
              <a:rPr lang="fr-FR" dirty="0" err="1" smtClean="0"/>
              <a:t>mothorhead</a:t>
            </a:r>
            <a:endParaRPr lang="fr-FR" dirty="0" smtClean="0"/>
          </a:p>
          <a:p>
            <a:pPr algn="ctr"/>
            <a:r>
              <a:rPr lang="fr-FR" dirty="0" smtClean="0"/>
              <a:t>...</a:t>
            </a:r>
          </a:p>
          <a:p>
            <a:pPr algn="ctr"/>
            <a:r>
              <a:rPr lang="fr-FR" dirty="0" smtClean="0"/>
              <a:t>Qui de part leurs idées, développements, et </a:t>
            </a:r>
            <a:r>
              <a:rPr lang="fr-FR" dirty="0" err="1" smtClean="0"/>
              <a:t>posts</a:t>
            </a:r>
            <a:r>
              <a:rPr lang="fr-FR" dirty="0" smtClean="0"/>
              <a:t> sur le forum ont rendu possible ce résumé qui sera mis à jour de manière mensuel.</a:t>
            </a:r>
          </a:p>
          <a:p>
            <a:pPr algn="ctr"/>
            <a:endParaRPr lang="fr-FR" dirty="0" smtClean="0"/>
          </a:p>
          <a:p>
            <a:pPr algn="ctr"/>
            <a:r>
              <a:rPr lang="fr-FR" dirty="0" smtClean="0"/>
              <a:t>Correction? Ajout d’informations? </a:t>
            </a:r>
          </a:p>
          <a:p>
            <a:pPr algn="ctr"/>
            <a:r>
              <a:rPr lang="fr-FR" dirty="0" smtClean="0"/>
              <a:t>N’hésitez pas à nous contacter en privé.</a:t>
            </a:r>
          </a:p>
          <a:p>
            <a:endParaRPr lang="fr-FR" dirty="0" smtClean="0"/>
          </a:p>
        </p:txBody>
      </p:sp>
      <p:sp>
        <p:nvSpPr>
          <p:cNvPr id="8" name="ZoneTexte 7"/>
          <p:cNvSpPr txBox="1"/>
          <p:nvPr/>
        </p:nvSpPr>
        <p:spPr>
          <a:xfrm>
            <a:off x="3203848" y="6611779"/>
            <a:ext cx="2808312" cy="246221"/>
          </a:xfrm>
          <a:prstGeom prst="rect">
            <a:avLst/>
          </a:prstGeom>
          <a:noFill/>
        </p:spPr>
        <p:txBody>
          <a:bodyPr wrap="square" rtlCol="0">
            <a:spAutoFit/>
          </a:bodyPr>
          <a:lstStyle/>
          <a:p>
            <a:pPr algn="ctr"/>
            <a:r>
              <a:rPr lang="fr-FR" sz="1000" i="1" dirty="0" err="1" smtClean="0"/>
              <a:t>Created</a:t>
            </a:r>
            <a:r>
              <a:rPr lang="fr-FR" sz="1000" i="1" dirty="0" smtClean="0"/>
              <a:t> by </a:t>
            </a:r>
            <a:r>
              <a:rPr lang="fr-FR" sz="1000" i="1" dirty="0" smtClean="0"/>
              <a:t>Roach57</a:t>
            </a:r>
            <a:endParaRPr lang="fr-FR" sz="1000" i="1" dirty="0"/>
          </a:p>
        </p:txBody>
      </p:sp>
      <p:sp>
        <p:nvSpPr>
          <p:cNvPr id="11" name="Explosion 1 10"/>
          <p:cNvSpPr/>
          <p:nvPr/>
        </p:nvSpPr>
        <p:spPr>
          <a:xfrm>
            <a:off x="3707904" y="6597352"/>
            <a:ext cx="288032" cy="260648"/>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normAutofit/>
          </a:bodyPr>
          <a:lstStyle/>
          <a:p>
            <a:pPr algn="ctr"/>
            <a:r>
              <a:rPr lang="fr-FR" b="1" u="sng" dirty="0" smtClean="0">
                <a:solidFill>
                  <a:schemeClr val="accent1"/>
                </a:solidFill>
              </a:rPr>
              <a:t>Création D’une équipe</a:t>
            </a:r>
            <a:endParaRPr lang="fr-FR" b="1" u="sng" dirty="0">
              <a:solidFill>
                <a:schemeClr val="accent1"/>
              </a:solidFill>
            </a:endParaRPr>
          </a:p>
        </p:txBody>
      </p:sp>
      <p:sp>
        <p:nvSpPr>
          <p:cNvPr id="7" name="ZoneTexte 6"/>
          <p:cNvSpPr txBox="1"/>
          <p:nvPr/>
        </p:nvSpPr>
        <p:spPr>
          <a:xfrm>
            <a:off x="755576" y="2276872"/>
            <a:ext cx="7844844" cy="4308872"/>
          </a:xfrm>
          <a:prstGeom prst="rect">
            <a:avLst/>
          </a:prstGeom>
          <a:noFill/>
        </p:spPr>
        <p:txBody>
          <a:bodyPr wrap="square" rtlCol="0">
            <a:spAutoFit/>
          </a:bodyPr>
          <a:lstStyle/>
          <a:p>
            <a:r>
              <a:rPr lang="fr-FR" sz="1400" dirty="0" smtClean="0"/>
              <a:t>A la création de votre équipe, la première chose à faire est bien évidemment le </a:t>
            </a:r>
            <a:r>
              <a:rPr lang="fr-FR" sz="1400" b="1" u="sng" dirty="0" smtClean="0"/>
              <a:t>tutoriel</a:t>
            </a:r>
            <a:r>
              <a:rPr lang="fr-FR" sz="1400" dirty="0" smtClean="0"/>
              <a:t>, surtout que celui-ci rapporte 200 000€, qui, au début, est une sommes non-négligeable.</a:t>
            </a:r>
            <a:br>
              <a:rPr lang="fr-FR" sz="1400" dirty="0" smtClean="0"/>
            </a:br>
            <a:r>
              <a:rPr lang="fr-FR" sz="1400" dirty="0" smtClean="0"/>
              <a:t/>
            </a:r>
            <a:br>
              <a:rPr lang="fr-FR" sz="1400" dirty="0" smtClean="0"/>
            </a:br>
            <a:r>
              <a:rPr lang="fr-FR" sz="1400" dirty="0" smtClean="0"/>
              <a:t>Ce tutoriel fait, nous passons à la phase de tri; les joueurs de niveau 1 doivent être licenciés le plus rapidement possible et remplacés par des joueurs de niveau minimum 2 se trouvant gratuitement sur le marché amateur.</a:t>
            </a:r>
          </a:p>
          <a:p>
            <a:endParaRPr lang="fr-FR" sz="1400" dirty="0" smtClean="0"/>
          </a:p>
          <a:p>
            <a:r>
              <a:rPr lang="fr-FR" sz="1400" dirty="0" smtClean="0"/>
              <a:t>Par la suite, pour ne pas perdre de temps 3 possibilités s'offrent à vous :</a:t>
            </a:r>
            <a:br>
              <a:rPr lang="fr-FR" sz="1400" dirty="0" smtClean="0"/>
            </a:br>
            <a:r>
              <a:rPr lang="fr-FR" sz="1400" dirty="0" smtClean="0"/>
              <a:t/>
            </a:r>
            <a:br>
              <a:rPr lang="fr-FR" sz="1400" dirty="0" smtClean="0"/>
            </a:br>
            <a:r>
              <a:rPr lang="fr-FR" sz="1400" b="1" u="sng" dirty="0" smtClean="0"/>
              <a:t>Le long terme :</a:t>
            </a:r>
            <a:r>
              <a:rPr lang="fr-FR" sz="1400" b="1" dirty="0" smtClean="0"/>
              <a:t> </a:t>
            </a:r>
            <a:r>
              <a:rPr lang="fr-FR" sz="1400" dirty="0" smtClean="0"/>
              <a:t>amélioration du stade (solution que </a:t>
            </a:r>
            <a:r>
              <a:rPr lang="fr-FR" sz="1400" b="1" dirty="0" smtClean="0"/>
              <a:t>je déconseille</a:t>
            </a:r>
            <a:r>
              <a:rPr lang="fr-FR" sz="1400" dirty="0" smtClean="0"/>
              <a:t> à la création du club)</a:t>
            </a:r>
            <a:br>
              <a:rPr lang="fr-FR" sz="1400" dirty="0" smtClean="0"/>
            </a:br>
            <a:r>
              <a:rPr lang="fr-FR" sz="1400" b="1" u="sng" dirty="0" smtClean="0"/>
              <a:t>Le moyen terme :</a:t>
            </a:r>
            <a:r>
              <a:rPr lang="fr-FR" sz="1400" b="1" dirty="0" smtClean="0"/>
              <a:t> </a:t>
            </a:r>
            <a:r>
              <a:rPr lang="fr-FR" sz="1400" dirty="0" smtClean="0"/>
              <a:t>recruter un gardien ainsi qu'un attaquant d'un jeune âge possédant un niveau de type 3 ( à environ 100 000e le joueur de 20 ans niveau 3 ==&gt; tout dépend bien sur du marché au moment de l'achat)</a:t>
            </a:r>
            <a:br>
              <a:rPr lang="fr-FR" sz="1400" dirty="0" smtClean="0"/>
            </a:br>
            <a:r>
              <a:rPr lang="fr-FR" sz="1400" b="1" u="sng" dirty="0" smtClean="0"/>
              <a:t>Le court terme :</a:t>
            </a:r>
            <a:r>
              <a:rPr lang="fr-FR" sz="1400" b="1" dirty="0" smtClean="0"/>
              <a:t> </a:t>
            </a:r>
            <a:r>
              <a:rPr lang="fr-FR" sz="1400" dirty="0" smtClean="0"/>
              <a:t>recruter quelques vieux joueurs avec des niveaux beaucoup plus haut (cette solution, reste en faite </a:t>
            </a:r>
            <a:r>
              <a:rPr lang="fr-FR" sz="1400" b="1" dirty="0" smtClean="0"/>
              <a:t>la plus compliquée</a:t>
            </a:r>
            <a:r>
              <a:rPr lang="fr-FR" sz="1400" dirty="0" smtClean="0"/>
              <a:t>, car à moyen terme ces joueurs devront être remplacé et </a:t>
            </a:r>
            <a:r>
              <a:rPr lang="fr-FR" sz="1400" dirty="0" smtClean="0"/>
              <a:t>cela </a:t>
            </a:r>
            <a:r>
              <a:rPr lang="fr-FR" sz="1400" dirty="0" smtClean="0"/>
              <a:t>chamboule toute l'équipe ainsi que le compte en banque ==&gt; voila une cause d'équipe inactive ou déficitaire)</a:t>
            </a:r>
            <a:br>
              <a:rPr lang="fr-FR" sz="1400" dirty="0" smtClean="0"/>
            </a:b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83568" y="908721"/>
            <a:ext cx="7632848" cy="3877985"/>
          </a:xfrm>
          <a:prstGeom prst="rect">
            <a:avLst/>
          </a:prstGeom>
          <a:noFill/>
        </p:spPr>
        <p:txBody>
          <a:bodyPr wrap="square" rtlCol="0">
            <a:spAutoFit/>
          </a:bodyPr>
          <a:lstStyle/>
          <a:p>
            <a:r>
              <a:rPr lang="fr-FR" sz="1400" dirty="0" smtClean="0"/>
              <a:t/>
            </a:r>
            <a:br>
              <a:rPr lang="fr-FR" sz="1400" dirty="0" smtClean="0"/>
            </a:br>
            <a:r>
              <a:rPr lang="fr-FR" sz="1400" dirty="0" smtClean="0"/>
              <a:t/>
            </a:r>
            <a:br>
              <a:rPr lang="fr-FR" sz="1400" dirty="0" smtClean="0"/>
            </a:br>
            <a:r>
              <a:rPr lang="fr-FR" sz="1400" dirty="0" smtClean="0"/>
              <a:t>Le mieux reste donc de se créer une équipe de jeune au tout début, dans l'optique de la garder au moins 6-7 saisons (ceci donne la possibilité aux joueurs d'évoluer en corrélation avec l'équipe globale), en sachant qu'une équipe qui gagne beaucoup de matchs peut environ faire évoluer son joueur de 3 à 5 niveaux en une saison (dans le cas des amicaux + ligue)</a:t>
            </a:r>
            <a:r>
              <a:rPr lang="fr-FR" dirty="0" smtClean="0"/>
              <a:t/>
            </a:r>
            <a:br>
              <a:rPr lang="fr-FR" dirty="0" smtClean="0"/>
            </a:br>
            <a:r>
              <a:rPr lang="fr-FR" sz="1400" dirty="0" smtClean="0"/>
              <a:t/>
            </a:r>
            <a:br>
              <a:rPr lang="fr-FR" sz="1400" dirty="0" smtClean="0"/>
            </a:br>
            <a:r>
              <a:rPr lang="fr-FR" sz="1400" dirty="0" smtClean="0"/>
              <a:t>Ensuite élaboration d'une tactique (4-4-2 / 5-4-1 ... à votre choix).</a:t>
            </a:r>
            <a:br>
              <a:rPr lang="fr-FR" sz="1400" dirty="0" smtClean="0"/>
            </a:br>
            <a:r>
              <a:rPr lang="fr-FR" sz="1400" dirty="0" smtClean="0"/>
              <a:t/>
            </a:r>
            <a:br>
              <a:rPr lang="fr-FR" sz="1400" dirty="0" smtClean="0"/>
            </a:br>
            <a:r>
              <a:rPr lang="fr-FR" sz="1400" dirty="0" smtClean="0"/>
              <a:t>Et c'est partie votre saison commence, les équipes ayants des niveaux 0 sont des équipe inactives ou abandonnées.</a:t>
            </a:r>
            <a:br>
              <a:rPr lang="fr-FR" sz="1400" dirty="0" smtClean="0"/>
            </a:br>
            <a:r>
              <a:rPr lang="fr-FR" sz="1400" dirty="0" smtClean="0"/>
              <a:t/>
            </a:r>
            <a:br>
              <a:rPr lang="fr-FR" sz="1400" dirty="0" smtClean="0"/>
            </a:br>
            <a:r>
              <a:rPr lang="fr-FR" sz="1400" b="1" u="sng" dirty="0" smtClean="0"/>
              <a:t>Équipes inactives : </a:t>
            </a:r>
            <a:r>
              <a:rPr lang="fr-FR" sz="1400" dirty="0" smtClean="0"/>
              <a:t>victoire par forfait 3-0 + prime sponsor (mais pas d'entrée de stade, ni d'expériences pour les joueurs).</a:t>
            </a:r>
            <a:r>
              <a:rPr lang="fr-FR" dirty="0" smtClean="0"/>
              <a:t/>
            </a:r>
            <a:br>
              <a:rPr lang="fr-FR" dirty="0" smtClean="0"/>
            </a:br>
            <a:r>
              <a:rPr lang="fr-FR" dirty="0" smtClean="0"/>
              <a:t/>
            </a:r>
            <a:br>
              <a:rPr lang="fr-FR" dirty="0" smtClean="0"/>
            </a:br>
            <a:r>
              <a:rPr lang="fr-FR" sz="1400" dirty="0" smtClean="0"/>
              <a:t>Le match se déroulera par 'semaine de jeu' (ce qui fait un jour); simulation faite a 1h50 environ.</a:t>
            </a:r>
            <a:r>
              <a:rPr lang="fr-FR" dirty="0" smtClean="0"/>
              <a:t/>
            </a:r>
            <a:br>
              <a:rPr lang="fr-FR" dirty="0" smtClean="0"/>
            </a:br>
            <a:endParaRPr lang="fr-FR" dirty="0"/>
          </a:p>
        </p:txBody>
      </p:sp>
      <p:pic>
        <p:nvPicPr>
          <p:cNvPr id="5" name="Image 4" descr="ofm_icon_64px_bigger.png">
            <a:hlinkClick r:id="rId2" action="ppaction://hlinksldjump"/>
          </p:cNvPr>
          <p:cNvPicPr>
            <a:picLocks noChangeAspect="1"/>
          </p:cNvPicPr>
          <p:nvPr/>
        </p:nvPicPr>
        <p:blipFill>
          <a:blip r:embed="rId3" cstate="print"/>
          <a:stretch>
            <a:fillRect/>
          </a:stretch>
        </p:blipFill>
        <p:spPr>
          <a:xfrm>
            <a:off x="5220072" y="5517232"/>
            <a:ext cx="1008112" cy="1008112"/>
          </a:xfrm>
          <a:prstGeom prst="rect">
            <a:avLst/>
          </a:prstGeom>
        </p:spPr>
      </p:pic>
      <p:sp>
        <p:nvSpPr>
          <p:cNvPr id="6" name="ZoneTexte 5"/>
          <p:cNvSpPr txBox="1"/>
          <p:nvPr/>
        </p:nvSpPr>
        <p:spPr>
          <a:xfrm>
            <a:off x="2483768" y="5805264"/>
            <a:ext cx="2188420" cy="369332"/>
          </a:xfrm>
          <a:prstGeom prst="rect">
            <a:avLst/>
          </a:prstGeom>
          <a:noFill/>
        </p:spPr>
        <p:txBody>
          <a:bodyPr wrap="none" rtlCol="0">
            <a:spAutoFit/>
          </a:bodyPr>
          <a:lstStyle/>
          <a:p>
            <a:r>
              <a:rPr lang="fr-FR" dirty="0" smtClean="0"/>
              <a:t>Retour au sommaire</a:t>
            </a:r>
            <a:endParaRPr lang="fr-FR" dirty="0"/>
          </a:p>
        </p:txBody>
      </p:sp>
      <p:sp>
        <p:nvSpPr>
          <p:cNvPr id="7" name="Flèche droite 6"/>
          <p:cNvSpPr/>
          <p:nvPr/>
        </p:nvSpPr>
        <p:spPr>
          <a:xfrm>
            <a:off x="4788024" y="5949280"/>
            <a:ext cx="288032"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908720"/>
            <a:ext cx="7844844" cy="5816977"/>
          </a:xfrm>
          <a:prstGeom prst="rect">
            <a:avLst/>
          </a:prstGeom>
          <a:noFill/>
        </p:spPr>
        <p:txBody>
          <a:bodyPr wrap="square" rtlCol="0">
            <a:spAutoFit/>
          </a:bodyPr>
          <a:lstStyle/>
          <a:p>
            <a:pPr algn="ctr"/>
            <a:r>
              <a:rPr lang="fr-FR" b="1" u="sng" dirty="0" smtClean="0">
                <a:solidFill>
                  <a:srgbClr val="FF0000"/>
                </a:solidFill>
              </a:rPr>
              <a:t>ATTENTION! Pour vos premiers transferts!</a:t>
            </a:r>
            <a:r>
              <a:rPr lang="fr-FR" dirty="0" smtClean="0"/>
              <a:t/>
            </a:r>
            <a:br>
              <a:rPr lang="fr-FR" dirty="0" smtClean="0"/>
            </a:br>
            <a:r>
              <a:rPr lang="fr-FR" i="1" dirty="0" smtClean="0"/>
              <a:t/>
            </a:r>
            <a:br>
              <a:rPr lang="fr-FR" i="1" dirty="0" smtClean="0"/>
            </a:br>
            <a:r>
              <a:rPr lang="fr-FR" sz="1600" i="1" u="sng" dirty="0" smtClean="0"/>
              <a:t>Lorsque vous souhaitez acheter un joueur, il faut connaitre l'existence de ce que l'on appelle l'offre cachée.</a:t>
            </a:r>
            <a:br>
              <a:rPr lang="fr-FR" sz="1600" i="1" u="sng" dirty="0" smtClean="0"/>
            </a:br>
            <a:r>
              <a:rPr lang="fr-FR" sz="1600" i="1" u="sng" dirty="0" smtClean="0"/>
              <a:t>Cette offre cachée est, on va dire, une sorte d'assurance; je vous explique.</a:t>
            </a:r>
            <a:br>
              <a:rPr lang="fr-FR" sz="1600" i="1" u="sng" dirty="0" smtClean="0"/>
            </a:br>
            <a:r>
              <a:rPr lang="fr-FR" sz="1600" i="1" u="sng" dirty="0" smtClean="0"/>
              <a:t/>
            </a:r>
            <a:br>
              <a:rPr lang="fr-FR" sz="1600" i="1" u="sng" dirty="0" smtClean="0"/>
            </a:br>
            <a:r>
              <a:rPr lang="fr-FR" sz="1600" i="1" u="sng" dirty="0" smtClean="0"/>
              <a:t>Un joueur  mis à un prix de base 100 000€ sur le marché des transferts, va être sans doute observé par plusieurs joueurs désirant en acquérir ses services. La première personne qui enchérira mettra 100 001e, mais derrière cette offre se trouve probablement une offre cachée qui l'assurera d'avoir toujours l'enchère jusqu'à une somme qui peu être bien supérieure à celle que l'on voit, du type 200 000€.</a:t>
            </a:r>
            <a:br>
              <a:rPr lang="fr-FR" sz="1600" i="1" u="sng" dirty="0" smtClean="0"/>
            </a:br>
            <a:r>
              <a:rPr lang="fr-FR" sz="1600" i="1" u="sng" dirty="0" smtClean="0"/>
              <a:t>Pour se faire et obtenir ce joueur il va donc falloir enchérir jusqu'à dépasser cette enchère cachée; seulement une fois que son enchère cachée a été dépassée, nous pouvons à notre tour l'élever dans le but de dissuader les autres observateurs.</a:t>
            </a:r>
            <a:r>
              <a:rPr lang="fr-FR" sz="1600" dirty="0" smtClean="0"/>
              <a:t/>
            </a:r>
            <a:br>
              <a:rPr lang="fr-FR" sz="1600" dirty="0" smtClean="0"/>
            </a:br>
            <a:r>
              <a:rPr lang="fr-FR" sz="1600" dirty="0" smtClean="0"/>
              <a:t/>
            </a:r>
            <a:br>
              <a:rPr lang="fr-FR" sz="1600" dirty="0" smtClean="0"/>
            </a:br>
            <a:r>
              <a:rPr lang="fr-FR" sz="1600" b="1" i="1" dirty="0" smtClean="0"/>
              <a:t>A savoir qu'une fois que nous avons enchéri sur un joueur et que nous détenons cette enchère! Marche arrière impossible! le seul moyen de l'annuler et d'espérer que quelqu'un d'autre enchérisse plus haut que nous. ( il en est de même lors de la vente bien évidemment ==&gt; impossibilité d'enlever le joueur du marché des transferts si quelqu'un a déjà enchéri dessus)</a:t>
            </a:r>
            <a:r>
              <a:rPr lang="fr-FR" sz="1600" dirty="0" smtClean="0"/>
              <a:t/>
            </a:r>
            <a:br>
              <a:rPr lang="fr-FR" sz="1600" dirty="0" smtClean="0"/>
            </a:br>
            <a:r>
              <a:rPr lang="fr-FR" sz="1600" b="1" u="sng" dirty="0" smtClean="0"/>
              <a:t/>
            </a:r>
            <a:br>
              <a:rPr lang="fr-FR" sz="1600" b="1" u="sng" dirty="0" smtClean="0"/>
            </a:br>
            <a:r>
              <a:rPr lang="fr-FR" sz="1600" b="1" u="sng" dirty="0" smtClean="0"/>
              <a:t>***Je vous conseille donc de commencer par regarder des joueurs de valeur  60 000€, comme sa il vous restera encore 40% de marge pour votre offre cachée!</a:t>
            </a:r>
            <a:endParaRPr lang="fr-FR"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u="sng" dirty="0" smtClean="0">
                <a:solidFill>
                  <a:schemeClr val="accent1"/>
                </a:solidFill>
              </a:rPr>
              <a:t>INFORMATIONS DIVERSES</a:t>
            </a:r>
            <a:endParaRPr lang="fr-FR" b="1" u="sng" dirty="0">
              <a:solidFill>
                <a:schemeClr val="accent1"/>
              </a:solidFill>
            </a:endParaRPr>
          </a:p>
        </p:txBody>
      </p:sp>
      <p:pic>
        <p:nvPicPr>
          <p:cNvPr id="4" name="Espace réservé du contenu 3" descr="Horloge-analogique-Profil-960.jpg"/>
          <p:cNvPicPr>
            <a:picLocks noGrp="1" noChangeAspect="1"/>
          </p:cNvPicPr>
          <p:nvPr>
            <p:ph idx="1"/>
          </p:nvPr>
        </p:nvPicPr>
        <p:blipFill>
          <a:blip r:embed="rId2" cstate="print"/>
          <a:stretch>
            <a:fillRect/>
          </a:stretch>
        </p:blipFill>
        <p:spPr>
          <a:xfrm>
            <a:off x="827584" y="3645024"/>
            <a:ext cx="2857500" cy="2857500"/>
          </a:xfrm>
          <a:prstGeom prst="rect">
            <a:avLst/>
          </a:prstGeom>
          <a:ln w="228600" cap="sq" cmpd="thickThin">
            <a:solidFill>
              <a:srgbClr val="000000"/>
            </a:solidFill>
            <a:prstDash val="solid"/>
            <a:miter lim="800000"/>
          </a:ln>
          <a:effectLst>
            <a:innerShdw blurRad="76200">
              <a:srgbClr val="000000"/>
            </a:innerShdw>
          </a:effectLst>
        </p:spPr>
      </p:pic>
      <p:sp>
        <p:nvSpPr>
          <p:cNvPr id="5" name="ZoneTexte 4"/>
          <p:cNvSpPr txBox="1"/>
          <p:nvPr/>
        </p:nvSpPr>
        <p:spPr>
          <a:xfrm>
            <a:off x="4788024" y="2708920"/>
            <a:ext cx="3139642" cy="646331"/>
          </a:xfrm>
          <a:prstGeom prst="rect">
            <a:avLst/>
          </a:prstGeom>
          <a:noFill/>
        </p:spPr>
        <p:txBody>
          <a:bodyPr wrap="none" rtlCol="0">
            <a:spAutoFit/>
          </a:bodyPr>
          <a:lstStyle/>
          <a:p>
            <a:r>
              <a:rPr lang="fr-FR" sz="3600" b="1" u="sng" dirty="0" smtClean="0">
                <a:solidFill>
                  <a:srgbClr val="FF0000"/>
                </a:solidFill>
              </a:rPr>
              <a:t>Les Horaires :</a:t>
            </a:r>
            <a:endParaRPr lang="fr-FR" sz="3600" b="1" u="sng" dirty="0">
              <a:solidFill>
                <a:srgbClr val="FF0000"/>
              </a:solidFill>
            </a:endParaRPr>
          </a:p>
        </p:txBody>
      </p:sp>
      <p:sp>
        <p:nvSpPr>
          <p:cNvPr id="6" name="ZoneTexte 5"/>
          <p:cNvSpPr txBox="1"/>
          <p:nvPr/>
        </p:nvSpPr>
        <p:spPr>
          <a:xfrm>
            <a:off x="4788024" y="4293096"/>
            <a:ext cx="3456384" cy="1015663"/>
          </a:xfrm>
          <a:prstGeom prst="rect">
            <a:avLst/>
          </a:prstGeom>
          <a:noFill/>
        </p:spPr>
        <p:txBody>
          <a:bodyPr wrap="square" rtlCol="0">
            <a:spAutoFit/>
          </a:bodyPr>
          <a:lstStyle/>
          <a:p>
            <a:r>
              <a:rPr lang="fr-FR" sz="2000" dirty="0" smtClean="0"/>
              <a:t>Ligue : 1h50</a:t>
            </a:r>
            <a:br>
              <a:rPr lang="fr-FR" sz="2000" dirty="0" smtClean="0"/>
            </a:br>
            <a:r>
              <a:rPr lang="fr-FR" sz="2000" dirty="0" smtClean="0"/>
              <a:t>Coupe : 20 h 45</a:t>
            </a:r>
            <a:br>
              <a:rPr lang="fr-FR" sz="2000" dirty="0" smtClean="0"/>
            </a:br>
            <a:r>
              <a:rPr lang="fr-FR" sz="2000" dirty="0" smtClean="0"/>
              <a:t>Marché des transferts : 8h15</a:t>
            </a:r>
            <a:endParaRPr lang="fr-FR" sz="2000" dirty="0"/>
          </a:p>
        </p:txBody>
      </p:sp>
      <p:sp>
        <p:nvSpPr>
          <p:cNvPr id="7" name="Flèche droite 6"/>
          <p:cNvSpPr/>
          <p:nvPr/>
        </p:nvSpPr>
        <p:spPr>
          <a:xfrm>
            <a:off x="3923928" y="4725144"/>
            <a:ext cx="432048" cy="288032"/>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dirty="0">
              <a:solidFill>
                <a:schemeClr val="tx1">
                  <a:lumMod val="95000"/>
                  <a:lumOff val="5000"/>
                </a:schemeClr>
              </a:solidFill>
            </a:endParaRPr>
          </a:p>
        </p:txBody>
      </p:sp>
      <p:pic>
        <p:nvPicPr>
          <p:cNvPr id="8" name="Image 7" descr="ofm_icon_64px_bigger.png">
            <a:hlinkClick r:id="rId3" action="ppaction://hlinksldjump"/>
          </p:cNvPr>
          <p:cNvPicPr>
            <a:picLocks noChangeAspect="1"/>
          </p:cNvPicPr>
          <p:nvPr/>
        </p:nvPicPr>
        <p:blipFill>
          <a:blip r:embed="rId4"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u="sng" dirty="0" smtClean="0">
                <a:solidFill>
                  <a:schemeClr val="accent1"/>
                </a:solidFill>
              </a:rPr>
              <a:t>L’EQUIPE</a:t>
            </a:r>
            <a:endParaRPr lang="fr-FR" b="1" u="sng" dirty="0">
              <a:solidFill>
                <a:schemeClr val="accent1"/>
              </a:solidFill>
            </a:endParaRPr>
          </a:p>
        </p:txBody>
      </p:sp>
      <p:sp>
        <p:nvSpPr>
          <p:cNvPr id="4" name="ZoneTexte 3"/>
          <p:cNvSpPr txBox="1"/>
          <p:nvPr/>
        </p:nvSpPr>
        <p:spPr>
          <a:xfrm>
            <a:off x="827584" y="2204864"/>
            <a:ext cx="7488832" cy="4185761"/>
          </a:xfrm>
          <a:prstGeom prst="rect">
            <a:avLst/>
          </a:prstGeom>
          <a:noFill/>
        </p:spPr>
        <p:txBody>
          <a:bodyPr wrap="square" rtlCol="0">
            <a:spAutoFit/>
          </a:bodyPr>
          <a:lstStyle/>
          <a:p>
            <a:r>
              <a:rPr lang="fr-FR" sz="1400" b="1" u="sng" dirty="0" smtClean="0"/>
              <a:t>L’HOMOGÉNÉITÉ</a:t>
            </a:r>
            <a:r>
              <a:rPr lang="fr-FR" sz="1400" b="1" dirty="0" smtClean="0"/>
              <a:t> </a:t>
            </a:r>
            <a:r>
              <a:rPr lang="fr-FR" sz="1400" dirty="0" smtClean="0"/>
              <a:t>est le mot d'ordre ! </a:t>
            </a:r>
            <a:br>
              <a:rPr lang="fr-FR" sz="1400" dirty="0" smtClean="0"/>
            </a:br>
            <a:r>
              <a:rPr lang="fr-FR" sz="1400" dirty="0" smtClean="0"/>
              <a:t>L'équipe ne doit pas avoir de coté ou secteur plus fort qu'un autre, le mieux reste d'avoir des niveaux quasi similaire sur tous les postes.</a:t>
            </a:r>
            <a:br>
              <a:rPr lang="fr-FR" sz="1400" dirty="0" smtClean="0"/>
            </a:br>
            <a:r>
              <a:rPr lang="fr-FR" sz="1400" dirty="0" smtClean="0"/>
              <a:t/>
            </a:r>
            <a:br>
              <a:rPr lang="fr-FR" sz="1400" dirty="0" smtClean="0"/>
            </a:br>
            <a:r>
              <a:rPr lang="fr-FR" sz="1400" dirty="0" smtClean="0"/>
              <a:t>Pourquoi sa? c'est simple, déjà l'adversaire aura plus de difficulté à cerner les faiblesses de votre équipe, MAIS aussi et surtout le SALAIRE!</a:t>
            </a:r>
            <a:br>
              <a:rPr lang="fr-FR" sz="1400" dirty="0" smtClean="0"/>
            </a:br>
            <a:r>
              <a:rPr lang="fr-FR" sz="1400" dirty="0" smtClean="0"/>
              <a:t/>
            </a:r>
            <a:br>
              <a:rPr lang="fr-FR" sz="1400" dirty="0" smtClean="0"/>
            </a:br>
            <a:r>
              <a:rPr lang="fr-FR" sz="1400" dirty="0" smtClean="0"/>
              <a:t>* </a:t>
            </a:r>
            <a:r>
              <a:rPr lang="fr-FR" sz="1400" i="1" dirty="0" smtClean="0"/>
              <a:t>un joueur niveau 12 = Deux joueurs niveaux 10 en ce qui concerne le salaire, le choix est rapidement fait.</a:t>
            </a:r>
          </a:p>
          <a:p>
            <a:endParaRPr lang="fr-FR" sz="1400" i="1" dirty="0" smtClean="0"/>
          </a:p>
          <a:p>
            <a:r>
              <a:rPr lang="fr-FR" sz="1400" i="1" u="sng" dirty="0" smtClean="0"/>
              <a:t>Conseil sur le nombre de joueurs à garder dans l’effectif :</a:t>
            </a:r>
          </a:p>
          <a:p>
            <a:r>
              <a:rPr lang="fr-FR" sz="1400" i="1" dirty="0" smtClean="0"/>
              <a:t>Tout dépend du salaire que vous possédez, si chaque journée de ligue où vous gagnez votre compte augmente, je vous conseil d’avoir un maximum de joueurs dans votre effectif! Mais attention des jeunes joueurs de petits niveaux (ceux-là ne vous coûterons qu’entre 495€ et 815€ par tête et permettrons un bénéfice à la revente en fin de saison + une possibilité de découvrir une future star).</a:t>
            </a:r>
          </a:p>
          <a:p>
            <a:endParaRPr lang="fr-FR" sz="1400" i="1" dirty="0" smtClean="0"/>
          </a:p>
          <a:p>
            <a:r>
              <a:rPr lang="fr-FR" sz="1400" i="1" dirty="0" smtClean="0"/>
              <a:t>*Nouveau : le choix d’un capitaine (coût 300kixx pour 35 jours), prolongation de 60 jours + 2PeX/ jour)</a:t>
            </a:r>
            <a:endParaRPr lang="fr-FR" sz="1400" dirty="0"/>
          </a:p>
        </p:txBody>
      </p:sp>
      <p:pic>
        <p:nvPicPr>
          <p:cNvPr id="5" name="Image 4"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u="sng" dirty="0" smtClean="0">
                <a:solidFill>
                  <a:schemeClr val="accent1"/>
                </a:solidFill>
              </a:rPr>
              <a:t>L’ENTRAINEMENT</a:t>
            </a:r>
            <a:endParaRPr lang="fr-FR" b="1" u="sng" dirty="0">
              <a:solidFill>
                <a:schemeClr val="accent1"/>
              </a:solidFill>
            </a:endParaRPr>
          </a:p>
        </p:txBody>
      </p:sp>
      <p:sp>
        <p:nvSpPr>
          <p:cNvPr id="4" name="ZoneTexte 3"/>
          <p:cNvSpPr txBox="1"/>
          <p:nvPr/>
        </p:nvSpPr>
        <p:spPr>
          <a:xfrm>
            <a:off x="827584" y="2060848"/>
            <a:ext cx="7488832" cy="4401205"/>
          </a:xfrm>
          <a:prstGeom prst="rect">
            <a:avLst/>
          </a:prstGeom>
          <a:noFill/>
        </p:spPr>
        <p:txBody>
          <a:bodyPr wrap="square" rtlCol="0">
            <a:spAutoFit/>
          </a:bodyPr>
          <a:lstStyle/>
          <a:p>
            <a:r>
              <a:rPr lang="fr-FR" sz="1400" dirty="0" smtClean="0"/>
              <a:t>Rien de bien compliqué sur ce sujet!</a:t>
            </a:r>
            <a:br>
              <a:rPr lang="fr-FR" sz="1400" dirty="0" smtClean="0"/>
            </a:br>
            <a:r>
              <a:rPr lang="fr-FR" sz="1400" dirty="0" smtClean="0"/>
              <a:t>L'entrainement étant une des choses les plus importantes en terme d'évolution des joueurs, il n'est pas à prendre à la légère!</a:t>
            </a:r>
            <a:br>
              <a:rPr lang="fr-FR" sz="1400" dirty="0" smtClean="0"/>
            </a:br>
            <a:r>
              <a:rPr lang="fr-FR" sz="1400" dirty="0" smtClean="0"/>
              <a:t>Malgré sa simplicité c'est un acte </a:t>
            </a:r>
            <a:r>
              <a:rPr lang="fr-FR" sz="1400" u="sng" dirty="0" smtClean="0"/>
              <a:t>quotidien</a:t>
            </a:r>
            <a:r>
              <a:rPr lang="fr-FR" sz="1400" dirty="0" smtClean="0"/>
              <a:t> qu'il faut réaliser!</a:t>
            </a:r>
            <a:br>
              <a:rPr lang="fr-FR" sz="1400" dirty="0" smtClean="0"/>
            </a:br>
            <a:r>
              <a:rPr lang="fr-FR" sz="1400" dirty="0" smtClean="0"/>
              <a:t/>
            </a:r>
            <a:br>
              <a:rPr lang="fr-FR" sz="1400" dirty="0" smtClean="0"/>
            </a:br>
            <a:r>
              <a:rPr lang="fr-FR" sz="1400" dirty="0" smtClean="0"/>
              <a:t>Tout d'abord il faut bien visualiser l'âge de l'équipe.</a:t>
            </a:r>
            <a:br>
              <a:rPr lang="fr-FR" sz="1400" dirty="0" smtClean="0"/>
            </a:br>
            <a:r>
              <a:rPr lang="fr-FR" sz="1400" dirty="0" smtClean="0"/>
              <a:t>Il est évident que l'on entraine pas une équipe ayant une moyenne d'âge de 30 ans comme une ayant 23 ans!</a:t>
            </a:r>
            <a:br>
              <a:rPr lang="fr-FR" sz="1400" dirty="0" smtClean="0"/>
            </a:br>
            <a:r>
              <a:rPr lang="fr-FR" sz="1400" dirty="0" smtClean="0"/>
              <a:t/>
            </a:r>
            <a:br>
              <a:rPr lang="fr-FR" sz="1400" dirty="0" smtClean="0"/>
            </a:br>
            <a:r>
              <a:rPr lang="fr-FR" sz="1400" dirty="0" smtClean="0"/>
              <a:t>- Plus l'équipe sera jeune, plus celle-ci devra être entrainé avec la </a:t>
            </a:r>
            <a:r>
              <a:rPr lang="fr-FR" sz="1400" b="1" dirty="0" smtClean="0"/>
              <a:t>RAPIDITE</a:t>
            </a:r>
            <a:r>
              <a:rPr lang="fr-FR" sz="1400" dirty="0" smtClean="0"/>
              <a:t> (croisée avec quelques autres ateliers, pour permettre aussi aux joueurs expérimentés d'évoluer de même).</a:t>
            </a:r>
            <a:br>
              <a:rPr lang="fr-FR" sz="1400" dirty="0" smtClean="0"/>
            </a:br>
            <a:r>
              <a:rPr lang="fr-FR" sz="1400" dirty="0" smtClean="0"/>
              <a:t/>
            </a:r>
            <a:br>
              <a:rPr lang="fr-FR" sz="1400" dirty="0" smtClean="0"/>
            </a:br>
            <a:r>
              <a:rPr lang="fr-FR" sz="1400" dirty="0" smtClean="0"/>
              <a:t>- Plus l'équipe sera vieille, plus celle-ci devra être entrainé avec les </a:t>
            </a:r>
            <a:r>
              <a:rPr lang="fr-FR" sz="1400" b="1" dirty="0" smtClean="0"/>
              <a:t>DUEL</a:t>
            </a:r>
            <a:r>
              <a:rPr lang="fr-FR" sz="1400" dirty="0" smtClean="0"/>
              <a:t> (croisée avec quelques autres ateliers, pour permettre aussi aux jeunes joueurs d'évoluer de même).</a:t>
            </a:r>
          </a:p>
          <a:p>
            <a:endParaRPr lang="fr-FR" sz="1400" dirty="0" smtClean="0"/>
          </a:p>
          <a:p>
            <a:r>
              <a:rPr lang="fr-FR" sz="1400" u="sng" dirty="0" smtClean="0"/>
              <a:t>Nous pouvons donc constater que la jeunesse évolue mieux que la vieillesse quelque soit le niveau du joueur.</a:t>
            </a:r>
            <a:r>
              <a:rPr lang="fr-FR" sz="1400" dirty="0" smtClean="0"/>
              <a:t/>
            </a:r>
            <a:br>
              <a:rPr lang="fr-FR" sz="1400" dirty="0" smtClean="0"/>
            </a:br>
            <a:r>
              <a:rPr lang="fr-FR" sz="1400" dirty="0" smtClean="0"/>
              <a:t/>
            </a:r>
            <a:br>
              <a:rPr lang="fr-FR" sz="1400" dirty="0" smtClean="0"/>
            </a:br>
            <a:r>
              <a:rPr lang="fr-FR" sz="1400" b="1" dirty="0" smtClean="0"/>
              <a:t>Je conseille de garder les joueurs avec une forme supérieur à 50 (colonne Fr?) pour éviter tout problème.</a:t>
            </a:r>
            <a:endParaRPr lang="fr-FR" sz="1400" dirty="0"/>
          </a:p>
        </p:txBody>
      </p:sp>
      <p:pic>
        <p:nvPicPr>
          <p:cNvPr id="5" name="Image 4"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908720"/>
            <a:ext cx="8229600" cy="578328"/>
          </a:xfrm>
        </p:spPr>
        <p:txBody>
          <a:bodyPr>
            <a:normAutofit fontScale="90000"/>
          </a:bodyPr>
          <a:lstStyle/>
          <a:p>
            <a:pPr algn="ctr"/>
            <a:r>
              <a:rPr lang="fr-FR" sz="3600" u="sng" dirty="0" smtClean="0"/>
              <a:t>Tournoi ou Centre?</a:t>
            </a:r>
            <a:endParaRPr lang="fr-FR" sz="3600" u="sng" dirty="0"/>
          </a:p>
        </p:txBody>
      </p:sp>
      <p:sp>
        <p:nvSpPr>
          <p:cNvPr id="4" name="ZoneTexte 3"/>
          <p:cNvSpPr txBox="1"/>
          <p:nvPr/>
        </p:nvSpPr>
        <p:spPr>
          <a:xfrm>
            <a:off x="755576" y="1988840"/>
            <a:ext cx="7704856" cy="3754874"/>
          </a:xfrm>
          <a:prstGeom prst="rect">
            <a:avLst/>
          </a:prstGeom>
          <a:noFill/>
        </p:spPr>
        <p:txBody>
          <a:bodyPr wrap="square" rtlCol="0">
            <a:spAutoFit/>
          </a:bodyPr>
          <a:lstStyle/>
          <a:p>
            <a:r>
              <a:rPr lang="fr-FR" sz="1400" dirty="0" smtClean="0"/>
              <a:t>La il faut bien cerner les besoins de l'équipe :</a:t>
            </a:r>
            <a:br>
              <a:rPr lang="fr-FR" sz="1400" dirty="0" smtClean="0"/>
            </a:br>
            <a:r>
              <a:rPr lang="fr-FR" sz="1400" dirty="0" smtClean="0"/>
              <a:t/>
            </a:r>
            <a:br>
              <a:rPr lang="fr-FR" sz="1400" dirty="0" smtClean="0"/>
            </a:br>
            <a:r>
              <a:rPr lang="fr-FR" sz="1400" dirty="0" smtClean="0"/>
              <a:t>- </a:t>
            </a:r>
            <a:r>
              <a:rPr lang="fr-FR" sz="1400" u="sng" dirty="0" smtClean="0"/>
              <a:t>Le Tournoi :</a:t>
            </a:r>
            <a:r>
              <a:rPr lang="fr-FR" sz="1400" dirty="0" smtClean="0"/>
              <a:t> celui-ci donne des </a:t>
            </a:r>
            <a:r>
              <a:rPr lang="fr-FR" sz="1400" dirty="0" err="1" smtClean="0"/>
              <a:t>Pex</a:t>
            </a:r>
            <a:r>
              <a:rPr lang="fr-FR" sz="1400" dirty="0" smtClean="0"/>
              <a:t> (celui obtenu par des buts ou des duels gagnés en match), je le conseille quand les joueurs possèdent beaucoup de Point d'entrainements.</a:t>
            </a:r>
            <a:br>
              <a:rPr lang="fr-FR" sz="1400" dirty="0" smtClean="0"/>
            </a:br>
            <a:r>
              <a:rPr lang="fr-FR" sz="1400" dirty="0" smtClean="0"/>
              <a:t>- </a:t>
            </a:r>
            <a:r>
              <a:rPr lang="fr-FR" sz="1400" u="sng" dirty="0" smtClean="0"/>
              <a:t>Le centre :</a:t>
            </a:r>
            <a:r>
              <a:rPr lang="fr-FR" sz="1400" dirty="0" smtClean="0"/>
              <a:t> Inversement au tournoi, celui-ci donne des Points d'entrainements, il s'associera donc aux joueurs qui s'entraine peu.</a:t>
            </a:r>
            <a:br>
              <a:rPr lang="fr-FR" sz="1400" dirty="0" smtClean="0"/>
            </a:br>
            <a:r>
              <a:rPr lang="fr-FR" sz="1400" dirty="0" smtClean="0"/>
              <a:t/>
            </a:r>
            <a:br>
              <a:rPr lang="fr-FR" sz="1400" dirty="0" smtClean="0"/>
            </a:br>
            <a:r>
              <a:rPr lang="fr-FR" sz="1400" b="1" dirty="0" smtClean="0"/>
              <a:t>Le plus important pour l'évolution des joueurs est d'avoir quasi autant de </a:t>
            </a:r>
            <a:r>
              <a:rPr lang="fr-FR" sz="1400" b="1" dirty="0" err="1" smtClean="0"/>
              <a:t>Pex</a:t>
            </a:r>
            <a:r>
              <a:rPr lang="fr-FR" sz="1400" b="1" dirty="0" smtClean="0"/>
              <a:t> que de </a:t>
            </a:r>
            <a:r>
              <a:rPr lang="fr-FR" sz="1400" b="1" dirty="0" err="1" smtClean="0"/>
              <a:t>PeN</a:t>
            </a:r>
            <a:r>
              <a:rPr lang="fr-FR" sz="1400" b="1" dirty="0" smtClean="0"/>
              <a:t>, un joueurs ayant une grosse différence entre les deux sera beaucoup plus difficile à faire évoluer, surtout si il possède déjà beaucoup de </a:t>
            </a:r>
            <a:r>
              <a:rPr lang="fr-FR" sz="1400" b="1" dirty="0" err="1" smtClean="0"/>
              <a:t>PeN</a:t>
            </a:r>
            <a:r>
              <a:rPr lang="fr-FR" sz="1400" b="1" dirty="0" smtClean="0"/>
              <a:t> et ne joue pas beaucoup en ligue.</a:t>
            </a:r>
          </a:p>
          <a:p>
            <a:endParaRPr lang="fr-FR" sz="1400" b="1" dirty="0" smtClean="0"/>
          </a:p>
          <a:p>
            <a:r>
              <a:rPr lang="fr-FR" sz="1400" i="1" dirty="0" smtClean="0"/>
              <a:t>Vous pouvez envoyer votre équipe 4 fois par saison à des tournois/centres.</a:t>
            </a:r>
            <a:r>
              <a:rPr lang="fr-FR" sz="1400" dirty="0" smtClean="0"/>
              <a:t/>
            </a:r>
            <a:br>
              <a:rPr lang="fr-FR" sz="1400" dirty="0" smtClean="0"/>
            </a:br>
            <a:r>
              <a:rPr lang="fr-FR" sz="1400" dirty="0" smtClean="0"/>
              <a:t/>
            </a:r>
            <a:br>
              <a:rPr lang="fr-FR" sz="1400" dirty="0" smtClean="0"/>
            </a:br>
            <a:r>
              <a:rPr lang="fr-FR" sz="1400" i="1" dirty="0" smtClean="0"/>
              <a:t>Les joueurs suspendus participent aux tournois/centres.</a:t>
            </a:r>
            <a:br>
              <a:rPr lang="fr-FR" sz="1400" i="1" dirty="0" smtClean="0"/>
            </a:br>
            <a:r>
              <a:rPr lang="fr-FR" sz="1400" i="1" dirty="0" smtClean="0"/>
              <a:t>Les joueurs blessés ne participent pas aux tournois/centres. </a:t>
            </a:r>
            <a:r>
              <a:rPr lang="fr-FR" sz="1400" dirty="0" smtClean="0"/>
              <a:t/>
            </a:r>
            <a:br>
              <a:rPr lang="fr-FR" sz="1400" dirty="0" smtClean="0"/>
            </a:br>
            <a:r>
              <a:rPr lang="fr-FR" sz="1400" dirty="0" smtClean="0"/>
              <a:t/>
            </a:r>
            <a:br>
              <a:rPr lang="fr-FR" sz="1400" dirty="0" smtClean="0"/>
            </a:br>
            <a:r>
              <a:rPr lang="fr-FR" sz="1400" i="1" dirty="0" smtClean="0"/>
              <a:t>Petit rappel de la formule de calcul des PDN :2*</a:t>
            </a:r>
            <a:r>
              <a:rPr lang="fr-FR" sz="1400" i="1" dirty="0" err="1" smtClean="0"/>
              <a:t>Exp</a:t>
            </a:r>
            <a:r>
              <a:rPr lang="fr-FR" sz="1400" i="1" dirty="0" smtClean="0"/>
              <a:t>*En / (</a:t>
            </a:r>
            <a:r>
              <a:rPr lang="fr-FR" sz="1400" i="1" dirty="0" err="1" smtClean="0"/>
              <a:t>Exp</a:t>
            </a:r>
            <a:r>
              <a:rPr lang="fr-FR" sz="1400" i="1" dirty="0" smtClean="0"/>
              <a:t> + En)</a:t>
            </a:r>
            <a:endParaRPr lang="fr-FR" sz="1400" dirty="0"/>
          </a:p>
        </p:txBody>
      </p:sp>
      <p:pic>
        <p:nvPicPr>
          <p:cNvPr id="5" name="Image 4" descr="ofm_icon_64px_bigger.png">
            <a:hlinkClick r:id="rId2" action="ppaction://hlinksldjump"/>
          </p:cNvPr>
          <p:cNvPicPr>
            <a:picLocks noChangeAspect="1"/>
          </p:cNvPicPr>
          <p:nvPr/>
        </p:nvPicPr>
        <p:blipFill>
          <a:blip r:embed="rId3" cstate="print"/>
          <a:stretch>
            <a:fillRect/>
          </a:stretch>
        </p:blipFill>
        <p:spPr>
          <a:xfrm>
            <a:off x="8135888" y="5849888"/>
            <a:ext cx="1008112" cy="1008112"/>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400</TotalTime>
  <Words>425</Words>
  <Application>Microsoft Office PowerPoint</Application>
  <PresentationFormat>Affichage à l'écran (4:3)</PresentationFormat>
  <Paragraphs>95</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Débit</vt:lpstr>
      <vt:lpstr>TUTORIAL</vt:lpstr>
      <vt:lpstr>SOMMAIRE </vt:lpstr>
      <vt:lpstr>Création D’une équipe</vt:lpstr>
      <vt:lpstr>Diapositive 4</vt:lpstr>
      <vt:lpstr>Diapositive 5</vt:lpstr>
      <vt:lpstr>INFORMATIONS DIVERSES</vt:lpstr>
      <vt:lpstr>L’EQUIPE</vt:lpstr>
      <vt:lpstr>L’ENTRAINEMENT</vt:lpstr>
      <vt:lpstr>Tournoi ou Centre?</vt:lpstr>
      <vt:lpstr>L’EVOLUTION DES JOUEURS</vt:lpstr>
      <vt:lpstr>LE MARCHE DES TRANSFERTS</vt:lpstr>
      <vt:lpstr>PROMOTIONS / RELEGATIONS</vt:lpstr>
      <vt:lpstr>Diapositive 13</vt:lpstr>
      <vt:lpstr>Diapositive 14</vt:lpstr>
      <vt:lpstr>LE SPONSOR</vt:lpstr>
      <vt:lpstr>Diapositive 16</vt:lpstr>
      <vt:lpstr>LE STADE</vt:lpstr>
      <vt:lpstr>FUNCUP</vt:lpstr>
      <vt:lpstr>LE PERSONNEL</vt:lpstr>
      <vt:lpstr>REGLEMENT OFM</vt:lpstr>
      <vt:lpstr>Diapositive 21</vt:lpstr>
      <vt:lpstr>Diapositive 22</vt:lpstr>
      <vt:lpstr>Diapositive 23</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TUTORIAL</dc:title>
  <dc:creator>yoyo</dc:creator>
  <cp:lastModifiedBy>yoyo</cp:lastModifiedBy>
  <cp:revision>82</cp:revision>
  <dcterms:created xsi:type="dcterms:W3CDTF">2012-10-19T00:34:35Z</dcterms:created>
  <dcterms:modified xsi:type="dcterms:W3CDTF">2012-11-01T16:13:10Z</dcterms:modified>
</cp:coreProperties>
</file>