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596D"/>
    <a:srgbClr val="1D8F8F"/>
    <a:srgbClr val="166E6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759" autoAdjust="0"/>
  </p:normalViewPr>
  <p:slideViewPr>
    <p:cSldViewPr>
      <p:cViewPr>
        <p:scale>
          <a:sx n="140" d="100"/>
          <a:sy n="140" d="100"/>
        </p:scale>
        <p:origin x="1932" y="3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D816D-625A-4B1A-ACD5-893A212FEA9D}" type="datetimeFigureOut">
              <a:rPr lang="fr-FR" smtClean="0"/>
              <a:pPr/>
              <a:t>17/10/2012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787-FD3E-4229-B850-B9401BAA7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D816D-625A-4B1A-ACD5-893A212FEA9D}" type="datetimeFigureOut">
              <a:rPr lang="fr-FR" smtClean="0"/>
              <a:pPr/>
              <a:t>17/10/2012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787-FD3E-4229-B850-B9401BAA7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D816D-625A-4B1A-ACD5-893A212FEA9D}" type="datetimeFigureOut">
              <a:rPr lang="fr-FR" smtClean="0"/>
              <a:pPr/>
              <a:t>17/10/2012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787-FD3E-4229-B850-B9401BAA7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D816D-625A-4B1A-ACD5-893A212FEA9D}" type="datetimeFigureOut">
              <a:rPr lang="fr-FR" smtClean="0"/>
              <a:pPr/>
              <a:t>17/10/2012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787-FD3E-4229-B850-B9401BAA7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D816D-625A-4B1A-ACD5-893A212FEA9D}" type="datetimeFigureOut">
              <a:rPr lang="fr-FR" smtClean="0"/>
              <a:pPr/>
              <a:t>17/10/2012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787-FD3E-4229-B850-B9401BAA7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D816D-625A-4B1A-ACD5-893A212FEA9D}" type="datetimeFigureOut">
              <a:rPr lang="fr-FR" smtClean="0"/>
              <a:pPr/>
              <a:t>17/10/2012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787-FD3E-4229-B850-B9401BAA7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D816D-625A-4B1A-ACD5-893A212FEA9D}" type="datetimeFigureOut">
              <a:rPr lang="fr-FR" smtClean="0"/>
              <a:pPr/>
              <a:t>17/10/2012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787-FD3E-4229-B850-B9401BAA7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D816D-625A-4B1A-ACD5-893A212FEA9D}" type="datetimeFigureOut">
              <a:rPr lang="fr-FR" smtClean="0"/>
              <a:pPr/>
              <a:t>17/10/2012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787-FD3E-4229-B850-B9401BAA7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D816D-625A-4B1A-ACD5-893A212FEA9D}" type="datetimeFigureOut">
              <a:rPr lang="fr-FR" smtClean="0"/>
              <a:pPr/>
              <a:t>17/10/2012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787-FD3E-4229-B850-B9401BAA7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D816D-625A-4B1A-ACD5-893A212FEA9D}" type="datetimeFigureOut">
              <a:rPr lang="fr-FR" smtClean="0"/>
              <a:pPr/>
              <a:t>17/10/2012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787-FD3E-4229-B850-B9401BAA7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D816D-625A-4B1A-ACD5-893A212FEA9D}" type="datetimeFigureOut">
              <a:rPr lang="fr-FR" smtClean="0"/>
              <a:pPr/>
              <a:t>17/10/2012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6B787-FD3E-4229-B850-B9401BAA7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D816D-625A-4B1A-ACD5-893A212FEA9D}" type="datetimeFigureOut">
              <a:rPr lang="fr-FR" smtClean="0"/>
              <a:pPr/>
              <a:t>17/10/2012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6B787-FD3E-4229-B850-B9401BAA7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mailto:contact@ml-pays-royannais.com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8.emf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http://mamissionlocale.com/wp-content/uploads/2012/10/Femmes-osez-dautres-metiers-25_10_12.jpg" TargetMode="External"/><Relationship Id="rId3" Type="http://schemas.openxmlformats.org/officeDocument/2006/relationships/image" Target="../media/image2.jpeg"/><Relationship Id="rId7" Type="http://schemas.openxmlformats.org/officeDocument/2006/relationships/hyperlink" Target="mailto:contact@ml-pays-royannais.com" TargetMode="External"/><Relationship Id="rId12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0.gif"/><Relationship Id="rId5" Type="http://schemas.openxmlformats.org/officeDocument/2006/relationships/image" Target="../media/image5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3" name="Image 2"/>
          <p:cNvPicPr>
            <a:picLocks noChangeAspect="1" noChangeArrowheads="1"/>
          </p:cNvPicPr>
          <p:nvPr/>
        </p:nvPicPr>
        <p:blipFill>
          <a:blip r:embed="rId2" cstate="print"/>
          <a:srcRect l="83368" t="15521" r="2242" b="54248"/>
          <a:stretch>
            <a:fillRect/>
          </a:stretch>
        </p:blipFill>
        <p:spPr bwMode="auto">
          <a:xfrm>
            <a:off x="8143900" y="2285992"/>
            <a:ext cx="820737" cy="10414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1026" name="Picture 2" descr="IMG0071"/>
          <p:cNvPicPr>
            <a:picLocks noChangeAspect="1" noChangeArrowheads="1"/>
          </p:cNvPicPr>
          <p:nvPr/>
        </p:nvPicPr>
        <p:blipFill>
          <a:blip r:embed="rId3" cstate="print"/>
          <a:srcRect l="2025" t="2954" r="1617" b="2177"/>
          <a:stretch>
            <a:fillRect/>
          </a:stretch>
        </p:blipFill>
        <p:spPr bwMode="auto">
          <a:xfrm>
            <a:off x="0" y="0"/>
            <a:ext cx="9144000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5" name="AutoShape 11"/>
          <p:cNvSpPr>
            <a:spLocks noChangeArrowheads="1"/>
          </p:cNvSpPr>
          <p:nvPr/>
        </p:nvSpPr>
        <p:spPr bwMode="auto">
          <a:xfrm>
            <a:off x="95219" y="910810"/>
            <a:ext cx="8858312" cy="1160868"/>
          </a:xfrm>
          <a:prstGeom prst="roundRect">
            <a:avLst>
              <a:gd name="adj" fmla="val 4139"/>
            </a:avLst>
          </a:prstGeom>
          <a:gradFill rotWithShape="1">
            <a:gsLst>
              <a:gs pos="0">
                <a:srgbClr val="A1DA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95219" y="107133"/>
            <a:ext cx="8858312" cy="775097"/>
          </a:xfrm>
          <a:prstGeom prst="rect">
            <a:avLst/>
          </a:prstGeom>
          <a:solidFill>
            <a:srgbClr val="FFFFFF"/>
          </a:solidFill>
          <a:ln w="41275">
            <a:solidFill>
              <a:srgbClr val="66663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028" name="Image 1"/>
          <p:cNvPicPr>
            <a:picLocks noChangeAspect="1" noChangeArrowheads="1"/>
          </p:cNvPicPr>
          <p:nvPr/>
        </p:nvPicPr>
        <p:blipFill>
          <a:blip r:embed="rId4" cstate="print"/>
          <a:srcRect l="2644" t="10001" r="50751" b="66342"/>
          <a:stretch>
            <a:fillRect/>
          </a:stretch>
        </p:blipFill>
        <p:spPr bwMode="auto">
          <a:xfrm>
            <a:off x="190469" y="160712"/>
            <a:ext cx="1095383" cy="369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190470" y="535761"/>
            <a:ext cx="2163233" cy="350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err="1" smtClean="0">
                <a:ln>
                  <a:noFill/>
                </a:ln>
                <a:solidFill>
                  <a:srgbClr val="333300"/>
                </a:solidFill>
                <a:effectLst/>
                <a:latin typeface="Arial" pitchFamily="34" charset="0"/>
                <a:cs typeface="Arial" pitchFamily="34" charset="0"/>
              </a:rPr>
              <a:t>Octobre</a:t>
            </a: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Arial" pitchFamily="34" charset="0"/>
                <a:cs typeface="Arial" pitchFamily="34" charset="0"/>
              </a:rPr>
              <a:t> 2012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EDITION N° 4</a:t>
            </a: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AutoShape 8"/>
          <p:cNvSpPr>
            <a:spLocks noChangeArrowheads="1"/>
          </p:cNvSpPr>
          <p:nvPr/>
        </p:nvSpPr>
        <p:spPr bwMode="auto">
          <a:xfrm rot="5400000">
            <a:off x="-988259" y="3369468"/>
            <a:ext cx="4357718" cy="2190765"/>
          </a:xfrm>
          <a:prstGeom prst="roundRect">
            <a:avLst>
              <a:gd name="adj" fmla="val 4139"/>
            </a:avLst>
          </a:prstGeom>
          <a:gradFill rotWithShape="1">
            <a:gsLst>
              <a:gs pos="0">
                <a:srgbClr val="A1DA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rgbClr val="7FAC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034" name="AutoShape 10"/>
          <p:cNvSpPr>
            <a:spLocks noChangeArrowheads="1"/>
          </p:cNvSpPr>
          <p:nvPr/>
        </p:nvSpPr>
        <p:spPr bwMode="auto">
          <a:xfrm rot="9744173">
            <a:off x="5461000" y="182166"/>
            <a:ext cx="3683000" cy="1637109"/>
          </a:xfrm>
          <a:prstGeom prst="moon">
            <a:avLst>
              <a:gd name="adj" fmla="val 69153"/>
            </a:avLst>
          </a:prstGeom>
          <a:gradFill rotWithShape="1">
            <a:gsLst>
              <a:gs pos="0">
                <a:srgbClr val="FFFFFF"/>
              </a:gs>
              <a:gs pos="100000">
                <a:srgbClr val="2F83FF">
                  <a:alpha val="66000"/>
                </a:srgbClr>
              </a:gs>
            </a:gsLst>
            <a:lin ang="18900000" scaled="1"/>
          </a:gradFill>
          <a:ln w="9525" algn="in">
            <a:noFill/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033" name="Text Box 9"/>
          <p:cNvSpPr txBox="1">
            <a:spLocks noChangeArrowheads="1"/>
          </p:cNvSpPr>
          <p:nvPr/>
        </p:nvSpPr>
        <p:spPr bwMode="auto">
          <a:xfrm>
            <a:off x="214282" y="2357430"/>
            <a:ext cx="2000264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THEMES DU JOUR:</a:t>
            </a:r>
          </a:p>
          <a:p>
            <a:pPr marL="266700" marR="0" lvl="1" indent="-180975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fr-FR" sz="12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L’EMPLOI</a:t>
            </a:r>
          </a:p>
          <a:p>
            <a:pPr marL="266700" lvl="2" indent="-180975" fontAlgn="base">
              <a:spcBef>
                <a:spcPts val="400"/>
              </a:spcBef>
              <a:spcAft>
                <a:spcPts val="400"/>
              </a:spcAft>
              <a:buFont typeface="Symbol" pitchFamily="18" charset="2"/>
              <a:buChar char="·"/>
            </a:pPr>
            <a:r>
              <a:rPr kumimoji="0" lang="fr-FR" sz="1200" b="1" i="0" u="none" strike="noStrike" cap="small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Aide au CV et Lettre de Motivation</a:t>
            </a:r>
            <a:endParaRPr kumimoji="0" lang="fr-FR" sz="1200" b="1" i="0" u="none" strike="noStrike" cap="small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266700" lvl="2" indent="-180975" fontAlgn="base">
              <a:spcBef>
                <a:spcPts val="400"/>
              </a:spcBef>
              <a:spcAft>
                <a:spcPts val="400"/>
              </a:spcAft>
              <a:buFont typeface="Symbol" pitchFamily="18" charset="2"/>
              <a:buChar char="·"/>
            </a:pPr>
            <a:r>
              <a:rPr kumimoji="0" lang="fr-FR" sz="1200" b="1" i="0" u="none" strike="noStrike" cap="small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Emploi Tremplin Jeunes Diplômés</a:t>
            </a:r>
          </a:p>
          <a:p>
            <a:pPr marL="266700" marR="0" lvl="1" indent="-180975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Tx/>
              <a:buSzTx/>
              <a:buFont typeface="+mj-lt"/>
              <a:buAutoNum type="arabicPeriod"/>
              <a:tabLst/>
            </a:pPr>
            <a:r>
              <a:rPr lang="fr-FR" sz="1200" b="1" i="1" u="sng" dirty="0" smtClean="0">
                <a:latin typeface="Calibri" pitchFamily="34" charset="0"/>
                <a:cs typeface="Arial" pitchFamily="34" charset="0"/>
              </a:rPr>
              <a:t>FORMATION</a:t>
            </a:r>
          </a:p>
          <a:p>
            <a:pPr marL="266700" lvl="1" indent="-180975" fontAlgn="base">
              <a:spcBef>
                <a:spcPts val="400"/>
              </a:spcBef>
              <a:spcAft>
                <a:spcPts val="400"/>
              </a:spcAft>
              <a:buFont typeface="Arial" pitchFamily="34" charset="0"/>
              <a:buChar char="•"/>
            </a:pPr>
            <a:r>
              <a:rPr lang="fr-FR" sz="1200" b="1" cap="small" dirty="0" smtClean="0">
                <a:latin typeface="Calibri" pitchFamily="34" charset="0"/>
                <a:cs typeface="Arial" pitchFamily="34" charset="0"/>
              </a:rPr>
              <a:t>Femmes osez d’autres métiers</a:t>
            </a:r>
            <a:endParaRPr kumimoji="0" lang="fr-FR" sz="1200" b="1" i="0" u="none" strike="noStrike" cap="small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266700" lvl="1" indent="-180975" fontAlgn="base">
              <a:spcBef>
                <a:spcPts val="400"/>
              </a:spcBef>
              <a:spcAft>
                <a:spcPts val="400"/>
              </a:spcAft>
              <a:buAutoNum type="arabicPeriod" startAt="3"/>
            </a:pPr>
            <a:r>
              <a:rPr lang="fr-FR" sz="1200" b="1" i="1" u="sng" dirty="0" smtClean="0">
                <a:latin typeface="Calibri" pitchFamily="34" charset="0"/>
                <a:cs typeface="Arial" pitchFamily="34" charset="0"/>
              </a:rPr>
              <a:t>INFOS DIVERSES</a:t>
            </a:r>
            <a:endParaRPr kumimoji="0" lang="fr-FR" sz="12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266700" lvl="2" indent="-180975" fontAlgn="base">
              <a:spcBef>
                <a:spcPts val="400"/>
              </a:spcBef>
              <a:spcAft>
                <a:spcPts val="400"/>
              </a:spcAft>
              <a:buFont typeface="Arial" pitchFamily="34" charset="0"/>
              <a:buChar char="•"/>
            </a:pPr>
            <a:r>
              <a:rPr lang="fr-FR" sz="1200" b="1" cap="small" dirty="0" smtClean="0">
                <a:latin typeface="Calibri" pitchFamily="34" charset="0"/>
                <a:cs typeface="Arial" pitchFamily="34" charset="0"/>
              </a:rPr>
              <a:t>Les permanences de l’armée a la mission locale</a:t>
            </a:r>
            <a:endParaRPr kumimoji="0" lang="fr-FR" sz="1200" b="1" i="0" u="none" strike="noStrike" cap="small" normalizeH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314325" lvl="1" indent="-228600" fontAlgn="base">
              <a:spcBef>
                <a:spcPts val="400"/>
              </a:spcBef>
              <a:spcAft>
                <a:spcPts val="400"/>
              </a:spcAft>
              <a:buAutoNum type="arabicPeriod" startAt="4"/>
            </a:pPr>
            <a:r>
              <a:rPr lang="fr-FR" sz="1200" b="1" i="1" u="sng" dirty="0" smtClean="0">
                <a:latin typeface="Calibri" pitchFamily="34" charset="0"/>
                <a:cs typeface="Arial" pitchFamily="34" charset="0"/>
              </a:rPr>
              <a:t>LES ACTIONS</a:t>
            </a:r>
          </a:p>
          <a:p>
            <a:pPr marL="266700" lvl="2" indent="-180975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itchFamily="34" charset="0"/>
              <a:buChar char="•"/>
              <a:tabLst/>
            </a:pPr>
            <a:r>
              <a:rPr kumimoji="0" lang="fr-FR" sz="1200" b="1" i="0" u="none" strike="noStrike" cap="small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1 mercredi                              1 métier</a:t>
            </a:r>
          </a:p>
          <a:p>
            <a:pPr marL="266700" marR="0" lvl="2" indent="-180975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fr-FR" sz="1200" b="1" i="0" u="none" strike="noStrike" cap="small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parrainage</a:t>
            </a:r>
          </a:p>
          <a:p>
            <a:pPr marL="266700" marR="0" lvl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fr-FR" sz="1200" b="1" i="0" u="none" strike="noStrike" cap="small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 </a:t>
            </a:r>
            <a:r>
              <a:rPr kumimoji="0" lang="fr-FR" sz="1200" b="1" i="0" u="none" strike="noStrike" cap="small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acp</a:t>
            </a:r>
            <a:endParaRPr kumimoji="0" lang="fr-FR" sz="2000" b="0" i="0" u="none" strike="noStrike" cap="small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524507" y="107133"/>
            <a:ext cx="3619493" cy="53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395288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40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Albertus Medium" charset="0"/>
                <a:cs typeface="Arial" pitchFamily="34" charset="0"/>
              </a:rPr>
              <a:t>LA HUNE</a:t>
            </a:r>
            <a:r>
              <a:rPr kumimoji="0" lang="fr-FR" sz="2400" b="0" i="0" u="none" strike="noStrike" cap="none" normalizeH="0" baseline="66000" dirty="0" smtClean="0">
                <a:ln>
                  <a:noFill/>
                </a:ln>
                <a:solidFill>
                  <a:srgbClr val="333300"/>
                </a:solidFill>
                <a:effectLst/>
                <a:latin typeface="Albertus Medium" charset="0"/>
                <a:cs typeface="Arial" pitchFamily="34" charset="0"/>
              </a:rPr>
              <a:t>*</a:t>
            </a:r>
            <a:r>
              <a:rPr kumimoji="0" lang="fr-FR" sz="48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Impact" pitchFamily="34" charset="0"/>
                <a:cs typeface="Arial" pitchFamily="34" charset="0"/>
              </a:rPr>
              <a:t> 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rgbClr val="333300"/>
              </a:solidFill>
              <a:effectLst/>
              <a:latin typeface="Impact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Text Box 7"/>
          <p:cNvSpPr txBox="1">
            <a:spLocks noChangeArrowheads="1"/>
          </p:cNvSpPr>
          <p:nvPr/>
        </p:nvSpPr>
        <p:spPr bwMode="auto">
          <a:xfrm>
            <a:off x="2190701" y="696497"/>
            <a:ext cx="6953299" cy="244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361950" marR="395288" lvl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100" b="0" i="0" u="none" strike="noStrike" cap="small" normalizeH="0" dirty="0" smtClean="0">
                <a:ln>
                  <a:noFill/>
                </a:ln>
                <a:solidFill>
                  <a:srgbClr val="333300"/>
                </a:solidFill>
                <a:effectLst/>
                <a:latin typeface="Albertus Medium" charset="0"/>
                <a:cs typeface="Arial" pitchFamily="34" charset="0"/>
              </a:rPr>
              <a:t>Lettre d’information de la mission locale du pays </a:t>
            </a:r>
            <a:r>
              <a:rPr kumimoji="0" lang="fr-FR" sz="1100" b="0" i="0" u="none" strike="noStrike" cap="small" normalizeH="0" dirty="0" err="1" smtClean="0">
                <a:ln>
                  <a:noFill/>
                </a:ln>
                <a:solidFill>
                  <a:srgbClr val="333300"/>
                </a:solidFill>
                <a:effectLst/>
                <a:latin typeface="Albertus Medium" charset="0"/>
                <a:cs typeface="Arial" pitchFamily="34" charset="0"/>
              </a:rPr>
              <a:t>royannais</a:t>
            </a:r>
            <a:endParaRPr kumimoji="0" lang="fr-FR" sz="1200" b="0" i="0" u="none" strike="noStrike" cap="small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6" name="Text Box 12"/>
          <p:cNvSpPr txBox="1">
            <a:spLocks noChangeArrowheads="1"/>
          </p:cNvSpPr>
          <p:nvPr/>
        </p:nvSpPr>
        <p:spPr bwMode="auto">
          <a:xfrm>
            <a:off x="-366184" y="2071678"/>
            <a:ext cx="9510184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lbertus Medium" charset="0"/>
                <a:cs typeface="Arial" pitchFamily="34" charset="0"/>
              </a:rPr>
              <a:t>* Plate-forme se situant en haut d’un mât de navire</a:t>
            </a:r>
            <a:r>
              <a:rPr kumimoji="0" lang="fr-FR" sz="800" b="0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lbertus Medium" charset="0"/>
                <a:cs typeface="Arial" pitchFamily="34" charset="0"/>
              </a:rPr>
              <a:t>.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7" name="Text Box 13"/>
          <p:cNvSpPr txBox="1">
            <a:spLocks noChangeArrowheads="1"/>
          </p:cNvSpPr>
          <p:nvPr/>
        </p:nvSpPr>
        <p:spPr bwMode="auto">
          <a:xfrm>
            <a:off x="2476485" y="2196695"/>
            <a:ext cx="2804584" cy="234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1" i="1" u="sng" strike="noStrike" cap="none" normalizeH="0" baseline="0" dirty="0" smtClean="0">
                <a:ln>
                  <a:noFill/>
                </a:ln>
                <a:solidFill>
                  <a:srgbClr val="7FAC00"/>
                </a:solidFill>
                <a:effectLst/>
                <a:latin typeface="Arial Narrow" pitchFamily="34" charset="0"/>
                <a:cs typeface="Arial" pitchFamily="34" charset="0"/>
              </a:rPr>
              <a:t>EMPLOI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8" name="Text Box 14"/>
          <p:cNvSpPr txBox="1">
            <a:spLocks noChangeArrowheads="1"/>
          </p:cNvSpPr>
          <p:nvPr/>
        </p:nvSpPr>
        <p:spPr bwMode="auto">
          <a:xfrm>
            <a:off x="2428860" y="2571744"/>
            <a:ext cx="4857784" cy="586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296863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1600" b="1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T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ous les lundis, mardis, jeudis et vendredis matins, de 9h00 à 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12h30, 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des conseillers vous accompagnent pour élaborer votre CV, votre lettre de motivation et vous préparer à l’entretien d’embauche.  </a:t>
            </a:r>
            <a:r>
              <a:rPr kumimoji="0" lang="fr-FR" sz="1000" b="0" i="1" u="sng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Sans rendez-vous</a:t>
            </a:r>
            <a:endParaRPr kumimoji="0" lang="fr-FR" sz="1000" b="0" i="0" u="none" strike="noStrike" cap="none" normalizeH="0" baseline="0" noProof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noProof="1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noProof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9" name="Text Box 15"/>
          <p:cNvSpPr txBox="1">
            <a:spLocks noChangeArrowheads="1"/>
          </p:cNvSpPr>
          <p:nvPr/>
        </p:nvSpPr>
        <p:spPr bwMode="auto">
          <a:xfrm>
            <a:off x="2428860" y="3214686"/>
            <a:ext cx="3786214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233363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1600" b="1" i="0" u="sng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E</a:t>
            </a:r>
            <a:r>
              <a:rPr kumimoji="0" lang="fr-FR" sz="1000" b="0" i="0" u="sng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mploi Tremplin Jeunes Diplômés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:</a:t>
            </a:r>
          </a:p>
          <a:p>
            <a:pPr marL="0" marR="233363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1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Jeunes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: Titulaires d’un diplôme minimum 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bac+2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, depuis moins de 3 ans et domiciliés en Poitou-Charentes, bénéficiez d’un CDI ou d’un CDD de 12 mois au minimum.</a:t>
            </a:r>
          </a:p>
          <a:p>
            <a:pPr marR="233363" algn="just" fontAlgn="base">
              <a:spcBef>
                <a:spcPct val="0"/>
              </a:spcBef>
              <a:spcAft>
                <a:spcPts val="300"/>
              </a:spcAft>
            </a:pPr>
            <a:r>
              <a:rPr kumimoji="0" lang="fr-FR" sz="1000" b="1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Employeurs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: Une aide régionale peut être versée selon le niveau d’études du jeune recruté et le niveau de salaire attribué.</a:t>
            </a:r>
            <a:r>
              <a:rPr lang="fr-FR" sz="1000" dirty="0" smtClean="0"/>
              <a:t> </a:t>
            </a:r>
          </a:p>
          <a:p>
            <a:pPr marR="233363" algn="just" fontAlgn="base">
              <a:spcBef>
                <a:spcPct val="0"/>
              </a:spcBef>
              <a:spcAft>
                <a:spcPts val="300"/>
              </a:spcAft>
            </a:pPr>
            <a:r>
              <a:rPr lang="fr-FR" sz="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http://www.poitou-charentes.fr/services-en-ligne/guide-aides/-/aides/detail/87</a:t>
            </a:r>
            <a:endParaRPr lang="fr-FR" sz="1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0" marR="233363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noProof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233363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noProof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233363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40" name="Text Box 16"/>
          <p:cNvSpPr txBox="1">
            <a:spLocks noChangeArrowheads="1"/>
          </p:cNvSpPr>
          <p:nvPr/>
        </p:nvSpPr>
        <p:spPr bwMode="auto">
          <a:xfrm>
            <a:off x="2428860" y="4786322"/>
            <a:ext cx="5572164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</a:pPr>
            <a:r>
              <a:rPr kumimoji="0" lang="fr-FR" sz="1600" b="1" i="0" u="sng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E</a:t>
            </a:r>
            <a:r>
              <a:rPr kumimoji="0" lang="fr-FR" sz="1000" b="0" i="0" u="sng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mplois </a:t>
            </a:r>
            <a:r>
              <a:rPr kumimoji="0" lang="fr-FR" sz="1000" b="0" i="0" u="sng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saisonniers à la montagne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:</a:t>
            </a:r>
          </a:p>
          <a:p>
            <a:pPr marL="0" marR="2043113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</a:pP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La Mission Locale peut vous  accompagner à trouver un emploi saisonnier pour cet hiver. Prenez rendez-vous avec </a:t>
            </a:r>
          </a:p>
          <a:p>
            <a:pPr marL="0" marR="2043113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</a:pP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un conseiller.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</a:pPr>
            <a:r>
              <a:rPr kumimoji="0" lang="fr-FR" sz="105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fr-FR" sz="800" b="0" i="0" u="none" strike="noStrike" cap="none" normalizeH="0" baseline="0" noProof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http://www.saisonnalite.org/sites/default/files/Plaquette%20MDS%202012.pdf</a:t>
            </a: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42" name="Image 1"/>
          <p:cNvPicPr>
            <a:picLocks noChangeAspect="1" noChangeArrowheads="1"/>
          </p:cNvPicPr>
          <p:nvPr/>
        </p:nvPicPr>
        <p:blipFill>
          <a:blip r:embed="rId5" cstate="print"/>
          <a:srcRect l="59616" t="13544" r="19312" b="8241"/>
          <a:stretch>
            <a:fillRect/>
          </a:stretch>
        </p:blipFill>
        <p:spPr bwMode="auto">
          <a:xfrm rot="624704">
            <a:off x="6120186" y="4619429"/>
            <a:ext cx="650631" cy="1380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4" name="Text Box 20"/>
          <p:cNvSpPr txBox="1">
            <a:spLocks noChangeArrowheads="1"/>
          </p:cNvSpPr>
          <p:nvPr/>
        </p:nvSpPr>
        <p:spPr bwMode="auto">
          <a:xfrm>
            <a:off x="7000892" y="3500438"/>
            <a:ext cx="1928794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kumimoji="0" lang="fr-FR" sz="1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lang="fr-FR" sz="1200" b="1" dirty="0">
              <a:solidFill>
                <a:srgbClr val="FF0000"/>
              </a:solidFill>
              <a:latin typeface="Calibri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cs typeface="Arial" pitchFamily="34" charset="0"/>
              </a:rPr>
              <a:t>FORUM DE L’OSTREICULTURE</a:t>
            </a:r>
            <a:r>
              <a:rPr kumimoji="0" lang="fr-FR" sz="105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fr-FR" sz="105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cs typeface="Arial" pitchFamily="34" charset="0"/>
              </a:rPr>
              <a:t>Cité de l’huître à</a:t>
            </a:r>
            <a:r>
              <a:rPr kumimoji="0" lang="fr-FR" sz="1050" b="0" i="0" u="none" strike="noStrike" cap="none" normalizeH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fr-FR" sz="105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cs typeface="Arial" pitchFamily="34" charset="0"/>
              </a:rPr>
              <a:t>Marennes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fr-FR" sz="105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cs typeface="Arial" pitchFamily="34" charset="0"/>
              </a:rPr>
              <a:t>le 7 novembre 2012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fr-FR" sz="1050" b="0" i="0" u="none" strike="noStrike" cap="none" normalizeH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cs typeface="Arial" pitchFamily="34" charset="0"/>
              </a:rPr>
              <a:t>d</a:t>
            </a:r>
            <a:r>
              <a:rPr kumimoji="0" lang="fr-FR" sz="105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cs typeface="Arial" pitchFamily="34" charset="0"/>
              </a:rPr>
              <a:t>e 10h00 à 16h00.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kumimoji="0" lang="fr-FR" sz="105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lang="fr-FR" sz="1050" b="1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CHAPITEAU SUR LES METIERS DU SECTEUR SANITAIRE ET SOCIAL</a:t>
            </a:r>
            <a:r>
              <a:rPr lang="fr-FR" sz="1050" dirty="0" smtClean="0">
                <a:solidFill>
                  <a:srgbClr val="0000FF"/>
                </a:solidFill>
                <a:latin typeface="Calibri" pitchFamily="34" charset="0"/>
                <a:cs typeface="Arial" pitchFamily="34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lang="fr-FR" sz="1050" dirty="0" smtClean="0">
                <a:solidFill>
                  <a:srgbClr val="0000FF"/>
                </a:solidFill>
                <a:latin typeface="Calibri" pitchFamily="34" charset="0"/>
                <a:cs typeface="Arial" pitchFamily="34" charset="0"/>
              </a:rPr>
              <a:t>Palais des Congrès de Royan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lang="fr-FR" sz="1050" dirty="0" smtClean="0">
                <a:solidFill>
                  <a:srgbClr val="0000FF"/>
                </a:solidFill>
                <a:latin typeface="Calibri" pitchFamily="34" charset="0"/>
                <a:cs typeface="Arial" pitchFamily="34" charset="0"/>
              </a:rPr>
              <a:t>le 22 novembre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lang="fr-FR" sz="1050" dirty="0" smtClean="0">
                <a:solidFill>
                  <a:srgbClr val="0000FF"/>
                </a:solidFill>
                <a:latin typeface="Calibri" pitchFamily="34" charset="0"/>
                <a:cs typeface="Arial" pitchFamily="34" charset="0"/>
              </a:rPr>
              <a:t>de 14h00 à 17h00.</a:t>
            </a:r>
            <a:endParaRPr kumimoji="0" lang="fr-FR" sz="105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kumimoji="0" lang="fr-F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ZoneTexte 29"/>
          <p:cNvSpPr txBox="1"/>
          <p:nvPr/>
        </p:nvSpPr>
        <p:spPr>
          <a:xfrm>
            <a:off x="7572396" y="3429000"/>
            <a:ext cx="851515" cy="261610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fr-FR" sz="1100" dirty="0" smtClean="0">
                <a:solidFill>
                  <a:schemeClr val="bg1"/>
                </a:solidFill>
              </a:rPr>
              <a:t>FLASH </a:t>
            </a:r>
            <a:r>
              <a:rPr lang="fr-FR" sz="1000" b="1" dirty="0" smtClean="0">
                <a:solidFill>
                  <a:schemeClr val="bg1"/>
                </a:solidFill>
              </a:rPr>
              <a:t>INFO</a:t>
            </a:r>
            <a:endParaRPr lang="fr-FR" sz="1100" b="1" dirty="0">
              <a:solidFill>
                <a:schemeClr val="bg1"/>
              </a:solidFill>
            </a:endParaRPr>
          </a:p>
        </p:txBody>
      </p:sp>
      <p:pic>
        <p:nvPicPr>
          <p:cNvPr id="1045" name="Image 6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45" y="928670"/>
            <a:ext cx="785817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6" name="Image 3"/>
          <p:cNvPicPr>
            <a:picLocks noChangeArrowheads="1"/>
          </p:cNvPicPr>
          <p:nvPr/>
        </p:nvPicPr>
        <p:blipFill>
          <a:blip r:embed="rId7" cstate="print"/>
          <a:srcRect t="-430" r="-240" b="-575"/>
          <a:stretch>
            <a:fillRect/>
          </a:stretch>
        </p:blipFill>
        <p:spPr bwMode="auto">
          <a:xfrm>
            <a:off x="142844" y="1357298"/>
            <a:ext cx="903288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7" name="Text Box 23"/>
          <p:cNvSpPr txBox="1">
            <a:spLocks noChangeArrowheads="1"/>
          </p:cNvSpPr>
          <p:nvPr/>
        </p:nvSpPr>
        <p:spPr bwMode="auto">
          <a:xfrm>
            <a:off x="1142976" y="1000108"/>
            <a:ext cx="4067186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85725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1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La</a:t>
            </a:r>
            <a:r>
              <a:rPr kumimoji="0" lang="fr-FR" sz="1000" b="1" i="0" u="none" strike="noStrike" cap="none" normalizeH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Mission Locale</a:t>
            </a:r>
            <a:r>
              <a:rPr kumimoji="0" lang="fr-FR" sz="1000" b="0" i="0" u="none" strike="noStrike" cap="none" normalizeH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accompagne les jeunes de 16 à 25 ans pour :</a:t>
            </a:r>
          </a:p>
          <a:p>
            <a:pPr marL="85725" marR="0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Définir leur projet professionnel</a:t>
            </a:r>
          </a:p>
          <a:p>
            <a:pPr marL="85725" marR="0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Evaluer leurs besoins en formation</a:t>
            </a:r>
          </a:p>
          <a:p>
            <a:pPr marL="85725" marR="0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Rechercher un stage</a:t>
            </a:r>
          </a:p>
          <a:p>
            <a:pPr marL="85725" marR="0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Rechercher un emploi</a:t>
            </a:r>
            <a:endParaRPr kumimoji="0" lang="fr-FR" sz="18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48" name="Text Box 24"/>
          <p:cNvSpPr txBox="1">
            <a:spLocks noChangeArrowheads="1"/>
          </p:cNvSpPr>
          <p:nvPr/>
        </p:nvSpPr>
        <p:spPr bwMode="auto">
          <a:xfrm>
            <a:off x="5214942" y="928670"/>
            <a:ext cx="3643338" cy="145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85725" marR="0" lvl="0" indent="-857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1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Les conseillers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proposent :</a:t>
            </a:r>
          </a:p>
          <a:p>
            <a:pPr marL="85725" marR="0" lvl="1" indent="-857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Des entretiens personnalisés,</a:t>
            </a:r>
          </a:p>
          <a:p>
            <a:pPr marL="85725" marR="0" lvl="1" indent="-857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Des ateliers d’orientation</a:t>
            </a:r>
          </a:p>
          <a:p>
            <a:pPr marL="0" marR="0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Des ateliers de Technique de Recherche d’Emploi (cv, lettre de</a:t>
            </a:r>
            <a:r>
              <a:rPr kumimoji="0" lang="fr-FR" sz="1000" b="0" i="0" u="none" strike="noStrike" cap="none" normalizeH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motivation, préparation à l’entretien d’embauche..)</a:t>
            </a:r>
          </a:p>
          <a:p>
            <a:pPr marL="85725" marR="0" lvl="1" indent="-857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D’autres ateliers spécifiques…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49" name="Text Box 25"/>
          <p:cNvSpPr txBox="1">
            <a:spLocks noChangeArrowheads="1"/>
          </p:cNvSpPr>
          <p:nvPr/>
        </p:nvSpPr>
        <p:spPr bwMode="auto">
          <a:xfrm>
            <a:off x="2357422" y="6357958"/>
            <a:ext cx="6000792" cy="500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MISSION LOCALE DU PAYS ROYANNAIS - </a:t>
            </a: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69 Rue Paul Doumer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- </a:t>
            </a: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17200 ROYAN </a:t>
            </a:r>
            <a:endParaRPr lang="fr-FR" sz="1000" b="1" dirty="0"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05 46 06 96 16 – </a:t>
            </a: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  <a:hlinkClick r:id="rId8"/>
              </a:rPr>
              <a:t>contact@ml-pays-royannais.com</a:t>
            </a: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cs typeface="Arial" pitchFamily="34" charset="0"/>
              </a:rPr>
              <a:t>Nouveau </a:t>
            </a:r>
            <a:r>
              <a:rPr kumimoji="0" lang="fr-FR" sz="10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cs typeface="Arial" pitchFamily="34" charset="0"/>
              </a:rPr>
              <a:t>facebook</a:t>
            </a: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cs typeface="Arial" pitchFamily="34" charset="0"/>
              </a:rPr>
              <a:t> lien «Mission Locale Pays </a:t>
            </a:r>
            <a:r>
              <a:rPr kumimoji="0" lang="fr-FR" sz="10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cs typeface="Arial" pitchFamily="34" charset="0"/>
              </a:rPr>
              <a:t>Royannais</a:t>
            </a: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cs typeface="Arial" pitchFamily="34" charset="0"/>
              </a:rPr>
              <a:t>»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050" name="Group 26"/>
          <p:cNvGrpSpPr>
            <a:grpSpLocks/>
          </p:cNvGrpSpPr>
          <p:nvPr/>
        </p:nvGrpSpPr>
        <p:grpSpPr bwMode="auto">
          <a:xfrm>
            <a:off x="8001024" y="6000768"/>
            <a:ext cx="1022350" cy="501650"/>
            <a:chOff x="10095" y="15853"/>
            <a:chExt cx="1609" cy="791"/>
          </a:xfrm>
        </p:grpSpPr>
        <p:pic>
          <p:nvPicPr>
            <p:cNvPr id="1051" name="Image 2"/>
            <p:cNvPicPr>
              <a:picLocks noChangeAspect="1" noChangeArrowheads="1"/>
            </p:cNvPicPr>
            <p:nvPr/>
          </p:nvPicPr>
          <p:blipFill>
            <a:blip r:embed="rId9" cstate="print"/>
            <a:srcRect l="88802" t="77449" r="2245" b="7538"/>
            <a:stretch>
              <a:fillRect/>
            </a:stretch>
          </p:blipFill>
          <p:spPr bwMode="auto">
            <a:xfrm>
              <a:off x="10865" y="15853"/>
              <a:ext cx="839" cy="791"/>
            </a:xfrm>
            <a:prstGeom prst="rect">
              <a:avLst/>
            </a:prstGeom>
            <a:noFill/>
            <a:ln w="9525" algn="in">
              <a:noFill/>
              <a:miter lim="800000"/>
              <a:headEnd/>
              <a:tailEnd/>
            </a:ln>
          </p:spPr>
        </p:pic>
        <p:pic>
          <p:nvPicPr>
            <p:cNvPr id="1052" name="Picture 28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0095" y="15879"/>
              <a:ext cx="770" cy="7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2" name="Flèche droite 31"/>
          <p:cNvSpPr/>
          <p:nvPr/>
        </p:nvSpPr>
        <p:spPr>
          <a:xfrm>
            <a:off x="8715404" y="6500834"/>
            <a:ext cx="214314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10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" dur="1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9" dur="1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1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2" presetClass="emph" presetSubtype="0" repeatCount="indefinite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2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3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" grpId="0" animBg="1"/>
      <p:bldP spid="1044" grpId="0"/>
      <p:bldP spid="30" grpId="0" animBg="1"/>
      <p:bldP spid="3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3" name="Image 2"/>
          <p:cNvPicPr>
            <a:picLocks noChangeAspect="1" noChangeArrowheads="1"/>
          </p:cNvPicPr>
          <p:nvPr/>
        </p:nvPicPr>
        <p:blipFill>
          <a:blip r:embed="rId2" cstate="print"/>
          <a:srcRect l="83368" t="15521" r="2242" b="54248"/>
          <a:stretch>
            <a:fillRect/>
          </a:stretch>
        </p:blipFill>
        <p:spPr bwMode="auto">
          <a:xfrm>
            <a:off x="2428860" y="5572140"/>
            <a:ext cx="820737" cy="10414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1026" name="Picture 2" descr="IMG0071"/>
          <p:cNvPicPr>
            <a:picLocks noChangeAspect="1" noChangeArrowheads="1"/>
          </p:cNvPicPr>
          <p:nvPr/>
        </p:nvPicPr>
        <p:blipFill>
          <a:blip r:embed="rId3" cstate="print"/>
          <a:srcRect l="2025" t="2954" r="1617" b="2177"/>
          <a:stretch>
            <a:fillRect/>
          </a:stretch>
        </p:blipFill>
        <p:spPr bwMode="auto">
          <a:xfrm>
            <a:off x="0" y="0"/>
            <a:ext cx="9144000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5" name="AutoShape 11"/>
          <p:cNvSpPr>
            <a:spLocks noChangeArrowheads="1"/>
          </p:cNvSpPr>
          <p:nvPr/>
        </p:nvSpPr>
        <p:spPr bwMode="auto">
          <a:xfrm>
            <a:off x="95219" y="910810"/>
            <a:ext cx="8858312" cy="1160868"/>
          </a:xfrm>
          <a:prstGeom prst="roundRect">
            <a:avLst>
              <a:gd name="adj" fmla="val 4139"/>
            </a:avLst>
          </a:prstGeom>
          <a:gradFill rotWithShape="1">
            <a:gsLst>
              <a:gs pos="0">
                <a:srgbClr val="A1DA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95219" y="107133"/>
            <a:ext cx="8858312" cy="775097"/>
          </a:xfrm>
          <a:prstGeom prst="rect">
            <a:avLst/>
          </a:prstGeom>
          <a:solidFill>
            <a:srgbClr val="FFFFFF"/>
          </a:solidFill>
          <a:ln w="41275">
            <a:solidFill>
              <a:srgbClr val="66663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028" name="Image 1"/>
          <p:cNvPicPr>
            <a:picLocks noChangeAspect="1" noChangeArrowheads="1"/>
          </p:cNvPicPr>
          <p:nvPr/>
        </p:nvPicPr>
        <p:blipFill>
          <a:blip r:embed="rId4" cstate="print"/>
          <a:srcRect l="2644" t="10001" r="50751" b="66342"/>
          <a:stretch>
            <a:fillRect/>
          </a:stretch>
        </p:blipFill>
        <p:spPr bwMode="auto">
          <a:xfrm>
            <a:off x="190469" y="160712"/>
            <a:ext cx="1095383" cy="369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190470" y="535761"/>
            <a:ext cx="2163233" cy="350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err="1" smtClean="0">
                <a:ln>
                  <a:noFill/>
                </a:ln>
                <a:solidFill>
                  <a:srgbClr val="333300"/>
                </a:solidFill>
                <a:effectLst/>
                <a:latin typeface="Arial" pitchFamily="34" charset="0"/>
                <a:cs typeface="Arial" pitchFamily="34" charset="0"/>
              </a:rPr>
              <a:t>Octobre</a:t>
            </a: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Arial" pitchFamily="34" charset="0"/>
                <a:cs typeface="Arial" pitchFamily="34" charset="0"/>
              </a:rPr>
              <a:t> 2012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EDITION N° 4</a:t>
            </a: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AutoShape 8"/>
          <p:cNvSpPr>
            <a:spLocks noChangeArrowheads="1"/>
          </p:cNvSpPr>
          <p:nvPr/>
        </p:nvSpPr>
        <p:spPr bwMode="auto">
          <a:xfrm rot="5400000">
            <a:off x="-988259" y="3369468"/>
            <a:ext cx="4357718" cy="2190765"/>
          </a:xfrm>
          <a:prstGeom prst="roundRect">
            <a:avLst>
              <a:gd name="adj" fmla="val 4139"/>
            </a:avLst>
          </a:prstGeom>
          <a:gradFill rotWithShape="1">
            <a:gsLst>
              <a:gs pos="0">
                <a:srgbClr val="A1DA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rgbClr val="7FAC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034" name="AutoShape 10"/>
          <p:cNvSpPr>
            <a:spLocks noChangeArrowheads="1"/>
          </p:cNvSpPr>
          <p:nvPr/>
        </p:nvSpPr>
        <p:spPr bwMode="auto">
          <a:xfrm rot="9744173">
            <a:off x="5461000" y="182166"/>
            <a:ext cx="3683000" cy="1637109"/>
          </a:xfrm>
          <a:prstGeom prst="moon">
            <a:avLst>
              <a:gd name="adj" fmla="val 69153"/>
            </a:avLst>
          </a:prstGeom>
          <a:gradFill rotWithShape="1">
            <a:gsLst>
              <a:gs pos="0">
                <a:srgbClr val="FFFFFF"/>
              </a:gs>
              <a:gs pos="100000">
                <a:srgbClr val="2F83FF">
                  <a:alpha val="66000"/>
                </a:srgbClr>
              </a:gs>
            </a:gsLst>
            <a:lin ang="18900000" scaled="1"/>
          </a:gradFill>
          <a:ln w="9525" algn="in">
            <a:noFill/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033" name="Text Box 9"/>
          <p:cNvSpPr txBox="1">
            <a:spLocks noChangeArrowheads="1"/>
          </p:cNvSpPr>
          <p:nvPr/>
        </p:nvSpPr>
        <p:spPr bwMode="auto">
          <a:xfrm>
            <a:off x="214282" y="2357430"/>
            <a:ext cx="2000264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THEMES DU JOUR:</a:t>
            </a:r>
          </a:p>
          <a:p>
            <a:pPr marL="266700" marR="0" lvl="1" indent="-180975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fr-FR" sz="12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L’EMPLOI</a:t>
            </a:r>
          </a:p>
          <a:p>
            <a:pPr marL="266700" lvl="2" indent="-180975" fontAlgn="base">
              <a:spcBef>
                <a:spcPts val="400"/>
              </a:spcBef>
              <a:spcAft>
                <a:spcPts val="400"/>
              </a:spcAft>
              <a:buFont typeface="Symbol" pitchFamily="18" charset="2"/>
              <a:buChar char="·"/>
            </a:pPr>
            <a:r>
              <a:rPr kumimoji="0" lang="fr-FR" sz="1200" b="1" i="0" u="none" strike="noStrike" cap="small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Aide au CV et Lettre de Motivation</a:t>
            </a:r>
            <a:endParaRPr kumimoji="0" lang="fr-FR" sz="1200" b="1" i="0" u="none" strike="noStrike" cap="small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266700" lvl="2" indent="-180975" fontAlgn="base">
              <a:spcBef>
                <a:spcPts val="400"/>
              </a:spcBef>
              <a:spcAft>
                <a:spcPts val="400"/>
              </a:spcAft>
              <a:buFont typeface="Symbol" pitchFamily="18" charset="2"/>
              <a:buChar char="·"/>
            </a:pPr>
            <a:r>
              <a:rPr kumimoji="0" lang="fr-FR" sz="1200" b="1" i="0" u="none" strike="noStrike" cap="small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Emploi Tremplin Jeunes Diplômés</a:t>
            </a:r>
          </a:p>
          <a:p>
            <a:pPr marL="266700" marR="0" lvl="1" indent="-180975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Tx/>
              <a:buSzTx/>
              <a:buFont typeface="+mj-lt"/>
              <a:buAutoNum type="arabicPeriod"/>
              <a:tabLst/>
            </a:pPr>
            <a:r>
              <a:rPr lang="fr-FR" sz="1200" b="1" i="1" u="sng" dirty="0" smtClean="0">
                <a:latin typeface="Calibri" pitchFamily="34" charset="0"/>
                <a:cs typeface="Arial" pitchFamily="34" charset="0"/>
              </a:rPr>
              <a:t>FORMATION</a:t>
            </a:r>
          </a:p>
          <a:p>
            <a:pPr marL="266700" lvl="1" indent="-180975" fontAlgn="base">
              <a:spcBef>
                <a:spcPts val="400"/>
              </a:spcBef>
              <a:spcAft>
                <a:spcPts val="400"/>
              </a:spcAft>
              <a:buFont typeface="Arial" pitchFamily="34" charset="0"/>
              <a:buChar char="•"/>
            </a:pPr>
            <a:r>
              <a:rPr lang="fr-FR" sz="1200" b="1" cap="small" dirty="0" smtClean="0">
                <a:latin typeface="Calibri" pitchFamily="34" charset="0"/>
                <a:cs typeface="Arial" pitchFamily="34" charset="0"/>
              </a:rPr>
              <a:t>Femmes osez d’autres métiers</a:t>
            </a:r>
            <a:endParaRPr kumimoji="0" lang="fr-FR" sz="1200" b="1" i="0" u="none" strike="noStrike" cap="small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266700" lvl="1" indent="-180975" fontAlgn="base">
              <a:spcBef>
                <a:spcPts val="400"/>
              </a:spcBef>
              <a:spcAft>
                <a:spcPts val="400"/>
              </a:spcAft>
              <a:buAutoNum type="arabicPeriod" startAt="3"/>
            </a:pPr>
            <a:r>
              <a:rPr lang="fr-FR" sz="1200" b="1" i="1" u="sng" dirty="0" smtClean="0">
                <a:latin typeface="Calibri" pitchFamily="34" charset="0"/>
                <a:cs typeface="Arial" pitchFamily="34" charset="0"/>
              </a:rPr>
              <a:t>INFOS DIVERSES</a:t>
            </a:r>
            <a:endParaRPr kumimoji="0" lang="fr-FR" sz="12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266700" lvl="2" indent="-180975" fontAlgn="base">
              <a:spcBef>
                <a:spcPts val="400"/>
              </a:spcBef>
              <a:spcAft>
                <a:spcPts val="400"/>
              </a:spcAft>
              <a:buFont typeface="Arial" pitchFamily="34" charset="0"/>
              <a:buChar char="•"/>
            </a:pPr>
            <a:r>
              <a:rPr lang="fr-FR" sz="1200" b="1" cap="small" dirty="0" smtClean="0">
                <a:latin typeface="Calibri" pitchFamily="34" charset="0"/>
                <a:cs typeface="Arial" pitchFamily="34" charset="0"/>
              </a:rPr>
              <a:t>Les permanences de l’armée a la mission locale</a:t>
            </a:r>
            <a:endParaRPr kumimoji="0" lang="fr-FR" sz="1200" b="1" i="0" u="none" strike="noStrike" cap="small" normalizeH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314325" lvl="1" indent="-228600" fontAlgn="base">
              <a:spcBef>
                <a:spcPts val="400"/>
              </a:spcBef>
              <a:spcAft>
                <a:spcPts val="400"/>
              </a:spcAft>
              <a:buAutoNum type="arabicPeriod" startAt="4"/>
            </a:pPr>
            <a:r>
              <a:rPr lang="fr-FR" sz="1200" b="1" i="1" u="sng" dirty="0" smtClean="0">
                <a:latin typeface="Calibri" pitchFamily="34" charset="0"/>
                <a:cs typeface="Arial" pitchFamily="34" charset="0"/>
              </a:rPr>
              <a:t>LES ACTIONS</a:t>
            </a:r>
          </a:p>
          <a:p>
            <a:pPr marL="266700" lvl="2" indent="-180975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itchFamily="34" charset="0"/>
              <a:buChar char="•"/>
              <a:tabLst/>
            </a:pPr>
            <a:r>
              <a:rPr kumimoji="0" lang="fr-FR" sz="1200" b="1" i="0" u="none" strike="noStrike" cap="small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1 mercredi                              1 métier</a:t>
            </a:r>
          </a:p>
          <a:p>
            <a:pPr marL="266700" marR="0" lvl="2" indent="-180975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fr-FR" sz="1200" b="1" i="0" u="none" strike="noStrike" cap="small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parrainage</a:t>
            </a:r>
          </a:p>
          <a:p>
            <a:pPr marL="266700" marR="0" lvl="0" indent="-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·"/>
              <a:tabLst/>
            </a:pPr>
            <a:r>
              <a:rPr kumimoji="0" lang="fr-FR" sz="1200" b="1" i="0" u="none" strike="noStrike" cap="small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 </a:t>
            </a:r>
            <a:r>
              <a:rPr kumimoji="0" lang="fr-FR" sz="1200" b="1" i="0" u="none" strike="noStrike" cap="small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acp</a:t>
            </a:r>
            <a:endParaRPr kumimoji="0" lang="fr-FR" sz="2000" b="0" i="0" u="none" strike="noStrike" cap="small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524507" y="107133"/>
            <a:ext cx="3619493" cy="53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395288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40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Albertus Medium" charset="0"/>
                <a:cs typeface="Arial" pitchFamily="34" charset="0"/>
              </a:rPr>
              <a:t>LA HUNE</a:t>
            </a:r>
            <a:r>
              <a:rPr kumimoji="0" lang="fr-FR" sz="2400" b="0" i="0" u="none" strike="noStrike" cap="none" normalizeH="0" baseline="66000" dirty="0" smtClean="0">
                <a:ln>
                  <a:noFill/>
                </a:ln>
                <a:solidFill>
                  <a:srgbClr val="333300"/>
                </a:solidFill>
                <a:effectLst/>
                <a:latin typeface="Albertus Medium" charset="0"/>
                <a:cs typeface="Arial" pitchFamily="34" charset="0"/>
              </a:rPr>
              <a:t>*</a:t>
            </a:r>
            <a:r>
              <a:rPr kumimoji="0" lang="fr-FR" sz="4800" b="0" i="0" u="none" strike="noStrike" cap="none" normalizeH="0" baseline="0" dirty="0" smtClean="0">
                <a:ln>
                  <a:noFill/>
                </a:ln>
                <a:solidFill>
                  <a:srgbClr val="333300"/>
                </a:solidFill>
                <a:effectLst/>
                <a:latin typeface="Impact" pitchFamily="34" charset="0"/>
                <a:cs typeface="Arial" pitchFamily="34" charset="0"/>
              </a:rPr>
              <a:t> 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rgbClr val="333300"/>
              </a:solidFill>
              <a:effectLst/>
              <a:latin typeface="Impact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Text Box 7"/>
          <p:cNvSpPr txBox="1">
            <a:spLocks noChangeArrowheads="1"/>
          </p:cNvSpPr>
          <p:nvPr/>
        </p:nvSpPr>
        <p:spPr bwMode="auto">
          <a:xfrm>
            <a:off x="2190701" y="696497"/>
            <a:ext cx="6953299" cy="244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361950" marR="395288" lvl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100" b="0" i="0" u="none" strike="noStrike" cap="small" normalizeH="0" dirty="0" smtClean="0">
                <a:ln>
                  <a:noFill/>
                </a:ln>
                <a:solidFill>
                  <a:srgbClr val="333300"/>
                </a:solidFill>
                <a:effectLst/>
                <a:latin typeface="Albertus Medium" charset="0"/>
                <a:cs typeface="Arial" pitchFamily="34" charset="0"/>
              </a:rPr>
              <a:t>Lettre d’information de la mission locale du pays </a:t>
            </a:r>
            <a:r>
              <a:rPr kumimoji="0" lang="fr-FR" sz="1100" b="0" i="0" u="none" strike="noStrike" cap="small" normalizeH="0" dirty="0" err="1" smtClean="0">
                <a:ln>
                  <a:noFill/>
                </a:ln>
                <a:solidFill>
                  <a:srgbClr val="333300"/>
                </a:solidFill>
                <a:effectLst/>
                <a:latin typeface="Albertus Medium" charset="0"/>
                <a:cs typeface="Arial" pitchFamily="34" charset="0"/>
              </a:rPr>
              <a:t>royannais</a:t>
            </a:r>
            <a:endParaRPr kumimoji="0" lang="fr-FR" sz="1200" b="0" i="0" u="none" strike="noStrike" cap="small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6" name="Text Box 12"/>
          <p:cNvSpPr txBox="1">
            <a:spLocks noChangeArrowheads="1"/>
          </p:cNvSpPr>
          <p:nvPr/>
        </p:nvSpPr>
        <p:spPr bwMode="auto">
          <a:xfrm>
            <a:off x="-366184" y="2071678"/>
            <a:ext cx="9510184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lbertus Medium" charset="0"/>
                <a:cs typeface="Arial" pitchFamily="34" charset="0"/>
              </a:rPr>
              <a:t>* Plate-forme se situant en haut d’un mât de navire</a:t>
            </a:r>
            <a:r>
              <a:rPr kumimoji="0" lang="fr-FR" sz="800" b="0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lbertus Medium" charset="0"/>
                <a:cs typeface="Arial" pitchFamily="34" charset="0"/>
              </a:rPr>
              <a:t>.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45" name="Image 6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5" y="928670"/>
            <a:ext cx="785817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6" name="Image 3"/>
          <p:cNvPicPr>
            <a:picLocks noChangeArrowheads="1"/>
          </p:cNvPicPr>
          <p:nvPr/>
        </p:nvPicPr>
        <p:blipFill>
          <a:blip r:embed="rId6" cstate="print"/>
          <a:srcRect t="-430" r="-240" b="-575"/>
          <a:stretch>
            <a:fillRect/>
          </a:stretch>
        </p:blipFill>
        <p:spPr bwMode="auto">
          <a:xfrm>
            <a:off x="142844" y="1357298"/>
            <a:ext cx="903288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7" name="Text Box 23"/>
          <p:cNvSpPr txBox="1">
            <a:spLocks noChangeArrowheads="1"/>
          </p:cNvSpPr>
          <p:nvPr/>
        </p:nvSpPr>
        <p:spPr bwMode="auto">
          <a:xfrm>
            <a:off x="1142976" y="1000108"/>
            <a:ext cx="4067186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85725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1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La</a:t>
            </a:r>
            <a:r>
              <a:rPr kumimoji="0" lang="fr-FR" sz="1000" b="1" i="0" u="none" strike="noStrike" cap="none" normalizeH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Mission Locale</a:t>
            </a:r>
            <a:r>
              <a:rPr kumimoji="0" lang="fr-FR" sz="1000" b="0" i="0" u="none" strike="noStrike" cap="none" normalizeH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accompagne les jeunes de 16 à 25 ans pour :</a:t>
            </a:r>
          </a:p>
          <a:p>
            <a:pPr marL="85725" marR="0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Définir leur projet professionnel</a:t>
            </a:r>
          </a:p>
          <a:p>
            <a:pPr marL="85725" marR="0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Evaluer leurs besoins en formation</a:t>
            </a:r>
          </a:p>
          <a:p>
            <a:pPr marL="85725" marR="0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Rechercher un stage</a:t>
            </a:r>
          </a:p>
          <a:p>
            <a:pPr marL="85725" marR="0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Rechercher un emploi</a:t>
            </a:r>
            <a:endParaRPr kumimoji="0" lang="fr-FR" sz="18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48" name="Text Box 24"/>
          <p:cNvSpPr txBox="1">
            <a:spLocks noChangeArrowheads="1"/>
          </p:cNvSpPr>
          <p:nvPr/>
        </p:nvSpPr>
        <p:spPr bwMode="auto">
          <a:xfrm>
            <a:off x="5214942" y="928670"/>
            <a:ext cx="3643338" cy="145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85725" marR="0" lvl="0" indent="-857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1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Les conseillers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proposent :</a:t>
            </a:r>
          </a:p>
          <a:p>
            <a:pPr marL="85725" marR="0" lvl="1" indent="-857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Des entretiens personnalisés,</a:t>
            </a:r>
          </a:p>
          <a:p>
            <a:pPr marL="85725" marR="0" lvl="1" indent="-857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Des ateliers d’orientation</a:t>
            </a:r>
          </a:p>
          <a:p>
            <a:pPr marL="0" marR="0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Des ateliers de Technique de Recherche d’Emploi (cv, lettre de</a:t>
            </a:r>
            <a:r>
              <a:rPr kumimoji="0" lang="fr-FR" sz="1000" b="0" i="0" u="none" strike="noStrike" cap="none" normalizeH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motivation, préparation à l’entretien d’embauche..)</a:t>
            </a:r>
          </a:p>
          <a:p>
            <a:pPr marL="85725" marR="0" lvl="1" indent="-857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D’autres ateliers spécifiques…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49" name="Text Box 25"/>
          <p:cNvSpPr txBox="1">
            <a:spLocks noChangeArrowheads="1"/>
          </p:cNvSpPr>
          <p:nvPr/>
        </p:nvSpPr>
        <p:spPr bwMode="auto">
          <a:xfrm>
            <a:off x="2357422" y="6357958"/>
            <a:ext cx="6000792" cy="500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MISSION LOCALE DU PAYS ROYANNAIS - </a:t>
            </a: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69 Rue Paul Doumer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- </a:t>
            </a: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17200 ROYAN </a:t>
            </a:r>
            <a:endParaRPr lang="fr-FR" sz="1000" b="1" dirty="0"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05 46 06 96 16 – </a:t>
            </a: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  <a:hlinkClick r:id="rId7"/>
              </a:rPr>
              <a:t>contact@ml-pays-royannais.com</a:t>
            </a: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cs typeface="Arial" pitchFamily="34" charset="0"/>
              </a:rPr>
              <a:t>Nouveau </a:t>
            </a:r>
            <a:r>
              <a:rPr kumimoji="0" lang="fr-FR" sz="10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cs typeface="Arial" pitchFamily="34" charset="0"/>
              </a:rPr>
              <a:t>facebook</a:t>
            </a: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cs typeface="Arial" pitchFamily="34" charset="0"/>
              </a:rPr>
              <a:t> lien «Mission Locale Pays </a:t>
            </a:r>
            <a:r>
              <a:rPr kumimoji="0" lang="fr-FR" sz="10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cs typeface="Arial" pitchFamily="34" charset="0"/>
              </a:rPr>
              <a:t>Royannais</a:t>
            </a: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cs typeface="Arial" pitchFamily="34" charset="0"/>
              </a:rPr>
              <a:t>»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8001024" y="6000768"/>
            <a:ext cx="1022350" cy="501650"/>
            <a:chOff x="10095" y="15853"/>
            <a:chExt cx="1609" cy="791"/>
          </a:xfrm>
        </p:grpSpPr>
        <p:pic>
          <p:nvPicPr>
            <p:cNvPr id="1051" name="Image 2"/>
            <p:cNvPicPr>
              <a:picLocks noChangeAspect="1" noChangeArrowheads="1"/>
            </p:cNvPicPr>
            <p:nvPr/>
          </p:nvPicPr>
          <p:blipFill>
            <a:blip r:embed="rId8" cstate="print"/>
            <a:srcRect l="88802" t="77449" r="2245" b="7538"/>
            <a:stretch>
              <a:fillRect/>
            </a:stretch>
          </p:blipFill>
          <p:spPr bwMode="auto">
            <a:xfrm>
              <a:off x="10865" y="15853"/>
              <a:ext cx="839" cy="791"/>
            </a:xfrm>
            <a:prstGeom prst="rect">
              <a:avLst/>
            </a:prstGeom>
            <a:noFill/>
            <a:ln w="9525" algn="in">
              <a:noFill/>
              <a:miter lim="800000"/>
              <a:headEnd/>
              <a:tailEnd/>
            </a:ln>
          </p:spPr>
        </p:pic>
        <p:pic>
          <p:nvPicPr>
            <p:cNvPr id="1052" name="Picture 28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0095" y="15879"/>
              <a:ext cx="770" cy="7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786446" y="2285992"/>
            <a:ext cx="3286148" cy="3714776"/>
          </a:xfrm>
          <a:prstGeom prst="rect">
            <a:avLst/>
          </a:prstGeom>
          <a:noFill/>
          <a:ln w="9525">
            <a:solidFill>
              <a:srgbClr val="7FAC00"/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171450" marR="117475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fr-FR" sz="1600" b="1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L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es actions à venir à la Mission Locale :</a:t>
            </a:r>
          </a:p>
          <a:p>
            <a:pPr marL="171450" marR="117475" lvl="2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Char char="•"/>
              <a:tabLst/>
            </a:pPr>
            <a:r>
              <a:rPr kumimoji="0" lang="fr-FR" sz="1000" b="0" i="0" u="sng" strike="noStrike" cap="none" normalizeH="0" baseline="0" noProof="1" smtClean="0">
                <a:ln>
                  <a:noFill/>
                </a:ln>
                <a:solidFill>
                  <a:srgbClr val="17596D"/>
                </a:solidFill>
                <a:effectLst/>
                <a:latin typeface="Arial" pitchFamily="34" charset="0"/>
                <a:cs typeface="Arial" pitchFamily="34" charset="0"/>
              </a:rPr>
              <a:t> 1 mercredi 1 métier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rgbClr val="17596D"/>
                </a:solidFill>
                <a:effectLst/>
                <a:latin typeface="Arial" pitchFamily="34" charset="0"/>
                <a:cs typeface="Arial" pitchFamily="34" charset="0"/>
              </a:rPr>
              <a:t> : </a:t>
            </a:r>
          </a:p>
          <a:p>
            <a:pPr marL="171450" marR="117475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Venez découvrir les métiers de l’esthétique et de la coiffure le </a:t>
            </a:r>
            <a:r>
              <a:rPr kumimoji="0" lang="fr-FR" sz="1000" b="1" i="0" u="none" strike="noStrike" cap="none" normalizeH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mercredi 21 novembre de 13h30 à 17h30</a:t>
            </a:r>
            <a:r>
              <a:rPr kumimoji="0" lang="fr-FR" sz="1000" b="0" i="0" u="none" strike="noStrike" cap="none" normalizeH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. </a:t>
            </a:r>
          </a:p>
          <a:p>
            <a:pPr marL="171450" marR="117475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fr-FR" sz="1000" b="1" i="1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Inscrivez-vous pour visiter le salon de coiffure du centre de formation de Lusignan en téléphonant au 05.46.06.96.16.</a:t>
            </a:r>
          </a:p>
          <a:p>
            <a:pPr marL="171450" marR="117475" lvl="1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kumimoji="0" lang="fr-FR" sz="1000" b="1" i="1" u="none" strike="noStrike" cap="none" normalizeH="0" baseline="0" noProof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171450" marR="117475" lvl="1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kumimoji="0" lang="fr-FR" sz="1000" b="1" i="1" u="none" strike="noStrike" cap="none" normalizeH="0" baseline="0" noProof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171450" marR="117475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kumimoji="0" lang="fr-FR" sz="1000" b="1" i="1" u="none" strike="noStrike" cap="none" normalizeH="0" baseline="0" noProof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171450" marR="117475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lang="fr-FR" sz="1000" b="1" i="1" noProof="1" smtClean="0">
              <a:latin typeface="Arial" pitchFamily="34" charset="0"/>
              <a:cs typeface="Arial" pitchFamily="34" charset="0"/>
            </a:endParaRPr>
          </a:p>
          <a:p>
            <a:pPr marL="171450" marR="117475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kumimoji="0" lang="fr-FR" sz="1000" b="1" i="1" u="none" strike="noStrike" cap="none" normalizeH="0" baseline="0" noProof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171450" marR="117475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lang="fr-FR" sz="1000" b="1" i="1" noProof="1" smtClean="0">
              <a:latin typeface="Arial" pitchFamily="34" charset="0"/>
              <a:cs typeface="Arial" pitchFamily="34" charset="0"/>
            </a:endParaRPr>
          </a:p>
          <a:p>
            <a:pPr marL="171450" marR="117475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lang="fr-FR" sz="1000" b="1" i="1" noProof="1" smtClean="0">
              <a:latin typeface="Arial" pitchFamily="34" charset="0"/>
              <a:cs typeface="Arial" pitchFamily="34" charset="0"/>
            </a:endParaRPr>
          </a:p>
          <a:p>
            <a:pPr marL="171450" marR="117475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lang="fr-FR" sz="1000" b="1" i="1" noProof="1" smtClean="0">
              <a:latin typeface="Arial" pitchFamily="34" charset="0"/>
              <a:cs typeface="Arial" pitchFamily="34" charset="0"/>
            </a:endParaRPr>
          </a:p>
          <a:p>
            <a:pPr marL="171450" marR="117475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kumimoji="0" lang="fr-FR" sz="1000" b="1" i="1" u="none" strike="noStrike" cap="none" normalizeH="0" baseline="0" noProof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171450" marR="117475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kumimoji="0" lang="fr-FR" sz="600" b="1" i="1" u="none" strike="noStrike" cap="none" normalizeH="0" baseline="0" noProof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171450" marR="169863" lvl="2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Char char="•"/>
              <a:tabLst/>
            </a:pPr>
            <a:r>
              <a:rPr kumimoji="0" lang="fr-FR" sz="1000" b="0" i="0" u="sng" strike="noStrike" cap="none" normalizeH="0" baseline="0" noProof="1" smtClean="0">
                <a:ln>
                  <a:noFill/>
                </a:ln>
                <a:solidFill>
                  <a:srgbClr val="17596D"/>
                </a:solidFill>
                <a:effectLst/>
                <a:latin typeface="Arial" pitchFamily="34" charset="0"/>
                <a:cs typeface="Arial" pitchFamily="34" charset="0"/>
              </a:rPr>
              <a:t> Parrainage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rgbClr val="17596D"/>
                </a:solidFill>
                <a:effectLst/>
                <a:latin typeface="Arial" pitchFamily="34" charset="0"/>
                <a:cs typeface="Arial" pitchFamily="34" charset="0"/>
              </a:rPr>
              <a:t> : </a:t>
            </a:r>
          </a:p>
          <a:p>
            <a:pPr marL="171450" marR="169863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Venez participer à </a:t>
            </a: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l’action pour trouver un emploi. Elle débutera le 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14 novembre</a:t>
            </a: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.</a:t>
            </a:r>
          </a:p>
          <a:p>
            <a:pPr marL="171450" marR="169863" lvl="2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 typeface="Arial" pitchFamily="34" charset="0"/>
              <a:buChar char="•"/>
              <a:tabLst/>
            </a:pPr>
            <a:r>
              <a:rPr kumimoji="0" lang="fr-FR" sz="1000" b="0" i="0" u="sng" strike="noStrike" cap="none" normalizeH="0" baseline="0" noProof="1" smtClean="0">
                <a:ln>
                  <a:noFill/>
                </a:ln>
                <a:solidFill>
                  <a:srgbClr val="17596D"/>
                </a:solidFill>
                <a:effectLst/>
                <a:latin typeface="Arial" pitchFamily="34" charset="0"/>
                <a:cs typeface="Arial" pitchFamily="34" charset="0"/>
              </a:rPr>
              <a:t> ACP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rgbClr val="17596D"/>
                </a:solidFill>
                <a:effectLst/>
                <a:latin typeface="Arial" pitchFamily="34" charset="0"/>
                <a:cs typeface="Arial" pitchFamily="34" charset="0"/>
              </a:rPr>
              <a:t> : </a:t>
            </a:r>
          </a:p>
          <a:p>
            <a:pPr marL="171450" marR="169863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Pour aider à définir un projet. Prochaine action prévue le </a:t>
            </a:r>
            <a:r>
              <a:rPr kumimoji="0" lang="fr-FR" sz="1000" b="1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3 décembre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1" name="Image 30" descr="Affiche novembre rectif .jpg"/>
          <p:cNvPicPr>
            <a:picLocks noChangeAspect="1"/>
          </p:cNvPicPr>
          <p:nvPr/>
        </p:nvPicPr>
        <p:blipFill>
          <a:blip r:embed="rId10" cstate="print"/>
          <a:srcRect t="2083" b="45833"/>
          <a:stretch>
            <a:fillRect/>
          </a:stretch>
        </p:blipFill>
        <p:spPr>
          <a:xfrm>
            <a:off x="7143768" y="3643314"/>
            <a:ext cx="1847500" cy="1361113"/>
          </a:xfrm>
          <a:prstGeom prst="rect">
            <a:avLst/>
          </a:prstGeom>
        </p:spPr>
      </p:pic>
      <p:pic>
        <p:nvPicPr>
          <p:cNvPr id="3" name="Picture 2" descr="C:\Documents and Settings\arobert\Local Settings\Temporary Internet Files\Content.IE5\GMB8S7EY\MM900163073[1].gif"/>
          <p:cNvPicPr>
            <a:picLocks noChangeAspect="1" noChangeArrowheads="1" noCrop="1"/>
          </p:cNvPicPr>
          <p:nvPr/>
        </p:nvPicPr>
        <p:blipFill>
          <a:blip r:embed="rId11" cstate="print">
            <a:lum bright="41000"/>
          </a:blip>
          <a:srcRect/>
          <a:stretch>
            <a:fillRect/>
          </a:stretch>
        </p:blipFill>
        <p:spPr bwMode="auto">
          <a:xfrm rot="20509446">
            <a:off x="6102779" y="3427819"/>
            <a:ext cx="1114906" cy="1290481"/>
          </a:xfrm>
          <a:prstGeom prst="rect">
            <a:avLst/>
          </a:prstGeom>
          <a:noFill/>
        </p:spPr>
      </p:pic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428860" y="2285992"/>
            <a:ext cx="2103438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1" i="1" u="sng" strike="noStrike" cap="none" normalizeH="0" baseline="0" smtClean="0">
                <a:ln>
                  <a:noFill/>
                </a:ln>
                <a:solidFill>
                  <a:srgbClr val="7FAC00"/>
                </a:solidFill>
                <a:effectLst/>
                <a:latin typeface="Arial Narrow" pitchFamily="34" charset="0"/>
                <a:cs typeface="Arial" pitchFamily="34" charset="0"/>
              </a:rPr>
              <a:t>FORMATION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2357422" y="2714620"/>
            <a:ext cx="2571768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600" b="1" i="0" u="none" strike="noStrike" cap="none" normalizeH="0" baseline="0" noProof="1" smtClean="0">
                <a:ln>
                  <a:noFill/>
                </a:ln>
                <a:solidFill>
                  <a:srgbClr val="17596D"/>
                </a:solidFill>
                <a:effectLst/>
                <a:latin typeface="Arial Black" pitchFamily="34" charset="0"/>
                <a:cs typeface="Arial" pitchFamily="34" charset="0"/>
              </a:rPr>
              <a:t>F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rgbClr val="17596D"/>
                </a:solidFill>
                <a:effectLst/>
                <a:latin typeface="Arial Black" pitchFamily="34" charset="0"/>
                <a:cs typeface="Arial" pitchFamily="34" charset="0"/>
              </a:rPr>
              <a:t>emmes, osez d’autres métiers 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Une journée portes ouvertes est organisée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le jeudi 25 octobre 2012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de 9h00 à 12h00 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et</a:t>
            </a:r>
            <a:r>
              <a:rPr kumimoji="0" lang="fr-FR" sz="1000" b="0" i="0" u="none" strike="noStrike" cap="none" normalizeH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de</a:t>
            </a:r>
            <a:r>
              <a:rPr kumimoji="0" lang="fr-FR" sz="1000" b="0" i="0" u="none" strike="noStrike" cap="none" normalizeH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1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3h30</a:t>
            </a:r>
            <a:r>
              <a:rPr kumimoji="0" lang="fr-FR" sz="1000" b="0" i="0" u="none" strike="noStrike" cap="none" normalizeH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à</a:t>
            </a:r>
            <a:r>
              <a:rPr lang="fr-FR" sz="1000" noProof="1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sz="1000" noProof="1" smtClean="0">
                <a:latin typeface="Arial" pitchFamily="34" charset="0"/>
                <a:cs typeface="Arial" pitchFamily="34" charset="0"/>
              </a:rPr>
              <a:t>1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7h00</a:t>
            </a:r>
            <a:endParaRPr kumimoji="0" lang="fr-FR" sz="1000" b="0" i="0" u="none" strike="noStrike" cap="none" normalizeH="0" baseline="0" noProof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à Rochefort sur Mer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sur le Campus de l’AFPA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lang="fr-FR" sz="1000" noProof="1" smtClean="0">
                <a:latin typeface="Arial" pitchFamily="34" charset="0"/>
                <a:cs typeface="Arial" pitchFamily="34" charset="0"/>
              </a:rPr>
              <a:t>Contactez la Mission Locale pour plus d’information.</a:t>
            </a:r>
            <a:endParaRPr kumimoji="0" lang="fr-FR" sz="1000" b="0" i="0" u="none" strike="noStrike" cap="none" normalizeH="0" baseline="0" noProof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fr-FR" sz="9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noProof="1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noProof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il_fi" descr="http://mamissionlocale.com/wp-content/uploads/2012/10/Femmes-osez-dautres-metiers-25_10_12.jpg"/>
          <p:cNvPicPr>
            <a:picLocks noChangeAspect="1" noChangeArrowheads="1"/>
          </p:cNvPicPr>
          <p:nvPr/>
        </p:nvPicPr>
        <p:blipFill>
          <a:blip r:embed="rId12" r:link="rId13" cstate="print"/>
          <a:srcRect/>
          <a:stretch>
            <a:fillRect/>
          </a:stretch>
        </p:blipFill>
        <p:spPr bwMode="auto">
          <a:xfrm rot="841175">
            <a:off x="4644465" y="2809058"/>
            <a:ext cx="939941" cy="1303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2357422" y="4357694"/>
            <a:ext cx="3357586" cy="1268413"/>
          </a:xfrm>
          <a:prstGeom prst="rect">
            <a:avLst/>
          </a:prstGeom>
          <a:noFill/>
          <a:ln w="9525">
            <a:solidFill>
              <a:srgbClr val="85B400"/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95250" marR="71438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fr-FR" sz="1600" b="1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L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es permanences de l’Armée à la Mission Locale de Royan:</a:t>
            </a:r>
          </a:p>
          <a:p>
            <a:pPr marL="95250" marR="71438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fr-FR" sz="1000" b="0" i="0" u="sng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Marine nationale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: le 2</a:t>
            </a:r>
            <a:r>
              <a:rPr kumimoji="0" lang="fr-FR" sz="1000" b="0" i="0" u="none" strike="noStrike" cap="none" normalizeH="0" baseline="3000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ème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mercredi de chaque mois à partir de 14h00 Prendre RDV au 05 46 28 23 28</a:t>
            </a:r>
          </a:p>
          <a:p>
            <a:pPr marL="95250" marR="71438" lvl="1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fr-FR" sz="1000" b="0" i="0" u="sng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Armée de terre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: les 1</a:t>
            </a:r>
            <a:r>
              <a:rPr kumimoji="0" lang="fr-FR" sz="1000" b="0" i="0" u="none" strike="noStrike" cap="none" normalizeH="0" baseline="3000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er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et 4</a:t>
            </a:r>
            <a:r>
              <a:rPr kumimoji="0" lang="fr-FR" sz="1000" b="0" i="0" u="none" strike="noStrike" cap="none" normalizeH="0" baseline="3000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ème</a:t>
            </a:r>
            <a:r>
              <a:rPr kumimoji="0" lang="fr-FR" sz="10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mercredis de chaque mois à partir de 14h00 - Prendre RDV au 05 46 50 42 00</a:t>
            </a:r>
          </a:p>
          <a:p>
            <a:pPr marL="457200" marR="7620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noProof="1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10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9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animClr clrSpc="rgb">
                                      <p:cBhvr>
                                        <p:cTn id="10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11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335</Words>
  <Application>Microsoft Office PowerPoint</Application>
  <PresentationFormat>Affichage à l'écran (4:3)</PresentationFormat>
  <Paragraphs>113</Paragraphs>
  <Slides>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Thème Office</vt:lpstr>
      <vt:lpstr>Diapositive 1</vt:lpstr>
      <vt:lpstr>Diapositive 2</vt:lpstr>
    </vt:vector>
  </TitlesOfParts>
  <Company> Mission locale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 </dc:creator>
  <cp:lastModifiedBy> </cp:lastModifiedBy>
  <cp:revision>23</cp:revision>
  <dcterms:created xsi:type="dcterms:W3CDTF">2012-10-11T13:28:02Z</dcterms:created>
  <dcterms:modified xsi:type="dcterms:W3CDTF">2012-10-17T10:31:27Z</dcterms:modified>
</cp:coreProperties>
</file>