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65" autoAdjust="0"/>
    <p:restoredTop sz="94660"/>
  </p:normalViewPr>
  <p:slideViewPr>
    <p:cSldViewPr>
      <p:cViewPr varScale="1">
        <p:scale>
          <a:sx n="69" d="100"/>
          <a:sy n="69" d="100"/>
        </p:scale>
        <p:origin x="-8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235A80-8F73-4519-9A76-E0FA8C76FB49}" type="datetimeFigureOut">
              <a:rPr lang="fr-FR" smtClean="0"/>
              <a:t>21/10/2012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1225C1-3BF9-475C-8A0A-C8F87EFF3D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19956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1225C1-3BF9-475C-8A0A-C8F87EFF3DB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05026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74161331-925E-45B2-AED4-F831F7055B43}" type="datetimeFigureOut">
              <a:rPr lang="fr-FR" smtClean="0"/>
              <a:t>21/10/2012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83C9C8F1-F30A-459A-874A-654CBDC9AF4A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61331-925E-45B2-AED4-F831F7055B43}" type="datetimeFigureOut">
              <a:rPr lang="fr-FR" smtClean="0"/>
              <a:t>21/10/2012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9C8F1-F30A-459A-874A-654CBDC9AF4A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61331-925E-45B2-AED4-F831F7055B43}" type="datetimeFigureOut">
              <a:rPr lang="fr-FR" smtClean="0"/>
              <a:t>21/10/2012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9C8F1-F30A-459A-874A-654CBDC9AF4A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61331-925E-45B2-AED4-F831F7055B43}" type="datetimeFigureOut">
              <a:rPr lang="fr-FR" smtClean="0"/>
              <a:t>21/10/2012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9C8F1-F30A-459A-874A-654CBDC9AF4A}" type="slidenum">
              <a:rPr lang="fr-FR" smtClean="0"/>
              <a:t>‹N°›</a:t>
            </a:fld>
            <a:endParaRPr lang="fr-FR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61331-925E-45B2-AED4-F831F7055B43}" type="datetimeFigureOut">
              <a:rPr lang="fr-FR" smtClean="0"/>
              <a:t>21/10/2012</a:t>
            </a:fld>
            <a:endParaRPr lang="fr-F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9C8F1-F30A-459A-874A-654CBDC9AF4A}" type="slidenum">
              <a:rPr lang="fr-FR" smtClean="0"/>
              <a:t>‹N°›</a:t>
            </a:fld>
            <a:endParaRPr lang="fr-FR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61331-925E-45B2-AED4-F831F7055B43}" type="datetimeFigureOut">
              <a:rPr lang="fr-FR" smtClean="0"/>
              <a:t>21/10/2012</a:t>
            </a:fld>
            <a:endParaRPr lang="fr-F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9C8F1-F30A-459A-874A-654CBDC9AF4A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61331-925E-45B2-AED4-F831F7055B43}" type="datetimeFigureOut">
              <a:rPr lang="fr-FR" smtClean="0"/>
              <a:t>21/10/2012</a:t>
            </a:fld>
            <a:endParaRPr lang="fr-F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9C8F1-F30A-459A-874A-654CBDC9AF4A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74161331-925E-45B2-AED4-F831F7055B43}" type="datetimeFigureOut">
              <a:rPr lang="fr-FR" smtClean="0"/>
              <a:t>21/10/2012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83C9C8F1-F30A-459A-874A-654CBDC9AF4A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74161331-925E-45B2-AED4-F831F7055B43}" type="datetimeFigureOut">
              <a:rPr lang="fr-FR" smtClean="0"/>
              <a:t>21/10/2012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83C9C8F1-F30A-459A-874A-654CBDC9AF4A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61331-925E-45B2-AED4-F831F7055B43}" type="datetimeFigureOut">
              <a:rPr lang="fr-FR" smtClean="0"/>
              <a:t>21/10/2012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9C8F1-F30A-459A-874A-654CBDC9AF4A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61331-925E-45B2-AED4-F831F7055B43}" type="datetimeFigureOut">
              <a:rPr lang="fr-FR" smtClean="0"/>
              <a:t>21/10/2012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9C8F1-F30A-459A-874A-654CBDC9AF4A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74161331-925E-45B2-AED4-F831F7055B43}" type="datetimeFigureOut">
              <a:rPr lang="fr-FR" smtClean="0"/>
              <a:t>21/10/2012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83C9C8F1-F30A-459A-874A-654CBDC9AF4A}" type="slidenum">
              <a:rPr lang="fr-FR" smtClean="0"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://indiegameworld.wordpress.com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indiegameworld.wordpres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SRC 2012\Veille Jeux Independants\Site\Indie Game 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25663">
            <a:off x="5649753" y="1194078"/>
            <a:ext cx="2222222" cy="2234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763688" y="1484784"/>
            <a:ext cx="5723468" cy="2066233"/>
          </a:xfrm>
        </p:spPr>
        <p:txBody>
          <a:bodyPr>
            <a:normAutofit/>
            <a:scene3d>
              <a:camera prst="orthographicFront"/>
              <a:lightRig rig="threePt" dir="t"/>
            </a:scene3d>
            <a:sp3d extrusionH="57150" contourW="44450" prstMaterial="matte">
              <a:bevelT w="38100" h="38100"/>
              <a:bevelB w="19050" h="38100" prst="convex"/>
              <a:extrusionClr>
                <a:schemeClr val="tx1">
                  <a:lumMod val="85000"/>
                  <a:lumOff val="15000"/>
                </a:schemeClr>
              </a:extrusionClr>
              <a:contourClr>
                <a:schemeClr val="bg1"/>
              </a:contourClr>
            </a:sp3d>
          </a:bodyPr>
          <a:lstStyle/>
          <a:p>
            <a:r>
              <a:rPr lang="fr-FR" sz="5400" b="1" dirty="0" smtClean="0">
                <a:solidFill>
                  <a:schemeClr val="accent2">
                    <a:lumMod val="75000"/>
                  </a:schemeClr>
                </a:solidFill>
                <a:effectLst>
                  <a:glow rad="88900">
                    <a:schemeClr val="bg2">
                      <a:lumMod val="25000"/>
                      <a:alpha val="48000"/>
                    </a:schemeClr>
                  </a:glow>
                  <a:outerShdw blurRad="38100" dist="38100" dir="2700000" sx="98000" sy="98000" algn="tl">
                    <a:srgbClr val="000000">
                      <a:alpha val="41000"/>
                    </a:srgbClr>
                  </a:outerShdw>
                </a:effectLst>
              </a:rPr>
              <a:t>Les Jeux Indépendants</a:t>
            </a:r>
            <a:endParaRPr lang="fr-FR" sz="5400" b="1" dirty="0">
              <a:solidFill>
                <a:schemeClr val="accent2">
                  <a:lumMod val="75000"/>
                </a:schemeClr>
              </a:solidFill>
              <a:effectLst>
                <a:glow rad="88900">
                  <a:schemeClr val="bg2">
                    <a:lumMod val="25000"/>
                    <a:alpha val="48000"/>
                  </a:schemeClr>
                </a:glow>
                <a:outerShdw blurRad="38100" dist="38100" dir="2700000" sx="98000" sy="98000" algn="tl">
                  <a:srgbClr val="000000">
                    <a:alpha val="41000"/>
                  </a:srgbClr>
                </a:outerShdw>
              </a:effectLst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6013152" cy="1524000"/>
          </a:xfrm>
        </p:spPr>
        <p:txBody>
          <a:bodyPr>
            <a:normAutofit/>
          </a:bodyPr>
          <a:lstStyle/>
          <a:p>
            <a:r>
              <a:rPr lang="fr-FR" u="sng" dirty="0" smtClean="0"/>
              <a:t>Projet PPP réalisé par</a:t>
            </a:r>
            <a:r>
              <a:rPr lang="fr-FR" dirty="0" smtClean="0"/>
              <a:t> :</a:t>
            </a:r>
          </a:p>
          <a:p>
            <a:pPr algn="l"/>
            <a:r>
              <a:rPr lang="fr-FR" dirty="0" smtClean="0"/>
              <a:t>Kévin Rolin-</a:t>
            </a:r>
            <a:r>
              <a:rPr lang="fr-FR" dirty="0" err="1" smtClean="0"/>
              <a:t>Bénitez</a:t>
            </a:r>
            <a:r>
              <a:rPr lang="fr-FR" dirty="0" smtClean="0"/>
              <a:t>    </a:t>
            </a:r>
            <a:r>
              <a:rPr lang="fr-FR" dirty="0" err="1" smtClean="0"/>
              <a:t>Razafindrabe</a:t>
            </a:r>
            <a:r>
              <a:rPr lang="fr-FR" dirty="0" smtClean="0"/>
              <a:t> Landy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206828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b="1" dirty="0" smtClean="0"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bg1"/>
                    </a:gs>
                    <a:gs pos="100000">
                      <a:schemeClr val="tx2">
                        <a:lumMod val="60000"/>
                        <a:lumOff val="40000"/>
                      </a:schemeClr>
                    </a:gs>
                  </a:gsLst>
                  <a:lin ang="8100000" scaled="1"/>
                  <a:tileRect/>
                </a:gradFill>
                <a:effectLst>
                  <a:glow rad="76200">
                    <a:schemeClr val="bg2">
                      <a:lumMod val="25000"/>
                      <a:alpha val="37000"/>
                    </a:schemeClr>
                  </a:glow>
                  <a:outerShdw blurRad="228600" dist="50800" dir="5400000" sx="102000" sy="102000" algn="ctr" rotWithShape="0">
                    <a:srgbClr val="000000">
                      <a:alpha val="77000"/>
                    </a:srgbClr>
                  </a:outerShdw>
                  <a:reflection endPos="0" dist="50800" dir="5400000" sy="-100000" algn="bl" rotWithShape="0"/>
                </a:effectLst>
              </a:rPr>
              <a:t>Un « </a:t>
            </a:r>
            <a:r>
              <a:rPr lang="fr-FR" b="1" dirty="0" err="1" smtClean="0"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bg1"/>
                    </a:gs>
                    <a:gs pos="100000">
                      <a:schemeClr val="tx2">
                        <a:lumMod val="60000"/>
                        <a:lumOff val="40000"/>
                      </a:schemeClr>
                    </a:gs>
                  </a:gsLst>
                  <a:lin ang="8100000" scaled="1"/>
                  <a:tileRect/>
                </a:gradFill>
                <a:effectLst>
                  <a:glow rad="76200">
                    <a:schemeClr val="bg2">
                      <a:lumMod val="25000"/>
                      <a:alpha val="37000"/>
                    </a:schemeClr>
                  </a:glow>
                  <a:outerShdw blurRad="228600" dist="50800" dir="5400000" sx="102000" sy="102000" algn="ctr" rotWithShape="0">
                    <a:srgbClr val="000000">
                      <a:alpha val="77000"/>
                    </a:srgbClr>
                  </a:outerShdw>
                  <a:reflection endPos="0" dist="50800" dir="5400000" sy="-100000" algn="bl" rotWithShape="0"/>
                </a:effectLst>
              </a:rPr>
              <a:t>Indie</a:t>
            </a:r>
            <a:r>
              <a:rPr lang="fr-FR" b="1" dirty="0" smtClean="0"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bg1"/>
                    </a:gs>
                    <a:gs pos="100000">
                      <a:schemeClr val="tx2">
                        <a:lumMod val="60000"/>
                        <a:lumOff val="40000"/>
                      </a:schemeClr>
                    </a:gs>
                  </a:gsLst>
                  <a:lin ang="8100000" scaled="1"/>
                  <a:tileRect/>
                </a:gradFill>
                <a:effectLst>
                  <a:glow rad="76200">
                    <a:schemeClr val="bg2">
                      <a:lumMod val="25000"/>
                      <a:alpha val="37000"/>
                    </a:schemeClr>
                  </a:glow>
                  <a:outerShdw blurRad="228600" dist="50800" dir="5400000" sx="102000" sy="102000" algn="ctr" rotWithShape="0">
                    <a:srgbClr val="000000">
                      <a:alpha val="77000"/>
                    </a:srgbClr>
                  </a:outerShdw>
                  <a:reflection endPos="0" dist="50800" dir="5400000" sy="-100000" algn="bl" rotWithShape="0"/>
                </a:effectLst>
              </a:rPr>
              <a:t> Game »</a:t>
            </a:r>
            <a:br>
              <a:rPr lang="fr-FR" b="1" dirty="0" smtClean="0"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bg1"/>
                    </a:gs>
                    <a:gs pos="100000">
                      <a:schemeClr val="tx2">
                        <a:lumMod val="60000"/>
                        <a:lumOff val="40000"/>
                      </a:schemeClr>
                    </a:gs>
                  </a:gsLst>
                  <a:lin ang="8100000" scaled="1"/>
                  <a:tileRect/>
                </a:gradFill>
                <a:effectLst>
                  <a:glow rad="76200">
                    <a:schemeClr val="bg2">
                      <a:lumMod val="25000"/>
                      <a:alpha val="37000"/>
                    </a:schemeClr>
                  </a:glow>
                  <a:outerShdw blurRad="228600" dist="50800" dir="5400000" sx="102000" sy="102000" algn="ctr" rotWithShape="0">
                    <a:srgbClr val="000000">
                      <a:alpha val="77000"/>
                    </a:srgbClr>
                  </a:outerShdw>
                  <a:reflection endPos="0" dist="50800" dir="5400000" sy="-100000" algn="bl" rotWithShape="0"/>
                </a:effectLst>
              </a:rPr>
            </a:br>
            <a:r>
              <a:rPr lang="fr-FR" sz="3900" b="1" dirty="0" smtClean="0"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bg1"/>
                    </a:gs>
                    <a:gs pos="100000">
                      <a:schemeClr val="tx2">
                        <a:lumMod val="60000"/>
                        <a:lumOff val="40000"/>
                      </a:schemeClr>
                    </a:gs>
                  </a:gsLst>
                  <a:lin ang="8100000" scaled="1"/>
                  <a:tileRect/>
                </a:gradFill>
                <a:effectLst>
                  <a:glow rad="76200">
                    <a:schemeClr val="bg2">
                      <a:lumMod val="25000"/>
                      <a:alpha val="37000"/>
                    </a:schemeClr>
                  </a:glow>
                  <a:outerShdw blurRad="228600" dist="50800" dir="5400000" sx="102000" sy="102000" algn="ctr" rotWithShape="0">
                    <a:srgbClr val="000000">
                      <a:alpha val="77000"/>
                    </a:srgbClr>
                  </a:outerShdw>
                  <a:reflection endPos="0" dist="50800" dir="5400000" sy="-100000" algn="bl" rotWithShape="0"/>
                </a:effectLst>
              </a:rPr>
              <a:t>C’est Quoi ?</a:t>
            </a:r>
            <a:endParaRPr lang="fr-FR" sz="3900" dirty="0">
              <a:gradFill flip="none" rotWithShape="1"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bg1"/>
                  </a:gs>
                  <a:gs pos="100000">
                    <a:schemeClr val="tx2">
                      <a:lumMod val="60000"/>
                      <a:lumOff val="40000"/>
                    </a:schemeClr>
                  </a:gs>
                </a:gsLst>
                <a:lin ang="8100000" scaled="1"/>
                <a:tileRect/>
              </a:gradFill>
              <a:effectLst>
                <a:glow rad="76200">
                  <a:schemeClr val="bg2">
                    <a:lumMod val="25000"/>
                    <a:alpha val="37000"/>
                  </a:schemeClr>
                </a:glow>
                <a:outerShdw blurRad="228600" dist="50800" dir="5400000" sx="102000" sy="102000" algn="ctr" rotWithShape="0">
                  <a:srgbClr val="000000">
                    <a:alpha val="77000"/>
                  </a:srgbClr>
                </a:outerShdw>
                <a:reflection endPos="0" dist="50800" dir="5400000" sy="-100000" algn="bl" rotWithShape="0"/>
              </a:effectLst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115616" y="2204864"/>
            <a:ext cx="6984776" cy="4118055"/>
          </a:xfrm>
        </p:spPr>
        <p:txBody>
          <a:bodyPr/>
          <a:lstStyle/>
          <a:p>
            <a:r>
              <a:rPr lang="fr-FR" u="sng" dirty="0" err="1" smtClean="0"/>
              <a:t>Indie</a:t>
            </a:r>
            <a:r>
              <a:rPr lang="fr-FR" u="sng" dirty="0" smtClean="0"/>
              <a:t> Game </a:t>
            </a:r>
            <a:r>
              <a:rPr lang="fr-FR" dirty="0" smtClean="0"/>
              <a:t>= Jeu Indépendant.</a:t>
            </a:r>
            <a:endParaRPr lang="fr-FR" dirty="0"/>
          </a:p>
          <a:p>
            <a:endParaRPr lang="fr-FR" dirty="0" smtClean="0"/>
          </a:p>
          <a:p>
            <a:r>
              <a:rPr lang="fr-FR" dirty="0" smtClean="0"/>
              <a:t>Jeu crée généralement avec </a:t>
            </a:r>
            <a:r>
              <a:rPr lang="fr-FR" b="1" i="1" dirty="0" smtClean="0"/>
              <a:t>peu</a:t>
            </a:r>
            <a:r>
              <a:rPr lang="fr-FR" dirty="0" smtClean="0"/>
              <a:t> de moyens : une ou deux personnes, développé dans un petit studio ou chez le créateur</a:t>
            </a:r>
          </a:p>
          <a:p>
            <a:endParaRPr lang="fr-FR" dirty="0"/>
          </a:p>
          <a:p>
            <a:r>
              <a:rPr lang="fr-FR" dirty="0" smtClean="0"/>
              <a:t>Jeu </a:t>
            </a:r>
            <a:r>
              <a:rPr lang="fr-FR" b="1" i="1" dirty="0" smtClean="0"/>
              <a:t>court</a:t>
            </a:r>
            <a:r>
              <a:rPr lang="fr-FR" dirty="0" smtClean="0"/>
              <a:t> (1h-6h) et </a:t>
            </a:r>
            <a:r>
              <a:rPr lang="fr-FR" b="1" i="1" dirty="0" smtClean="0"/>
              <a:t>simple</a:t>
            </a:r>
          </a:p>
          <a:p>
            <a:endParaRPr lang="fr-FR" b="1" i="1" dirty="0"/>
          </a:p>
          <a:p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9047267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31640" y="692696"/>
            <a:ext cx="6965245" cy="1202485"/>
          </a:xfrm>
        </p:spPr>
        <p:txBody>
          <a:bodyPr>
            <a:normAutofit fontScale="90000"/>
          </a:bodyPr>
          <a:lstStyle/>
          <a:p>
            <a:r>
              <a:rPr lang="fr-FR" b="1" dirty="0" smtClean="0"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bg1"/>
                    </a:gs>
                    <a:gs pos="100000">
                      <a:schemeClr val="tx2">
                        <a:lumMod val="60000"/>
                        <a:lumOff val="40000"/>
                      </a:schemeClr>
                    </a:gs>
                  </a:gsLst>
                  <a:lin ang="8100000" scaled="1"/>
                  <a:tileRect/>
                </a:gradFill>
                <a:effectLst>
                  <a:glow rad="76200">
                    <a:schemeClr val="bg2">
                      <a:lumMod val="25000"/>
                      <a:alpha val="37000"/>
                    </a:schemeClr>
                  </a:glow>
                  <a:outerShdw blurRad="228600" dist="50800" dir="5400000" sx="102000" sy="102000" algn="ctr" rotWithShape="0">
                    <a:srgbClr val="000000">
                      <a:alpha val="77000"/>
                    </a:srgbClr>
                  </a:outerShdw>
                  <a:reflection endPos="0" dist="50800" dir="5400000" sy="-100000" algn="bl" rotWithShape="0"/>
                </a:effectLst>
              </a:rPr>
              <a:t>Un « </a:t>
            </a:r>
            <a:r>
              <a:rPr lang="fr-FR" b="1" dirty="0" err="1" smtClean="0"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bg1"/>
                    </a:gs>
                    <a:gs pos="100000">
                      <a:schemeClr val="tx2">
                        <a:lumMod val="60000"/>
                        <a:lumOff val="40000"/>
                      </a:schemeClr>
                    </a:gs>
                  </a:gsLst>
                  <a:lin ang="8100000" scaled="1"/>
                  <a:tileRect/>
                </a:gradFill>
                <a:effectLst>
                  <a:glow rad="76200">
                    <a:schemeClr val="bg2">
                      <a:lumMod val="25000"/>
                      <a:alpha val="37000"/>
                    </a:schemeClr>
                  </a:glow>
                  <a:outerShdw blurRad="228600" dist="50800" dir="5400000" sx="102000" sy="102000" algn="ctr" rotWithShape="0">
                    <a:srgbClr val="000000">
                      <a:alpha val="77000"/>
                    </a:srgbClr>
                  </a:outerShdw>
                  <a:reflection endPos="0" dist="50800" dir="5400000" sy="-100000" algn="bl" rotWithShape="0"/>
                </a:effectLst>
              </a:rPr>
              <a:t>Indie</a:t>
            </a:r>
            <a:r>
              <a:rPr lang="fr-FR" b="1" dirty="0" smtClean="0"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bg1"/>
                    </a:gs>
                    <a:gs pos="100000">
                      <a:schemeClr val="tx2">
                        <a:lumMod val="60000"/>
                        <a:lumOff val="40000"/>
                      </a:schemeClr>
                    </a:gs>
                  </a:gsLst>
                  <a:lin ang="8100000" scaled="1"/>
                  <a:tileRect/>
                </a:gradFill>
                <a:effectLst>
                  <a:glow rad="76200">
                    <a:schemeClr val="bg2">
                      <a:lumMod val="25000"/>
                      <a:alpha val="37000"/>
                    </a:schemeClr>
                  </a:glow>
                  <a:outerShdw blurRad="228600" dist="50800" dir="5400000" sx="102000" sy="102000" algn="ctr" rotWithShape="0">
                    <a:srgbClr val="000000">
                      <a:alpha val="77000"/>
                    </a:srgbClr>
                  </a:outerShdw>
                  <a:reflection endPos="0" dist="50800" dir="5400000" sy="-100000" algn="bl" rotWithShape="0"/>
                </a:effectLst>
              </a:rPr>
              <a:t> Game »</a:t>
            </a:r>
            <a:br>
              <a:rPr lang="fr-FR" b="1" dirty="0" smtClean="0"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bg1"/>
                    </a:gs>
                    <a:gs pos="100000">
                      <a:schemeClr val="tx2">
                        <a:lumMod val="60000"/>
                        <a:lumOff val="40000"/>
                      </a:schemeClr>
                    </a:gs>
                  </a:gsLst>
                  <a:lin ang="8100000" scaled="1"/>
                  <a:tileRect/>
                </a:gradFill>
                <a:effectLst>
                  <a:glow rad="76200">
                    <a:schemeClr val="bg2">
                      <a:lumMod val="25000"/>
                      <a:alpha val="37000"/>
                    </a:schemeClr>
                  </a:glow>
                  <a:outerShdw blurRad="228600" dist="50800" dir="5400000" sx="102000" sy="102000" algn="ctr" rotWithShape="0">
                    <a:srgbClr val="000000">
                      <a:alpha val="77000"/>
                    </a:srgbClr>
                  </a:outerShdw>
                  <a:reflection endPos="0" dist="50800" dir="5400000" sy="-100000" algn="bl" rotWithShape="0"/>
                </a:effectLst>
              </a:rPr>
            </a:br>
            <a:r>
              <a:rPr lang="fr-FR" sz="3900" b="1" dirty="0" smtClean="0"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bg1"/>
                    </a:gs>
                    <a:gs pos="100000">
                      <a:schemeClr val="tx2">
                        <a:lumMod val="60000"/>
                        <a:lumOff val="40000"/>
                      </a:schemeClr>
                    </a:gs>
                  </a:gsLst>
                  <a:lin ang="8100000" scaled="1"/>
                  <a:tileRect/>
                </a:gradFill>
                <a:effectLst>
                  <a:glow rad="76200">
                    <a:schemeClr val="bg2">
                      <a:lumMod val="25000"/>
                      <a:alpha val="37000"/>
                    </a:schemeClr>
                  </a:glow>
                  <a:outerShdw blurRad="228600" dist="50800" dir="5400000" sx="102000" sy="102000" algn="ctr" rotWithShape="0">
                    <a:srgbClr val="000000">
                      <a:alpha val="77000"/>
                    </a:srgbClr>
                  </a:outerShdw>
                  <a:reflection endPos="0" dist="50800" dir="5400000" sy="-100000" algn="bl" rotWithShape="0"/>
                </a:effectLst>
              </a:rPr>
              <a:t>C’est Quoi ?</a:t>
            </a:r>
            <a:endParaRPr lang="fr-FR" sz="3900" dirty="0">
              <a:gradFill flip="none" rotWithShape="1"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bg1"/>
                  </a:gs>
                  <a:gs pos="100000">
                    <a:schemeClr val="tx2">
                      <a:lumMod val="60000"/>
                      <a:lumOff val="40000"/>
                    </a:schemeClr>
                  </a:gs>
                </a:gsLst>
                <a:lin ang="8100000" scaled="1"/>
                <a:tileRect/>
              </a:gradFill>
              <a:effectLst>
                <a:glow rad="76200">
                  <a:schemeClr val="bg2">
                    <a:lumMod val="25000"/>
                    <a:alpha val="37000"/>
                  </a:schemeClr>
                </a:glow>
                <a:outerShdw blurRad="228600" dist="50800" dir="5400000" sx="102000" sy="102000" algn="ctr" rotWithShape="0">
                  <a:srgbClr val="000000">
                    <a:alpha val="77000"/>
                  </a:srgbClr>
                </a:outerShdw>
                <a:reflection endPos="0" dist="50800" dir="5400000" sy="-100000" algn="bl" rotWithShape="0"/>
              </a:effectLst>
            </a:endParaRPr>
          </a:p>
        </p:txBody>
      </p:sp>
      <p:pic>
        <p:nvPicPr>
          <p:cNvPr id="2052" name="Picture 4" descr="http://icons.iconarchive.com/icons/iconka/places-of-interest/256/liberty-ico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5212" y="1370468"/>
            <a:ext cx="2069094" cy="2069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115616" y="2405015"/>
            <a:ext cx="7136471" cy="3528392"/>
          </a:xfrm>
        </p:spPr>
        <p:txBody>
          <a:bodyPr>
            <a:normAutofit/>
          </a:bodyPr>
          <a:lstStyle/>
          <a:p>
            <a:r>
              <a:rPr lang="fr-FR" u="sng" dirty="0" smtClean="0"/>
              <a:t>Les Avantages</a:t>
            </a:r>
            <a:r>
              <a:rPr lang="fr-FR" dirty="0" smtClean="0"/>
              <a:t> :</a:t>
            </a:r>
          </a:p>
          <a:p>
            <a:endParaRPr lang="fr-FR" dirty="0" smtClean="0"/>
          </a:p>
          <a:p>
            <a:r>
              <a:rPr lang="fr-FR" b="1" i="1" dirty="0" smtClean="0"/>
              <a:t>Indépendance</a:t>
            </a:r>
            <a:r>
              <a:rPr lang="fr-FR" dirty="0" smtClean="0"/>
              <a:t> vis-à-vis des gros studios : temps, moyens, organisation, liberté</a:t>
            </a:r>
          </a:p>
          <a:p>
            <a:endParaRPr lang="fr-FR" dirty="0"/>
          </a:p>
          <a:p>
            <a:r>
              <a:rPr lang="fr-FR" b="1" i="1" dirty="0" smtClean="0"/>
              <a:t>Plus de revenus </a:t>
            </a:r>
            <a:r>
              <a:rPr lang="fr-FR" dirty="0" smtClean="0"/>
              <a:t>générés si profits</a:t>
            </a:r>
            <a:endParaRPr lang="fr-FR" b="1" i="1" dirty="0"/>
          </a:p>
          <a:p>
            <a:endParaRPr lang="fr-FR" dirty="0" smtClean="0"/>
          </a:p>
        </p:txBody>
      </p:sp>
      <p:pic>
        <p:nvPicPr>
          <p:cNvPr id="7170" name="Picture 2" descr="http://aux.iconpedia.net/uploads/11240282452055483059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5106" y="3933056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84175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/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31640" y="692696"/>
            <a:ext cx="6965245" cy="1202485"/>
          </a:xfrm>
        </p:spPr>
        <p:txBody>
          <a:bodyPr>
            <a:normAutofit fontScale="90000"/>
          </a:bodyPr>
          <a:lstStyle/>
          <a:p>
            <a:r>
              <a:rPr lang="fr-FR" b="1" dirty="0" smtClean="0"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bg1"/>
                    </a:gs>
                    <a:gs pos="100000">
                      <a:schemeClr val="tx2">
                        <a:lumMod val="60000"/>
                        <a:lumOff val="40000"/>
                      </a:schemeClr>
                    </a:gs>
                  </a:gsLst>
                  <a:lin ang="8100000" scaled="1"/>
                  <a:tileRect/>
                </a:gradFill>
                <a:effectLst>
                  <a:glow rad="76200">
                    <a:schemeClr val="bg2">
                      <a:lumMod val="25000"/>
                      <a:alpha val="37000"/>
                    </a:schemeClr>
                  </a:glow>
                  <a:outerShdw blurRad="228600" dist="50800" dir="5400000" sx="102000" sy="102000" algn="ctr" rotWithShape="0">
                    <a:srgbClr val="000000">
                      <a:alpha val="77000"/>
                    </a:srgbClr>
                  </a:outerShdw>
                  <a:reflection endPos="0" dist="50800" dir="5400000" sy="-100000" algn="bl" rotWithShape="0"/>
                </a:effectLst>
              </a:rPr>
              <a:t>Un « </a:t>
            </a:r>
            <a:r>
              <a:rPr lang="fr-FR" b="1" dirty="0" err="1" smtClean="0"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bg1"/>
                    </a:gs>
                    <a:gs pos="100000">
                      <a:schemeClr val="tx2">
                        <a:lumMod val="60000"/>
                        <a:lumOff val="40000"/>
                      </a:schemeClr>
                    </a:gs>
                  </a:gsLst>
                  <a:lin ang="8100000" scaled="1"/>
                  <a:tileRect/>
                </a:gradFill>
                <a:effectLst>
                  <a:glow rad="76200">
                    <a:schemeClr val="bg2">
                      <a:lumMod val="25000"/>
                      <a:alpha val="37000"/>
                    </a:schemeClr>
                  </a:glow>
                  <a:outerShdw blurRad="228600" dist="50800" dir="5400000" sx="102000" sy="102000" algn="ctr" rotWithShape="0">
                    <a:srgbClr val="000000">
                      <a:alpha val="77000"/>
                    </a:srgbClr>
                  </a:outerShdw>
                  <a:reflection endPos="0" dist="50800" dir="5400000" sy="-100000" algn="bl" rotWithShape="0"/>
                </a:effectLst>
              </a:rPr>
              <a:t>Indie</a:t>
            </a:r>
            <a:r>
              <a:rPr lang="fr-FR" b="1" dirty="0" smtClean="0"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bg1"/>
                    </a:gs>
                    <a:gs pos="100000">
                      <a:schemeClr val="tx2">
                        <a:lumMod val="60000"/>
                        <a:lumOff val="40000"/>
                      </a:schemeClr>
                    </a:gs>
                  </a:gsLst>
                  <a:lin ang="8100000" scaled="1"/>
                  <a:tileRect/>
                </a:gradFill>
                <a:effectLst>
                  <a:glow rad="76200">
                    <a:schemeClr val="bg2">
                      <a:lumMod val="25000"/>
                      <a:alpha val="37000"/>
                    </a:schemeClr>
                  </a:glow>
                  <a:outerShdw blurRad="228600" dist="50800" dir="5400000" sx="102000" sy="102000" algn="ctr" rotWithShape="0">
                    <a:srgbClr val="000000">
                      <a:alpha val="77000"/>
                    </a:srgbClr>
                  </a:outerShdw>
                  <a:reflection endPos="0" dist="50800" dir="5400000" sy="-100000" algn="bl" rotWithShape="0"/>
                </a:effectLst>
              </a:rPr>
              <a:t> Game »</a:t>
            </a:r>
            <a:br>
              <a:rPr lang="fr-FR" b="1" dirty="0" smtClean="0"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bg1"/>
                    </a:gs>
                    <a:gs pos="100000">
                      <a:schemeClr val="tx2">
                        <a:lumMod val="60000"/>
                        <a:lumOff val="40000"/>
                      </a:schemeClr>
                    </a:gs>
                  </a:gsLst>
                  <a:lin ang="8100000" scaled="1"/>
                  <a:tileRect/>
                </a:gradFill>
                <a:effectLst>
                  <a:glow rad="76200">
                    <a:schemeClr val="bg2">
                      <a:lumMod val="25000"/>
                      <a:alpha val="37000"/>
                    </a:schemeClr>
                  </a:glow>
                  <a:outerShdw blurRad="228600" dist="50800" dir="5400000" sx="102000" sy="102000" algn="ctr" rotWithShape="0">
                    <a:srgbClr val="000000">
                      <a:alpha val="77000"/>
                    </a:srgbClr>
                  </a:outerShdw>
                  <a:reflection endPos="0" dist="50800" dir="5400000" sy="-100000" algn="bl" rotWithShape="0"/>
                </a:effectLst>
              </a:rPr>
            </a:br>
            <a:r>
              <a:rPr lang="fr-FR" sz="3900" b="1" dirty="0" smtClean="0"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bg1"/>
                    </a:gs>
                    <a:gs pos="100000">
                      <a:schemeClr val="tx2">
                        <a:lumMod val="60000"/>
                        <a:lumOff val="40000"/>
                      </a:schemeClr>
                    </a:gs>
                  </a:gsLst>
                  <a:lin ang="8100000" scaled="1"/>
                  <a:tileRect/>
                </a:gradFill>
                <a:effectLst>
                  <a:glow rad="76200">
                    <a:schemeClr val="bg2">
                      <a:lumMod val="25000"/>
                      <a:alpha val="37000"/>
                    </a:schemeClr>
                  </a:glow>
                  <a:outerShdw blurRad="228600" dist="50800" dir="5400000" sx="102000" sy="102000" algn="ctr" rotWithShape="0">
                    <a:srgbClr val="000000">
                      <a:alpha val="77000"/>
                    </a:srgbClr>
                  </a:outerShdw>
                  <a:reflection endPos="0" dist="50800" dir="5400000" sy="-100000" algn="bl" rotWithShape="0"/>
                </a:effectLst>
              </a:rPr>
              <a:t>C’est Quoi ?</a:t>
            </a:r>
            <a:endParaRPr lang="fr-FR" sz="3900" dirty="0">
              <a:gradFill flip="none" rotWithShape="1"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bg1"/>
                  </a:gs>
                  <a:gs pos="100000">
                    <a:schemeClr val="tx2">
                      <a:lumMod val="60000"/>
                      <a:lumOff val="40000"/>
                    </a:schemeClr>
                  </a:gs>
                </a:gsLst>
                <a:lin ang="8100000" scaled="1"/>
                <a:tileRect/>
              </a:gradFill>
              <a:effectLst>
                <a:glow rad="76200">
                  <a:schemeClr val="bg2">
                    <a:lumMod val="25000"/>
                    <a:alpha val="37000"/>
                  </a:schemeClr>
                </a:glow>
                <a:outerShdw blurRad="228600" dist="50800" dir="5400000" sx="102000" sy="102000" algn="ctr" rotWithShape="0">
                  <a:srgbClr val="000000">
                    <a:alpha val="77000"/>
                  </a:srgbClr>
                </a:outerShdw>
                <a:reflection endPos="0" dist="50800" dir="5400000" sy="-100000" algn="bl" rotWithShape="0"/>
              </a:effectLst>
            </a:endParaRPr>
          </a:p>
        </p:txBody>
      </p:sp>
      <p:pic>
        <p:nvPicPr>
          <p:cNvPr id="6146" name="Picture 2" descr="http://www.clker.com/cliparts/f/f/e/4/12065572121317625675no_hope_Wireless_access_point.svg.med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1255" y="3500797"/>
            <a:ext cx="720080" cy="777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023214" y="2560194"/>
            <a:ext cx="7128792" cy="3436161"/>
          </a:xfrm>
        </p:spPr>
        <p:txBody>
          <a:bodyPr>
            <a:normAutofit/>
          </a:bodyPr>
          <a:lstStyle/>
          <a:p>
            <a:r>
              <a:rPr lang="fr-FR" u="sng" dirty="0" smtClean="0"/>
              <a:t>Les Désavantages</a:t>
            </a:r>
            <a:r>
              <a:rPr lang="fr-FR" dirty="0" smtClean="0"/>
              <a:t> :</a:t>
            </a:r>
          </a:p>
          <a:p>
            <a:endParaRPr lang="fr-FR" dirty="0" smtClean="0"/>
          </a:p>
          <a:p>
            <a:r>
              <a:rPr lang="fr-FR" b="1" i="1" dirty="0" smtClean="0"/>
              <a:t>Lent</a:t>
            </a:r>
            <a:r>
              <a:rPr lang="fr-FR" dirty="0" smtClean="0"/>
              <a:t> à réaliser</a:t>
            </a:r>
          </a:p>
          <a:p>
            <a:endParaRPr lang="fr-FR" dirty="0"/>
          </a:p>
          <a:p>
            <a:r>
              <a:rPr lang="fr-FR" dirty="0" smtClean="0"/>
              <a:t>Recours aux </a:t>
            </a:r>
            <a:r>
              <a:rPr lang="fr-FR" b="1" i="1" dirty="0" smtClean="0"/>
              <a:t>studios</a:t>
            </a:r>
            <a:r>
              <a:rPr lang="fr-FR" dirty="0" smtClean="0"/>
              <a:t> pour faire connaître le jeu</a:t>
            </a:r>
            <a:endParaRPr lang="fr-FR" b="1" i="1" dirty="0"/>
          </a:p>
          <a:p>
            <a:endParaRPr lang="fr-FR" dirty="0" smtClean="0"/>
          </a:p>
        </p:txBody>
      </p:sp>
      <p:pic>
        <p:nvPicPr>
          <p:cNvPr id="3076" name="Picture 4" descr="http://pixabay.com/static/uploads/photo/2012/04/14/14/04/icon-34048_640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8847" y="3249354"/>
            <a:ext cx="773298" cy="1028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2869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31640" y="692696"/>
            <a:ext cx="6965245" cy="1202485"/>
          </a:xfrm>
        </p:spPr>
        <p:txBody>
          <a:bodyPr>
            <a:normAutofit fontScale="90000"/>
          </a:bodyPr>
          <a:lstStyle/>
          <a:p>
            <a:r>
              <a:rPr lang="fr-FR" b="1" dirty="0" smtClean="0"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bg1"/>
                    </a:gs>
                    <a:gs pos="100000">
                      <a:schemeClr val="tx2">
                        <a:lumMod val="60000"/>
                        <a:lumOff val="40000"/>
                      </a:schemeClr>
                    </a:gs>
                  </a:gsLst>
                  <a:lin ang="8100000" scaled="1"/>
                  <a:tileRect/>
                </a:gradFill>
                <a:effectLst>
                  <a:glow rad="76200">
                    <a:schemeClr val="bg2">
                      <a:lumMod val="25000"/>
                      <a:alpha val="37000"/>
                    </a:schemeClr>
                  </a:glow>
                  <a:outerShdw blurRad="228600" dist="50800" dir="5400000" sx="102000" sy="102000" algn="ctr" rotWithShape="0">
                    <a:srgbClr val="000000">
                      <a:alpha val="77000"/>
                    </a:srgbClr>
                  </a:outerShdw>
                  <a:reflection endPos="0" dist="50800" dir="5400000" sy="-100000" algn="bl" rotWithShape="0"/>
                </a:effectLst>
              </a:rPr>
              <a:t>Des Exemples de</a:t>
            </a:r>
            <a:br>
              <a:rPr lang="fr-FR" b="1" dirty="0" smtClean="0"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bg1"/>
                    </a:gs>
                    <a:gs pos="100000">
                      <a:schemeClr val="tx2">
                        <a:lumMod val="60000"/>
                        <a:lumOff val="40000"/>
                      </a:schemeClr>
                    </a:gs>
                  </a:gsLst>
                  <a:lin ang="8100000" scaled="1"/>
                  <a:tileRect/>
                </a:gradFill>
                <a:effectLst>
                  <a:glow rad="76200">
                    <a:schemeClr val="bg2">
                      <a:lumMod val="25000"/>
                      <a:alpha val="37000"/>
                    </a:schemeClr>
                  </a:glow>
                  <a:outerShdw blurRad="228600" dist="50800" dir="5400000" sx="102000" sy="102000" algn="ctr" rotWithShape="0">
                    <a:srgbClr val="000000">
                      <a:alpha val="77000"/>
                    </a:srgbClr>
                  </a:outerShdw>
                  <a:reflection endPos="0" dist="50800" dir="5400000" sy="-100000" algn="bl" rotWithShape="0"/>
                </a:effectLst>
              </a:rPr>
            </a:br>
            <a:r>
              <a:rPr lang="fr-FR" sz="3900" b="1" dirty="0" smtClean="0"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bg1"/>
                    </a:gs>
                    <a:gs pos="100000">
                      <a:schemeClr val="tx2">
                        <a:lumMod val="60000"/>
                        <a:lumOff val="40000"/>
                      </a:schemeClr>
                    </a:gs>
                  </a:gsLst>
                  <a:lin ang="8100000" scaled="1"/>
                  <a:tileRect/>
                </a:gradFill>
                <a:effectLst>
                  <a:glow rad="76200">
                    <a:schemeClr val="bg2">
                      <a:lumMod val="25000"/>
                      <a:alpha val="37000"/>
                    </a:schemeClr>
                  </a:glow>
                  <a:outerShdw blurRad="228600" dist="50800" dir="5400000" sx="102000" sy="102000" algn="ctr" rotWithShape="0">
                    <a:srgbClr val="000000">
                      <a:alpha val="77000"/>
                    </a:srgbClr>
                  </a:outerShdw>
                  <a:reflection endPos="0" dist="50800" dir="5400000" sy="-100000" algn="bl" rotWithShape="0"/>
                </a:effectLst>
              </a:rPr>
              <a:t>Jeux Indépendants</a:t>
            </a:r>
            <a:endParaRPr lang="fr-FR" sz="3900" dirty="0">
              <a:gradFill flip="none" rotWithShape="1"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bg1"/>
                  </a:gs>
                  <a:gs pos="100000">
                    <a:schemeClr val="tx2">
                      <a:lumMod val="60000"/>
                      <a:lumOff val="40000"/>
                    </a:schemeClr>
                  </a:gs>
                </a:gsLst>
                <a:lin ang="8100000" scaled="1"/>
                <a:tileRect/>
              </a:gradFill>
              <a:effectLst>
                <a:glow rad="76200">
                  <a:schemeClr val="bg2">
                    <a:lumMod val="25000"/>
                    <a:alpha val="37000"/>
                  </a:schemeClr>
                </a:glow>
                <a:outerShdw blurRad="228600" dist="50800" dir="5400000" sx="102000" sy="102000" algn="ctr" rotWithShape="0">
                  <a:srgbClr val="000000">
                    <a:alpha val="77000"/>
                  </a:srgbClr>
                </a:outerShdw>
                <a:reflection endPos="0" dist="50800" dir="5400000" sy="-100000" algn="bl" rotWithShape="0"/>
              </a:effectLst>
            </a:endParaRPr>
          </a:p>
        </p:txBody>
      </p:sp>
      <p:pic>
        <p:nvPicPr>
          <p:cNvPr id="1026" name="Picture 2" descr="http://media.begeek.fr/2012/10/minecraft_1-650x37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" y="2420888"/>
            <a:ext cx="3542014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683568" y="4563465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i="1" dirty="0" err="1" smtClean="0"/>
              <a:t>Minecraft</a:t>
            </a:r>
            <a:r>
              <a:rPr lang="fr-FR" i="1" dirty="0" smtClean="0"/>
              <a:t> - 2009 </a:t>
            </a:r>
            <a:endParaRPr lang="fr-FR" dirty="0" smtClean="0"/>
          </a:p>
          <a:p>
            <a:pPr algn="ctr"/>
            <a:r>
              <a:rPr lang="fr-FR" b="1" dirty="0" smtClean="0"/>
              <a:t>7 millions d’exemplaires vendus</a:t>
            </a:r>
            <a:endParaRPr lang="fr-FR" dirty="0"/>
          </a:p>
        </p:txBody>
      </p:sp>
      <p:pic>
        <p:nvPicPr>
          <p:cNvPr id="1028" name="Picture 4" descr="http://image.jeuxvideo.com/images/x3/s/u/super-meat-boy-xbox-360-02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420888"/>
            <a:ext cx="3600400" cy="2012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4317328" y="45711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i="1" dirty="0" smtClean="0"/>
              <a:t>Super </a:t>
            </a:r>
            <a:r>
              <a:rPr lang="fr-FR" i="1" dirty="0" err="1" smtClean="0"/>
              <a:t>Meat</a:t>
            </a:r>
            <a:r>
              <a:rPr lang="fr-FR" i="1" dirty="0" smtClean="0"/>
              <a:t> Boy  - 2008</a:t>
            </a:r>
            <a:endParaRPr lang="fr-FR" dirty="0"/>
          </a:p>
          <a:p>
            <a:pPr algn="ctr"/>
            <a:r>
              <a:rPr lang="fr-FR" b="1" dirty="0" smtClean="0"/>
              <a:t>1 million d’exemplaire vendu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358331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31640" y="692696"/>
            <a:ext cx="6965245" cy="1202485"/>
          </a:xfrm>
        </p:spPr>
        <p:txBody>
          <a:bodyPr>
            <a:normAutofit fontScale="90000"/>
          </a:bodyPr>
          <a:lstStyle/>
          <a:p>
            <a:r>
              <a:rPr lang="fr-FR" b="1" dirty="0" smtClean="0"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bg1"/>
                    </a:gs>
                    <a:gs pos="100000">
                      <a:schemeClr val="tx2">
                        <a:lumMod val="60000"/>
                        <a:lumOff val="40000"/>
                      </a:schemeClr>
                    </a:gs>
                  </a:gsLst>
                  <a:lin ang="8100000" scaled="1"/>
                  <a:tileRect/>
                </a:gradFill>
                <a:effectLst>
                  <a:glow rad="76200">
                    <a:schemeClr val="bg2">
                      <a:lumMod val="25000"/>
                      <a:alpha val="37000"/>
                    </a:schemeClr>
                  </a:glow>
                  <a:outerShdw blurRad="228600" dist="50800" dir="5400000" sx="102000" sy="102000" algn="ctr" rotWithShape="0">
                    <a:srgbClr val="000000">
                      <a:alpha val="77000"/>
                    </a:srgbClr>
                  </a:outerShdw>
                  <a:reflection endPos="0" dist="50800" dir="5400000" sy="-100000" algn="bl" rotWithShape="0"/>
                </a:effectLst>
              </a:rPr>
              <a:t>Des Exemples de</a:t>
            </a:r>
            <a:br>
              <a:rPr lang="fr-FR" b="1" dirty="0" smtClean="0"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bg1"/>
                    </a:gs>
                    <a:gs pos="100000">
                      <a:schemeClr val="tx2">
                        <a:lumMod val="60000"/>
                        <a:lumOff val="40000"/>
                      </a:schemeClr>
                    </a:gs>
                  </a:gsLst>
                  <a:lin ang="8100000" scaled="1"/>
                  <a:tileRect/>
                </a:gradFill>
                <a:effectLst>
                  <a:glow rad="76200">
                    <a:schemeClr val="bg2">
                      <a:lumMod val="25000"/>
                      <a:alpha val="37000"/>
                    </a:schemeClr>
                  </a:glow>
                  <a:outerShdw blurRad="228600" dist="50800" dir="5400000" sx="102000" sy="102000" algn="ctr" rotWithShape="0">
                    <a:srgbClr val="000000">
                      <a:alpha val="77000"/>
                    </a:srgbClr>
                  </a:outerShdw>
                  <a:reflection endPos="0" dist="50800" dir="5400000" sy="-100000" algn="bl" rotWithShape="0"/>
                </a:effectLst>
              </a:rPr>
            </a:br>
            <a:r>
              <a:rPr lang="fr-FR" sz="3900" b="1" dirty="0" smtClean="0"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bg1"/>
                    </a:gs>
                    <a:gs pos="100000">
                      <a:schemeClr val="tx2">
                        <a:lumMod val="60000"/>
                        <a:lumOff val="40000"/>
                      </a:schemeClr>
                    </a:gs>
                  </a:gsLst>
                  <a:lin ang="8100000" scaled="1"/>
                  <a:tileRect/>
                </a:gradFill>
                <a:effectLst>
                  <a:glow rad="76200">
                    <a:schemeClr val="bg2">
                      <a:lumMod val="25000"/>
                      <a:alpha val="37000"/>
                    </a:schemeClr>
                  </a:glow>
                  <a:outerShdw blurRad="228600" dist="50800" dir="5400000" sx="102000" sy="102000" algn="ctr" rotWithShape="0">
                    <a:srgbClr val="000000">
                      <a:alpha val="77000"/>
                    </a:srgbClr>
                  </a:outerShdw>
                  <a:reflection endPos="0" dist="50800" dir="5400000" sy="-100000" algn="bl" rotWithShape="0"/>
                </a:effectLst>
              </a:rPr>
              <a:t>Jeux Indépendants</a:t>
            </a:r>
            <a:endParaRPr lang="fr-FR" sz="3900" dirty="0">
              <a:gradFill flip="none" rotWithShape="1"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bg1"/>
                  </a:gs>
                  <a:gs pos="100000">
                    <a:schemeClr val="tx2">
                      <a:lumMod val="60000"/>
                      <a:lumOff val="40000"/>
                    </a:schemeClr>
                  </a:gs>
                </a:gsLst>
                <a:lin ang="8100000" scaled="1"/>
                <a:tileRect/>
              </a:gradFill>
              <a:effectLst>
                <a:glow rad="76200">
                  <a:schemeClr val="bg2">
                    <a:lumMod val="25000"/>
                    <a:alpha val="37000"/>
                  </a:schemeClr>
                </a:glow>
                <a:outerShdw blurRad="228600" dist="50800" dir="5400000" sx="102000" sy="102000" algn="ctr" rotWithShape="0">
                  <a:srgbClr val="000000">
                    <a:alpha val="77000"/>
                  </a:srgbClr>
                </a:outerShdw>
                <a:reflection endPos="0" dist="50800" dir="5400000" sy="-100000" algn="bl" rotWithShape="0"/>
              </a:effectLst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443359" y="4584125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i="1" dirty="0" err="1" smtClean="0"/>
              <a:t>Amnesia</a:t>
            </a:r>
            <a:r>
              <a:rPr lang="fr-FR" i="1" dirty="0" smtClean="0"/>
              <a:t> : The </a:t>
            </a:r>
            <a:r>
              <a:rPr lang="fr-FR" i="1" dirty="0" err="1" smtClean="0"/>
              <a:t>Dark</a:t>
            </a:r>
            <a:r>
              <a:rPr lang="fr-FR" i="1" dirty="0" smtClean="0"/>
              <a:t> </a:t>
            </a:r>
            <a:r>
              <a:rPr lang="fr-FR" i="1" dirty="0" err="1" smtClean="0"/>
              <a:t>Descent</a:t>
            </a:r>
            <a:r>
              <a:rPr lang="fr-FR" i="1" dirty="0" smtClean="0"/>
              <a:t> - 2010 </a:t>
            </a:r>
            <a:endParaRPr lang="fr-FR" dirty="0" smtClean="0"/>
          </a:p>
          <a:p>
            <a:pPr algn="ctr"/>
            <a:r>
              <a:rPr lang="fr-FR" b="1" dirty="0" smtClean="0"/>
              <a:t>400 000 exemplaires vendus</a:t>
            </a:r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539552" y="458412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i="1" dirty="0" smtClean="0"/>
              <a:t>Castle </a:t>
            </a:r>
            <a:r>
              <a:rPr lang="fr-FR" i="1" dirty="0" err="1" smtClean="0"/>
              <a:t>Crushers</a:t>
            </a:r>
            <a:r>
              <a:rPr lang="fr-FR" i="1" dirty="0" smtClean="0"/>
              <a:t> - 2008</a:t>
            </a:r>
            <a:endParaRPr lang="fr-FR" dirty="0"/>
          </a:p>
          <a:p>
            <a:pPr algn="ctr"/>
            <a:r>
              <a:rPr lang="fr-FR" b="1" dirty="0" smtClean="0"/>
              <a:t>2 million d’exemplaire vendus</a:t>
            </a:r>
            <a:endParaRPr lang="fr-FR" dirty="0"/>
          </a:p>
        </p:txBody>
      </p:sp>
      <p:pic>
        <p:nvPicPr>
          <p:cNvPr id="2050" name="Picture 2" descr="http://gamingsince198x.fr/wp-content/uploads/amnesia-the-dark-descent-pc-02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392321"/>
            <a:ext cx="3425229" cy="2141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farm4.static.flickr.com/3407/4597009198_5a6cc8307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379389"/>
            <a:ext cx="3522598" cy="2141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36946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31640" y="692696"/>
            <a:ext cx="6965245" cy="1202485"/>
          </a:xfrm>
        </p:spPr>
        <p:txBody>
          <a:bodyPr>
            <a:normAutofit/>
          </a:bodyPr>
          <a:lstStyle/>
          <a:p>
            <a:r>
              <a:rPr lang="fr-FR" b="1" dirty="0" smtClean="0"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bg1"/>
                    </a:gs>
                    <a:gs pos="100000">
                      <a:schemeClr val="tx2">
                        <a:lumMod val="60000"/>
                        <a:lumOff val="40000"/>
                      </a:schemeClr>
                    </a:gs>
                  </a:gsLst>
                  <a:lin ang="8100000" scaled="1"/>
                  <a:tileRect/>
                </a:gradFill>
                <a:effectLst>
                  <a:glow rad="76200">
                    <a:schemeClr val="bg2">
                      <a:lumMod val="25000"/>
                      <a:alpha val="37000"/>
                    </a:schemeClr>
                  </a:glow>
                  <a:outerShdw blurRad="228600" dist="50800" dir="5400000" sx="102000" sy="102000" algn="ctr" rotWithShape="0">
                    <a:srgbClr val="000000">
                      <a:alpha val="77000"/>
                    </a:srgbClr>
                  </a:outerShdw>
                  <a:reflection endPos="0" dist="50800" dir="5400000" sy="-100000" algn="bl" rotWithShape="0"/>
                </a:effectLst>
              </a:rPr>
              <a:t>Pourquoi ce Sujet ?</a:t>
            </a:r>
            <a:endParaRPr lang="fr-FR" sz="3900" dirty="0">
              <a:gradFill flip="none" rotWithShape="1"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bg1"/>
                  </a:gs>
                  <a:gs pos="100000">
                    <a:schemeClr val="tx2">
                      <a:lumMod val="60000"/>
                      <a:lumOff val="40000"/>
                    </a:schemeClr>
                  </a:gs>
                </a:gsLst>
                <a:lin ang="8100000" scaled="1"/>
                <a:tileRect/>
              </a:gradFill>
              <a:effectLst>
                <a:glow rad="76200">
                  <a:schemeClr val="bg2">
                    <a:lumMod val="25000"/>
                    <a:alpha val="37000"/>
                  </a:schemeClr>
                </a:glow>
                <a:outerShdw blurRad="228600" dist="50800" dir="5400000" sx="102000" sy="102000" algn="ctr" rotWithShape="0">
                  <a:srgbClr val="000000">
                    <a:alpha val="77000"/>
                  </a:srgbClr>
                </a:outerShdw>
                <a:reflection endPos="0" dist="50800" dir="5400000" sy="-100000" algn="bl" rotWithShape="0"/>
              </a:effectLst>
            </a:endParaRPr>
          </a:p>
        </p:txBody>
      </p:sp>
      <p:sp>
        <p:nvSpPr>
          <p:cNvPr id="7" name="Espace réservé du contenu 2"/>
          <p:cNvSpPr>
            <a:spLocks noGrp="1"/>
          </p:cNvSpPr>
          <p:nvPr>
            <p:ph idx="1"/>
          </p:nvPr>
        </p:nvSpPr>
        <p:spPr>
          <a:xfrm>
            <a:off x="1125248" y="2591691"/>
            <a:ext cx="7128792" cy="3436161"/>
          </a:xfrm>
        </p:spPr>
        <p:txBody>
          <a:bodyPr>
            <a:normAutofit/>
          </a:bodyPr>
          <a:lstStyle/>
          <a:p>
            <a:r>
              <a:rPr lang="fr-FR" b="1" dirty="0" smtClean="0"/>
              <a:t>Intéressé</a:t>
            </a:r>
            <a:r>
              <a:rPr lang="fr-FR" dirty="0" smtClean="0"/>
              <a:t> par le sujet</a:t>
            </a:r>
          </a:p>
          <a:p>
            <a:pPr marL="0" indent="0">
              <a:buNone/>
            </a:pPr>
            <a:endParaRPr lang="fr-FR" dirty="0" smtClean="0"/>
          </a:p>
          <a:p>
            <a:r>
              <a:rPr lang="fr-FR" b="1" i="1" dirty="0" smtClean="0"/>
              <a:t>De nombreuses sources</a:t>
            </a:r>
          </a:p>
          <a:p>
            <a:endParaRPr lang="fr-FR" dirty="0"/>
          </a:p>
          <a:p>
            <a:r>
              <a:rPr lang="fr-FR" dirty="0" smtClean="0"/>
              <a:t>Ouverture vers un milieu </a:t>
            </a:r>
            <a:r>
              <a:rPr lang="fr-FR" b="1" dirty="0" smtClean="0"/>
              <a:t>professionnel</a:t>
            </a:r>
            <a:endParaRPr lang="fr-FR" b="1" i="1" dirty="0"/>
          </a:p>
          <a:p>
            <a:endParaRPr lang="fr-FR" dirty="0" smtClean="0"/>
          </a:p>
        </p:txBody>
      </p:sp>
      <p:pic>
        <p:nvPicPr>
          <p:cNvPr id="4100" name="Picture 4" descr="http://icons.iconarchive.com/icons/colorflow/colorflow_1/256/16-Quick-Look-ico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3680" y="2123696"/>
            <a:ext cx="1152128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://meritworld.com/images/Social%20Icons/rss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1551" y="3307725"/>
            <a:ext cx="926232" cy="926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http://cdn1.iconfinder.com/data/icons/Pretty_office_icon_part_2/256/Briefcas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1912" y="3755352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07826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31640" y="692696"/>
            <a:ext cx="6965245" cy="1202485"/>
          </a:xfrm>
        </p:spPr>
        <p:txBody>
          <a:bodyPr>
            <a:normAutofit/>
          </a:bodyPr>
          <a:lstStyle/>
          <a:p>
            <a:r>
              <a:rPr lang="fr-FR" b="1" dirty="0" smtClean="0"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bg1"/>
                    </a:gs>
                    <a:gs pos="100000">
                      <a:schemeClr val="tx2">
                        <a:lumMod val="60000"/>
                        <a:lumOff val="40000"/>
                      </a:schemeClr>
                    </a:gs>
                  </a:gsLst>
                  <a:lin ang="8100000" scaled="1"/>
                  <a:tileRect/>
                </a:gradFill>
                <a:effectLst>
                  <a:glow rad="76200">
                    <a:schemeClr val="bg2">
                      <a:lumMod val="25000"/>
                      <a:alpha val="37000"/>
                    </a:schemeClr>
                  </a:glow>
                  <a:outerShdw blurRad="228600" dist="50800" dir="5400000" sx="102000" sy="102000" algn="ctr" rotWithShape="0">
                    <a:srgbClr val="000000">
                      <a:alpha val="77000"/>
                    </a:srgbClr>
                  </a:outerShdw>
                  <a:reflection endPos="0" dist="50800" dir="5400000" sy="-100000" algn="bl" rotWithShape="0"/>
                </a:effectLst>
              </a:rPr>
              <a:t>Nos Flux</a:t>
            </a:r>
            <a:endParaRPr lang="fr-FR" sz="3900" dirty="0">
              <a:gradFill flip="none" rotWithShape="1"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bg1"/>
                  </a:gs>
                  <a:gs pos="100000">
                    <a:schemeClr val="tx2">
                      <a:lumMod val="60000"/>
                      <a:lumOff val="40000"/>
                    </a:schemeClr>
                  </a:gs>
                </a:gsLst>
                <a:lin ang="8100000" scaled="1"/>
                <a:tileRect/>
              </a:gradFill>
              <a:effectLst>
                <a:glow rad="76200">
                  <a:schemeClr val="bg2">
                    <a:lumMod val="25000"/>
                    <a:alpha val="37000"/>
                  </a:schemeClr>
                </a:glow>
                <a:outerShdw blurRad="228600" dist="50800" dir="5400000" sx="102000" sy="102000" algn="ctr" rotWithShape="0">
                  <a:srgbClr val="000000">
                    <a:alpha val="77000"/>
                  </a:srgbClr>
                </a:outerShdw>
                <a:reflection endPos="0" dist="50800" dir="5400000" sy="-100000" algn="bl" rotWithShape="0"/>
              </a:effectLst>
            </a:endParaRPr>
          </a:p>
        </p:txBody>
      </p:sp>
      <p:sp>
        <p:nvSpPr>
          <p:cNvPr id="7" name="Espace réservé du contenu 2"/>
          <p:cNvSpPr>
            <a:spLocks noGrp="1"/>
          </p:cNvSpPr>
          <p:nvPr>
            <p:ph idx="1"/>
          </p:nvPr>
        </p:nvSpPr>
        <p:spPr>
          <a:xfrm>
            <a:off x="1187624" y="2289955"/>
            <a:ext cx="7128792" cy="3436161"/>
          </a:xfrm>
        </p:spPr>
        <p:txBody>
          <a:bodyPr>
            <a:normAutofit/>
          </a:bodyPr>
          <a:lstStyle/>
          <a:p>
            <a:r>
              <a:rPr lang="fr-FR" b="1" i="1" dirty="0" smtClean="0"/>
              <a:t>Google Reader</a:t>
            </a:r>
            <a:endParaRPr lang="fr-FR" i="1" dirty="0" smtClean="0"/>
          </a:p>
          <a:p>
            <a:pPr marL="0" indent="0">
              <a:buNone/>
            </a:pPr>
            <a:endParaRPr lang="fr-FR" dirty="0" smtClean="0"/>
          </a:p>
          <a:p>
            <a:r>
              <a:rPr lang="fr-FR" b="1" i="1" dirty="0" err="1" smtClean="0"/>
              <a:t>Twitter</a:t>
            </a:r>
            <a:endParaRPr lang="fr-FR" b="1" i="1" dirty="0" smtClean="0"/>
          </a:p>
          <a:p>
            <a:endParaRPr lang="fr-FR" dirty="0"/>
          </a:p>
          <a:p>
            <a:r>
              <a:rPr lang="fr-FR" b="1" i="1" dirty="0" smtClean="0"/>
              <a:t>Happy-Gaming.fr</a:t>
            </a:r>
          </a:p>
          <a:p>
            <a:endParaRPr lang="fr-FR" b="1" i="1" dirty="0"/>
          </a:p>
          <a:p>
            <a:r>
              <a:rPr lang="fr-FR" b="1" i="1" dirty="0" smtClean="0"/>
              <a:t>Jeuxvideo.com</a:t>
            </a:r>
            <a:endParaRPr lang="fr-FR" b="1" i="1" dirty="0"/>
          </a:p>
          <a:p>
            <a:endParaRPr lang="fr-FR" dirty="0" smtClean="0"/>
          </a:p>
        </p:txBody>
      </p:sp>
      <p:pic>
        <p:nvPicPr>
          <p:cNvPr id="5124" name="Picture 4" descr="http://www.userlogos.org/files/logos/zigzag/GoogleReade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569875"/>
            <a:ext cx="2304256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s://twitter.com/images/resources/twitter-bird-light-bg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9030" y="2522836"/>
            <a:ext cx="1550462" cy="1550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://www.happy-gaming.fr/wp-content/uploads/ba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77" y="3591577"/>
            <a:ext cx="2591219" cy="1100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http://www.alttab-gaming.com/upload/news/logo_jeuxvideocom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6963" y="4784634"/>
            <a:ext cx="2929334" cy="798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69193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31640" y="692696"/>
            <a:ext cx="6965245" cy="1202485"/>
          </a:xfrm>
        </p:spPr>
        <p:txBody>
          <a:bodyPr>
            <a:normAutofit/>
          </a:bodyPr>
          <a:lstStyle/>
          <a:p>
            <a:r>
              <a:rPr lang="fr-FR" b="1" dirty="0" smtClean="0"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bg1"/>
                    </a:gs>
                    <a:gs pos="100000">
                      <a:schemeClr val="tx2">
                        <a:lumMod val="60000"/>
                        <a:lumOff val="40000"/>
                      </a:schemeClr>
                    </a:gs>
                  </a:gsLst>
                  <a:lin ang="8100000" scaled="1"/>
                  <a:tileRect/>
                </a:gradFill>
                <a:effectLst>
                  <a:glow rad="76200">
                    <a:schemeClr val="bg2">
                      <a:lumMod val="25000"/>
                      <a:alpha val="37000"/>
                    </a:schemeClr>
                  </a:glow>
                  <a:outerShdw blurRad="228600" dist="50800" dir="5400000" sx="102000" sy="102000" algn="ctr" rotWithShape="0">
                    <a:srgbClr val="000000">
                      <a:alpha val="77000"/>
                    </a:srgbClr>
                  </a:outerShdw>
                  <a:reflection endPos="0" dist="50800" dir="5400000" sy="-100000" algn="bl" rotWithShape="0"/>
                </a:effectLst>
              </a:rPr>
              <a:t>Nos Flux</a:t>
            </a:r>
            <a:endParaRPr lang="fr-FR" sz="3900" dirty="0">
              <a:gradFill flip="none" rotWithShape="1"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bg1"/>
                  </a:gs>
                  <a:gs pos="100000">
                    <a:schemeClr val="tx2">
                      <a:lumMod val="60000"/>
                      <a:lumOff val="40000"/>
                    </a:schemeClr>
                  </a:gs>
                </a:gsLst>
                <a:lin ang="8100000" scaled="1"/>
                <a:tileRect/>
              </a:gradFill>
              <a:effectLst>
                <a:glow rad="76200">
                  <a:schemeClr val="bg2">
                    <a:lumMod val="25000"/>
                    <a:alpha val="37000"/>
                  </a:schemeClr>
                </a:glow>
                <a:outerShdw blurRad="228600" dist="50800" dir="5400000" sx="102000" sy="102000" algn="ctr" rotWithShape="0">
                  <a:srgbClr val="000000">
                    <a:alpha val="77000"/>
                  </a:srgbClr>
                </a:outerShdw>
                <a:reflection endPos="0" dist="50800" dir="5400000" sy="-100000" algn="bl" rotWithShape="0"/>
              </a:effectLst>
            </a:endParaRPr>
          </a:p>
        </p:txBody>
      </p:sp>
      <p:sp>
        <p:nvSpPr>
          <p:cNvPr id="7" name="Espace réservé du contenu 2"/>
          <p:cNvSpPr>
            <a:spLocks noGrp="1"/>
          </p:cNvSpPr>
          <p:nvPr>
            <p:ph idx="1"/>
          </p:nvPr>
        </p:nvSpPr>
        <p:spPr>
          <a:xfrm>
            <a:off x="1835696" y="4653136"/>
            <a:ext cx="7128792" cy="3436161"/>
          </a:xfrm>
        </p:spPr>
        <p:txBody>
          <a:bodyPr>
            <a:normAutofit/>
          </a:bodyPr>
          <a:lstStyle/>
          <a:p>
            <a:r>
              <a:rPr lang="fr-FR" b="1" i="1" dirty="0" smtClean="0"/>
              <a:t>The </a:t>
            </a:r>
            <a:r>
              <a:rPr lang="fr-FR" b="1" i="1" dirty="0" err="1" smtClean="0"/>
              <a:t>Indie</a:t>
            </a:r>
            <a:r>
              <a:rPr lang="fr-FR" b="1" i="1" dirty="0" smtClean="0"/>
              <a:t> Game — The </a:t>
            </a:r>
            <a:r>
              <a:rPr lang="fr-FR" b="1" i="1" dirty="0" err="1" smtClean="0"/>
              <a:t>Movie</a:t>
            </a:r>
            <a:endParaRPr lang="fr-FR" b="1" i="1" dirty="0" smtClean="0"/>
          </a:p>
          <a:p>
            <a:pPr lvl="2"/>
            <a:r>
              <a:rPr lang="fr-FR" b="1" i="1" dirty="0" smtClean="0"/>
              <a:t>Super </a:t>
            </a:r>
            <a:r>
              <a:rPr lang="fr-FR" b="1" i="1" dirty="0" err="1" smtClean="0"/>
              <a:t>Meat</a:t>
            </a:r>
            <a:r>
              <a:rPr lang="fr-FR" b="1" i="1" dirty="0" smtClean="0"/>
              <a:t> Boy</a:t>
            </a:r>
          </a:p>
          <a:p>
            <a:pPr lvl="2"/>
            <a:r>
              <a:rPr lang="fr-FR" b="1" i="1" dirty="0" smtClean="0"/>
              <a:t>FEZ</a:t>
            </a:r>
          </a:p>
          <a:p>
            <a:pPr lvl="2"/>
            <a:r>
              <a:rPr lang="fr-FR" b="1" i="1" dirty="0" err="1" smtClean="0"/>
              <a:t>Braid</a:t>
            </a:r>
            <a:endParaRPr lang="fr-FR" b="1" i="1" dirty="0" smtClean="0"/>
          </a:p>
          <a:p>
            <a:pPr lvl="2"/>
            <a:endParaRPr lang="fr-FR" i="1" dirty="0" smtClean="0"/>
          </a:p>
          <a:p>
            <a:endParaRPr lang="fr-FR" dirty="0" smtClean="0"/>
          </a:p>
        </p:txBody>
      </p:sp>
      <p:pic>
        <p:nvPicPr>
          <p:cNvPr id="8194" name="Picture 2" descr="http://www.ludoscience.com/files/static/Image/blog/indie-game-the-movi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807809"/>
            <a:ext cx="4734094" cy="2705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80252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99592" y="692696"/>
            <a:ext cx="7397293" cy="1202485"/>
          </a:xfrm>
        </p:spPr>
        <p:txBody>
          <a:bodyPr>
            <a:normAutofit fontScale="90000"/>
          </a:bodyPr>
          <a:lstStyle/>
          <a:p>
            <a:r>
              <a:rPr lang="fr-FR" b="1" dirty="0" smtClean="0"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bg1"/>
                    </a:gs>
                    <a:gs pos="100000">
                      <a:schemeClr val="tx2">
                        <a:lumMod val="60000"/>
                        <a:lumOff val="40000"/>
                      </a:schemeClr>
                    </a:gs>
                  </a:gsLst>
                  <a:lin ang="8100000" scaled="1"/>
                  <a:tileRect/>
                </a:gradFill>
                <a:effectLst>
                  <a:glow rad="76200">
                    <a:schemeClr val="bg2">
                      <a:lumMod val="25000"/>
                      <a:alpha val="37000"/>
                    </a:schemeClr>
                  </a:glow>
                  <a:outerShdw blurRad="228600" dist="50800" dir="5400000" sx="102000" sy="102000" algn="ctr" rotWithShape="0">
                    <a:srgbClr val="000000">
                      <a:alpha val="77000"/>
                    </a:srgbClr>
                  </a:outerShdw>
                  <a:reflection endPos="0" dist="50800" dir="5400000" sy="-100000" algn="bl" rotWithShape="0"/>
                </a:effectLst>
              </a:rPr>
              <a:t>Moyens de Communication</a:t>
            </a:r>
            <a:endParaRPr lang="fr-FR" sz="3900" dirty="0">
              <a:gradFill flip="none" rotWithShape="1"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bg1"/>
                  </a:gs>
                  <a:gs pos="100000">
                    <a:schemeClr val="tx2">
                      <a:lumMod val="60000"/>
                      <a:lumOff val="40000"/>
                    </a:schemeClr>
                  </a:gs>
                </a:gsLst>
                <a:lin ang="8100000" scaled="1"/>
                <a:tileRect/>
              </a:gradFill>
              <a:effectLst>
                <a:glow rad="76200">
                  <a:schemeClr val="bg2">
                    <a:lumMod val="25000"/>
                    <a:alpha val="37000"/>
                  </a:schemeClr>
                </a:glow>
                <a:outerShdw blurRad="228600" dist="50800" dir="5400000" sx="102000" sy="102000" algn="ctr" rotWithShape="0">
                  <a:srgbClr val="000000">
                    <a:alpha val="77000"/>
                  </a:srgbClr>
                </a:outerShdw>
                <a:reflection endPos="0" dist="50800" dir="5400000" sy="-100000" algn="bl" rotWithShape="0"/>
              </a:effectLst>
            </a:endParaRPr>
          </a:p>
        </p:txBody>
      </p:sp>
      <p:sp>
        <p:nvSpPr>
          <p:cNvPr id="7" name="Espace réservé du contenu 2"/>
          <p:cNvSpPr>
            <a:spLocks noGrp="1"/>
          </p:cNvSpPr>
          <p:nvPr>
            <p:ph idx="1"/>
          </p:nvPr>
        </p:nvSpPr>
        <p:spPr>
          <a:xfrm>
            <a:off x="1259632" y="4077072"/>
            <a:ext cx="7128792" cy="3436161"/>
          </a:xfrm>
        </p:spPr>
        <p:txBody>
          <a:bodyPr>
            <a:normAutofit/>
          </a:bodyPr>
          <a:lstStyle/>
          <a:p>
            <a:r>
              <a:rPr lang="fr-FR" b="1" i="1" dirty="0">
                <a:solidFill>
                  <a:srgbClr val="FFC000"/>
                </a:solidFill>
                <a:hlinkClick r:id="rId2"/>
              </a:rPr>
              <a:t>http://indiegameworld.wordpress.com</a:t>
            </a:r>
            <a:r>
              <a:rPr lang="fr-FR" b="1" i="1" dirty="0" smtClean="0">
                <a:solidFill>
                  <a:srgbClr val="FFC000"/>
                </a:solidFill>
                <a:hlinkClick r:id="rId2"/>
              </a:rPr>
              <a:t>/</a:t>
            </a:r>
            <a:endParaRPr lang="fr-FR" b="1" i="1" dirty="0" smtClean="0">
              <a:solidFill>
                <a:srgbClr val="FFC000"/>
              </a:solidFill>
            </a:endParaRPr>
          </a:p>
          <a:p>
            <a:pPr lvl="1"/>
            <a:r>
              <a:rPr lang="fr-FR" b="1" i="1" dirty="0" smtClean="0"/>
              <a:t>Actualité des Jeux Indépendants</a:t>
            </a:r>
          </a:p>
          <a:p>
            <a:pPr lvl="1"/>
            <a:r>
              <a:rPr lang="fr-FR" b="1" i="1" dirty="0" smtClean="0"/>
              <a:t>Avis rédigés [Info-</a:t>
            </a:r>
            <a:r>
              <a:rPr lang="fr-FR" b="1" i="1" dirty="0" err="1" smtClean="0"/>
              <a:t>Games</a:t>
            </a:r>
            <a:r>
              <a:rPr lang="fr-FR" b="1" i="1" dirty="0" smtClean="0"/>
              <a:t>]</a:t>
            </a:r>
          </a:p>
          <a:p>
            <a:pPr lvl="1"/>
            <a:r>
              <a:rPr lang="fr-FR" b="1" i="1" dirty="0" smtClean="0"/>
              <a:t>News du Site</a:t>
            </a:r>
            <a:endParaRPr lang="fr-FR" dirty="0" smtClean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558" y="2060848"/>
            <a:ext cx="7283095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 descr="http://www.abelbooks.net/data/_uploaded/media/Twitter-Log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606260"/>
            <a:ext cx="720080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 descr="http://www.mcss.gov.on.ca/images/mcss/about/facebook_log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0309" y="5707277"/>
            <a:ext cx="518046" cy="518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4527105" y="5845776"/>
            <a:ext cx="314220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 algn="just"/>
            <a:r>
              <a:rPr lang="fr-FR" sz="1200" b="1" i="1" dirty="0">
                <a:solidFill>
                  <a:schemeClr val="bg2">
                    <a:lumMod val="50000"/>
                  </a:schemeClr>
                </a:solidFill>
              </a:rPr>
              <a:t>https://twitter.com/indiegameworld</a:t>
            </a:r>
            <a:endParaRPr lang="fr-FR" sz="12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800088" y="5772549"/>
            <a:ext cx="31502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 algn="just"/>
            <a:r>
              <a:rPr lang="fr-FR" sz="1200" b="1" i="1" dirty="0">
                <a:solidFill>
                  <a:schemeClr val="bg2">
                    <a:lumMod val="50000"/>
                  </a:schemeClr>
                </a:solidFill>
              </a:rPr>
              <a:t>http://www.facebook.com/pages</a:t>
            </a:r>
            <a:r>
              <a:rPr lang="fr-FR" sz="1200" b="1" i="1" dirty="0" smtClean="0">
                <a:solidFill>
                  <a:schemeClr val="bg2">
                    <a:lumMod val="50000"/>
                  </a:schemeClr>
                </a:solidFill>
              </a:rPr>
              <a:t>/</a:t>
            </a:r>
          </a:p>
          <a:p>
            <a:pPr marL="0" lvl="1" algn="just"/>
            <a:r>
              <a:rPr lang="fr-FR" sz="1200" b="1" i="1" dirty="0" err="1" smtClean="0">
                <a:solidFill>
                  <a:schemeClr val="bg2">
                    <a:lumMod val="50000"/>
                  </a:schemeClr>
                </a:solidFill>
              </a:rPr>
              <a:t>Indie</a:t>
            </a:r>
            <a:r>
              <a:rPr lang="fr-FR" sz="1200" b="1" i="1" dirty="0" smtClean="0">
                <a:solidFill>
                  <a:schemeClr val="bg2">
                    <a:lumMod val="50000"/>
                  </a:schemeClr>
                </a:solidFill>
              </a:rPr>
              <a:t>-Game-World/120372748115399</a:t>
            </a:r>
            <a:endParaRPr lang="fr-FR" sz="1200" b="1" i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2027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uiExpand="1" build="p"/>
      <p:bldP spid="3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31640" y="692696"/>
            <a:ext cx="6965245" cy="1202485"/>
          </a:xfrm>
        </p:spPr>
        <p:txBody>
          <a:bodyPr>
            <a:normAutofit/>
          </a:bodyPr>
          <a:lstStyle/>
          <a:p>
            <a:r>
              <a:rPr lang="fr-FR" b="1" dirty="0" smtClean="0">
                <a:gradFill flip="none" rotWithShape="1">
                  <a:gsLst>
                    <a:gs pos="0">
                      <a:schemeClr val="accent1">
                        <a:tint val="66000"/>
                        <a:satMod val="160000"/>
                      </a:schemeClr>
                    </a:gs>
                    <a:gs pos="50000">
                      <a:schemeClr val="bg1"/>
                    </a:gs>
                    <a:gs pos="100000">
                      <a:schemeClr val="tx2">
                        <a:lumMod val="60000"/>
                        <a:lumOff val="40000"/>
                      </a:schemeClr>
                    </a:gs>
                  </a:gsLst>
                  <a:lin ang="8100000" scaled="1"/>
                  <a:tileRect/>
                </a:gradFill>
                <a:effectLst>
                  <a:glow rad="76200">
                    <a:schemeClr val="bg2">
                      <a:lumMod val="25000"/>
                      <a:alpha val="37000"/>
                    </a:schemeClr>
                  </a:glow>
                  <a:outerShdw blurRad="228600" dist="50800" dir="5400000" sx="102000" sy="102000" algn="ctr" rotWithShape="0">
                    <a:srgbClr val="000000">
                      <a:alpha val="77000"/>
                    </a:srgbClr>
                  </a:outerShdw>
                  <a:reflection endPos="0" dist="50800" dir="5400000" sy="-100000" algn="bl" rotWithShape="0"/>
                </a:effectLst>
              </a:rPr>
              <a:t>Orientation de la Veille</a:t>
            </a:r>
            <a:endParaRPr lang="fr-FR" sz="3900" dirty="0">
              <a:gradFill flip="none" rotWithShape="1"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bg1"/>
                  </a:gs>
                  <a:gs pos="100000">
                    <a:schemeClr val="tx2">
                      <a:lumMod val="60000"/>
                      <a:lumOff val="40000"/>
                    </a:schemeClr>
                  </a:gs>
                </a:gsLst>
                <a:lin ang="8100000" scaled="1"/>
                <a:tileRect/>
              </a:gradFill>
              <a:effectLst>
                <a:glow rad="76200">
                  <a:schemeClr val="bg2">
                    <a:lumMod val="25000"/>
                    <a:alpha val="37000"/>
                  </a:schemeClr>
                </a:glow>
                <a:outerShdw blurRad="228600" dist="50800" dir="5400000" sx="102000" sy="102000" algn="ctr" rotWithShape="0">
                  <a:srgbClr val="000000">
                    <a:alpha val="77000"/>
                  </a:srgbClr>
                </a:outerShdw>
                <a:reflection endPos="0" dist="50800" dir="5400000" sy="-100000" algn="bl" rotWithShape="0"/>
              </a:effectLst>
            </a:endParaRPr>
          </a:p>
        </p:txBody>
      </p:sp>
      <p:sp>
        <p:nvSpPr>
          <p:cNvPr id="7" name="Espace réservé du contenu 2"/>
          <p:cNvSpPr>
            <a:spLocks noGrp="1"/>
          </p:cNvSpPr>
          <p:nvPr>
            <p:ph idx="1"/>
          </p:nvPr>
        </p:nvSpPr>
        <p:spPr>
          <a:xfrm>
            <a:off x="827584" y="2276872"/>
            <a:ext cx="7776864" cy="4032448"/>
          </a:xfrm>
        </p:spPr>
        <p:txBody>
          <a:bodyPr>
            <a:normAutofit/>
          </a:bodyPr>
          <a:lstStyle/>
          <a:p>
            <a:r>
              <a:rPr lang="fr-FR" b="1" dirty="0" smtClean="0"/>
              <a:t>Continuer</a:t>
            </a:r>
            <a:r>
              <a:rPr lang="fr-FR" dirty="0" smtClean="0"/>
              <a:t> à rechercher de l’information</a:t>
            </a:r>
          </a:p>
          <a:p>
            <a:pPr marL="0" indent="0">
              <a:buNone/>
            </a:pPr>
            <a:endParaRPr lang="fr-FR" dirty="0" smtClean="0"/>
          </a:p>
          <a:p>
            <a:r>
              <a:rPr lang="fr-FR" dirty="0" smtClean="0"/>
              <a:t>Précision du sujet :</a:t>
            </a:r>
          </a:p>
          <a:p>
            <a:endParaRPr lang="fr-FR" dirty="0"/>
          </a:p>
          <a:p>
            <a:pPr marL="0" indent="0">
              <a:buNone/>
            </a:pPr>
            <a:r>
              <a:rPr lang="fr-FR" b="1" i="1" u="sng" dirty="0" smtClean="0">
                <a:sym typeface="Wingdings" pitchFamily="2" charset="2"/>
              </a:rPr>
              <a:t> </a:t>
            </a:r>
            <a:r>
              <a:rPr lang="fr-FR" b="1" i="1" u="sng" dirty="0" smtClean="0"/>
              <a:t>Comment créer un jeu indépendant</a:t>
            </a:r>
            <a:r>
              <a:rPr lang="fr-FR" b="1" i="1" dirty="0" smtClean="0"/>
              <a:t> ? </a:t>
            </a:r>
            <a:r>
              <a:rPr lang="fr-FR" dirty="0" smtClean="0"/>
              <a:t>: </a:t>
            </a:r>
            <a:endParaRPr lang="fr-FR" b="1" i="1" dirty="0"/>
          </a:p>
          <a:p>
            <a:pPr lvl="1"/>
            <a:r>
              <a:rPr lang="fr-FR" sz="1500" b="1" i="1" dirty="0" smtClean="0"/>
              <a:t>Budget ? </a:t>
            </a:r>
          </a:p>
          <a:p>
            <a:pPr lvl="1"/>
            <a:r>
              <a:rPr lang="fr-FR" sz="1500" b="1" i="1" dirty="0" smtClean="0"/>
              <a:t>Langages utilisés ?</a:t>
            </a:r>
          </a:p>
          <a:p>
            <a:pPr lvl="1"/>
            <a:r>
              <a:rPr lang="fr-FR" sz="1500" b="1" i="1" dirty="0" smtClean="0"/>
              <a:t>Vie des développeurs ? (</a:t>
            </a:r>
            <a:r>
              <a:rPr lang="fr-FR" sz="1500" b="1" i="1" dirty="0" err="1" smtClean="0"/>
              <a:t>Indie</a:t>
            </a:r>
            <a:r>
              <a:rPr lang="fr-FR" sz="1500" b="1" i="1" dirty="0" smtClean="0"/>
              <a:t> Game — The </a:t>
            </a:r>
            <a:r>
              <a:rPr lang="fr-FR" sz="1500" b="1" i="1" dirty="0" err="1" smtClean="0"/>
              <a:t>Movie</a:t>
            </a:r>
            <a:r>
              <a:rPr lang="fr-FR" sz="1500" b="1" i="1" dirty="0" smtClean="0"/>
              <a:t>)</a:t>
            </a:r>
          </a:p>
          <a:p>
            <a:pPr lvl="1"/>
            <a:r>
              <a:rPr lang="fr-FR" sz="1500" b="1" i="1" dirty="0" smtClean="0"/>
              <a:t>Interview ? Studio </a:t>
            </a:r>
            <a:r>
              <a:rPr lang="fr-FR" sz="1500" b="1" i="1" dirty="0" err="1" smtClean="0"/>
              <a:t>Shiro</a:t>
            </a:r>
            <a:r>
              <a:rPr lang="fr-FR" sz="1500" b="1" i="1" dirty="0" smtClean="0"/>
              <a:t> </a:t>
            </a:r>
            <a:r>
              <a:rPr lang="fr-FR" sz="1500" b="1" i="1" dirty="0" err="1" smtClean="0"/>
              <a:t>Games</a:t>
            </a:r>
            <a:r>
              <a:rPr lang="fr-FR" sz="1500" b="1" i="1" dirty="0"/>
              <a:t> </a:t>
            </a:r>
            <a:r>
              <a:rPr lang="fr-FR" sz="1500" b="1" i="1" dirty="0" smtClean="0"/>
              <a:t>à Bordeaux, créateurs de </a:t>
            </a:r>
            <a:r>
              <a:rPr lang="fr-FR" sz="1500" b="1" i="1" u="sng" dirty="0" err="1" smtClean="0"/>
              <a:t>Evoland</a:t>
            </a:r>
            <a:endParaRPr lang="fr-FR" sz="1500" b="1" i="1" u="sng" dirty="0" smtClean="0"/>
          </a:p>
          <a:p>
            <a:pPr lvl="1"/>
            <a:r>
              <a:rPr lang="fr-FR" sz="1500" b="1" i="1" dirty="0" smtClean="0"/>
              <a:t>Communication : Quelle(s) plateforme(s) ? XBLA ? PSN ? </a:t>
            </a:r>
            <a:r>
              <a:rPr lang="fr-FR" sz="1500" b="1" i="1" dirty="0" err="1" smtClean="0"/>
              <a:t>Steam</a:t>
            </a:r>
            <a:r>
              <a:rPr lang="fr-FR" sz="1500" b="1" i="1" dirty="0" smtClean="0"/>
              <a:t> ? …</a:t>
            </a:r>
          </a:p>
        </p:txBody>
      </p:sp>
      <p:pic>
        <p:nvPicPr>
          <p:cNvPr id="10242" name="Picture 2" descr="http://icons.iconarchive.com/icons/deleket/scrap/256/Magnifying-Glass-ico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5104" y="1912297"/>
            <a:ext cx="1072716" cy="1072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8" name="Picture 8" descr="http://tecfaetu.unige.ch/perso/maltt/dacostj7/engrenag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700294"/>
            <a:ext cx="1152128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72680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C:\Users\PC\Documents\goulibou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534" y="5045058"/>
            <a:ext cx="2114123" cy="1140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E:\SRC 2012\Veille Jeux Independants\Site\Indie Game 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25663">
            <a:off x="5649753" y="1194078"/>
            <a:ext cx="2222222" cy="2234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763688" y="1484784"/>
            <a:ext cx="5723468" cy="2066233"/>
          </a:xfrm>
        </p:spPr>
        <p:txBody>
          <a:bodyPr>
            <a:normAutofit/>
            <a:scene3d>
              <a:camera prst="orthographicFront"/>
              <a:lightRig rig="threePt" dir="t"/>
            </a:scene3d>
            <a:sp3d extrusionH="57150" contourW="44450" prstMaterial="matte">
              <a:bevelT w="38100" h="38100"/>
              <a:bevelB w="19050" h="38100" prst="convex"/>
              <a:extrusionClr>
                <a:schemeClr val="tx1">
                  <a:lumMod val="85000"/>
                  <a:lumOff val="15000"/>
                </a:schemeClr>
              </a:extrusionClr>
              <a:contourClr>
                <a:schemeClr val="bg1"/>
              </a:contourClr>
            </a:sp3d>
          </a:bodyPr>
          <a:lstStyle/>
          <a:p>
            <a:r>
              <a:rPr lang="fr-FR" sz="5400" b="1" dirty="0" smtClean="0">
                <a:solidFill>
                  <a:schemeClr val="accent2">
                    <a:lumMod val="75000"/>
                  </a:schemeClr>
                </a:solidFill>
                <a:effectLst>
                  <a:glow rad="88900">
                    <a:schemeClr val="bg2">
                      <a:lumMod val="25000"/>
                      <a:alpha val="48000"/>
                    </a:schemeClr>
                  </a:glow>
                  <a:outerShdw blurRad="38100" dist="38100" dir="2700000" sx="98000" sy="98000" algn="tl">
                    <a:srgbClr val="000000">
                      <a:alpha val="41000"/>
                    </a:srgbClr>
                  </a:outerShdw>
                </a:effectLst>
              </a:rPr>
              <a:t>Les Jeux Indépendants</a:t>
            </a:r>
            <a:endParaRPr lang="fr-FR" sz="5400" b="1" dirty="0">
              <a:solidFill>
                <a:schemeClr val="accent2">
                  <a:lumMod val="75000"/>
                </a:schemeClr>
              </a:solidFill>
              <a:effectLst>
                <a:glow rad="88900">
                  <a:schemeClr val="bg2">
                    <a:lumMod val="25000"/>
                    <a:alpha val="48000"/>
                  </a:schemeClr>
                </a:glow>
                <a:outerShdw blurRad="38100" dist="38100" dir="2700000" sx="98000" sy="98000" algn="tl">
                  <a:srgbClr val="000000">
                    <a:alpha val="41000"/>
                  </a:srgbClr>
                </a:outerShdw>
              </a:effectLst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6013152" cy="1524000"/>
          </a:xfrm>
        </p:spPr>
        <p:txBody>
          <a:bodyPr>
            <a:normAutofit/>
          </a:bodyPr>
          <a:lstStyle/>
          <a:p>
            <a:r>
              <a:rPr lang="fr-FR" u="sng" dirty="0" smtClean="0"/>
              <a:t>Projet PPP réalisé par</a:t>
            </a:r>
            <a:r>
              <a:rPr lang="fr-FR" dirty="0" smtClean="0"/>
              <a:t> :</a:t>
            </a:r>
          </a:p>
          <a:p>
            <a:pPr algn="l"/>
            <a:r>
              <a:rPr lang="fr-FR" dirty="0" smtClean="0"/>
              <a:t>Kévin Rolin-</a:t>
            </a:r>
            <a:r>
              <a:rPr lang="fr-FR" dirty="0" err="1" smtClean="0"/>
              <a:t>Bénitez</a:t>
            </a:r>
            <a:r>
              <a:rPr lang="fr-FR" dirty="0" smtClean="0"/>
              <a:t>    </a:t>
            </a:r>
            <a:r>
              <a:rPr lang="fr-FR" dirty="0" err="1" smtClean="0"/>
              <a:t>Razafindrabe</a:t>
            </a:r>
            <a:r>
              <a:rPr lang="fr-FR" dirty="0" smtClean="0"/>
              <a:t> Landy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1003675" y="4653136"/>
            <a:ext cx="7272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  <a:sym typeface="Wingdings" pitchFamily="2" charset="2"/>
              </a:rPr>
              <a:t>Rendez vous sur </a:t>
            </a:r>
            <a:r>
              <a:rPr lang="fr-FR" b="1" i="1" dirty="0" smtClean="0">
                <a:solidFill>
                  <a:srgbClr val="FFC000"/>
                </a:solidFill>
                <a:hlinkClick r:id="rId4"/>
              </a:rPr>
              <a:t>http</a:t>
            </a:r>
            <a:r>
              <a:rPr lang="fr-FR" b="1" i="1" dirty="0">
                <a:solidFill>
                  <a:srgbClr val="FFC000"/>
                </a:solidFill>
                <a:hlinkClick r:id="rId4"/>
              </a:rPr>
              <a:t>://indiegameworld.wordpress.com/</a:t>
            </a:r>
            <a:endParaRPr lang="fr-FR" b="1" i="1" dirty="0">
              <a:solidFill>
                <a:srgbClr val="FFC000"/>
              </a:solidFill>
            </a:endParaRPr>
          </a:p>
          <a:p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1701374" y="5238508"/>
            <a:ext cx="451916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500" b="1" i="1" dirty="0" smtClean="0">
                <a:sym typeface="Wingdings" pitchFamily="2" charset="2"/>
              </a:rPr>
              <a:t>— Merci de votre écoute ! </a:t>
            </a:r>
            <a:endParaRPr lang="fr-FR" sz="2500" b="1" i="1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91470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unaise">
  <a:themeElements>
    <a:clrScheme name="Élémentaire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api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2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3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133</TotalTime>
  <Words>282</Words>
  <Application>Microsoft Office PowerPoint</Application>
  <PresentationFormat>Affichage à l'écran (4:3)</PresentationFormat>
  <Paragraphs>75</Paragraphs>
  <Slides>12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3" baseType="lpstr">
      <vt:lpstr>Punaise</vt:lpstr>
      <vt:lpstr>Les Jeux Indépendants</vt:lpstr>
      <vt:lpstr>Un « Indie Game » C’est Quoi ?</vt:lpstr>
      <vt:lpstr>Un « Indie Game » C’est Quoi ?</vt:lpstr>
      <vt:lpstr>Un « Indie Game » C’est Quoi ?</vt:lpstr>
      <vt:lpstr>Des Exemples de Jeux Indépendants</vt:lpstr>
      <vt:lpstr>Des Exemples de Jeux Indépendants</vt:lpstr>
      <vt:lpstr>Pourquoi ce Sujet ?</vt:lpstr>
      <vt:lpstr>Nos Flux</vt:lpstr>
      <vt:lpstr>Nos Flux</vt:lpstr>
      <vt:lpstr>Moyens de Communication</vt:lpstr>
      <vt:lpstr>Orientation de la Veille</vt:lpstr>
      <vt:lpstr>Les Jeux Indépendants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Jeux Indépendants</dc:title>
  <dc:creator>KRB</dc:creator>
  <cp:lastModifiedBy>KRB</cp:lastModifiedBy>
  <cp:revision>13</cp:revision>
  <dcterms:created xsi:type="dcterms:W3CDTF">2012-10-21T14:32:31Z</dcterms:created>
  <dcterms:modified xsi:type="dcterms:W3CDTF">2012-10-21T20:14:30Z</dcterms:modified>
</cp:coreProperties>
</file>