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3"/>
  </p:notesMasterIdLst>
  <p:sldIdLst>
    <p:sldId id="256" r:id="rId2"/>
    <p:sldId id="257" r:id="rId3"/>
    <p:sldId id="289" r:id="rId4"/>
    <p:sldId id="274" r:id="rId5"/>
    <p:sldId id="285" r:id="rId6"/>
    <p:sldId id="286" r:id="rId7"/>
    <p:sldId id="287" r:id="rId8"/>
    <p:sldId id="291" r:id="rId9"/>
    <p:sldId id="292" r:id="rId10"/>
    <p:sldId id="296" r:id="rId11"/>
    <p:sldId id="297" r:id="rId12"/>
    <p:sldId id="298" r:id="rId13"/>
    <p:sldId id="300" r:id="rId14"/>
    <p:sldId id="299" r:id="rId15"/>
    <p:sldId id="268" r:id="rId16"/>
    <p:sldId id="301" r:id="rId17"/>
    <p:sldId id="304" r:id="rId18"/>
    <p:sldId id="302" r:id="rId19"/>
    <p:sldId id="303" r:id="rId20"/>
    <p:sldId id="288" r:id="rId21"/>
    <p:sldId id="283" r:id="rId22"/>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6" d="100"/>
          <a:sy n="86" d="100"/>
        </p:scale>
        <p:origin x="-1494" y="-6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0C45D48-AA09-40CD-B3DB-3178C334D19F}" type="datetimeFigureOut">
              <a:rPr lang="fr-FR" smtClean="0"/>
              <a:pPr/>
              <a:t>01/12/2011</a:t>
            </a:fld>
            <a:endParaRPr lang="fr-FR"/>
          </a:p>
        </p:txBody>
      </p:sp>
      <p:sp>
        <p:nvSpPr>
          <p:cNvPr id="4" name="Espace réservé de l'image des diapositives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148FA78-97C9-49BC-AB02-A65AB31A3DFA}" type="slidenum">
              <a:rPr lang="fr-FR" smtClean="0"/>
              <a:pPr/>
              <a:t>‹N°›</a:t>
            </a:fld>
            <a:endParaRPr lang="fr-F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smtClean="0"/>
          </a:p>
          <a:p>
            <a:endParaRPr lang="fr-FR" smtClean="0"/>
          </a:p>
          <a:p>
            <a:endParaRPr lang="fr-FR"/>
          </a:p>
        </p:txBody>
      </p:sp>
      <p:sp>
        <p:nvSpPr>
          <p:cNvPr id="4" name="Espace réservé du numéro de diapositive 3"/>
          <p:cNvSpPr>
            <a:spLocks noGrp="1"/>
          </p:cNvSpPr>
          <p:nvPr>
            <p:ph type="sldNum" sz="quarter" idx="10"/>
          </p:nvPr>
        </p:nvSpPr>
        <p:spPr/>
        <p:txBody>
          <a:bodyPr/>
          <a:lstStyle/>
          <a:p>
            <a:fld id="{6148FA78-97C9-49BC-AB02-A65AB31A3DFA}" type="slidenum">
              <a:rPr lang="fr-FR" smtClean="0"/>
              <a:pPr/>
              <a:t>1</a:t>
            </a:fld>
            <a:endParaRPr lang="fr-F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8" name="Titre 7"/>
          <p:cNvSpPr>
            <a:spLocks noGrp="1"/>
          </p:cNvSpPr>
          <p:nvPr>
            <p:ph type="ctrTitle"/>
          </p:nvPr>
        </p:nvSpPr>
        <p:spPr>
          <a:xfrm>
            <a:off x="422030" y="1371600"/>
            <a:ext cx="8229600"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fr-FR" smtClean="0"/>
              <a:t>Cliquez pour modifier le style du titre</a:t>
            </a:r>
            <a:endParaRPr kumimoji="0" lang="en-US"/>
          </a:p>
        </p:txBody>
      </p:sp>
      <p:sp>
        <p:nvSpPr>
          <p:cNvPr id="28" name="Espace réservé de la date 27"/>
          <p:cNvSpPr>
            <a:spLocks noGrp="1"/>
          </p:cNvSpPr>
          <p:nvPr>
            <p:ph type="dt" sz="half" idx="10"/>
          </p:nvPr>
        </p:nvSpPr>
        <p:spPr/>
        <p:txBody>
          <a:bodyPr/>
          <a:lstStyle/>
          <a:p>
            <a:fld id="{F40CE8B0-8E20-4183-9AD2-17D4AECBAF72}" type="datetimeFigureOut">
              <a:rPr lang="fr-FR" smtClean="0"/>
              <a:pPr/>
              <a:t>01/12/2011</a:t>
            </a:fld>
            <a:endParaRPr lang="fr-FR"/>
          </a:p>
        </p:txBody>
      </p:sp>
      <p:sp>
        <p:nvSpPr>
          <p:cNvPr id="17" name="Espace réservé du pied de page 16"/>
          <p:cNvSpPr>
            <a:spLocks noGrp="1"/>
          </p:cNvSpPr>
          <p:nvPr>
            <p:ph type="ftr" sz="quarter" idx="11"/>
          </p:nvPr>
        </p:nvSpPr>
        <p:spPr/>
        <p:txBody>
          <a:bodyPr/>
          <a:lstStyle/>
          <a:p>
            <a:endParaRPr lang="fr-FR"/>
          </a:p>
        </p:txBody>
      </p:sp>
      <p:sp>
        <p:nvSpPr>
          <p:cNvPr id="29" name="Espace réservé du numéro de diapositive 28"/>
          <p:cNvSpPr>
            <a:spLocks noGrp="1"/>
          </p:cNvSpPr>
          <p:nvPr>
            <p:ph type="sldNum" sz="quarter" idx="12"/>
          </p:nvPr>
        </p:nvSpPr>
        <p:spPr/>
        <p:txBody>
          <a:bodyPr/>
          <a:lstStyle/>
          <a:p>
            <a:fld id="{5B366EDC-7DD3-4652-8B1D-982C27503BC4}" type="slidenum">
              <a:rPr lang="fr-FR" smtClean="0"/>
              <a:pPr/>
              <a:t>‹N°›</a:t>
            </a:fld>
            <a:endParaRPr lang="fr-FR"/>
          </a:p>
        </p:txBody>
      </p:sp>
      <p:sp>
        <p:nvSpPr>
          <p:cNvPr id="9" name="Sous-titre 8"/>
          <p:cNvSpPr>
            <a:spLocks noGrp="1"/>
          </p:cNvSpPr>
          <p:nvPr>
            <p:ph type="subTitle" idx="1"/>
          </p:nvPr>
        </p:nvSpPr>
        <p:spPr>
          <a:xfrm>
            <a:off x="1371600" y="3331698"/>
            <a:ext cx="64008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fr-FR" smtClean="0"/>
              <a:t>Cliquez pour modifier le style des sous-titres du masque</a:t>
            </a:r>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kumimoji="0" lang="fr-FR" smtClean="0"/>
              <a:t>Cliquez pour modifier le style du titre</a:t>
            </a:r>
            <a:endParaRPr kumimoji="0" lang="en-US"/>
          </a:p>
        </p:txBody>
      </p:sp>
      <p:sp>
        <p:nvSpPr>
          <p:cNvPr id="3" name="Espace réservé du contenu 2"/>
          <p:cNvSpPr>
            <a:spLocks noGrp="1"/>
          </p:cNvSpPr>
          <p:nvPr>
            <p:ph idx="1"/>
          </p:nvPr>
        </p:nvSpPr>
        <p:spPr/>
        <p:txBody>
          <a:body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e la date 3"/>
          <p:cNvSpPr>
            <a:spLocks noGrp="1"/>
          </p:cNvSpPr>
          <p:nvPr>
            <p:ph type="dt" sz="half" idx="10"/>
          </p:nvPr>
        </p:nvSpPr>
        <p:spPr/>
        <p:txBody>
          <a:bodyPr/>
          <a:lstStyle/>
          <a:p>
            <a:fld id="{F40CE8B0-8E20-4183-9AD2-17D4AECBAF72}" type="datetimeFigureOut">
              <a:rPr lang="fr-FR" smtClean="0"/>
              <a:pPr/>
              <a:t>01/12/2011</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B366EDC-7DD3-4652-8B1D-982C27503BC4}" type="slidenum">
              <a:rPr lang="fr-FR" smtClean="0"/>
              <a:pPr/>
              <a:t>‹N°›</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1600200" y="609600"/>
            <a:ext cx="7086600" cy="18288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fr-FR" smtClean="0"/>
              <a:t>Cliquez pour modifier le style du titre</a:t>
            </a:r>
            <a:endParaRPr kumimoji="0" lang="en-US"/>
          </a:p>
        </p:txBody>
      </p:sp>
      <p:sp>
        <p:nvSpPr>
          <p:cNvPr id="3" name="Espace réservé du texte 2"/>
          <p:cNvSpPr>
            <a:spLocks noGrp="1"/>
          </p:cNvSpPr>
          <p:nvPr>
            <p:ph type="body" idx="1"/>
          </p:nvPr>
        </p:nvSpPr>
        <p:spPr>
          <a:xfrm>
            <a:off x="1600200" y="2507786"/>
            <a:ext cx="7086600" cy="1509712"/>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fr-FR" smtClean="0"/>
              <a:t>Cliquez pour modifier les styles du texte du masque</a:t>
            </a:r>
          </a:p>
        </p:txBody>
      </p:sp>
      <p:sp>
        <p:nvSpPr>
          <p:cNvPr id="4" name="Espace réservé de la date 3"/>
          <p:cNvSpPr>
            <a:spLocks noGrp="1"/>
          </p:cNvSpPr>
          <p:nvPr>
            <p:ph type="dt" sz="half" idx="10"/>
          </p:nvPr>
        </p:nvSpPr>
        <p:spPr/>
        <p:txBody>
          <a:bodyPr/>
          <a:lstStyle/>
          <a:p>
            <a:fld id="{F40CE8B0-8E20-4183-9AD2-17D4AECBAF72}" type="datetimeFigureOut">
              <a:rPr lang="fr-FR" smtClean="0"/>
              <a:pPr/>
              <a:t>01/12/2011</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a:xfrm>
            <a:off x="7924800" y="6416675"/>
            <a:ext cx="762000" cy="365125"/>
          </a:xfrm>
        </p:spPr>
        <p:txBody>
          <a:bodyPr/>
          <a:lstStyle/>
          <a:p>
            <a:fld id="{5B366EDC-7DD3-4652-8B1D-982C27503BC4}" type="slidenum">
              <a:rPr lang="fr-FR" smtClean="0"/>
              <a:pPr/>
              <a:t>‹N°›</a:t>
            </a:fld>
            <a:endParaRPr lang="fr-FR"/>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kumimoji="0" lang="fr-FR" smtClean="0"/>
              <a:t>Cliquez pour modifier le style du titre</a:t>
            </a:r>
            <a:endParaRPr kumimoji="0" lang="en-US"/>
          </a:p>
        </p:txBody>
      </p:sp>
      <p:sp>
        <p:nvSpPr>
          <p:cNvPr id="3" name="Espace réservé du contenu 2"/>
          <p:cNvSpPr>
            <a:spLocks noGrp="1"/>
          </p:cNvSpPr>
          <p:nvPr>
            <p:ph sz="half" idx="1"/>
          </p:nvPr>
        </p:nvSpPr>
        <p:spPr>
          <a:xfrm>
            <a:off x="457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u contenu 3"/>
          <p:cNvSpPr>
            <a:spLocks noGrp="1"/>
          </p:cNvSpPr>
          <p:nvPr>
            <p:ph sz="half" idx="2"/>
          </p:nvPr>
        </p:nvSpPr>
        <p:spPr>
          <a:xfrm>
            <a:off x="4648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5" name="Espace réservé de la date 4"/>
          <p:cNvSpPr>
            <a:spLocks noGrp="1"/>
          </p:cNvSpPr>
          <p:nvPr>
            <p:ph type="dt" sz="half" idx="10"/>
          </p:nvPr>
        </p:nvSpPr>
        <p:spPr/>
        <p:txBody>
          <a:bodyPr/>
          <a:lstStyle/>
          <a:p>
            <a:fld id="{F40CE8B0-8E20-4183-9AD2-17D4AECBAF72}" type="datetimeFigureOut">
              <a:rPr lang="fr-FR" smtClean="0"/>
              <a:pPr/>
              <a:t>01/12/2011</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5B366EDC-7DD3-4652-8B1D-982C27503BC4}" type="slidenum">
              <a:rPr lang="fr-FR" smtClean="0"/>
              <a:pPr/>
              <a:t>‹N°›</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8229600" cy="1143000"/>
          </a:xfrm>
        </p:spPr>
        <p:txBody>
          <a:bodyPr anchor="ctr"/>
          <a:lstStyle>
            <a:lvl1pPr>
              <a:defRPr/>
            </a:lvl1pPr>
          </a:lstStyle>
          <a:p>
            <a:r>
              <a:rPr kumimoji="0" lang="fr-FR" smtClean="0"/>
              <a:t>Cliquez pour modifier le style du titre</a:t>
            </a:r>
            <a:endParaRPr kumimoji="0" lang="en-US"/>
          </a:p>
        </p:txBody>
      </p:sp>
      <p:sp>
        <p:nvSpPr>
          <p:cNvPr id="3" name="Espace réservé du texte 2"/>
          <p:cNvSpPr>
            <a:spLocks noGrp="1"/>
          </p:cNvSpPr>
          <p:nvPr>
            <p:ph type="body" idx="1"/>
          </p:nvPr>
        </p:nvSpPr>
        <p:spPr>
          <a:xfrm>
            <a:off x="457200" y="1535112"/>
            <a:ext cx="4040188"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fr-FR" smtClean="0"/>
              <a:t>Cliquez pour modifier les styles du texte du masque</a:t>
            </a:r>
          </a:p>
        </p:txBody>
      </p:sp>
      <p:sp>
        <p:nvSpPr>
          <p:cNvPr id="4" name="Espace réservé du texte 3"/>
          <p:cNvSpPr>
            <a:spLocks noGrp="1"/>
          </p:cNvSpPr>
          <p:nvPr>
            <p:ph type="body" sz="half" idx="3"/>
          </p:nvPr>
        </p:nvSpPr>
        <p:spPr>
          <a:xfrm>
            <a:off x="4645025" y="1535112"/>
            <a:ext cx="4041775"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fr-FR" smtClean="0"/>
              <a:t>Cliquez pour modifier les styles du texte du masque</a:t>
            </a:r>
          </a:p>
        </p:txBody>
      </p:sp>
      <p:sp>
        <p:nvSpPr>
          <p:cNvPr id="5" name="Espace réservé du contenu 4"/>
          <p:cNvSpPr>
            <a:spLocks noGrp="1"/>
          </p:cNvSpPr>
          <p:nvPr>
            <p:ph sz="quarter" idx="2"/>
          </p:nvPr>
        </p:nvSpPr>
        <p:spPr>
          <a:xfrm>
            <a:off x="457200" y="2362200"/>
            <a:ext cx="4040188"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6" name="Espace réservé du contenu 5"/>
          <p:cNvSpPr>
            <a:spLocks noGrp="1"/>
          </p:cNvSpPr>
          <p:nvPr>
            <p:ph sz="quarter" idx="4"/>
          </p:nvPr>
        </p:nvSpPr>
        <p:spPr>
          <a:xfrm>
            <a:off x="4645025" y="2362200"/>
            <a:ext cx="4041775"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7" name="Espace réservé de la date 6"/>
          <p:cNvSpPr>
            <a:spLocks noGrp="1"/>
          </p:cNvSpPr>
          <p:nvPr>
            <p:ph type="dt" sz="half" idx="10"/>
          </p:nvPr>
        </p:nvSpPr>
        <p:spPr/>
        <p:txBody>
          <a:bodyPr/>
          <a:lstStyle/>
          <a:p>
            <a:fld id="{F40CE8B0-8E20-4183-9AD2-17D4AECBAF72}" type="datetimeFigureOut">
              <a:rPr lang="fr-FR" smtClean="0"/>
              <a:pPr/>
              <a:t>01/12/2011</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5B366EDC-7DD3-4652-8B1D-982C27503BC4}" type="slidenum">
              <a:rPr lang="fr-FR" smtClean="0"/>
              <a:pPr/>
              <a:t>‹N°›</a:t>
            </a:fld>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kumimoji="0" lang="fr-FR" smtClean="0"/>
              <a:t>Cliquez pour modifier le style du titre</a:t>
            </a:r>
            <a:endParaRPr kumimoji="0" lang="en-US"/>
          </a:p>
        </p:txBody>
      </p:sp>
      <p:sp>
        <p:nvSpPr>
          <p:cNvPr id="3" name="Espace réservé de la date 2"/>
          <p:cNvSpPr>
            <a:spLocks noGrp="1"/>
          </p:cNvSpPr>
          <p:nvPr>
            <p:ph type="dt" sz="half" idx="10"/>
          </p:nvPr>
        </p:nvSpPr>
        <p:spPr/>
        <p:txBody>
          <a:bodyPr/>
          <a:lstStyle/>
          <a:p>
            <a:fld id="{F40CE8B0-8E20-4183-9AD2-17D4AECBAF72}" type="datetimeFigureOut">
              <a:rPr lang="fr-FR" smtClean="0"/>
              <a:pPr/>
              <a:t>01/12/2011</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5B366EDC-7DD3-4652-8B1D-982C27503BC4}" type="slidenum">
              <a:rPr lang="fr-FR" smtClean="0"/>
              <a:pPr/>
              <a:t>‹N°›</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40CE8B0-8E20-4183-9AD2-17D4AECBAF72}" type="datetimeFigureOut">
              <a:rPr lang="fr-FR" smtClean="0"/>
              <a:pPr/>
              <a:t>01/12/2011</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5B366EDC-7DD3-4652-8B1D-982C27503BC4}" type="slidenum">
              <a:rPr lang="fr-FR" smtClean="0"/>
              <a:pPr/>
              <a:t>‹N°›</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fr-FR" smtClean="0"/>
              <a:t>Cliquez pour modifier le style du titre</a:t>
            </a:r>
            <a:endParaRPr kumimoji="0" lang="en-US"/>
          </a:p>
        </p:txBody>
      </p:sp>
      <p:sp>
        <p:nvSpPr>
          <p:cNvPr id="3" name="Espace réservé du texte 2"/>
          <p:cNvSpPr>
            <a:spLocks noGrp="1"/>
          </p:cNvSpPr>
          <p:nvPr>
            <p:ph type="body" idx="2"/>
          </p:nvPr>
        </p:nvSpPr>
        <p:spPr>
          <a:xfrm>
            <a:off x="457200" y="1524000"/>
            <a:ext cx="3008313"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fr-FR" smtClean="0"/>
              <a:t>Cliquez pour modifier les styles du texte du masque</a:t>
            </a:r>
          </a:p>
        </p:txBody>
      </p:sp>
      <p:sp>
        <p:nvSpPr>
          <p:cNvPr id="4" name="Espace réservé du contenu 3"/>
          <p:cNvSpPr>
            <a:spLocks noGrp="1"/>
          </p:cNvSpPr>
          <p:nvPr>
            <p:ph sz="half" idx="1"/>
          </p:nvPr>
        </p:nvSpPr>
        <p:spPr>
          <a:xfrm>
            <a:off x="3575050" y="273050"/>
            <a:ext cx="5111750" cy="5853113"/>
          </a:xfrm>
        </p:spPr>
        <p:txBody>
          <a:bodyPr/>
          <a:lstStyle>
            <a:lvl1pPr>
              <a:defRPr sz="2600"/>
            </a:lvl1pPr>
            <a:lvl2pPr>
              <a:defRPr sz="2400"/>
            </a:lvl2pPr>
            <a:lvl3pPr>
              <a:defRPr sz="2200"/>
            </a:lvl3pPr>
            <a:lvl4pPr>
              <a:defRPr sz="2000"/>
            </a:lvl4pPr>
            <a:lvl5pPr>
              <a:defRPr sz="1800"/>
            </a:lvl5p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5" name="Espace réservé de la date 4"/>
          <p:cNvSpPr>
            <a:spLocks noGrp="1"/>
          </p:cNvSpPr>
          <p:nvPr>
            <p:ph type="dt" sz="half" idx="10"/>
          </p:nvPr>
        </p:nvSpPr>
        <p:spPr/>
        <p:txBody>
          <a:bodyPr/>
          <a:lstStyle/>
          <a:p>
            <a:fld id="{F40CE8B0-8E20-4183-9AD2-17D4AECBAF72}" type="datetimeFigureOut">
              <a:rPr lang="fr-FR" smtClean="0"/>
              <a:pPr/>
              <a:t>01/12/2011</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5B366EDC-7DD3-4652-8B1D-982C27503BC4}" type="slidenum">
              <a:rPr lang="fr-FR" smtClean="0"/>
              <a:pPr/>
              <a:t>‹N°›</a:t>
            </a:fld>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828800" y="609600"/>
            <a:ext cx="5486400" cy="522288"/>
          </a:xfrm>
        </p:spPr>
        <p:txBody>
          <a:bodyPr lIns="45720" rIns="45720" bIns="0" anchor="b">
            <a:sp3d prstMaterial="softEdge"/>
          </a:bodyPr>
          <a:lstStyle>
            <a:lvl1pPr algn="ctr">
              <a:buNone/>
              <a:defRPr sz="2000" b="1"/>
            </a:lvl1pPr>
          </a:lstStyle>
          <a:p>
            <a:r>
              <a:rPr kumimoji="0" lang="fr-FR" smtClean="0"/>
              <a:t>Cliquez pour modifier le style du titre</a:t>
            </a:r>
            <a:endParaRPr kumimoji="0" lang="en-US"/>
          </a:p>
        </p:txBody>
      </p:sp>
      <p:sp>
        <p:nvSpPr>
          <p:cNvPr id="3" name="Espace réservé pour une image  2"/>
          <p:cNvSpPr>
            <a:spLocks noGrp="1"/>
          </p:cNvSpPr>
          <p:nvPr>
            <p:ph type="pic" idx="1"/>
          </p:nvPr>
        </p:nvSpPr>
        <p:spPr>
          <a:xfrm>
            <a:off x="1828800" y="1831975"/>
            <a:ext cx="54864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fr-FR" smtClean="0">
                <a:solidFill>
                  <a:schemeClr val="lt1"/>
                </a:solidFill>
                <a:latin typeface="+mn-lt"/>
                <a:ea typeface="+mn-ea"/>
                <a:cs typeface="+mn-cs"/>
              </a:rPr>
              <a:t>Cliquez sur l'icône pour ajouter une image</a:t>
            </a:r>
            <a:endParaRPr kumimoji="0" lang="en-US" dirty="0">
              <a:solidFill>
                <a:schemeClr val="lt1"/>
              </a:solidFill>
              <a:latin typeface="+mn-lt"/>
              <a:ea typeface="+mn-ea"/>
              <a:cs typeface="+mn-cs"/>
            </a:endParaRPr>
          </a:p>
        </p:txBody>
      </p:sp>
      <p:sp>
        <p:nvSpPr>
          <p:cNvPr id="4" name="Espace réservé du texte 3"/>
          <p:cNvSpPr>
            <a:spLocks noGrp="1"/>
          </p:cNvSpPr>
          <p:nvPr>
            <p:ph type="body" sz="half" idx="2"/>
          </p:nvPr>
        </p:nvSpPr>
        <p:spPr>
          <a:xfrm>
            <a:off x="1828800" y="1166787"/>
            <a:ext cx="5486400" cy="530352"/>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fr-FR" smtClean="0"/>
              <a:t>Cliquez pour modifier les styles du texte du masque</a:t>
            </a:r>
          </a:p>
        </p:txBody>
      </p:sp>
      <p:sp>
        <p:nvSpPr>
          <p:cNvPr id="5" name="Espace réservé de la date 4"/>
          <p:cNvSpPr>
            <a:spLocks noGrp="1"/>
          </p:cNvSpPr>
          <p:nvPr>
            <p:ph type="dt" sz="half" idx="10"/>
          </p:nvPr>
        </p:nvSpPr>
        <p:spPr/>
        <p:txBody>
          <a:bodyPr/>
          <a:lstStyle/>
          <a:p>
            <a:fld id="{F40CE8B0-8E20-4183-9AD2-17D4AECBAF72}" type="datetimeFigureOut">
              <a:rPr lang="fr-FR" smtClean="0"/>
              <a:pPr/>
              <a:t>01/12/2011</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5B366EDC-7DD3-4652-8B1D-982C27503BC4}" type="slidenum">
              <a:rPr lang="fr-FR" smtClean="0"/>
              <a:pPr/>
              <a:t>‹N°›</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kumimoji="0" lang="fr-FR" smtClean="0"/>
              <a:t>Cliquez pour modifier le style du titre</a:t>
            </a:r>
            <a:endParaRPr kumimoji="0" lang="en-US"/>
          </a:p>
        </p:txBody>
      </p:sp>
      <p:sp>
        <p:nvSpPr>
          <p:cNvPr id="3" name="Espace réservé du texte vertical 2"/>
          <p:cNvSpPr>
            <a:spLocks noGrp="1"/>
          </p:cNvSpPr>
          <p:nvPr>
            <p:ph type="body" orient="vert" idx="1"/>
          </p:nvPr>
        </p:nvSpPr>
        <p:spPr/>
        <p:txBody>
          <a:bodyPr vert="eaVert"/>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e la date 3"/>
          <p:cNvSpPr>
            <a:spLocks noGrp="1"/>
          </p:cNvSpPr>
          <p:nvPr>
            <p:ph type="dt" sz="half" idx="10"/>
          </p:nvPr>
        </p:nvSpPr>
        <p:spPr/>
        <p:txBody>
          <a:bodyPr/>
          <a:lstStyle/>
          <a:p>
            <a:fld id="{F40CE8B0-8E20-4183-9AD2-17D4AECBAF72}" type="datetimeFigureOut">
              <a:rPr lang="fr-FR" smtClean="0"/>
              <a:pPr/>
              <a:t>01/12/2011</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B366EDC-7DD3-4652-8B1D-982C27503BC4}" type="slidenum">
              <a:rPr lang="fr-FR" smtClean="0"/>
              <a:pPr/>
              <a:t>‹N°›</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kumimoji="0" lang="fr-FR" smtClean="0"/>
              <a:t>Cliquez pour modifier le style du titre</a:t>
            </a:r>
            <a:endParaRPr kumimoji="0" lang="en-US"/>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e la date 3"/>
          <p:cNvSpPr>
            <a:spLocks noGrp="1"/>
          </p:cNvSpPr>
          <p:nvPr>
            <p:ph type="dt" sz="half" idx="10"/>
          </p:nvPr>
        </p:nvSpPr>
        <p:spPr/>
        <p:txBody>
          <a:bodyPr/>
          <a:lstStyle/>
          <a:p>
            <a:fld id="{F40CE8B0-8E20-4183-9AD2-17D4AECBAF72}" type="datetimeFigureOut">
              <a:rPr lang="fr-FR" smtClean="0"/>
              <a:pPr/>
              <a:t>01/12/2011</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B366EDC-7DD3-4652-8B1D-982C27503BC4}" type="slidenum">
              <a:rPr lang="fr-FR" smtClean="0"/>
              <a:pPr/>
              <a:t>‹N°›</a:t>
            </a:fld>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t="-6000" b="-6000"/>
          </a:stretch>
        </a:blipFill>
        <a:effectLst/>
      </p:bgPr>
    </p:bg>
    <p:spTree>
      <p:nvGrpSpPr>
        <p:cNvPr id="1" name=""/>
        <p:cNvGrpSpPr/>
        <p:nvPr/>
      </p:nvGrpSpPr>
      <p:grpSpPr>
        <a:xfrm>
          <a:off x="0" y="0"/>
          <a:ext cx="0" cy="0"/>
          <a:chOff x="0" y="0"/>
          <a:chExt cx="0" cy="0"/>
        </a:xfrm>
      </p:grpSpPr>
      <p:sp>
        <p:nvSpPr>
          <p:cNvPr id="22" name="Espace réservé du titre 21"/>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fr-FR" smtClean="0"/>
              <a:t>Cliquez pour modifier le style du titre</a:t>
            </a:r>
            <a:endParaRPr kumimoji="0" lang="en-US"/>
          </a:p>
        </p:txBody>
      </p:sp>
      <p:sp>
        <p:nvSpPr>
          <p:cNvPr id="13" name="Espace réservé du texte 12"/>
          <p:cNvSpPr>
            <a:spLocks noGrp="1"/>
          </p:cNvSpPr>
          <p:nvPr>
            <p:ph type="body" idx="1"/>
          </p:nvPr>
        </p:nvSpPr>
        <p:spPr>
          <a:xfrm>
            <a:off x="457200" y="1600200"/>
            <a:ext cx="8229600" cy="4709160"/>
          </a:xfrm>
          <a:prstGeom prst="rect">
            <a:avLst/>
          </a:prstGeom>
        </p:spPr>
        <p:txBody>
          <a:bodyPr vert="horz">
            <a:normAutofit/>
          </a:bodyPr>
          <a:lstStyle/>
          <a:p>
            <a:pPr lvl="0" eaLnBrk="1" latinLnBrk="0" hangingPunct="1"/>
            <a:r>
              <a:rPr kumimoji="0" lang="fr-FR" smtClean="0"/>
              <a:t>Cliquez pour modifier les styles du texte du masque</a:t>
            </a:r>
          </a:p>
          <a:p>
            <a:pPr lvl="1" eaLnBrk="1" latinLnBrk="0" hangingPunct="1"/>
            <a:r>
              <a:rPr kumimoji="0" lang="fr-FR" smtClean="0"/>
              <a:t>Deuxième niveau</a:t>
            </a:r>
          </a:p>
          <a:p>
            <a:pPr lvl="2" eaLnBrk="1" latinLnBrk="0" hangingPunct="1"/>
            <a:r>
              <a:rPr kumimoji="0" lang="fr-FR" smtClean="0"/>
              <a:t>Troisième niveau</a:t>
            </a:r>
          </a:p>
          <a:p>
            <a:pPr lvl="3" eaLnBrk="1" latinLnBrk="0" hangingPunct="1"/>
            <a:r>
              <a:rPr kumimoji="0" lang="fr-FR" smtClean="0"/>
              <a:t>Quatrième niveau</a:t>
            </a:r>
          </a:p>
          <a:p>
            <a:pPr lvl="4" eaLnBrk="1" latinLnBrk="0" hangingPunct="1"/>
            <a:r>
              <a:rPr kumimoji="0" lang="fr-FR" smtClean="0"/>
              <a:t>Cinquième niveau</a:t>
            </a:r>
            <a:endParaRPr kumimoji="0" lang="en-US"/>
          </a:p>
        </p:txBody>
      </p:sp>
      <p:sp>
        <p:nvSpPr>
          <p:cNvPr id="14" name="Espace réservé de la date 13"/>
          <p:cNvSpPr>
            <a:spLocks noGrp="1"/>
          </p:cNvSpPr>
          <p:nvPr>
            <p:ph type="dt" sz="half" idx="2"/>
          </p:nvPr>
        </p:nvSpPr>
        <p:spPr>
          <a:xfrm>
            <a:off x="457200" y="6416675"/>
            <a:ext cx="2133600" cy="365125"/>
          </a:xfrm>
          <a:prstGeom prst="rect">
            <a:avLst/>
          </a:prstGeom>
        </p:spPr>
        <p:txBody>
          <a:bodyPr vert="horz" anchor="b"/>
          <a:lstStyle>
            <a:lvl1pPr algn="l" eaLnBrk="1" latinLnBrk="0" hangingPunct="1">
              <a:defRPr kumimoji="0" sz="1200">
                <a:solidFill>
                  <a:schemeClr val="tx1">
                    <a:shade val="50000"/>
                  </a:schemeClr>
                </a:solidFill>
              </a:defRPr>
            </a:lvl1pPr>
          </a:lstStyle>
          <a:p>
            <a:fld id="{F40CE8B0-8E20-4183-9AD2-17D4AECBAF72}" type="datetimeFigureOut">
              <a:rPr lang="fr-FR" smtClean="0"/>
              <a:pPr/>
              <a:t>01/12/2011</a:t>
            </a:fld>
            <a:endParaRPr lang="fr-FR"/>
          </a:p>
        </p:txBody>
      </p:sp>
      <p:sp>
        <p:nvSpPr>
          <p:cNvPr id="3" name="Espace réservé du pied de page 2"/>
          <p:cNvSpPr>
            <a:spLocks noGrp="1"/>
          </p:cNvSpPr>
          <p:nvPr>
            <p:ph type="ftr" sz="quarter" idx="3"/>
          </p:nvPr>
        </p:nvSpPr>
        <p:spPr>
          <a:xfrm>
            <a:off x="3124200" y="6416675"/>
            <a:ext cx="2895600" cy="365125"/>
          </a:xfrm>
          <a:prstGeom prst="rect">
            <a:avLst/>
          </a:prstGeom>
        </p:spPr>
        <p:txBody>
          <a:bodyPr vert="horz" anchor="b"/>
          <a:lstStyle>
            <a:lvl1pPr algn="ctr" eaLnBrk="1" latinLnBrk="0" hangingPunct="1">
              <a:defRPr kumimoji="0" sz="1200">
                <a:solidFill>
                  <a:schemeClr val="tx1">
                    <a:shade val="50000"/>
                  </a:schemeClr>
                </a:solidFill>
              </a:defRPr>
            </a:lvl1pPr>
          </a:lstStyle>
          <a:p>
            <a:endParaRPr lang="fr-FR"/>
          </a:p>
        </p:txBody>
      </p:sp>
      <p:sp>
        <p:nvSpPr>
          <p:cNvPr id="23" name="Espace réservé du numéro de diapositive 22"/>
          <p:cNvSpPr>
            <a:spLocks noGrp="1"/>
          </p:cNvSpPr>
          <p:nvPr>
            <p:ph type="sldNum" sz="quarter" idx="4"/>
          </p:nvPr>
        </p:nvSpPr>
        <p:spPr>
          <a:xfrm>
            <a:off x="7924800" y="6416675"/>
            <a:ext cx="762000" cy="365125"/>
          </a:xfrm>
          <a:prstGeom prst="rect">
            <a:avLst/>
          </a:prstGeom>
        </p:spPr>
        <p:txBody>
          <a:bodyPr vert="horz" lIns="0" rIns="0" anchor="b"/>
          <a:lstStyle>
            <a:lvl1pPr algn="r" eaLnBrk="1" latinLnBrk="0" hangingPunct="1">
              <a:defRPr kumimoji="0" sz="1200">
                <a:solidFill>
                  <a:schemeClr val="tx1">
                    <a:shade val="50000"/>
                  </a:schemeClr>
                </a:solidFill>
              </a:defRPr>
            </a:lvl1pPr>
          </a:lstStyle>
          <a:p>
            <a:fld id="{5B366EDC-7DD3-4652-8B1D-982C27503BC4}" type="slidenum">
              <a:rPr lang="fr-FR" smtClean="0"/>
              <a:pPr/>
              <a:t>‹N°›</a:t>
            </a:fld>
            <a:endParaRPr lang="fr-FR"/>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contact@green-fruits.com"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hyperlink" Target="http://www.green-fruits.com/"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 Id="rId5" Type="http://schemas.openxmlformats.org/officeDocument/2006/relationships/image" Target="../media/image3.jpeg"/><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1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1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 Id="rId4" Type="http://schemas.openxmlformats.org/officeDocument/2006/relationships/image" Target="../media/image20.jpeg"/></Relationships>
</file>

<file path=ppt/slides/_rels/slide14.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2.xml"/><Relationship Id="rId4" Type="http://schemas.openxmlformats.org/officeDocument/2006/relationships/image" Target="../media/image25.jpeg"/></Relationships>
</file>

<file path=ppt/slides/_rels/slide16.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2.xml"/><Relationship Id="rId5" Type="http://schemas.openxmlformats.org/officeDocument/2006/relationships/image" Target="../media/image29.jpeg"/><Relationship Id="rId4" Type="http://schemas.openxmlformats.org/officeDocument/2006/relationships/image" Target="../media/image28.jpeg"/></Relationships>
</file>

<file path=ppt/slides/_rels/slide17.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2.xml"/><Relationship Id="rId5" Type="http://schemas.openxmlformats.org/officeDocument/2006/relationships/image" Target="../media/image33.jpeg"/><Relationship Id="rId4" Type="http://schemas.openxmlformats.org/officeDocument/2006/relationships/image" Target="../media/image32.jpeg"/></Relationships>
</file>

<file path=ppt/slides/_rels/slide18.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2.xml"/><Relationship Id="rId5" Type="http://schemas.openxmlformats.org/officeDocument/2006/relationships/image" Target="../media/image37.jpeg"/><Relationship Id="rId4" Type="http://schemas.openxmlformats.org/officeDocument/2006/relationships/image" Target="../media/image36.jpeg"/></Relationships>
</file>

<file path=ppt/slides/_rels/slide19.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2.xml"/><Relationship Id="rId4" Type="http://schemas.openxmlformats.org/officeDocument/2006/relationships/image" Target="../media/image40.jpeg"/></Relationships>
</file>

<file path=ppt/slides/_rels/slide2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a:xfrm>
            <a:off x="467544" y="1772816"/>
            <a:ext cx="8229600" cy="2016224"/>
          </a:xfrm>
        </p:spPr>
        <p:txBody>
          <a:bodyPr>
            <a:normAutofit fontScale="90000"/>
          </a:bodyPr>
          <a:lstStyle/>
          <a:p>
            <a:r>
              <a:rPr lang="fr-FR" b="1" dirty="0" smtClean="0"/>
              <a:t/>
            </a:r>
            <a:br>
              <a:rPr lang="fr-FR" b="1" dirty="0" smtClean="0"/>
            </a:br>
            <a:r>
              <a:rPr lang="fr-FR" dirty="0" smtClean="0"/>
              <a:t/>
            </a:r>
            <a:br>
              <a:rPr lang="fr-FR" dirty="0" smtClean="0"/>
            </a:br>
            <a:r>
              <a:rPr lang="fr-FR" dirty="0" smtClean="0"/>
              <a:t/>
            </a:r>
            <a:br>
              <a:rPr lang="fr-FR" dirty="0" smtClean="0"/>
            </a:br>
            <a:r>
              <a:rPr lang="fr-FR" sz="5300" cap="none" dirty="0" smtClean="0">
                <a:solidFill>
                  <a:srgbClr val="FFC000"/>
                </a:solidFill>
                <a:effectLst>
                  <a:outerShdw blurRad="114300" dist="101600" dir="2700000" algn="tl" rotWithShape="0">
                    <a:srgbClr val="000000">
                      <a:alpha val="40000"/>
                    </a:srgbClr>
                  </a:outerShdw>
                </a:effectLst>
                <a:latin typeface="Berlin Sans FB Demi" pitchFamily="34" charset="0"/>
              </a:rPr>
              <a:t>GREEN FRUITS SA Tunisie</a:t>
            </a:r>
            <a:r>
              <a:rPr lang="fr-FR" b="1" dirty="0" smtClean="0"/>
              <a:t/>
            </a:r>
            <a:br>
              <a:rPr lang="fr-FR" b="1" dirty="0" smtClean="0"/>
            </a:br>
            <a:r>
              <a:rPr lang="fr-FR" sz="4400" b="1" dirty="0" smtClean="0">
                <a:latin typeface="Berlin Sans FB" pitchFamily="34" charset="0"/>
              </a:rPr>
              <a:t>packaging  and transformation of fruits and </a:t>
            </a:r>
            <a:r>
              <a:rPr lang="fr-FR" sz="4400" b="1" dirty="0" err="1" smtClean="0">
                <a:latin typeface="Berlin Sans FB" pitchFamily="34" charset="0"/>
              </a:rPr>
              <a:t>vegetables</a:t>
            </a:r>
            <a:endParaRPr lang="fr-FR" sz="4400" b="1" dirty="0">
              <a:solidFill>
                <a:schemeClr val="tx1"/>
              </a:solidFill>
              <a:latin typeface="Berlin Sans FB" pitchFamily="34" charset="0"/>
            </a:endParaRPr>
          </a:p>
        </p:txBody>
      </p:sp>
      <p:sp>
        <p:nvSpPr>
          <p:cNvPr id="3" name="Sous-titre 2"/>
          <p:cNvSpPr>
            <a:spLocks noGrp="1"/>
          </p:cNvSpPr>
          <p:nvPr>
            <p:ph type="subTitle" idx="1"/>
          </p:nvPr>
        </p:nvSpPr>
        <p:spPr>
          <a:xfrm>
            <a:off x="0" y="5373216"/>
            <a:ext cx="8748464" cy="1296144"/>
          </a:xfrm>
        </p:spPr>
        <p:txBody>
          <a:bodyPr>
            <a:noAutofit/>
          </a:bodyPr>
          <a:lstStyle/>
          <a:p>
            <a:r>
              <a:rPr lang="fr-FR" sz="1600" b="1" dirty="0" smtClean="0"/>
              <a:t>Société Green Fruits S.A au capital de 195.000 DT – M.F./C.D.:1192251Q – R.C.:B2353462011</a:t>
            </a:r>
          </a:p>
          <a:p>
            <a:r>
              <a:rPr lang="fr-FR" sz="1600" b="1" dirty="0" smtClean="0"/>
              <a:t>B.P.70 Rte DE Tozeur –</a:t>
            </a:r>
            <a:r>
              <a:rPr lang="fr-FR" sz="1600" b="1" dirty="0" err="1" smtClean="0"/>
              <a:t>Kebili</a:t>
            </a:r>
            <a:r>
              <a:rPr lang="fr-FR" sz="1600" b="1" dirty="0" smtClean="0"/>
              <a:t> 4200 tél:+21675491884- Fax: +21675491885 </a:t>
            </a:r>
          </a:p>
          <a:p>
            <a:r>
              <a:rPr lang="fr-FR" sz="1600" b="1" dirty="0" smtClean="0"/>
              <a:t> E-mail:  </a:t>
            </a:r>
            <a:r>
              <a:rPr lang="fr-FR" sz="1600" b="1" dirty="0" smtClean="0">
                <a:hlinkClick r:id="rId3"/>
              </a:rPr>
              <a:t>contact@green-fruits.com</a:t>
            </a:r>
            <a:endParaRPr lang="fr-FR" sz="1600" b="1" dirty="0" smtClean="0"/>
          </a:p>
          <a:p>
            <a:r>
              <a:rPr lang="fr-FR" sz="1600" b="1" dirty="0" smtClean="0"/>
              <a:t>Site web:  </a:t>
            </a:r>
            <a:r>
              <a:rPr lang="en-US" sz="1600" u="sng" dirty="0" smtClean="0">
                <a:hlinkClick r:id="rId4"/>
              </a:rPr>
              <a:t>www.green-fruits.com</a:t>
            </a:r>
            <a:endParaRPr lang="fr-FR" sz="1600" dirty="0" smtClean="0"/>
          </a:p>
          <a:p>
            <a:endParaRPr lang="fr-FR" sz="1600" b="1" dirty="0"/>
          </a:p>
        </p:txBody>
      </p:sp>
      <p:pic>
        <p:nvPicPr>
          <p:cNvPr id="5" name="Image 4" descr="logo slogon site web.jpg"/>
          <p:cNvPicPr>
            <a:picLocks noChangeAspect="1"/>
          </p:cNvPicPr>
          <p:nvPr/>
        </p:nvPicPr>
        <p:blipFill>
          <a:blip r:embed="rId5" cstate="print"/>
          <a:stretch>
            <a:fillRect/>
          </a:stretch>
        </p:blipFill>
        <p:spPr>
          <a:xfrm>
            <a:off x="0" y="0"/>
            <a:ext cx="1691680" cy="1195942"/>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 5" descr="logo slogon site web.jpg"/>
          <p:cNvPicPr>
            <a:picLocks noChangeAspect="1"/>
          </p:cNvPicPr>
          <p:nvPr/>
        </p:nvPicPr>
        <p:blipFill>
          <a:blip r:embed="rId2" cstate="print"/>
          <a:stretch>
            <a:fillRect/>
          </a:stretch>
        </p:blipFill>
        <p:spPr>
          <a:xfrm>
            <a:off x="0" y="0"/>
            <a:ext cx="1691680" cy="1195942"/>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5" name="Espace réservé du contenu 4"/>
          <p:cNvSpPr>
            <a:spLocks noGrp="1"/>
          </p:cNvSpPr>
          <p:nvPr>
            <p:ph idx="1"/>
          </p:nvPr>
        </p:nvSpPr>
        <p:spPr>
          <a:xfrm>
            <a:off x="457200" y="1600200"/>
            <a:ext cx="8229600" cy="5257800"/>
          </a:xfrm>
        </p:spPr>
        <p:txBody>
          <a:bodyPr>
            <a:noAutofit/>
          </a:bodyPr>
          <a:lstStyle/>
          <a:p>
            <a:r>
              <a:rPr lang="en-US" b="1" dirty="0" smtClean="0"/>
              <a:t>THE Green Fruits company set up in the industrial zone of </a:t>
            </a:r>
            <a:r>
              <a:rPr lang="en-US" b="1" dirty="0" err="1" smtClean="0"/>
              <a:t>kebili</a:t>
            </a:r>
            <a:r>
              <a:rPr lang="en-US" b="1" dirty="0" smtClean="0"/>
              <a:t>, is specialized in the packaging and transformation of fruits and vegetables, and mainly dates.</a:t>
            </a:r>
          </a:p>
          <a:p>
            <a:endParaRPr lang="en-US" b="1" dirty="0" smtClean="0"/>
          </a:p>
          <a:p>
            <a:endParaRPr lang="fr-FR" b="1" dirty="0" smtClean="0"/>
          </a:p>
          <a:p>
            <a:endParaRPr lang="fr-FR" sz="2000" b="1" dirty="0"/>
          </a:p>
        </p:txBody>
      </p:sp>
      <p:sp>
        <p:nvSpPr>
          <p:cNvPr id="7" name="Titre 6"/>
          <p:cNvSpPr>
            <a:spLocks noGrp="1"/>
          </p:cNvSpPr>
          <p:nvPr>
            <p:ph type="title"/>
          </p:nvPr>
        </p:nvSpPr>
        <p:spPr/>
        <p:txBody>
          <a:bodyPr>
            <a:normAutofit/>
          </a:bodyPr>
          <a:lstStyle/>
          <a:p>
            <a:r>
              <a:rPr lang="fr-FR" sz="3200" dirty="0" smtClean="0">
                <a:latin typeface="Berlin Sans FB" pitchFamily="34" charset="0"/>
              </a:rPr>
              <a:t>GREEN FRUITS</a:t>
            </a:r>
            <a:endParaRPr lang="fr-FR" sz="3200" dirty="0">
              <a:latin typeface="Berlin Sans FB" pitchFamily="34" charset="0"/>
            </a:endParaRPr>
          </a:p>
        </p:txBody>
      </p:sp>
      <p:pic>
        <p:nvPicPr>
          <p:cNvPr id="8" name="Image 7" descr="carte-tunisie.gif"/>
          <p:cNvPicPr>
            <a:picLocks noChangeAspect="1"/>
          </p:cNvPicPr>
          <p:nvPr/>
        </p:nvPicPr>
        <p:blipFill>
          <a:blip r:embed="rId3" cstate="print"/>
          <a:stretch>
            <a:fillRect/>
          </a:stretch>
        </p:blipFill>
        <p:spPr>
          <a:xfrm>
            <a:off x="6048672" y="3545632"/>
            <a:ext cx="2664296" cy="3266728"/>
          </a:xfrm>
          <a:prstGeom prst="rect">
            <a:avLst/>
          </a:prstGeom>
        </p:spPr>
      </p:pic>
      <p:pic>
        <p:nvPicPr>
          <p:cNvPr id="9" name="Image 8" descr="imagesCADMDY5U.jpg"/>
          <p:cNvPicPr>
            <a:picLocks noChangeAspect="1"/>
          </p:cNvPicPr>
          <p:nvPr/>
        </p:nvPicPr>
        <p:blipFill>
          <a:blip r:embed="rId4" cstate="print"/>
          <a:stretch>
            <a:fillRect/>
          </a:stretch>
        </p:blipFill>
        <p:spPr>
          <a:xfrm>
            <a:off x="0" y="3401616"/>
            <a:ext cx="3600400" cy="3456384"/>
          </a:xfrm>
          <a:prstGeom prst="rect">
            <a:avLst/>
          </a:prstGeom>
        </p:spPr>
      </p:pic>
      <p:cxnSp>
        <p:nvCxnSpPr>
          <p:cNvPr id="10" name="Connecteur en arc 9"/>
          <p:cNvCxnSpPr/>
          <p:nvPr/>
        </p:nvCxnSpPr>
        <p:spPr>
          <a:xfrm rot="10800000" flipV="1">
            <a:off x="3528392" y="5345832"/>
            <a:ext cx="3456384" cy="288032"/>
          </a:xfrm>
          <a:prstGeom prst="curvedConnector3">
            <a:avLst>
              <a:gd name="adj1" fmla="val 50000"/>
            </a:avLst>
          </a:prstGeom>
          <a:ln w="44450" cmpd="sng">
            <a:solidFill>
              <a:srgbClr val="FF0000"/>
            </a:solidFill>
            <a:headEnd type="arrow"/>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1556792"/>
            <a:ext cx="8229600" cy="4752568"/>
          </a:xfrm>
        </p:spPr>
        <p:txBody>
          <a:bodyPr/>
          <a:lstStyle/>
          <a:p>
            <a:r>
              <a:rPr lang="en-US" b="1" dirty="0" smtClean="0"/>
              <a:t>In order to develop this sector the enterprise in value of dates by developing the by products. The aim is to increase in value the Tunisian dates and to guide it towards an industry of transformation in order to increase its added value.</a:t>
            </a:r>
            <a:endParaRPr lang="fr-FR" b="1" dirty="0" smtClean="0"/>
          </a:p>
          <a:p>
            <a:r>
              <a:rPr lang="en-US" b="1" dirty="0" smtClean="0"/>
              <a:t>We collaborate with farmers in order to obtain high quality products while coming up to the expectations of our clients</a:t>
            </a:r>
            <a:endParaRPr lang="fr-FR" dirty="0"/>
          </a:p>
        </p:txBody>
      </p:sp>
      <p:pic>
        <p:nvPicPr>
          <p:cNvPr id="7" name="Image 6" descr="logo slogon site web.jpg"/>
          <p:cNvPicPr>
            <a:picLocks noChangeAspect="1"/>
          </p:cNvPicPr>
          <p:nvPr/>
        </p:nvPicPr>
        <p:blipFill>
          <a:blip r:embed="rId2" cstate="print"/>
          <a:stretch>
            <a:fillRect/>
          </a:stretch>
        </p:blipFill>
        <p:spPr>
          <a:xfrm>
            <a:off x="0" y="0"/>
            <a:ext cx="1691680" cy="1195942"/>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539552" y="1412776"/>
            <a:ext cx="8229600" cy="4896544"/>
          </a:xfrm>
        </p:spPr>
        <p:txBody>
          <a:bodyPr>
            <a:normAutofit/>
          </a:bodyPr>
          <a:lstStyle/>
          <a:p>
            <a:r>
              <a:rPr lang="en-US" b="1" dirty="0" smtClean="0"/>
              <a:t>concerning sanitary rules, the protection  of the environment and the international norms, to achieve this purpose, local farmers are at the heart of our activity they benefit from training sessions about the methods  of production and the selection of fruits </a:t>
            </a:r>
            <a:endParaRPr lang="fr-FR" b="1" dirty="0" smtClean="0"/>
          </a:p>
          <a:p>
            <a:r>
              <a:rPr lang="en-US" b="1" dirty="0" smtClean="0"/>
              <a:t>Our products are marketed under 3 trade marks:</a:t>
            </a:r>
            <a:r>
              <a:rPr lang="fr-FR" dirty="0" smtClean="0"/>
              <a:t> </a:t>
            </a:r>
            <a:r>
              <a:rPr lang="fr-FR" b="1" dirty="0" smtClean="0"/>
              <a:t>GREEN FRUITS, OROS et </a:t>
            </a:r>
            <a:r>
              <a:rPr lang="ar-TN" b="1" dirty="0" smtClean="0"/>
              <a:t>غلال الخضراء</a:t>
            </a:r>
            <a:endParaRPr lang="fr-FR" b="1" dirty="0" smtClean="0"/>
          </a:p>
          <a:p>
            <a:endParaRPr lang="fr-FR" dirty="0"/>
          </a:p>
        </p:txBody>
      </p:sp>
      <p:pic>
        <p:nvPicPr>
          <p:cNvPr id="4" name="Image 3" descr="logo_fr.jpg"/>
          <p:cNvPicPr>
            <a:picLocks noChangeAspect="1"/>
          </p:cNvPicPr>
          <p:nvPr/>
        </p:nvPicPr>
        <p:blipFill>
          <a:blip r:embed="rId2" cstate="print"/>
          <a:stretch>
            <a:fillRect/>
          </a:stretch>
        </p:blipFill>
        <p:spPr>
          <a:xfrm>
            <a:off x="899592" y="5589240"/>
            <a:ext cx="2016224" cy="1036315"/>
          </a:xfrm>
          <a:prstGeom prst="rect">
            <a:avLst/>
          </a:prstGeom>
        </p:spPr>
      </p:pic>
      <p:pic>
        <p:nvPicPr>
          <p:cNvPr id="5" name="Image 4" descr="logo_ar.jpg"/>
          <p:cNvPicPr>
            <a:picLocks noChangeAspect="1"/>
          </p:cNvPicPr>
          <p:nvPr/>
        </p:nvPicPr>
        <p:blipFill>
          <a:blip r:embed="rId3" cstate="print"/>
          <a:stretch>
            <a:fillRect/>
          </a:stretch>
        </p:blipFill>
        <p:spPr>
          <a:xfrm>
            <a:off x="6516216" y="5589240"/>
            <a:ext cx="2016224" cy="1036314"/>
          </a:xfrm>
          <a:prstGeom prst="rect">
            <a:avLst/>
          </a:prstGeom>
        </p:spPr>
      </p:pic>
      <p:pic>
        <p:nvPicPr>
          <p:cNvPr id="6" name="Image 5" descr="oros.jpg"/>
          <p:cNvPicPr>
            <a:picLocks noChangeAspect="1"/>
          </p:cNvPicPr>
          <p:nvPr/>
        </p:nvPicPr>
        <p:blipFill>
          <a:blip r:embed="rId4" cstate="print"/>
          <a:stretch>
            <a:fillRect/>
          </a:stretch>
        </p:blipFill>
        <p:spPr>
          <a:xfrm>
            <a:off x="3635896" y="5589240"/>
            <a:ext cx="2376264" cy="1080120"/>
          </a:xfrm>
          <a:prstGeom prst="rect">
            <a:avLst/>
          </a:prstGeom>
        </p:spPr>
      </p:pic>
      <p:pic>
        <p:nvPicPr>
          <p:cNvPr id="7" name="Image 6" descr="logo slogon site web.jpg"/>
          <p:cNvPicPr>
            <a:picLocks noChangeAspect="1"/>
          </p:cNvPicPr>
          <p:nvPr/>
        </p:nvPicPr>
        <p:blipFill>
          <a:blip r:embed="rId5" cstate="print"/>
          <a:stretch>
            <a:fillRect/>
          </a:stretch>
        </p:blipFill>
        <p:spPr>
          <a:xfrm>
            <a:off x="0" y="0"/>
            <a:ext cx="1691680" cy="1195942"/>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914400" y="908720"/>
            <a:ext cx="8229600" cy="1143000"/>
          </a:xfrm>
        </p:spPr>
        <p:txBody>
          <a:bodyPr>
            <a:normAutofit fontScale="90000"/>
          </a:bodyPr>
          <a:lstStyle/>
          <a:p>
            <a:r>
              <a:rPr lang="en-US" dirty="0" smtClean="0"/>
              <a:t>Nutritional benefits of dates </a:t>
            </a:r>
            <a:r>
              <a:rPr lang="fr-FR" dirty="0" smtClean="0"/>
              <a:t/>
            </a:r>
            <a:br>
              <a:rPr lang="fr-FR" dirty="0" smtClean="0"/>
            </a:br>
            <a:endParaRPr lang="fr-FR" dirty="0"/>
          </a:p>
        </p:txBody>
      </p:sp>
      <p:sp>
        <p:nvSpPr>
          <p:cNvPr id="3" name="Espace réservé du contenu 2"/>
          <p:cNvSpPr>
            <a:spLocks noGrp="1"/>
          </p:cNvSpPr>
          <p:nvPr>
            <p:ph idx="1"/>
          </p:nvPr>
        </p:nvSpPr>
        <p:spPr>
          <a:xfrm>
            <a:off x="457200" y="2420888"/>
            <a:ext cx="8229600" cy="3888472"/>
          </a:xfrm>
        </p:spPr>
        <p:txBody>
          <a:bodyPr>
            <a:normAutofit/>
          </a:bodyPr>
          <a:lstStyle/>
          <a:p>
            <a:r>
              <a:rPr lang="en-US" sz="2600" dirty="0" smtClean="0"/>
              <a:t>The benefits of dates are not to demonstrate: </a:t>
            </a:r>
            <a:endParaRPr lang="fr-FR" sz="2600" dirty="0" smtClean="0"/>
          </a:p>
          <a:p>
            <a:r>
              <a:rPr lang="en-US" sz="2600" dirty="0" smtClean="0"/>
              <a:t>This fruit, full of water and sun kissed, rich in vitamins and minerals containing the essential that our body needs: calcium, magnesium, phosphor, iron and vitamins A and B. </a:t>
            </a:r>
            <a:endParaRPr lang="fr-FR" sz="2600" dirty="0" smtClean="0"/>
          </a:p>
          <a:p>
            <a:endParaRPr lang="fr-FR" sz="2600" dirty="0"/>
          </a:p>
        </p:txBody>
      </p:sp>
      <p:pic>
        <p:nvPicPr>
          <p:cNvPr id="4" name="Image 3" descr="logo slogon site web.jpg"/>
          <p:cNvPicPr>
            <a:picLocks noChangeAspect="1"/>
          </p:cNvPicPr>
          <p:nvPr/>
        </p:nvPicPr>
        <p:blipFill>
          <a:blip r:embed="rId2" cstate="print"/>
          <a:stretch>
            <a:fillRect/>
          </a:stretch>
        </p:blipFill>
        <p:spPr>
          <a:xfrm>
            <a:off x="0" y="0"/>
            <a:ext cx="1691680" cy="1195942"/>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15616" y="620688"/>
            <a:ext cx="8229600" cy="1143000"/>
          </a:xfrm>
        </p:spPr>
        <p:txBody>
          <a:bodyPr>
            <a:normAutofit fontScale="90000"/>
          </a:bodyPr>
          <a:lstStyle/>
          <a:p>
            <a:r>
              <a:rPr lang="en-US" dirty="0" smtClean="0"/>
              <a:t>The composition of the date “</a:t>
            </a:r>
            <a:r>
              <a:rPr lang="en-US" dirty="0" err="1" smtClean="0"/>
              <a:t>Deglet</a:t>
            </a:r>
            <a:r>
              <a:rPr lang="en-US" dirty="0" smtClean="0"/>
              <a:t> </a:t>
            </a:r>
            <a:r>
              <a:rPr lang="en-US" dirty="0" err="1" smtClean="0"/>
              <a:t>Nour</a:t>
            </a:r>
            <a:r>
              <a:rPr lang="en-US" dirty="0" smtClean="0"/>
              <a:t>” (for 100 grams)  </a:t>
            </a:r>
            <a:r>
              <a:rPr lang="fr-FR" dirty="0" smtClean="0"/>
              <a:t/>
            </a:r>
            <a:br>
              <a:rPr lang="fr-FR" dirty="0" smtClean="0"/>
            </a:br>
            <a:endParaRPr lang="fr-FR" dirty="0"/>
          </a:p>
        </p:txBody>
      </p:sp>
      <p:graphicFrame>
        <p:nvGraphicFramePr>
          <p:cNvPr id="5" name="Tableau 4"/>
          <p:cNvGraphicFramePr>
            <a:graphicFrameLocks noGrp="1"/>
          </p:cNvGraphicFramePr>
          <p:nvPr/>
        </p:nvGraphicFramePr>
        <p:xfrm>
          <a:off x="827584" y="1844824"/>
          <a:ext cx="7488832" cy="4641807"/>
        </p:xfrm>
        <a:graphic>
          <a:graphicData uri="http://schemas.openxmlformats.org/drawingml/2006/table">
            <a:tbl>
              <a:tblPr firstRow="1" bandRow="1">
                <a:tableStyleId>{5C22544A-7EE6-4342-B048-85BDC9FD1C3A}</a:tableStyleId>
              </a:tblPr>
              <a:tblGrid>
                <a:gridCol w="1872208"/>
                <a:gridCol w="1872208"/>
                <a:gridCol w="1872208"/>
                <a:gridCol w="1872208"/>
              </a:tblGrid>
              <a:tr h="616881">
                <a:tc>
                  <a:txBody>
                    <a:bodyPr/>
                    <a:lstStyle/>
                    <a:p>
                      <a:pPr algn="ctr"/>
                      <a:r>
                        <a:rPr lang="en-US" sz="1600" b="1" dirty="0" smtClean="0">
                          <a:solidFill>
                            <a:schemeClr val="bg1"/>
                          </a:solidFill>
                        </a:rPr>
                        <a:t>Calories </a:t>
                      </a:r>
                      <a:endParaRPr lang="fr-FR" sz="1600" b="1" dirty="0">
                        <a:solidFill>
                          <a:schemeClr val="bg1"/>
                        </a:solidFill>
                      </a:endParaRPr>
                    </a:p>
                  </a:txBody>
                  <a:tcPr>
                    <a:solidFill>
                      <a:schemeClr val="accent4">
                        <a:lumMod val="40000"/>
                        <a:lumOff val="60000"/>
                      </a:schemeClr>
                    </a:solidFill>
                  </a:tcPr>
                </a:tc>
                <a:tc>
                  <a:txBody>
                    <a:bodyPr/>
                    <a:lstStyle/>
                    <a:p>
                      <a:pPr algn="ctr"/>
                      <a:r>
                        <a:rPr kumimoji="0" lang="en-US" sz="1600" b="1" kern="1200" dirty="0" smtClean="0">
                          <a:solidFill>
                            <a:schemeClr val="bg1"/>
                          </a:solidFill>
                          <a:latin typeface="+mn-lt"/>
                          <a:ea typeface="+mn-ea"/>
                          <a:cs typeface="+mn-cs"/>
                        </a:rPr>
                        <a:t>306</a:t>
                      </a:r>
                      <a:endParaRPr lang="fr-FR" sz="1600" b="1" dirty="0">
                        <a:solidFill>
                          <a:schemeClr val="bg1"/>
                        </a:solidFill>
                      </a:endParaRPr>
                    </a:p>
                  </a:txBody>
                  <a:tcPr>
                    <a:solidFill>
                      <a:schemeClr val="accent4">
                        <a:lumMod val="40000"/>
                        <a:lumOff val="60000"/>
                      </a:schemeClr>
                    </a:solidFill>
                  </a:tcPr>
                </a:tc>
                <a:tc gridSpan="2">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kumimoji="0" lang="en-US" sz="1600" b="1" kern="1200" dirty="0" smtClean="0">
                          <a:solidFill>
                            <a:schemeClr val="bg1"/>
                          </a:solidFill>
                          <a:latin typeface="+mn-lt"/>
                          <a:ea typeface="+mn-ea"/>
                          <a:cs typeface="+mn-cs"/>
                        </a:rPr>
                        <a:t>Vitamins </a:t>
                      </a:r>
                      <a:endParaRPr kumimoji="0" lang="fr-FR" sz="1600" b="1" kern="1200" dirty="0" smtClean="0">
                        <a:solidFill>
                          <a:schemeClr val="bg1"/>
                        </a:solidFill>
                        <a:latin typeface="+mn-lt"/>
                        <a:ea typeface="+mn-ea"/>
                        <a:cs typeface="+mn-cs"/>
                      </a:endParaRPr>
                    </a:p>
                    <a:p>
                      <a:pPr algn="ctr"/>
                      <a:endParaRPr lang="fr-FR" sz="1600" b="1" dirty="0">
                        <a:solidFill>
                          <a:schemeClr val="bg1"/>
                        </a:solidFill>
                      </a:endParaRPr>
                    </a:p>
                  </a:txBody>
                  <a:tcPr>
                    <a:solidFill>
                      <a:schemeClr val="accent4">
                        <a:lumMod val="40000"/>
                        <a:lumOff val="60000"/>
                      </a:schemeClr>
                    </a:solidFill>
                  </a:tcPr>
                </a:tc>
                <a:tc hMerge="1">
                  <a:txBody>
                    <a:bodyPr/>
                    <a:lstStyle/>
                    <a:p>
                      <a:endParaRPr lang="fr-FR" dirty="0"/>
                    </a:p>
                  </a:txBody>
                  <a:tcPr/>
                </a:tc>
              </a:tr>
              <a:tr h="358758">
                <a:tc>
                  <a:txBody>
                    <a:bodyPr/>
                    <a:lstStyle/>
                    <a:p>
                      <a:pPr algn="ctr"/>
                      <a:r>
                        <a:rPr kumimoji="0" lang="en-US" sz="1600" b="1" kern="1200" dirty="0" smtClean="0">
                          <a:solidFill>
                            <a:schemeClr val="dk1"/>
                          </a:solidFill>
                          <a:latin typeface="+mn-lt"/>
                          <a:ea typeface="+mn-ea"/>
                          <a:cs typeface="+mn-cs"/>
                        </a:rPr>
                        <a:t>Glucose </a:t>
                      </a:r>
                      <a:endParaRPr lang="fr-FR" sz="1600" b="1" dirty="0"/>
                    </a:p>
                  </a:txBody>
                  <a:tcPr>
                    <a:solidFill>
                      <a:schemeClr val="accent4">
                        <a:lumMod val="40000"/>
                        <a:lumOff val="60000"/>
                      </a:schemeClr>
                    </a:solidFill>
                  </a:tcPr>
                </a:tc>
                <a:tc>
                  <a:txBody>
                    <a:bodyPr/>
                    <a:lstStyle/>
                    <a:p>
                      <a:pPr algn="ctr"/>
                      <a:r>
                        <a:rPr kumimoji="0" lang="en-US" sz="1600" b="1" kern="1200" dirty="0" smtClean="0">
                          <a:solidFill>
                            <a:schemeClr val="dk1"/>
                          </a:solidFill>
                          <a:latin typeface="+mn-lt"/>
                          <a:ea typeface="+mn-ea"/>
                          <a:cs typeface="+mn-cs"/>
                        </a:rPr>
                        <a:t> 73g </a:t>
                      </a:r>
                      <a:endParaRPr lang="fr-FR" sz="1600" b="1" dirty="0"/>
                    </a:p>
                  </a:txBody>
                  <a:tcPr>
                    <a:solidFill>
                      <a:schemeClr val="accent4">
                        <a:lumMod val="40000"/>
                        <a:lumOff val="60000"/>
                      </a:schemeClr>
                    </a:solidFill>
                  </a:tcPr>
                </a:tc>
                <a:tc>
                  <a:txBody>
                    <a:bodyPr/>
                    <a:lstStyle/>
                    <a:p>
                      <a:pPr algn="ctr"/>
                      <a:r>
                        <a:rPr lang="fr-FR" sz="1600" b="1" dirty="0" smtClean="0"/>
                        <a:t>B1</a:t>
                      </a:r>
                      <a:endParaRPr lang="fr-FR" sz="1600" b="1" dirty="0"/>
                    </a:p>
                  </a:txBody>
                  <a:tcPr>
                    <a:solidFill>
                      <a:schemeClr val="accent4">
                        <a:lumMod val="40000"/>
                        <a:lumOff val="60000"/>
                      </a:schemeClr>
                    </a:solidFill>
                  </a:tcPr>
                </a:tc>
                <a:tc>
                  <a:txBody>
                    <a:bodyPr/>
                    <a:lstStyle/>
                    <a:p>
                      <a:pPr algn="ctr"/>
                      <a:r>
                        <a:rPr kumimoji="0" lang="en-US" sz="1600" b="1" kern="1200" dirty="0" smtClean="0">
                          <a:solidFill>
                            <a:schemeClr val="dk1"/>
                          </a:solidFill>
                          <a:latin typeface="+mn-lt"/>
                          <a:ea typeface="+mn-ea"/>
                          <a:cs typeface="+mn-cs"/>
                        </a:rPr>
                        <a:t>0.09mg</a:t>
                      </a:r>
                      <a:endParaRPr lang="fr-FR" sz="1600" b="1" dirty="0"/>
                    </a:p>
                  </a:txBody>
                  <a:tcPr>
                    <a:solidFill>
                      <a:schemeClr val="accent4">
                        <a:lumMod val="40000"/>
                        <a:lumOff val="60000"/>
                      </a:schemeClr>
                    </a:solidFill>
                  </a:tcPr>
                </a:tc>
              </a:tr>
              <a:tr h="358758">
                <a:tc>
                  <a:txBody>
                    <a:bodyPr/>
                    <a:lstStyle/>
                    <a:p>
                      <a:pPr algn="ctr"/>
                      <a:r>
                        <a:rPr kumimoji="0" lang="en-US" sz="1600" b="1" kern="1200" dirty="0" smtClean="0">
                          <a:solidFill>
                            <a:schemeClr val="dk1"/>
                          </a:solidFill>
                          <a:latin typeface="+mn-lt"/>
                          <a:ea typeface="+mn-ea"/>
                          <a:cs typeface="+mn-cs"/>
                        </a:rPr>
                        <a:t>Water </a:t>
                      </a:r>
                      <a:endParaRPr lang="fr-FR" sz="1600" b="1" dirty="0"/>
                    </a:p>
                  </a:txBody>
                  <a:tcPr>
                    <a:solidFill>
                      <a:schemeClr val="accent4">
                        <a:lumMod val="40000"/>
                        <a:lumOff val="60000"/>
                      </a:schemeClr>
                    </a:solidFill>
                  </a:tcPr>
                </a:tc>
                <a:tc>
                  <a:txBody>
                    <a:bodyPr/>
                    <a:lstStyle/>
                    <a:p>
                      <a:pPr algn="ctr"/>
                      <a:r>
                        <a:rPr kumimoji="0" lang="en-US" sz="1600" b="1" i="1" kern="1200" dirty="0" smtClean="0">
                          <a:solidFill>
                            <a:schemeClr val="dk1"/>
                          </a:solidFill>
                          <a:latin typeface="+mn-lt"/>
                          <a:ea typeface="+mn-ea"/>
                          <a:cs typeface="+mn-cs"/>
                        </a:rPr>
                        <a:t>20g</a:t>
                      </a:r>
                      <a:r>
                        <a:rPr kumimoji="0" lang="en-US" sz="1600" b="1" kern="1200" dirty="0" smtClean="0">
                          <a:solidFill>
                            <a:schemeClr val="dk1"/>
                          </a:solidFill>
                          <a:latin typeface="+mn-lt"/>
                          <a:ea typeface="+mn-ea"/>
                          <a:cs typeface="+mn-cs"/>
                        </a:rPr>
                        <a:t> </a:t>
                      </a:r>
                      <a:endParaRPr lang="fr-FR" sz="1600" b="1" dirty="0"/>
                    </a:p>
                  </a:txBody>
                  <a:tcPr>
                    <a:solidFill>
                      <a:schemeClr val="accent4">
                        <a:lumMod val="40000"/>
                        <a:lumOff val="60000"/>
                      </a:schemeClr>
                    </a:solidFill>
                  </a:tcPr>
                </a:tc>
                <a:tc>
                  <a:txBody>
                    <a:bodyPr/>
                    <a:lstStyle/>
                    <a:p>
                      <a:pPr algn="ctr"/>
                      <a:r>
                        <a:rPr lang="fr-FR" sz="1600" b="1" dirty="0" smtClean="0"/>
                        <a:t>B2</a:t>
                      </a:r>
                      <a:endParaRPr lang="fr-FR" sz="1600" b="1" dirty="0"/>
                    </a:p>
                  </a:txBody>
                  <a:tcPr>
                    <a:solidFill>
                      <a:schemeClr val="accent4">
                        <a:lumMod val="40000"/>
                        <a:lumOff val="60000"/>
                      </a:schemeClr>
                    </a:solidFill>
                  </a:tcPr>
                </a:tc>
                <a:tc>
                  <a:txBody>
                    <a:bodyPr/>
                    <a:lstStyle/>
                    <a:p>
                      <a:pPr algn="ctr"/>
                      <a:r>
                        <a:rPr kumimoji="0" lang="en-US" sz="1600" b="1" kern="1200" dirty="0" smtClean="0">
                          <a:solidFill>
                            <a:schemeClr val="dk1"/>
                          </a:solidFill>
                          <a:latin typeface="+mn-lt"/>
                          <a:ea typeface="+mn-ea"/>
                          <a:cs typeface="+mn-cs"/>
                        </a:rPr>
                        <a:t>0.05mg </a:t>
                      </a:r>
                      <a:endParaRPr lang="fr-FR" sz="1600" b="1" dirty="0"/>
                    </a:p>
                  </a:txBody>
                  <a:tcPr>
                    <a:solidFill>
                      <a:schemeClr val="accent4">
                        <a:lumMod val="40000"/>
                        <a:lumOff val="60000"/>
                      </a:schemeClr>
                    </a:solidFill>
                  </a:tcPr>
                </a:tc>
              </a:tr>
              <a:tr h="358758">
                <a:tc>
                  <a:txBody>
                    <a:bodyPr/>
                    <a:lstStyle/>
                    <a:p>
                      <a:pPr algn="ctr"/>
                      <a:r>
                        <a:rPr kumimoji="0" lang="en-US" sz="1600" b="1" kern="1200" dirty="0" smtClean="0">
                          <a:solidFill>
                            <a:schemeClr val="dk1"/>
                          </a:solidFill>
                          <a:latin typeface="+mn-lt"/>
                          <a:ea typeface="+mn-ea"/>
                          <a:cs typeface="+mn-cs"/>
                        </a:rPr>
                        <a:t>Proteins </a:t>
                      </a:r>
                      <a:endParaRPr lang="fr-FR" sz="1600" b="1" dirty="0"/>
                    </a:p>
                  </a:txBody>
                  <a:tcPr>
                    <a:solidFill>
                      <a:schemeClr val="accent4">
                        <a:lumMod val="40000"/>
                        <a:lumOff val="60000"/>
                      </a:schemeClr>
                    </a:solidFill>
                  </a:tcPr>
                </a:tc>
                <a:tc>
                  <a:txBody>
                    <a:bodyPr/>
                    <a:lstStyle/>
                    <a:p>
                      <a:pPr algn="ctr"/>
                      <a:r>
                        <a:rPr kumimoji="0" lang="en-US" sz="1600" b="1" kern="1200" dirty="0" smtClean="0">
                          <a:solidFill>
                            <a:schemeClr val="dk1"/>
                          </a:solidFill>
                          <a:latin typeface="+mn-lt"/>
                          <a:ea typeface="+mn-ea"/>
                          <a:cs typeface="+mn-cs"/>
                        </a:rPr>
                        <a:t>2.2g </a:t>
                      </a:r>
                      <a:endParaRPr lang="fr-FR" sz="1600" b="1" dirty="0"/>
                    </a:p>
                  </a:txBody>
                  <a:tcPr>
                    <a:solidFill>
                      <a:schemeClr val="accent4">
                        <a:lumMod val="40000"/>
                        <a:lumOff val="60000"/>
                      </a:schemeClr>
                    </a:solidFill>
                  </a:tcPr>
                </a:tc>
                <a:tc>
                  <a:txBody>
                    <a:bodyPr/>
                    <a:lstStyle/>
                    <a:p>
                      <a:pPr algn="ctr"/>
                      <a:r>
                        <a:rPr lang="fr-FR" sz="1600" b="1" dirty="0" smtClean="0"/>
                        <a:t>PP</a:t>
                      </a:r>
                      <a:endParaRPr lang="fr-FR" sz="1600" b="1" dirty="0"/>
                    </a:p>
                  </a:txBody>
                  <a:tcPr>
                    <a:solidFill>
                      <a:schemeClr val="accent4">
                        <a:lumMod val="40000"/>
                        <a:lumOff val="60000"/>
                      </a:schemeClr>
                    </a:solidFill>
                  </a:tcPr>
                </a:tc>
                <a:tc>
                  <a:txBody>
                    <a:bodyPr/>
                    <a:lstStyle/>
                    <a:p>
                      <a:pPr algn="ctr"/>
                      <a:r>
                        <a:rPr kumimoji="0" lang="en-US" sz="1600" b="1" kern="1200" dirty="0" smtClean="0">
                          <a:solidFill>
                            <a:schemeClr val="dk1"/>
                          </a:solidFill>
                          <a:latin typeface="+mn-lt"/>
                          <a:ea typeface="+mn-ea"/>
                          <a:cs typeface="+mn-cs"/>
                        </a:rPr>
                        <a:t>2.2mg </a:t>
                      </a:r>
                      <a:endParaRPr lang="fr-FR" sz="1600" b="1" dirty="0"/>
                    </a:p>
                  </a:txBody>
                  <a:tcPr>
                    <a:solidFill>
                      <a:schemeClr val="accent4">
                        <a:lumMod val="40000"/>
                        <a:lumOff val="60000"/>
                      </a:schemeClr>
                    </a:solidFill>
                  </a:tcPr>
                </a:tc>
              </a:tr>
              <a:tr h="358758">
                <a:tc>
                  <a:txBody>
                    <a:bodyPr/>
                    <a:lstStyle/>
                    <a:p>
                      <a:pPr algn="ctr"/>
                      <a:r>
                        <a:rPr kumimoji="0" lang="en-US" sz="1600" b="1" kern="1200" dirty="0" smtClean="0">
                          <a:solidFill>
                            <a:schemeClr val="dk1"/>
                          </a:solidFill>
                          <a:latin typeface="+mn-lt"/>
                          <a:ea typeface="+mn-ea"/>
                          <a:cs typeface="+mn-cs"/>
                        </a:rPr>
                        <a:t>Lipids </a:t>
                      </a:r>
                      <a:endParaRPr lang="fr-FR" sz="1600" b="1" dirty="0"/>
                    </a:p>
                  </a:txBody>
                  <a:tcPr>
                    <a:solidFill>
                      <a:schemeClr val="accent4">
                        <a:lumMod val="40000"/>
                        <a:lumOff val="60000"/>
                      </a:schemeClr>
                    </a:solidFill>
                  </a:tcPr>
                </a:tc>
                <a:tc>
                  <a:txBody>
                    <a:bodyPr/>
                    <a:lstStyle/>
                    <a:p>
                      <a:pPr algn="ctr"/>
                      <a:r>
                        <a:rPr kumimoji="0" lang="en-US" sz="1600" b="1" kern="1200" dirty="0" smtClean="0">
                          <a:solidFill>
                            <a:schemeClr val="dk1"/>
                          </a:solidFill>
                          <a:latin typeface="+mn-lt"/>
                          <a:ea typeface="+mn-ea"/>
                          <a:cs typeface="+mn-cs"/>
                        </a:rPr>
                        <a:t>0.2g </a:t>
                      </a:r>
                      <a:endParaRPr lang="fr-FR" sz="1600" b="1" dirty="0"/>
                    </a:p>
                  </a:txBody>
                  <a:tcPr>
                    <a:solidFill>
                      <a:schemeClr val="accent4">
                        <a:lumMod val="40000"/>
                        <a:lumOff val="60000"/>
                      </a:schemeClr>
                    </a:solidFill>
                  </a:tcPr>
                </a:tc>
                <a:tc>
                  <a:txBody>
                    <a:bodyPr/>
                    <a:lstStyle/>
                    <a:p>
                      <a:pPr algn="ctr"/>
                      <a:r>
                        <a:rPr kumimoji="0" lang="en-US" sz="1600" b="1" kern="1200" dirty="0" smtClean="0">
                          <a:solidFill>
                            <a:schemeClr val="dk1"/>
                          </a:solidFill>
                          <a:latin typeface="+mn-lt"/>
                          <a:ea typeface="+mn-ea"/>
                          <a:cs typeface="+mn-cs"/>
                        </a:rPr>
                        <a:t>carotene</a:t>
                      </a:r>
                      <a:endParaRPr lang="fr-FR" sz="1600" b="1" dirty="0"/>
                    </a:p>
                  </a:txBody>
                  <a:tcPr>
                    <a:solidFill>
                      <a:schemeClr val="accent4">
                        <a:lumMod val="40000"/>
                        <a:lumOff val="60000"/>
                      </a:schemeClr>
                    </a:solidFill>
                  </a:tcPr>
                </a:tc>
                <a:tc>
                  <a:txBody>
                    <a:bodyPr/>
                    <a:lstStyle/>
                    <a:p>
                      <a:pPr algn="ctr"/>
                      <a:r>
                        <a:rPr kumimoji="0" lang="en-US" sz="1600" b="1" kern="1200" dirty="0" smtClean="0">
                          <a:solidFill>
                            <a:schemeClr val="dk1"/>
                          </a:solidFill>
                          <a:latin typeface="+mn-lt"/>
                          <a:ea typeface="+mn-ea"/>
                          <a:cs typeface="+mn-cs"/>
                        </a:rPr>
                        <a:t>0.06mg </a:t>
                      </a:r>
                      <a:endParaRPr lang="fr-FR" sz="1600" b="1" dirty="0"/>
                    </a:p>
                  </a:txBody>
                  <a:tcPr>
                    <a:solidFill>
                      <a:schemeClr val="accent4">
                        <a:lumMod val="40000"/>
                        <a:lumOff val="60000"/>
                      </a:schemeClr>
                    </a:solidFill>
                  </a:tcPr>
                </a:tc>
              </a:tr>
              <a:tr h="358758">
                <a:tc>
                  <a:txBody>
                    <a:bodyPr/>
                    <a:lstStyle/>
                    <a:p>
                      <a:pPr algn="ctr"/>
                      <a:r>
                        <a:rPr kumimoji="0" lang="en-US" sz="1600" b="1" kern="1200" dirty="0" smtClean="0">
                          <a:solidFill>
                            <a:schemeClr val="dk1"/>
                          </a:solidFill>
                          <a:latin typeface="+mn-lt"/>
                          <a:ea typeface="+mn-ea"/>
                          <a:cs typeface="+mn-cs"/>
                        </a:rPr>
                        <a:t>Fibers </a:t>
                      </a:r>
                      <a:endParaRPr lang="fr-FR" sz="1600" b="1" dirty="0"/>
                    </a:p>
                  </a:txBody>
                  <a:tcPr>
                    <a:solidFill>
                      <a:schemeClr val="accent4">
                        <a:lumMod val="40000"/>
                        <a:lumOff val="60000"/>
                      </a:schemeClr>
                    </a:solidFill>
                  </a:tcPr>
                </a:tc>
                <a:tc>
                  <a:txBody>
                    <a:bodyPr/>
                    <a:lstStyle/>
                    <a:p>
                      <a:pPr algn="ctr"/>
                      <a:r>
                        <a:rPr kumimoji="0" lang="en-US" sz="1600" b="1" kern="1200" dirty="0" smtClean="0">
                          <a:solidFill>
                            <a:schemeClr val="dk1"/>
                          </a:solidFill>
                          <a:latin typeface="+mn-lt"/>
                          <a:ea typeface="+mn-ea"/>
                          <a:cs typeface="+mn-cs"/>
                        </a:rPr>
                        <a:t>2.2g</a:t>
                      </a:r>
                      <a:endParaRPr lang="fr-FR" sz="1600" b="1" dirty="0"/>
                    </a:p>
                  </a:txBody>
                  <a:tcPr>
                    <a:solidFill>
                      <a:schemeClr val="accent4">
                        <a:lumMod val="40000"/>
                        <a:lumOff val="60000"/>
                      </a:schemeClr>
                    </a:solidFill>
                  </a:tcPr>
                </a:tc>
                <a:tc>
                  <a:txBody>
                    <a:bodyPr/>
                    <a:lstStyle/>
                    <a:p>
                      <a:pPr algn="ctr"/>
                      <a:endParaRPr lang="fr-FR" sz="1600" b="1"/>
                    </a:p>
                  </a:txBody>
                  <a:tcPr>
                    <a:solidFill>
                      <a:schemeClr val="accent4">
                        <a:lumMod val="40000"/>
                        <a:lumOff val="60000"/>
                      </a:schemeClr>
                    </a:solidFill>
                  </a:tcPr>
                </a:tc>
                <a:tc>
                  <a:txBody>
                    <a:bodyPr/>
                    <a:lstStyle/>
                    <a:p>
                      <a:pPr algn="ctr"/>
                      <a:endParaRPr lang="fr-FR" sz="1600" b="1"/>
                    </a:p>
                  </a:txBody>
                  <a:tcPr>
                    <a:solidFill>
                      <a:schemeClr val="accent4">
                        <a:lumMod val="40000"/>
                        <a:lumOff val="60000"/>
                      </a:schemeClr>
                    </a:solidFill>
                  </a:tcPr>
                </a:tc>
              </a:tr>
              <a:tr h="358758">
                <a:tc>
                  <a:txBody>
                    <a:bodyPr/>
                    <a:lstStyle/>
                    <a:p>
                      <a:pPr algn="ctr">
                        <a:lnSpc>
                          <a:spcPct val="115000"/>
                        </a:lnSpc>
                        <a:spcAft>
                          <a:spcPts val="1000"/>
                        </a:spcAft>
                        <a:tabLst>
                          <a:tab pos="2176145" algn="l"/>
                        </a:tabLst>
                      </a:pPr>
                      <a:r>
                        <a:rPr lang="en-US" sz="1600" b="1" dirty="0" smtClean="0">
                          <a:latin typeface="Calibri"/>
                          <a:ea typeface="Calibri"/>
                          <a:cs typeface="Arial"/>
                        </a:rPr>
                        <a:t>Potassium</a:t>
                      </a:r>
                      <a:endParaRPr lang="fr-FR" sz="1600" b="1" dirty="0">
                        <a:latin typeface="Calibri"/>
                        <a:ea typeface="Calibri"/>
                        <a:cs typeface="Arial"/>
                      </a:endParaRPr>
                    </a:p>
                  </a:txBody>
                  <a:tcPr>
                    <a:solidFill>
                      <a:schemeClr val="accent4">
                        <a:lumMod val="40000"/>
                        <a:lumOff val="60000"/>
                      </a:schemeClr>
                    </a:solidFill>
                  </a:tcPr>
                </a:tc>
                <a:tc>
                  <a:txBody>
                    <a:bodyPr/>
                    <a:lstStyle/>
                    <a:p>
                      <a:pPr algn="ctr">
                        <a:lnSpc>
                          <a:spcPct val="115000"/>
                        </a:lnSpc>
                        <a:spcAft>
                          <a:spcPts val="1000"/>
                        </a:spcAft>
                        <a:tabLst>
                          <a:tab pos="2176145" algn="l"/>
                        </a:tabLst>
                      </a:pPr>
                      <a:r>
                        <a:rPr lang="en-US" sz="1600" b="1" dirty="0" smtClean="0">
                          <a:latin typeface="Calibri"/>
                          <a:ea typeface="Calibri"/>
                          <a:cs typeface="Arial"/>
                        </a:rPr>
                        <a:t>650mg	</a:t>
                      </a:r>
                      <a:endParaRPr lang="fr-FR" sz="1600" b="1" dirty="0">
                        <a:latin typeface="Calibri"/>
                        <a:ea typeface="Calibri"/>
                        <a:cs typeface="Arial"/>
                      </a:endParaRPr>
                    </a:p>
                  </a:txBody>
                  <a:tcPr>
                    <a:solidFill>
                      <a:schemeClr val="accent4">
                        <a:lumMod val="40000"/>
                        <a:lumOff val="60000"/>
                      </a:schemeClr>
                    </a:solidFill>
                  </a:tcPr>
                </a:tc>
                <a:tc>
                  <a:txBody>
                    <a:bodyPr/>
                    <a:lstStyle/>
                    <a:p>
                      <a:pPr algn="ctr">
                        <a:lnSpc>
                          <a:spcPct val="115000"/>
                        </a:lnSpc>
                        <a:spcAft>
                          <a:spcPts val="1000"/>
                        </a:spcAft>
                        <a:tabLst>
                          <a:tab pos="2176145" algn="l"/>
                        </a:tabLst>
                      </a:pPr>
                      <a:r>
                        <a:rPr lang="en-US" sz="1600" b="1" dirty="0" smtClean="0">
                          <a:latin typeface="Calibri"/>
                          <a:ea typeface="Calibri"/>
                          <a:cs typeface="Arial"/>
                        </a:rPr>
                        <a:t>Magnesium</a:t>
                      </a:r>
                      <a:endParaRPr lang="fr-FR" sz="1600" b="1" dirty="0">
                        <a:latin typeface="Calibri"/>
                        <a:ea typeface="Calibri"/>
                        <a:cs typeface="Arial"/>
                      </a:endParaRPr>
                    </a:p>
                  </a:txBody>
                  <a:tcPr>
                    <a:solidFill>
                      <a:schemeClr val="accent4">
                        <a:lumMod val="40000"/>
                        <a:lumOff val="60000"/>
                      </a:schemeClr>
                    </a:solidFill>
                  </a:tcPr>
                </a:tc>
                <a:tc>
                  <a:txBody>
                    <a:bodyPr/>
                    <a:lstStyle/>
                    <a:p>
                      <a:pPr algn="ctr">
                        <a:lnSpc>
                          <a:spcPct val="115000"/>
                        </a:lnSpc>
                        <a:spcAft>
                          <a:spcPts val="1000"/>
                        </a:spcAft>
                        <a:tabLst>
                          <a:tab pos="2176145" algn="l"/>
                        </a:tabLst>
                      </a:pPr>
                      <a:r>
                        <a:rPr lang="en-US" sz="1600" b="1" dirty="0" smtClean="0">
                          <a:latin typeface="Calibri"/>
                          <a:ea typeface="Calibri"/>
                          <a:cs typeface="Arial"/>
                        </a:rPr>
                        <a:t>63mg</a:t>
                      </a:r>
                      <a:endParaRPr lang="fr-FR" sz="1600" b="1" dirty="0">
                        <a:latin typeface="Calibri"/>
                        <a:ea typeface="Calibri"/>
                        <a:cs typeface="Arial"/>
                      </a:endParaRPr>
                    </a:p>
                  </a:txBody>
                  <a:tcPr>
                    <a:solidFill>
                      <a:schemeClr val="accent4">
                        <a:lumMod val="40000"/>
                        <a:lumOff val="60000"/>
                      </a:schemeClr>
                    </a:solidFill>
                  </a:tcPr>
                </a:tc>
              </a:tr>
              <a:tr h="358758">
                <a:tc>
                  <a:txBody>
                    <a:bodyPr/>
                    <a:lstStyle/>
                    <a:p>
                      <a:pPr algn="ctr">
                        <a:lnSpc>
                          <a:spcPct val="115000"/>
                        </a:lnSpc>
                        <a:spcAft>
                          <a:spcPts val="1000"/>
                        </a:spcAft>
                        <a:tabLst>
                          <a:tab pos="2176145" algn="l"/>
                          <a:tab pos="3255010" algn="l"/>
                        </a:tabLst>
                      </a:pPr>
                      <a:r>
                        <a:rPr lang="en-US" sz="1600" b="1" dirty="0" smtClean="0">
                          <a:latin typeface="Calibri"/>
                          <a:ea typeface="Calibri"/>
                          <a:cs typeface="Arial"/>
                        </a:rPr>
                        <a:t>Calcium</a:t>
                      </a:r>
                      <a:endParaRPr lang="fr-FR" sz="1600" b="1" dirty="0">
                        <a:latin typeface="Calibri"/>
                        <a:ea typeface="Calibri"/>
                        <a:cs typeface="Arial"/>
                      </a:endParaRPr>
                    </a:p>
                  </a:txBody>
                  <a:tcPr>
                    <a:solidFill>
                      <a:schemeClr val="accent4">
                        <a:lumMod val="40000"/>
                        <a:lumOff val="60000"/>
                      </a:schemeClr>
                    </a:solidFill>
                  </a:tcPr>
                </a:tc>
                <a:tc>
                  <a:txBody>
                    <a:bodyPr/>
                    <a:lstStyle/>
                    <a:p>
                      <a:pPr algn="ctr">
                        <a:lnSpc>
                          <a:spcPct val="115000"/>
                        </a:lnSpc>
                        <a:spcAft>
                          <a:spcPts val="1000"/>
                        </a:spcAft>
                        <a:tabLst>
                          <a:tab pos="2176145" algn="l"/>
                          <a:tab pos="3255010" algn="l"/>
                        </a:tabLst>
                      </a:pPr>
                      <a:r>
                        <a:rPr lang="en-US" sz="1600" b="1" dirty="0" smtClean="0">
                          <a:latin typeface="Calibri"/>
                          <a:ea typeface="Calibri"/>
                          <a:cs typeface="Arial"/>
                        </a:rPr>
                        <a:t>71mg	</a:t>
                      </a:r>
                      <a:endParaRPr lang="fr-FR" sz="1600" b="1" dirty="0">
                        <a:latin typeface="Calibri"/>
                        <a:ea typeface="Calibri"/>
                        <a:cs typeface="Arial"/>
                      </a:endParaRPr>
                    </a:p>
                  </a:txBody>
                  <a:tcPr>
                    <a:solidFill>
                      <a:schemeClr val="accent4">
                        <a:lumMod val="40000"/>
                        <a:lumOff val="60000"/>
                      </a:schemeClr>
                    </a:solidFill>
                  </a:tcPr>
                </a:tc>
                <a:tc>
                  <a:txBody>
                    <a:bodyPr/>
                    <a:lstStyle/>
                    <a:p>
                      <a:pPr algn="ctr">
                        <a:lnSpc>
                          <a:spcPct val="115000"/>
                        </a:lnSpc>
                        <a:spcAft>
                          <a:spcPts val="1000"/>
                        </a:spcAft>
                        <a:tabLst>
                          <a:tab pos="2176145" algn="l"/>
                          <a:tab pos="3255010" algn="l"/>
                        </a:tabLst>
                      </a:pPr>
                      <a:r>
                        <a:rPr lang="en-US" sz="1600" b="1" dirty="0" err="1" smtClean="0">
                          <a:latin typeface="Calibri"/>
                          <a:ea typeface="Calibri"/>
                          <a:cs typeface="Arial"/>
                        </a:rPr>
                        <a:t>Sulphur</a:t>
                      </a:r>
                      <a:r>
                        <a:rPr lang="en-US" sz="1600" b="1" dirty="0" smtClean="0">
                          <a:latin typeface="Calibri"/>
                          <a:ea typeface="Calibri"/>
                          <a:cs typeface="Arial"/>
                        </a:rPr>
                        <a:t>	</a:t>
                      </a:r>
                      <a:endParaRPr lang="fr-FR" sz="1600" b="1" dirty="0">
                        <a:latin typeface="Calibri"/>
                        <a:ea typeface="Calibri"/>
                        <a:cs typeface="Arial"/>
                      </a:endParaRPr>
                    </a:p>
                  </a:txBody>
                  <a:tcPr>
                    <a:solidFill>
                      <a:schemeClr val="accent4">
                        <a:lumMod val="40000"/>
                        <a:lumOff val="60000"/>
                      </a:schemeClr>
                    </a:solidFill>
                  </a:tcPr>
                </a:tc>
                <a:tc>
                  <a:txBody>
                    <a:bodyPr/>
                    <a:lstStyle/>
                    <a:p>
                      <a:pPr algn="ctr">
                        <a:lnSpc>
                          <a:spcPct val="115000"/>
                        </a:lnSpc>
                        <a:spcAft>
                          <a:spcPts val="1000"/>
                        </a:spcAft>
                        <a:tabLst>
                          <a:tab pos="2176145" algn="l"/>
                          <a:tab pos="3255010" algn="l"/>
                        </a:tabLst>
                      </a:pPr>
                      <a:r>
                        <a:rPr lang="en-US" sz="1600" b="1" dirty="0" smtClean="0">
                          <a:latin typeface="Calibri"/>
                          <a:ea typeface="Calibri"/>
                          <a:cs typeface="Arial"/>
                        </a:rPr>
                        <a:t>60mg</a:t>
                      </a:r>
                      <a:endParaRPr lang="fr-FR" sz="1600" b="1" dirty="0">
                        <a:latin typeface="Calibri"/>
                        <a:ea typeface="Calibri"/>
                        <a:cs typeface="Arial"/>
                      </a:endParaRPr>
                    </a:p>
                  </a:txBody>
                  <a:tcPr>
                    <a:solidFill>
                      <a:schemeClr val="accent4">
                        <a:lumMod val="40000"/>
                        <a:lumOff val="60000"/>
                      </a:schemeClr>
                    </a:solidFill>
                  </a:tcPr>
                </a:tc>
              </a:tr>
              <a:tr h="358758">
                <a:tc>
                  <a:txBody>
                    <a:bodyPr/>
                    <a:lstStyle/>
                    <a:p>
                      <a:pPr algn="ctr">
                        <a:lnSpc>
                          <a:spcPct val="115000"/>
                        </a:lnSpc>
                        <a:spcAft>
                          <a:spcPts val="1000"/>
                        </a:spcAft>
                        <a:tabLst>
                          <a:tab pos="1051560" algn="l"/>
                          <a:tab pos="2176145" algn="l"/>
                          <a:tab pos="3255010" algn="l"/>
                        </a:tabLst>
                      </a:pPr>
                      <a:r>
                        <a:rPr lang="en-US" sz="1600" b="1" dirty="0" smtClean="0">
                          <a:latin typeface="Calibri"/>
                          <a:ea typeface="Calibri"/>
                          <a:cs typeface="Arial"/>
                        </a:rPr>
                        <a:t>Phosphorus 	</a:t>
                      </a:r>
                      <a:endParaRPr lang="fr-FR" sz="1600" b="1" dirty="0">
                        <a:latin typeface="Calibri"/>
                        <a:ea typeface="Calibri"/>
                        <a:cs typeface="Arial"/>
                      </a:endParaRPr>
                    </a:p>
                  </a:txBody>
                  <a:tcPr>
                    <a:solidFill>
                      <a:schemeClr val="accent4">
                        <a:lumMod val="40000"/>
                        <a:lumOff val="60000"/>
                      </a:schemeClr>
                    </a:solidFill>
                  </a:tcPr>
                </a:tc>
                <a:tc>
                  <a:txBody>
                    <a:bodyPr/>
                    <a:lstStyle/>
                    <a:p>
                      <a:pPr algn="ctr">
                        <a:lnSpc>
                          <a:spcPct val="115000"/>
                        </a:lnSpc>
                        <a:spcAft>
                          <a:spcPts val="1000"/>
                        </a:spcAft>
                        <a:tabLst>
                          <a:tab pos="1051560" algn="l"/>
                          <a:tab pos="2176145" algn="l"/>
                          <a:tab pos="3255010" algn="l"/>
                        </a:tabLst>
                      </a:pPr>
                      <a:r>
                        <a:rPr lang="en-US" sz="1600" b="1" dirty="0" smtClean="0">
                          <a:latin typeface="Calibri"/>
                          <a:ea typeface="Calibri"/>
                          <a:cs typeface="Arial"/>
                        </a:rPr>
                        <a:t>50mg	</a:t>
                      </a:r>
                      <a:endParaRPr lang="fr-FR" sz="1600" b="1" dirty="0">
                        <a:latin typeface="Calibri"/>
                        <a:ea typeface="Calibri"/>
                        <a:cs typeface="Arial"/>
                      </a:endParaRPr>
                    </a:p>
                  </a:txBody>
                  <a:tcPr>
                    <a:solidFill>
                      <a:schemeClr val="accent4">
                        <a:lumMod val="40000"/>
                        <a:lumOff val="60000"/>
                      </a:schemeClr>
                    </a:solidFill>
                  </a:tcPr>
                </a:tc>
                <a:tc>
                  <a:txBody>
                    <a:bodyPr/>
                    <a:lstStyle/>
                    <a:p>
                      <a:pPr algn="ctr">
                        <a:lnSpc>
                          <a:spcPct val="115000"/>
                        </a:lnSpc>
                        <a:spcAft>
                          <a:spcPts val="1000"/>
                        </a:spcAft>
                        <a:tabLst>
                          <a:tab pos="1051560" algn="l"/>
                          <a:tab pos="2176145" algn="l"/>
                          <a:tab pos="3255010" algn="l"/>
                        </a:tabLst>
                      </a:pPr>
                      <a:r>
                        <a:rPr lang="en-US" sz="1600" b="1" dirty="0" smtClean="0">
                          <a:latin typeface="Calibri"/>
                          <a:ea typeface="Calibri"/>
                          <a:cs typeface="Arial"/>
                        </a:rPr>
                        <a:t>Iron	</a:t>
                      </a:r>
                      <a:endParaRPr lang="fr-FR" sz="1600" b="1" dirty="0">
                        <a:latin typeface="Calibri"/>
                        <a:ea typeface="Calibri"/>
                        <a:cs typeface="Arial"/>
                      </a:endParaRPr>
                    </a:p>
                  </a:txBody>
                  <a:tcPr>
                    <a:solidFill>
                      <a:schemeClr val="accent4">
                        <a:lumMod val="40000"/>
                        <a:lumOff val="60000"/>
                      </a:schemeClr>
                    </a:solidFill>
                  </a:tcPr>
                </a:tc>
                <a:tc>
                  <a:txBody>
                    <a:bodyPr/>
                    <a:lstStyle/>
                    <a:p>
                      <a:pPr algn="ctr">
                        <a:lnSpc>
                          <a:spcPct val="115000"/>
                        </a:lnSpc>
                        <a:spcAft>
                          <a:spcPts val="1000"/>
                        </a:spcAft>
                        <a:tabLst>
                          <a:tab pos="1051560" algn="l"/>
                          <a:tab pos="2176145" algn="l"/>
                          <a:tab pos="3255010" algn="l"/>
                        </a:tabLst>
                      </a:pPr>
                      <a:r>
                        <a:rPr lang="en-US" sz="1600" b="1" dirty="0" smtClean="0">
                          <a:latin typeface="Calibri"/>
                          <a:ea typeface="Calibri"/>
                          <a:cs typeface="Arial"/>
                        </a:rPr>
                        <a:t>2.1mg</a:t>
                      </a:r>
                      <a:endParaRPr lang="fr-FR" sz="1600" b="1" dirty="0">
                        <a:latin typeface="Calibri"/>
                        <a:ea typeface="Calibri"/>
                        <a:cs typeface="Arial"/>
                      </a:endParaRPr>
                    </a:p>
                  </a:txBody>
                  <a:tcPr>
                    <a:solidFill>
                      <a:schemeClr val="accent4">
                        <a:lumMod val="40000"/>
                        <a:lumOff val="60000"/>
                      </a:schemeClr>
                    </a:solidFill>
                  </a:tcPr>
                </a:tc>
              </a:tr>
              <a:tr h="358758">
                <a:tc>
                  <a:txBody>
                    <a:bodyPr/>
                    <a:lstStyle/>
                    <a:p>
                      <a:pPr algn="ctr">
                        <a:lnSpc>
                          <a:spcPct val="115000"/>
                        </a:lnSpc>
                        <a:spcAft>
                          <a:spcPts val="1000"/>
                        </a:spcAft>
                        <a:tabLst>
                          <a:tab pos="1051560" algn="l"/>
                          <a:tab pos="2176145" algn="l"/>
                          <a:tab pos="3255010" algn="l"/>
                        </a:tabLst>
                      </a:pPr>
                      <a:r>
                        <a:rPr lang="en-US" sz="1600" b="1" dirty="0" smtClean="0">
                          <a:latin typeface="Calibri"/>
                          <a:ea typeface="Calibri"/>
                          <a:cs typeface="Arial"/>
                        </a:rPr>
                        <a:t>Sodium	</a:t>
                      </a:r>
                      <a:endParaRPr lang="fr-FR" sz="1600" b="1" dirty="0">
                        <a:latin typeface="Calibri"/>
                        <a:ea typeface="Calibri"/>
                        <a:cs typeface="Arial"/>
                      </a:endParaRPr>
                    </a:p>
                  </a:txBody>
                  <a:tcPr>
                    <a:solidFill>
                      <a:schemeClr val="accent4">
                        <a:lumMod val="40000"/>
                        <a:lumOff val="60000"/>
                      </a:schemeClr>
                    </a:solidFill>
                  </a:tcPr>
                </a:tc>
                <a:tc>
                  <a:txBody>
                    <a:bodyPr/>
                    <a:lstStyle/>
                    <a:p>
                      <a:pPr algn="ctr">
                        <a:lnSpc>
                          <a:spcPct val="115000"/>
                        </a:lnSpc>
                        <a:spcAft>
                          <a:spcPts val="1000"/>
                        </a:spcAft>
                        <a:tabLst>
                          <a:tab pos="1051560" algn="l"/>
                          <a:tab pos="2176145" algn="l"/>
                          <a:tab pos="3255010" algn="l"/>
                        </a:tabLst>
                      </a:pPr>
                      <a:r>
                        <a:rPr lang="en-US" sz="1600" b="1" dirty="0" smtClean="0">
                          <a:latin typeface="Calibri"/>
                          <a:ea typeface="Calibri"/>
                          <a:cs typeface="Arial"/>
                        </a:rPr>
                        <a:t>	1mg	</a:t>
                      </a:r>
                      <a:endParaRPr lang="fr-FR" sz="1600" b="1" dirty="0">
                        <a:latin typeface="Calibri"/>
                        <a:ea typeface="Calibri"/>
                        <a:cs typeface="Arial"/>
                      </a:endParaRPr>
                    </a:p>
                  </a:txBody>
                  <a:tcPr>
                    <a:solidFill>
                      <a:schemeClr val="accent4">
                        <a:lumMod val="40000"/>
                        <a:lumOff val="60000"/>
                      </a:schemeClr>
                    </a:solidFill>
                  </a:tcPr>
                </a:tc>
                <a:tc>
                  <a:txBody>
                    <a:bodyPr/>
                    <a:lstStyle/>
                    <a:p>
                      <a:pPr algn="ctr">
                        <a:lnSpc>
                          <a:spcPct val="115000"/>
                        </a:lnSpc>
                        <a:spcAft>
                          <a:spcPts val="1000"/>
                        </a:spcAft>
                        <a:tabLst>
                          <a:tab pos="1051560" algn="l"/>
                          <a:tab pos="2176145" algn="l"/>
                          <a:tab pos="3255010" algn="l"/>
                        </a:tabLst>
                      </a:pPr>
                      <a:r>
                        <a:rPr lang="en-US" sz="1600" b="1" dirty="0" smtClean="0">
                          <a:latin typeface="Calibri"/>
                          <a:ea typeface="Calibri"/>
                          <a:cs typeface="Arial"/>
                        </a:rPr>
                        <a:t>Manganese	</a:t>
                      </a:r>
                      <a:endParaRPr lang="fr-FR" sz="1600" b="1" dirty="0">
                        <a:latin typeface="Calibri"/>
                        <a:ea typeface="Calibri"/>
                        <a:cs typeface="Arial"/>
                      </a:endParaRPr>
                    </a:p>
                  </a:txBody>
                  <a:tcPr>
                    <a:solidFill>
                      <a:schemeClr val="accent4">
                        <a:lumMod val="40000"/>
                        <a:lumOff val="60000"/>
                      </a:schemeClr>
                    </a:solidFill>
                  </a:tcPr>
                </a:tc>
                <a:tc>
                  <a:txBody>
                    <a:bodyPr/>
                    <a:lstStyle/>
                    <a:p>
                      <a:pPr algn="ctr">
                        <a:lnSpc>
                          <a:spcPct val="115000"/>
                        </a:lnSpc>
                        <a:spcAft>
                          <a:spcPts val="1000"/>
                        </a:spcAft>
                        <a:tabLst>
                          <a:tab pos="1051560" algn="l"/>
                          <a:tab pos="2176145" algn="l"/>
                          <a:tab pos="3255010" algn="l"/>
                        </a:tabLst>
                      </a:pPr>
                      <a:r>
                        <a:rPr lang="en-US" sz="1600" b="1" dirty="0" smtClean="0">
                          <a:latin typeface="Calibri"/>
                          <a:ea typeface="Calibri"/>
                          <a:cs typeface="Arial"/>
                        </a:rPr>
                        <a:t>0.15mg</a:t>
                      </a:r>
                      <a:endParaRPr lang="fr-FR" sz="1600" b="1" dirty="0">
                        <a:latin typeface="Calibri"/>
                        <a:ea typeface="Calibri"/>
                        <a:cs typeface="Arial"/>
                      </a:endParaRPr>
                    </a:p>
                  </a:txBody>
                  <a:tcPr>
                    <a:solidFill>
                      <a:schemeClr val="accent4">
                        <a:lumMod val="40000"/>
                        <a:lumOff val="60000"/>
                      </a:schemeClr>
                    </a:solidFill>
                  </a:tcPr>
                </a:tc>
              </a:tr>
              <a:tr h="358758">
                <a:tc>
                  <a:txBody>
                    <a:bodyPr/>
                    <a:lstStyle/>
                    <a:p>
                      <a:pPr algn="ctr">
                        <a:lnSpc>
                          <a:spcPct val="115000"/>
                        </a:lnSpc>
                        <a:spcAft>
                          <a:spcPts val="1000"/>
                        </a:spcAft>
                        <a:tabLst>
                          <a:tab pos="1051560" algn="l"/>
                          <a:tab pos="2176145" algn="l"/>
                          <a:tab pos="3255010" algn="l"/>
                        </a:tabLst>
                      </a:pPr>
                      <a:r>
                        <a:rPr lang="en-US" sz="1600" b="1" dirty="0" smtClean="0">
                          <a:latin typeface="Calibri"/>
                          <a:ea typeface="Calibri"/>
                          <a:cs typeface="Arial"/>
                        </a:rPr>
                        <a:t>Chlorine	</a:t>
                      </a:r>
                      <a:endParaRPr lang="fr-FR" sz="1600" b="1" dirty="0">
                        <a:latin typeface="Calibri"/>
                        <a:ea typeface="Calibri"/>
                        <a:cs typeface="Arial"/>
                      </a:endParaRPr>
                    </a:p>
                  </a:txBody>
                  <a:tcPr>
                    <a:solidFill>
                      <a:schemeClr val="accent4">
                        <a:lumMod val="40000"/>
                        <a:lumOff val="60000"/>
                      </a:schemeClr>
                    </a:solidFill>
                  </a:tcPr>
                </a:tc>
                <a:tc>
                  <a:txBody>
                    <a:bodyPr/>
                    <a:lstStyle/>
                    <a:p>
                      <a:pPr algn="ctr">
                        <a:lnSpc>
                          <a:spcPct val="115000"/>
                        </a:lnSpc>
                        <a:spcAft>
                          <a:spcPts val="1000"/>
                        </a:spcAft>
                        <a:tabLst>
                          <a:tab pos="1051560" algn="l"/>
                          <a:tab pos="2176145" algn="l"/>
                          <a:tab pos="3255010" algn="l"/>
                        </a:tabLst>
                      </a:pPr>
                      <a:r>
                        <a:rPr lang="en-US" sz="1600" b="1" dirty="0" smtClean="0">
                          <a:latin typeface="Calibri"/>
                          <a:ea typeface="Calibri"/>
                          <a:cs typeface="Arial"/>
                        </a:rPr>
                        <a:t>250mg	</a:t>
                      </a:r>
                      <a:endParaRPr lang="fr-FR" sz="1600" b="1" dirty="0">
                        <a:latin typeface="Calibri"/>
                        <a:ea typeface="Calibri"/>
                        <a:cs typeface="Arial"/>
                      </a:endParaRPr>
                    </a:p>
                  </a:txBody>
                  <a:tcPr>
                    <a:solidFill>
                      <a:schemeClr val="accent4">
                        <a:lumMod val="40000"/>
                        <a:lumOff val="60000"/>
                      </a:schemeClr>
                    </a:solidFill>
                  </a:tcPr>
                </a:tc>
                <a:tc>
                  <a:txBody>
                    <a:bodyPr/>
                    <a:lstStyle/>
                    <a:p>
                      <a:pPr algn="ctr">
                        <a:lnSpc>
                          <a:spcPct val="115000"/>
                        </a:lnSpc>
                        <a:spcAft>
                          <a:spcPts val="1000"/>
                        </a:spcAft>
                        <a:tabLst>
                          <a:tab pos="1051560" algn="l"/>
                          <a:tab pos="2176145" algn="l"/>
                          <a:tab pos="3255010" algn="l"/>
                        </a:tabLst>
                      </a:pPr>
                      <a:r>
                        <a:rPr lang="en-US" sz="1600" b="1" dirty="0" smtClean="0">
                          <a:latin typeface="Calibri"/>
                          <a:ea typeface="Calibri"/>
                          <a:cs typeface="Arial"/>
                        </a:rPr>
                        <a:t>Zinc	</a:t>
                      </a:r>
                      <a:endParaRPr lang="fr-FR" sz="1600" b="1" dirty="0">
                        <a:latin typeface="Calibri"/>
                        <a:ea typeface="Calibri"/>
                        <a:cs typeface="Arial"/>
                      </a:endParaRPr>
                    </a:p>
                  </a:txBody>
                  <a:tcPr>
                    <a:solidFill>
                      <a:schemeClr val="accent4">
                        <a:lumMod val="40000"/>
                        <a:lumOff val="60000"/>
                      </a:schemeClr>
                    </a:solidFill>
                  </a:tcPr>
                </a:tc>
                <a:tc>
                  <a:txBody>
                    <a:bodyPr/>
                    <a:lstStyle/>
                    <a:p>
                      <a:pPr algn="ctr">
                        <a:lnSpc>
                          <a:spcPct val="115000"/>
                        </a:lnSpc>
                        <a:spcAft>
                          <a:spcPts val="1000"/>
                        </a:spcAft>
                        <a:tabLst>
                          <a:tab pos="1051560" algn="l"/>
                          <a:tab pos="2176145" algn="l"/>
                          <a:tab pos="3255010" algn="l"/>
                        </a:tabLst>
                      </a:pPr>
                      <a:r>
                        <a:rPr lang="en-US" sz="1600" b="1" dirty="0" smtClean="0">
                          <a:latin typeface="Calibri"/>
                          <a:ea typeface="Calibri"/>
                          <a:cs typeface="Arial"/>
                        </a:rPr>
                        <a:t>0.35mg</a:t>
                      </a:r>
                      <a:endParaRPr lang="fr-FR" sz="1600" b="1" dirty="0">
                        <a:latin typeface="Calibri"/>
                        <a:ea typeface="Calibri"/>
                        <a:cs typeface="Arial"/>
                      </a:endParaRPr>
                    </a:p>
                  </a:txBody>
                  <a:tcPr>
                    <a:solidFill>
                      <a:schemeClr val="accent4">
                        <a:lumMod val="40000"/>
                        <a:lumOff val="60000"/>
                      </a:schemeClr>
                    </a:solidFill>
                  </a:tcPr>
                </a:tc>
              </a:tr>
              <a:tr h="358758">
                <a:tc>
                  <a:txBody>
                    <a:bodyPr/>
                    <a:lstStyle/>
                    <a:p>
                      <a:pPr algn="ctr">
                        <a:lnSpc>
                          <a:spcPct val="115000"/>
                        </a:lnSpc>
                        <a:spcAft>
                          <a:spcPts val="1000"/>
                        </a:spcAft>
                        <a:tabLst>
                          <a:tab pos="1051560" algn="l"/>
                          <a:tab pos="2176145" algn="l"/>
                          <a:tab pos="3255010" algn="l"/>
                        </a:tabLst>
                      </a:pPr>
                      <a:endParaRPr lang="fr-FR" sz="1600" b="1" dirty="0">
                        <a:latin typeface="Calibri"/>
                        <a:ea typeface="Calibri"/>
                        <a:cs typeface="Arial"/>
                      </a:endParaRPr>
                    </a:p>
                  </a:txBody>
                  <a:tcPr>
                    <a:solidFill>
                      <a:schemeClr val="accent4">
                        <a:lumMod val="40000"/>
                        <a:lumOff val="60000"/>
                      </a:schemeClr>
                    </a:solidFill>
                  </a:tcPr>
                </a:tc>
                <a:tc>
                  <a:txBody>
                    <a:bodyPr/>
                    <a:lstStyle/>
                    <a:p>
                      <a:pPr algn="ctr">
                        <a:lnSpc>
                          <a:spcPct val="115000"/>
                        </a:lnSpc>
                        <a:spcAft>
                          <a:spcPts val="1000"/>
                        </a:spcAft>
                        <a:tabLst>
                          <a:tab pos="1051560" algn="l"/>
                          <a:tab pos="2176145" algn="l"/>
                          <a:tab pos="3255010" algn="l"/>
                        </a:tabLst>
                      </a:pPr>
                      <a:endParaRPr lang="fr-FR" sz="1600" b="1" dirty="0">
                        <a:latin typeface="Calibri"/>
                        <a:ea typeface="Calibri"/>
                        <a:cs typeface="Arial"/>
                      </a:endParaRPr>
                    </a:p>
                  </a:txBody>
                  <a:tcPr>
                    <a:solidFill>
                      <a:schemeClr val="accent4">
                        <a:lumMod val="40000"/>
                        <a:lumOff val="60000"/>
                      </a:schemeClr>
                    </a:solidFill>
                  </a:tcPr>
                </a:tc>
                <a:tc>
                  <a:txBody>
                    <a:bodyPr/>
                    <a:lstStyle/>
                    <a:p>
                      <a:pPr algn="ctr">
                        <a:lnSpc>
                          <a:spcPct val="115000"/>
                        </a:lnSpc>
                        <a:spcAft>
                          <a:spcPts val="1000"/>
                        </a:spcAft>
                        <a:tabLst>
                          <a:tab pos="2176145" algn="l"/>
                          <a:tab pos="3255010" algn="l"/>
                        </a:tabLst>
                      </a:pPr>
                      <a:r>
                        <a:rPr lang="en-US" sz="1600" b="1" dirty="0" smtClean="0">
                          <a:latin typeface="Calibri"/>
                          <a:ea typeface="Calibri"/>
                          <a:cs typeface="Arial"/>
                        </a:rPr>
                        <a:t>Copper	</a:t>
                      </a:r>
                      <a:endParaRPr lang="fr-FR" sz="1600" b="1" dirty="0">
                        <a:latin typeface="Calibri"/>
                        <a:ea typeface="Calibri"/>
                        <a:cs typeface="Arial"/>
                      </a:endParaRPr>
                    </a:p>
                  </a:txBody>
                  <a:tcPr>
                    <a:solidFill>
                      <a:schemeClr val="accent4">
                        <a:lumMod val="40000"/>
                        <a:lumOff val="60000"/>
                      </a:schemeClr>
                    </a:solidFill>
                  </a:tcPr>
                </a:tc>
                <a:tc>
                  <a:txBody>
                    <a:bodyPr/>
                    <a:lstStyle/>
                    <a:p>
                      <a:pPr algn="ctr">
                        <a:lnSpc>
                          <a:spcPct val="115000"/>
                        </a:lnSpc>
                        <a:spcAft>
                          <a:spcPts val="1000"/>
                        </a:spcAft>
                        <a:tabLst>
                          <a:tab pos="2176145" algn="l"/>
                          <a:tab pos="3255010" algn="l"/>
                        </a:tabLst>
                      </a:pPr>
                      <a:r>
                        <a:rPr lang="en-US" sz="1600" b="1" dirty="0" smtClean="0">
                          <a:latin typeface="Calibri"/>
                          <a:ea typeface="Calibri"/>
                          <a:cs typeface="Arial"/>
                        </a:rPr>
                        <a:t>0.4mg</a:t>
                      </a:r>
                      <a:endParaRPr lang="fr-FR" sz="1600" b="1" dirty="0">
                        <a:latin typeface="Calibri"/>
                        <a:ea typeface="Calibri"/>
                        <a:cs typeface="Arial"/>
                      </a:endParaRPr>
                    </a:p>
                  </a:txBody>
                  <a:tcPr>
                    <a:solidFill>
                      <a:schemeClr val="accent4">
                        <a:lumMod val="40000"/>
                        <a:lumOff val="60000"/>
                      </a:schemeClr>
                    </a:solidFill>
                  </a:tcPr>
                </a:tc>
              </a:tr>
            </a:tbl>
          </a:graphicData>
        </a:graphic>
      </p:graphicFrame>
      <p:pic>
        <p:nvPicPr>
          <p:cNvPr id="6" name="Image 5" descr="logo slogon site web.jpg"/>
          <p:cNvPicPr>
            <a:picLocks noChangeAspect="1"/>
          </p:cNvPicPr>
          <p:nvPr/>
        </p:nvPicPr>
        <p:blipFill>
          <a:blip r:embed="rId2" cstate="print"/>
          <a:stretch>
            <a:fillRect/>
          </a:stretch>
        </p:blipFill>
        <p:spPr>
          <a:xfrm>
            <a:off x="0" y="0"/>
            <a:ext cx="1691680" cy="1195942"/>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en-US" sz="3700" dirty="0" smtClean="0">
                <a:latin typeface="Berlin Sans FB Demi" pitchFamily="34" charset="0"/>
              </a:rPr>
              <a:t>OUR PRODUCTS</a:t>
            </a:r>
            <a:endParaRPr lang="fr-FR" sz="3700" dirty="0">
              <a:latin typeface="Berlin Sans FB Demi" pitchFamily="34" charset="0"/>
            </a:endParaRPr>
          </a:p>
        </p:txBody>
      </p:sp>
      <p:sp>
        <p:nvSpPr>
          <p:cNvPr id="3" name="Espace réservé du contenu 2"/>
          <p:cNvSpPr>
            <a:spLocks noGrp="1"/>
          </p:cNvSpPr>
          <p:nvPr>
            <p:ph idx="1"/>
          </p:nvPr>
        </p:nvSpPr>
        <p:spPr>
          <a:xfrm>
            <a:off x="539552" y="1412776"/>
            <a:ext cx="8229600" cy="5445224"/>
          </a:xfrm>
        </p:spPr>
        <p:txBody>
          <a:bodyPr>
            <a:noAutofit/>
          </a:bodyPr>
          <a:lstStyle/>
          <a:p>
            <a:pPr>
              <a:buNone/>
            </a:pPr>
            <a:r>
              <a:rPr lang="en-US" sz="2600" dirty="0" smtClean="0"/>
              <a:t>Green Fruits condition natural dates in a large range of well-studied package in order to adapt itself to the development of the market and to the habits of the consumption.</a:t>
            </a:r>
          </a:p>
          <a:p>
            <a:pPr>
              <a:buNone/>
            </a:pPr>
            <a:r>
              <a:rPr lang="en-US" sz="2600" b="1" dirty="0" smtClean="0">
                <a:solidFill>
                  <a:srgbClr val="FFC000"/>
                </a:solidFill>
              </a:rPr>
              <a:t>Dates: </a:t>
            </a:r>
            <a:endParaRPr lang="fr-FR" sz="2600" dirty="0" smtClean="0">
              <a:solidFill>
                <a:srgbClr val="FFC000"/>
              </a:solidFill>
            </a:endParaRPr>
          </a:p>
          <a:p>
            <a:r>
              <a:rPr lang="en-US" sz="2600" dirty="0" smtClean="0"/>
              <a:t>Dates in branches </a:t>
            </a:r>
            <a:endParaRPr lang="fr-FR" sz="2600" dirty="0" smtClean="0"/>
          </a:p>
          <a:p>
            <a:r>
              <a:rPr lang="en-US" sz="2600" dirty="0" smtClean="0"/>
              <a:t>Standard (</a:t>
            </a:r>
            <a:r>
              <a:rPr lang="en-US" sz="2600" dirty="0" err="1" smtClean="0"/>
              <a:t>unbranched</a:t>
            </a:r>
            <a:r>
              <a:rPr lang="en-US" sz="2600" dirty="0" smtClean="0"/>
              <a:t>)dates </a:t>
            </a:r>
          </a:p>
          <a:p>
            <a:r>
              <a:rPr lang="en-US" sz="2600" dirty="0" smtClean="0"/>
              <a:t>Stoned dates</a:t>
            </a:r>
            <a:endParaRPr lang="fr-FR" sz="2600" dirty="0" smtClean="0"/>
          </a:p>
          <a:p>
            <a:r>
              <a:rPr lang="en-US" sz="2600" dirty="0" smtClean="0"/>
              <a:t>Carved (cut up) dates </a:t>
            </a:r>
            <a:endParaRPr lang="fr-FR" sz="2600" dirty="0" smtClean="0"/>
          </a:p>
          <a:p>
            <a:r>
              <a:rPr lang="en-US" sz="2600" dirty="0" smtClean="0"/>
              <a:t>Dates with a soft centre</a:t>
            </a:r>
            <a:endParaRPr lang="fr-FR" sz="2600" dirty="0" smtClean="0"/>
          </a:p>
          <a:p>
            <a:r>
              <a:rPr lang="en-US" sz="2600" dirty="0" smtClean="0"/>
              <a:t>Small box presents </a:t>
            </a:r>
            <a:endParaRPr lang="fr-FR" sz="2600" dirty="0" smtClean="0"/>
          </a:p>
          <a:p>
            <a:endParaRPr lang="fr-FR" sz="2600" dirty="0" smtClean="0"/>
          </a:p>
        </p:txBody>
      </p:sp>
      <p:pic>
        <p:nvPicPr>
          <p:cNvPr id="4" name="Image 3" descr="logo slogon site web.jpg"/>
          <p:cNvPicPr>
            <a:picLocks noChangeAspect="1"/>
          </p:cNvPicPr>
          <p:nvPr/>
        </p:nvPicPr>
        <p:blipFill>
          <a:blip r:embed="rId2" cstate="print"/>
          <a:stretch>
            <a:fillRect/>
          </a:stretch>
        </p:blipFill>
        <p:spPr>
          <a:xfrm>
            <a:off x="0" y="0"/>
            <a:ext cx="1691680" cy="1195942"/>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1484784"/>
            <a:ext cx="8229600" cy="4824576"/>
          </a:xfrm>
        </p:spPr>
        <p:txBody>
          <a:bodyPr>
            <a:normAutofit lnSpcReduction="10000"/>
          </a:bodyPr>
          <a:lstStyle/>
          <a:p>
            <a:pPr>
              <a:buNone/>
            </a:pPr>
            <a:r>
              <a:rPr lang="en-US" b="1" dirty="0" smtClean="0">
                <a:solidFill>
                  <a:srgbClr val="FFC000"/>
                </a:solidFill>
              </a:rPr>
              <a:t>Date by-products: </a:t>
            </a:r>
            <a:endParaRPr lang="fr-FR" dirty="0" smtClean="0">
              <a:solidFill>
                <a:srgbClr val="FFC000"/>
              </a:solidFill>
            </a:endParaRPr>
          </a:p>
          <a:p>
            <a:pPr>
              <a:buNone/>
            </a:pPr>
            <a:endParaRPr lang="en-US" dirty="0" smtClean="0"/>
          </a:p>
          <a:p>
            <a:pPr>
              <a:buNone/>
            </a:pPr>
            <a:r>
              <a:rPr lang="en-US" dirty="0" smtClean="0"/>
              <a:t>Green Fruits innovate in the field of date transformation, it always has new date-based products. </a:t>
            </a:r>
            <a:endParaRPr lang="fr-FR" dirty="0" smtClean="0"/>
          </a:p>
          <a:p>
            <a:r>
              <a:rPr lang="en-US" dirty="0" smtClean="0"/>
              <a:t>Date pastry </a:t>
            </a:r>
            <a:endParaRPr lang="fr-FR" dirty="0" smtClean="0"/>
          </a:p>
          <a:p>
            <a:r>
              <a:rPr lang="en-US" dirty="0" smtClean="0"/>
              <a:t>Date jam</a:t>
            </a:r>
            <a:endParaRPr lang="fr-FR" dirty="0" smtClean="0"/>
          </a:p>
          <a:p>
            <a:r>
              <a:rPr lang="en-US" dirty="0" smtClean="0"/>
              <a:t>Date syrup</a:t>
            </a:r>
            <a:endParaRPr lang="fr-FR" dirty="0" smtClean="0"/>
          </a:p>
          <a:p>
            <a:r>
              <a:rPr lang="en-US" dirty="0" smtClean="0"/>
              <a:t>Energetic date-bar (bar of date)</a:t>
            </a:r>
            <a:endParaRPr lang="fr-FR" dirty="0" smtClean="0"/>
          </a:p>
          <a:p>
            <a:pPr>
              <a:buNone/>
            </a:pPr>
            <a:r>
              <a:rPr lang="en-US" b="1" dirty="0" smtClean="0"/>
              <a:t> </a:t>
            </a:r>
            <a:endParaRPr lang="fr-FR" dirty="0"/>
          </a:p>
        </p:txBody>
      </p:sp>
      <p:pic>
        <p:nvPicPr>
          <p:cNvPr id="4" name="Image 3" descr="logo slogon site web.jpg"/>
          <p:cNvPicPr>
            <a:picLocks noChangeAspect="1"/>
          </p:cNvPicPr>
          <p:nvPr/>
        </p:nvPicPr>
        <p:blipFill>
          <a:blip r:embed="rId2" cstate="print"/>
          <a:stretch>
            <a:fillRect/>
          </a:stretch>
        </p:blipFill>
        <p:spPr>
          <a:xfrm>
            <a:off x="0" y="0"/>
            <a:ext cx="1691680" cy="1195942"/>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p:txBody>
          <a:bodyPr/>
          <a:lstStyle/>
          <a:p>
            <a:r>
              <a:rPr lang="en-US" b="1" dirty="0" smtClean="0"/>
              <a:t>Date pleasure (pleasure of dates)</a:t>
            </a:r>
            <a:endParaRPr lang="fr-FR" dirty="0" smtClean="0"/>
          </a:p>
          <a:p>
            <a:r>
              <a:rPr lang="en-US" dirty="0" smtClean="0"/>
              <a:t>Dates with chocolate </a:t>
            </a:r>
            <a:endParaRPr lang="fr-FR" dirty="0" smtClean="0"/>
          </a:p>
          <a:p>
            <a:r>
              <a:rPr lang="en-US" dirty="0" smtClean="0"/>
              <a:t>Big mix of dates with a soft centre </a:t>
            </a:r>
            <a:endParaRPr lang="fr-FR" dirty="0" smtClean="0"/>
          </a:p>
          <a:p>
            <a:r>
              <a:rPr lang="en-US" dirty="0" smtClean="0"/>
              <a:t>The single of dates </a:t>
            </a:r>
            <a:endParaRPr lang="fr-FR" dirty="0" smtClean="0"/>
          </a:p>
          <a:p>
            <a:endParaRPr lang="fr-FR" dirty="0" smtClean="0"/>
          </a:p>
          <a:p>
            <a:endParaRPr lang="fr-FR" dirty="0"/>
          </a:p>
        </p:txBody>
      </p:sp>
      <p:pic>
        <p:nvPicPr>
          <p:cNvPr id="4" name="Image 3" descr="logo slogon site web.jpg"/>
          <p:cNvPicPr>
            <a:picLocks noChangeAspect="1"/>
          </p:cNvPicPr>
          <p:nvPr/>
        </p:nvPicPr>
        <p:blipFill>
          <a:blip r:embed="rId2" cstate="print"/>
          <a:stretch>
            <a:fillRect/>
          </a:stretch>
        </p:blipFill>
        <p:spPr>
          <a:xfrm>
            <a:off x="0" y="0"/>
            <a:ext cx="1691680" cy="1195942"/>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188640"/>
            <a:ext cx="8229600" cy="6120720"/>
          </a:xfrm>
        </p:spPr>
        <p:txBody>
          <a:bodyPr/>
          <a:lstStyle/>
          <a:p>
            <a:pPr>
              <a:buNone/>
            </a:pPr>
            <a:r>
              <a:rPr lang="fr-FR" b="1" dirty="0" err="1" smtClean="0">
                <a:solidFill>
                  <a:srgbClr val="FFC000"/>
                </a:solidFill>
              </a:rPr>
              <a:t>Branched</a:t>
            </a:r>
            <a:r>
              <a:rPr lang="fr-FR" b="1" dirty="0" smtClean="0">
                <a:solidFill>
                  <a:srgbClr val="FFC000"/>
                </a:solidFill>
              </a:rPr>
              <a:t> dates</a:t>
            </a:r>
          </a:p>
          <a:p>
            <a:r>
              <a:rPr lang="fr-FR" b="1" dirty="0" err="1" smtClean="0"/>
              <a:t>Packet</a:t>
            </a:r>
            <a:r>
              <a:rPr lang="fr-FR" b="1" dirty="0" smtClean="0"/>
              <a:t> 500g ‘green fruits’</a:t>
            </a:r>
          </a:p>
          <a:p>
            <a:endParaRPr lang="en-US" b="1" dirty="0" smtClean="0"/>
          </a:p>
          <a:p>
            <a:endParaRPr lang="en-US" b="1" dirty="0" smtClean="0"/>
          </a:p>
          <a:p>
            <a:endParaRPr lang="en-US" b="1" dirty="0" smtClean="0"/>
          </a:p>
          <a:p>
            <a:r>
              <a:rPr lang="fr-FR" b="1" dirty="0" err="1" smtClean="0"/>
              <a:t>Packet</a:t>
            </a:r>
            <a:r>
              <a:rPr lang="fr-FR" b="1" dirty="0" smtClean="0"/>
              <a:t> 500g ‘</a:t>
            </a:r>
            <a:r>
              <a:rPr lang="ar-TN" b="1" dirty="0" smtClean="0"/>
              <a:t>غلال الخضراء</a:t>
            </a:r>
            <a:r>
              <a:rPr lang="fr-FR" b="1" dirty="0" smtClean="0"/>
              <a:t>’</a:t>
            </a:r>
          </a:p>
          <a:p>
            <a:endParaRPr lang="en-US" b="1" dirty="0" smtClean="0"/>
          </a:p>
          <a:p>
            <a:endParaRPr lang="en-US" b="1" dirty="0" smtClean="0"/>
          </a:p>
          <a:p>
            <a:endParaRPr lang="en-US" b="1" dirty="0" smtClean="0"/>
          </a:p>
          <a:p>
            <a:endParaRPr lang="en-US" b="1" dirty="0" smtClean="0"/>
          </a:p>
          <a:p>
            <a:r>
              <a:rPr lang="fr-FR" b="1" dirty="0" err="1" smtClean="0"/>
              <a:t>Packet</a:t>
            </a:r>
            <a:r>
              <a:rPr lang="fr-FR" b="1" dirty="0" smtClean="0"/>
              <a:t> 500g ‘</a:t>
            </a:r>
            <a:r>
              <a:rPr lang="fr-FR" b="1" dirty="0" err="1" smtClean="0"/>
              <a:t>Oros</a:t>
            </a:r>
            <a:r>
              <a:rPr lang="fr-FR" b="1" dirty="0" smtClean="0"/>
              <a:t>’</a:t>
            </a:r>
          </a:p>
          <a:p>
            <a:endParaRPr lang="fr-FR" b="1" dirty="0" smtClean="0"/>
          </a:p>
          <a:p>
            <a:endParaRPr lang="en-US" b="1" dirty="0" smtClean="0"/>
          </a:p>
        </p:txBody>
      </p:sp>
      <p:pic>
        <p:nvPicPr>
          <p:cNvPr id="4" name="Image 3" descr="IMG_0597.JPG"/>
          <p:cNvPicPr>
            <a:picLocks noChangeAspect="1"/>
          </p:cNvPicPr>
          <p:nvPr/>
        </p:nvPicPr>
        <p:blipFill>
          <a:blip r:embed="rId2" cstate="print"/>
          <a:stretch>
            <a:fillRect/>
          </a:stretch>
        </p:blipFill>
        <p:spPr>
          <a:xfrm>
            <a:off x="5868144" y="332656"/>
            <a:ext cx="2275840" cy="1706880"/>
          </a:xfrm>
          <a:prstGeom prst="rect">
            <a:avLst/>
          </a:prstGeom>
        </p:spPr>
      </p:pic>
      <p:pic>
        <p:nvPicPr>
          <p:cNvPr id="5" name="Image 4" descr="IMG_0605.JPG"/>
          <p:cNvPicPr>
            <a:picLocks noChangeAspect="1"/>
          </p:cNvPicPr>
          <p:nvPr/>
        </p:nvPicPr>
        <p:blipFill>
          <a:blip r:embed="rId3" cstate="print"/>
          <a:stretch>
            <a:fillRect/>
          </a:stretch>
        </p:blipFill>
        <p:spPr>
          <a:xfrm>
            <a:off x="5868144" y="2132856"/>
            <a:ext cx="2275840" cy="1706880"/>
          </a:xfrm>
          <a:prstGeom prst="rect">
            <a:avLst/>
          </a:prstGeom>
        </p:spPr>
      </p:pic>
      <p:pic>
        <p:nvPicPr>
          <p:cNvPr id="7" name="Image 6" descr="IMG_0603.JPG"/>
          <p:cNvPicPr>
            <a:picLocks noChangeAspect="1"/>
          </p:cNvPicPr>
          <p:nvPr/>
        </p:nvPicPr>
        <p:blipFill>
          <a:blip r:embed="rId4" cstate="print"/>
          <a:stretch>
            <a:fillRect/>
          </a:stretch>
        </p:blipFill>
        <p:spPr>
          <a:xfrm>
            <a:off x="5868144" y="4293096"/>
            <a:ext cx="2275840" cy="1706880"/>
          </a:xfrm>
          <a:prstGeom prst="rect">
            <a:avLst/>
          </a:prstGeom>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332656"/>
            <a:ext cx="8229600" cy="5976704"/>
          </a:xfrm>
        </p:spPr>
        <p:txBody>
          <a:bodyPr/>
          <a:lstStyle/>
          <a:p>
            <a:pPr>
              <a:buNone/>
            </a:pPr>
            <a:endParaRPr lang="en-US" dirty="0" smtClean="0"/>
          </a:p>
          <a:p>
            <a:r>
              <a:rPr lang="en-US" dirty="0" smtClean="0"/>
              <a:t>Packet 1 kg </a:t>
            </a:r>
            <a:r>
              <a:rPr lang="fr-FR" dirty="0" smtClean="0"/>
              <a:t>‘</a:t>
            </a:r>
            <a:r>
              <a:rPr lang="en-US" dirty="0" smtClean="0"/>
              <a:t>Green Fruits’</a:t>
            </a:r>
          </a:p>
          <a:p>
            <a:endParaRPr lang="en-US" dirty="0" smtClean="0"/>
          </a:p>
          <a:p>
            <a:pPr>
              <a:buNone/>
            </a:pPr>
            <a:endParaRPr lang="en-US" dirty="0" smtClean="0"/>
          </a:p>
          <a:p>
            <a:endParaRPr lang="en-US" dirty="0" smtClean="0"/>
          </a:p>
          <a:p>
            <a:r>
              <a:rPr lang="en-US" dirty="0" smtClean="0"/>
              <a:t>Packet 1 kg </a:t>
            </a:r>
            <a:r>
              <a:rPr lang="fr-FR" dirty="0" smtClean="0"/>
              <a:t>‘</a:t>
            </a:r>
            <a:r>
              <a:rPr lang="en-US" dirty="0" err="1" smtClean="0"/>
              <a:t>Oros</a:t>
            </a:r>
            <a:r>
              <a:rPr lang="en-US" dirty="0" smtClean="0"/>
              <a:t>’</a:t>
            </a:r>
          </a:p>
          <a:p>
            <a:endParaRPr lang="en-US" dirty="0" smtClean="0"/>
          </a:p>
          <a:p>
            <a:endParaRPr lang="en-US" dirty="0" smtClean="0"/>
          </a:p>
          <a:p>
            <a:endParaRPr lang="en-US" dirty="0" smtClean="0"/>
          </a:p>
          <a:p>
            <a:r>
              <a:rPr lang="en-US" dirty="0" smtClean="0"/>
              <a:t>Packet 2 kg </a:t>
            </a:r>
            <a:r>
              <a:rPr lang="fr-FR" dirty="0" smtClean="0"/>
              <a:t>‘</a:t>
            </a:r>
            <a:r>
              <a:rPr lang="ar-TN" b="1" dirty="0" smtClean="0"/>
              <a:t>غلال الخضراء</a:t>
            </a:r>
            <a:r>
              <a:rPr lang="en-US" dirty="0" smtClean="0"/>
              <a:t>’</a:t>
            </a:r>
            <a:endParaRPr lang="fr-FR" dirty="0" smtClean="0"/>
          </a:p>
          <a:p>
            <a:endParaRPr lang="fr-FR" dirty="0" smtClean="0"/>
          </a:p>
          <a:p>
            <a:endParaRPr lang="fr-FR" dirty="0"/>
          </a:p>
        </p:txBody>
      </p:sp>
      <p:pic>
        <p:nvPicPr>
          <p:cNvPr id="4" name="Image 3" descr="IMG_0617.JPG"/>
          <p:cNvPicPr>
            <a:picLocks noChangeAspect="1"/>
          </p:cNvPicPr>
          <p:nvPr/>
        </p:nvPicPr>
        <p:blipFill>
          <a:blip r:embed="rId2" cstate="print"/>
          <a:stretch>
            <a:fillRect/>
          </a:stretch>
        </p:blipFill>
        <p:spPr>
          <a:xfrm>
            <a:off x="5940152" y="476672"/>
            <a:ext cx="2275840" cy="1706880"/>
          </a:xfrm>
          <a:prstGeom prst="rect">
            <a:avLst/>
          </a:prstGeom>
        </p:spPr>
      </p:pic>
      <p:pic>
        <p:nvPicPr>
          <p:cNvPr id="5" name="Image 4" descr="IMG_0621.JPG"/>
          <p:cNvPicPr>
            <a:picLocks noChangeAspect="1"/>
          </p:cNvPicPr>
          <p:nvPr/>
        </p:nvPicPr>
        <p:blipFill>
          <a:blip r:embed="rId3" cstate="print"/>
          <a:stretch>
            <a:fillRect/>
          </a:stretch>
        </p:blipFill>
        <p:spPr>
          <a:xfrm>
            <a:off x="5940152" y="2348880"/>
            <a:ext cx="2275840" cy="1634872"/>
          </a:xfrm>
          <a:prstGeom prst="rect">
            <a:avLst/>
          </a:prstGeom>
        </p:spPr>
      </p:pic>
      <p:pic>
        <p:nvPicPr>
          <p:cNvPr id="6" name="Image 5" descr="IMG_0612.JPG"/>
          <p:cNvPicPr>
            <a:picLocks noChangeAspect="1"/>
          </p:cNvPicPr>
          <p:nvPr/>
        </p:nvPicPr>
        <p:blipFill>
          <a:blip r:embed="rId4" cstate="print"/>
          <a:stretch>
            <a:fillRect/>
          </a:stretch>
        </p:blipFill>
        <p:spPr>
          <a:xfrm>
            <a:off x="5868144" y="4365104"/>
            <a:ext cx="2376264" cy="1656184"/>
          </a:xfrm>
          <a:prstGeom prst="rect">
            <a:avLst/>
          </a:prstGeom>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188640"/>
            <a:ext cx="8229600" cy="6120720"/>
          </a:xfrm>
        </p:spPr>
        <p:txBody>
          <a:bodyPr/>
          <a:lstStyle/>
          <a:p>
            <a:endParaRPr lang="en-US" dirty="0" smtClean="0"/>
          </a:p>
          <a:p>
            <a:r>
              <a:rPr lang="en-US" dirty="0" smtClean="0"/>
              <a:t>Packet 5 kg </a:t>
            </a:r>
            <a:r>
              <a:rPr lang="fr-FR" dirty="0" smtClean="0"/>
              <a:t>‘</a:t>
            </a:r>
            <a:r>
              <a:rPr lang="ar-TN" b="1" dirty="0" smtClean="0"/>
              <a:t>غلال الخضراء</a:t>
            </a:r>
            <a:r>
              <a:rPr lang="en-US" dirty="0" smtClean="0"/>
              <a:t>’</a:t>
            </a:r>
          </a:p>
          <a:p>
            <a:endParaRPr lang="en-US" dirty="0" smtClean="0"/>
          </a:p>
          <a:p>
            <a:endParaRPr lang="en-US" dirty="0" smtClean="0"/>
          </a:p>
          <a:p>
            <a:pPr>
              <a:buNone/>
            </a:pPr>
            <a:r>
              <a:rPr lang="fr-FR" b="1" dirty="0" err="1" smtClean="0">
                <a:solidFill>
                  <a:srgbClr val="FFC000"/>
                </a:solidFill>
              </a:rPr>
              <a:t>Unbranched</a:t>
            </a:r>
            <a:r>
              <a:rPr lang="fr-FR" b="1" dirty="0" smtClean="0">
                <a:solidFill>
                  <a:srgbClr val="FFC000"/>
                </a:solidFill>
              </a:rPr>
              <a:t> dates</a:t>
            </a:r>
          </a:p>
          <a:p>
            <a:pPr>
              <a:buNone/>
            </a:pPr>
            <a:endParaRPr lang="fr-FR" dirty="0" smtClean="0">
              <a:solidFill>
                <a:srgbClr val="FFC000"/>
              </a:solidFill>
            </a:endParaRPr>
          </a:p>
          <a:p>
            <a:pPr>
              <a:buNone/>
            </a:pPr>
            <a:endParaRPr lang="fr-FR" dirty="0" smtClean="0">
              <a:solidFill>
                <a:srgbClr val="FFC000"/>
              </a:solidFill>
            </a:endParaRPr>
          </a:p>
          <a:p>
            <a:r>
              <a:rPr lang="fr-FR" dirty="0" smtClean="0"/>
              <a:t>dates in bag 250gr</a:t>
            </a:r>
            <a:endParaRPr lang="fr-FR" dirty="0" smtClean="0">
              <a:solidFill>
                <a:srgbClr val="FFC000"/>
              </a:solidFill>
            </a:endParaRPr>
          </a:p>
          <a:p>
            <a:pPr>
              <a:buNone/>
            </a:pPr>
            <a:endParaRPr lang="fr-FR" dirty="0" smtClean="0">
              <a:solidFill>
                <a:srgbClr val="FFC000"/>
              </a:solidFill>
            </a:endParaRPr>
          </a:p>
          <a:p>
            <a:pPr>
              <a:buNone/>
            </a:pPr>
            <a:endParaRPr lang="fr-FR" dirty="0" smtClean="0"/>
          </a:p>
          <a:p>
            <a:endParaRPr lang="fr-FR" dirty="0"/>
          </a:p>
        </p:txBody>
      </p:sp>
      <p:pic>
        <p:nvPicPr>
          <p:cNvPr id="4" name="Image 3" descr="IMG_0623.JPG"/>
          <p:cNvPicPr>
            <a:picLocks noChangeAspect="1"/>
          </p:cNvPicPr>
          <p:nvPr/>
        </p:nvPicPr>
        <p:blipFill>
          <a:blip r:embed="rId2" cstate="print"/>
          <a:stretch>
            <a:fillRect/>
          </a:stretch>
        </p:blipFill>
        <p:spPr>
          <a:xfrm>
            <a:off x="5868144" y="332656"/>
            <a:ext cx="2664296" cy="1556792"/>
          </a:xfrm>
          <a:prstGeom prst="rect">
            <a:avLst/>
          </a:prstGeom>
        </p:spPr>
      </p:pic>
      <p:pic>
        <p:nvPicPr>
          <p:cNvPr id="5" name="Image 4" descr="IMG_0719.JPG"/>
          <p:cNvPicPr>
            <a:picLocks noChangeAspect="1"/>
          </p:cNvPicPr>
          <p:nvPr/>
        </p:nvPicPr>
        <p:blipFill>
          <a:blip r:embed="rId3" cstate="print"/>
          <a:stretch>
            <a:fillRect/>
          </a:stretch>
        </p:blipFill>
        <p:spPr>
          <a:xfrm>
            <a:off x="6516216" y="2636912"/>
            <a:ext cx="1707654" cy="2132856"/>
          </a:xfrm>
          <a:prstGeom prst="rect">
            <a:avLst/>
          </a:prstGeom>
        </p:spPr>
      </p:pic>
      <p:pic>
        <p:nvPicPr>
          <p:cNvPr id="6" name="Image 5" descr="IMG_0859.JPG"/>
          <p:cNvPicPr>
            <a:picLocks noChangeAspect="1"/>
          </p:cNvPicPr>
          <p:nvPr/>
        </p:nvPicPr>
        <p:blipFill>
          <a:blip r:embed="rId4" cstate="print"/>
          <a:stretch>
            <a:fillRect/>
          </a:stretch>
        </p:blipFill>
        <p:spPr>
          <a:xfrm>
            <a:off x="6228184" y="4869160"/>
            <a:ext cx="2448272" cy="1988840"/>
          </a:xfrm>
          <a:prstGeom prst="rect">
            <a:avLst/>
          </a:prstGeom>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188640"/>
            <a:ext cx="8229600" cy="6120720"/>
          </a:xfrm>
        </p:spPr>
        <p:txBody>
          <a:bodyPr/>
          <a:lstStyle/>
          <a:p>
            <a:endParaRPr lang="fr-FR" dirty="0" smtClean="0"/>
          </a:p>
          <a:p>
            <a:endParaRPr lang="fr-FR" dirty="0" smtClean="0"/>
          </a:p>
          <a:p>
            <a:r>
              <a:rPr lang="fr-FR" dirty="0" smtClean="0"/>
              <a:t>dates in bag 250gr </a:t>
            </a:r>
            <a:r>
              <a:rPr lang="fr-FR" dirty="0" smtClean="0"/>
              <a:t>( </a:t>
            </a:r>
            <a:r>
              <a:rPr lang="fr-FR" dirty="0" err="1" smtClean="0"/>
              <a:t>doypack</a:t>
            </a:r>
            <a:r>
              <a:rPr lang="fr-FR" dirty="0" smtClean="0"/>
              <a:t>)</a:t>
            </a:r>
            <a:endParaRPr lang="fr-FR" dirty="0" smtClean="0"/>
          </a:p>
          <a:p>
            <a:endParaRPr lang="fr-FR" dirty="0" smtClean="0">
              <a:solidFill>
                <a:srgbClr val="FFC000"/>
              </a:solidFill>
            </a:endParaRPr>
          </a:p>
          <a:p>
            <a:endParaRPr lang="fr-FR" dirty="0" smtClean="0">
              <a:solidFill>
                <a:srgbClr val="FFC000"/>
              </a:solidFill>
            </a:endParaRPr>
          </a:p>
          <a:p>
            <a:endParaRPr lang="fr-FR" dirty="0" smtClean="0">
              <a:solidFill>
                <a:srgbClr val="FFC000"/>
              </a:solidFill>
            </a:endParaRPr>
          </a:p>
          <a:p>
            <a:endParaRPr lang="fr-FR" dirty="0" smtClean="0">
              <a:solidFill>
                <a:srgbClr val="FFC000"/>
              </a:solidFill>
            </a:endParaRPr>
          </a:p>
          <a:p>
            <a:endParaRPr lang="fr-FR" dirty="0" smtClean="0">
              <a:solidFill>
                <a:srgbClr val="FFC000"/>
              </a:solidFill>
            </a:endParaRPr>
          </a:p>
          <a:p>
            <a:r>
              <a:rPr lang="fr-FR" dirty="0" smtClean="0"/>
              <a:t>dates in box 250 gr</a:t>
            </a:r>
          </a:p>
          <a:p>
            <a:pPr>
              <a:buNone/>
            </a:pPr>
            <a:endParaRPr lang="fr-FR" dirty="0" smtClean="0">
              <a:solidFill>
                <a:srgbClr val="FFC000"/>
              </a:solidFill>
            </a:endParaRPr>
          </a:p>
          <a:p>
            <a:endParaRPr lang="fr-FR" dirty="0"/>
          </a:p>
        </p:txBody>
      </p:sp>
      <p:pic>
        <p:nvPicPr>
          <p:cNvPr id="4" name="Image 3" descr="IMG_0722.JPG"/>
          <p:cNvPicPr>
            <a:picLocks noChangeAspect="1"/>
          </p:cNvPicPr>
          <p:nvPr/>
        </p:nvPicPr>
        <p:blipFill>
          <a:blip r:embed="rId2" cstate="print"/>
          <a:stretch>
            <a:fillRect/>
          </a:stretch>
        </p:blipFill>
        <p:spPr>
          <a:xfrm>
            <a:off x="4283968" y="3501008"/>
            <a:ext cx="1656184" cy="2132856"/>
          </a:xfrm>
          <a:prstGeom prst="rect">
            <a:avLst/>
          </a:prstGeom>
        </p:spPr>
      </p:pic>
      <p:pic>
        <p:nvPicPr>
          <p:cNvPr id="5" name="Image 4" descr="IMG_0824.JPG"/>
          <p:cNvPicPr>
            <a:picLocks noChangeAspect="1"/>
          </p:cNvPicPr>
          <p:nvPr/>
        </p:nvPicPr>
        <p:blipFill>
          <a:blip r:embed="rId3" cstate="print"/>
          <a:stretch>
            <a:fillRect/>
          </a:stretch>
        </p:blipFill>
        <p:spPr>
          <a:xfrm>
            <a:off x="6228184" y="3645024"/>
            <a:ext cx="2592288" cy="1988840"/>
          </a:xfrm>
          <a:prstGeom prst="rect">
            <a:avLst/>
          </a:prstGeom>
        </p:spPr>
      </p:pic>
      <p:pic>
        <p:nvPicPr>
          <p:cNvPr id="7" name="Image 6" descr="IMG_1248.JPG"/>
          <p:cNvPicPr>
            <a:picLocks noChangeAspect="1"/>
          </p:cNvPicPr>
          <p:nvPr/>
        </p:nvPicPr>
        <p:blipFill>
          <a:blip r:embed="rId4" cstate="print"/>
          <a:stretch>
            <a:fillRect/>
          </a:stretch>
        </p:blipFill>
        <p:spPr>
          <a:xfrm>
            <a:off x="6156176" y="188640"/>
            <a:ext cx="1800200" cy="2520280"/>
          </a:xfrm>
          <a:prstGeom prst="rect">
            <a:avLst/>
          </a:prstGeom>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188640"/>
            <a:ext cx="8229600" cy="6120720"/>
          </a:xfrm>
        </p:spPr>
        <p:txBody>
          <a:bodyPr/>
          <a:lstStyle/>
          <a:p>
            <a:endParaRPr lang="fr-FR" dirty="0" smtClean="0"/>
          </a:p>
          <a:p>
            <a:r>
              <a:rPr lang="fr-FR" dirty="0" err="1" smtClean="0"/>
              <a:t>Packet</a:t>
            </a:r>
            <a:r>
              <a:rPr lang="fr-FR" dirty="0" smtClean="0"/>
              <a:t> 2 kg</a:t>
            </a:r>
          </a:p>
          <a:p>
            <a:endParaRPr lang="fr-FR" dirty="0" smtClean="0"/>
          </a:p>
          <a:p>
            <a:endParaRPr lang="fr-FR" dirty="0" smtClean="0"/>
          </a:p>
          <a:p>
            <a:endParaRPr lang="fr-FR" dirty="0" smtClean="0"/>
          </a:p>
          <a:p>
            <a:endParaRPr lang="fr-FR" dirty="0" smtClean="0"/>
          </a:p>
          <a:p>
            <a:endParaRPr lang="fr-FR" dirty="0" smtClean="0"/>
          </a:p>
          <a:p>
            <a:r>
              <a:rPr lang="fr-FR" dirty="0" err="1" smtClean="0"/>
              <a:t>Packet</a:t>
            </a:r>
            <a:r>
              <a:rPr lang="fr-FR" dirty="0" smtClean="0"/>
              <a:t> 5 kg </a:t>
            </a:r>
          </a:p>
        </p:txBody>
      </p:sp>
      <p:pic>
        <p:nvPicPr>
          <p:cNvPr id="6" name="Image 5" descr="IMG_0615.JPG"/>
          <p:cNvPicPr>
            <a:picLocks noChangeAspect="1"/>
          </p:cNvPicPr>
          <p:nvPr/>
        </p:nvPicPr>
        <p:blipFill>
          <a:blip r:embed="rId2" cstate="print"/>
          <a:stretch>
            <a:fillRect/>
          </a:stretch>
        </p:blipFill>
        <p:spPr>
          <a:xfrm>
            <a:off x="5580112" y="260648"/>
            <a:ext cx="3024336" cy="2160240"/>
          </a:xfrm>
          <a:prstGeom prst="rect">
            <a:avLst/>
          </a:prstGeom>
        </p:spPr>
      </p:pic>
      <p:pic>
        <p:nvPicPr>
          <p:cNvPr id="7" name="Image 6" descr="IMG_0625.JPG"/>
          <p:cNvPicPr>
            <a:picLocks noChangeAspect="1"/>
          </p:cNvPicPr>
          <p:nvPr/>
        </p:nvPicPr>
        <p:blipFill>
          <a:blip r:embed="rId3" cstate="print"/>
          <a:stretch>
            <a:fillRect/>
          </a:stretch>
        </p:blipFill>
        <p:spPr>
          <a:xfrm>
            <a:off x="5508104" y="3356992"/>
            <a:ext cx="3168352" cy="2088232"/>
          </a:xfrm>
          <a:prstGeom prst="rect">
            <a:avLst/>
          </a:prstGeom>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188640"/>
            <a:ext cx="8229600" cy="6120720"/>
          </a:xfrm>
        </p:spPr>
        <p:txBody>
          <a:bodyPr/>
          <a:lstStyle/>
          <a:p>
            <a:pPr>
              <a:buNone/>
            </a:pPr>
            <a:r>
              <a:rPr lang="en-US" dirty="0" smtClean="0">
                <a:solidFill>
                  <a:srgbClr val="FFC000"/>
                </a:solidFill>
              </a:rPr>
              <a:t>Stoned dates</a:t>
            </a:r>
          </a:p>
          <a:p>
            <a:pPr>
              <a:buNone/>
            </a:pPr>
            <a:endParaRPr lang="en-US" dirty="0" smtClean="0">
              <a:solidFill>
                <a:srgbClr val="FFC000"/>
              </a:solidFill>
            </a:endParaRPr>
          </a:p>
          <a:p>
            <a:pPr>
              <a:buNone/>
            </a:pPr>
            <a:endParaRPr lang="en-US" dirty="0" smtClean="0">
              <a:solidFill>
                <a:srgbClr val="FFC000"/>
              </a:solidFill>
            </a:endParaRPr>
          </a:p>
          <a:p>
            <a:r>
              <a:rPr lang="fr-FR" dirty="0" smtClean="0"/>
              <a:t>dates in bag 200gr</a:t>
            </a:r>
          </a:p>
          <a:p>
            <a:endParaRPr lang="fr-FR" dirty="0" smtClean="0">
              <a:solidFill>
                <a:srgbClr val="FFC000"/>
              </a:solidFill>
            </a:endParaRPr>
          </a:p>
          <a:p>
            <a:endParaRPr lang="fr-FR" dirty="0" smtClean="0">
              <a:solidFill>
                <a:srgbClr val="FFC000"/>
              </a:solidFill>
            </a:endParaRPr>
          </a:p>
          <a:p>
            <a:endParaRPr lang="fr-FR" dirty="0" smtClean="0">
              <a:solidFill>
                <a:srgbClr val="FFC000"/>
              </a:solidFill>
            </a:endParaRPr>
          </a:p>
          <a:p>
            <a:endParaRPr lang="fr-FR" dirty="0" smtClean="0">
              <a:solidFill>
                <a:srgbClr val="FFC000"/>
              </a:solidFill>
            </a:endParaRPr>
          </a:p>
          <a:p>
            <a:r>
              <a:rPr lang="fr-FR" dirty="0" smtClean="0"/>
              <a:t>dates in bag </a:t>
            </a:r>
            <a:r>
              <a:rPr lang="fr-FR" dirty="0" smtClean="0"/>
              <a:t>200gr(</a:t>
            </a:r>
            <a:r>
              <a:rPr lang="fr-FR" dirty="0" err="1" smtClean="0"/>
              <a:t>doypack</a:t>
            </a:r>
            <a:r>
              <a:rPr lang="fr-FR" dirty="0" smtClean="0"/>
              <a:t>) </a:t>
            </a:r>
            <a:endParaRPr lang="fr-FR" dirty="0" smtClean="0"/>
          </a:p>
          <a:p>
            <a:endParaRPr lang="fr-FR" dirty="0" smtClean="0">
              <a:solidFill>
                <a:srgbClr val="FFC000"/>
              </a:solidFill>
            </a:endParaRPr>
          </a:p>
          <a:p>
            <a:endParaRPr lang="fr-FR" dirty="0" smtClean="0">
              <a:solidFill>
                <a:srgbClr val="FFC000"/>
              </a:solidFill>
            </a:endParaRPr>
          </a:p>
          <a:p>
            <a:pPr>
              <a:buNone/>
            </a:pPr>
            <a:endParaRPr lang="fr-FR" dirty="0" smtClean="0">
              <a:solidFill>
                <a:srgbClr val="FFC000"/>
              </a:solidFill>
            </a:endParaRPr>
          </a:p>
          <a:p>
            <a:pPr>
              <a:buNone/>
            </a:pPr>
            <a:endParaRPr lang="fr-FR" dirty="0"/>
          </a:p>
        </p:txBody>
      </p:sp>
      <p:pic>
        <p:nvPicPr>
          <p:cNvPr id="7" name="Image 6" descr="IMG_0721.JPG"/>
          <p:cNvPicPr>
            <a:picLocks noChangeAspect="1"/>
          </p:cNvPicPr>
          <p:nvPr/>
        </p:nvPicPr>
        <p:blipFill>
          <a:blip r:embed="rId2" cstate="print"/>
          <a:stretch>
            <a:fillRect/>
          </a:stretch>
        </p:blipFill>
        <p:spPr>
          <a:xfrm>
            <a:off x="4427984" y="908720"/>
            <a:ext cx="1779662" cy="2492896"/>
          </a:xfrm>
          <a:prstGeom prst="rect">
            <a:avLst/>
          </a:prstGeom>
        </p:spPr>
      </p:pic>
      <p:pic>
        <p:nvPicPr>
          <p:cNvPr id="8" name="Image 7" descr="IMG_0711.JPG"/>
          <p:cNvPicPr>
            <a:picLocks noChangeAspect="1"/>
          </p:cNvPicPr>
          <p:nvPr/>
        </p:nvPicPr>
        <p:blipFill>
          <a:blip r:embed="rId3" cstate="print"/>
          <a:stretch>
            <a:fillRect/>
          </a:stretch>
        </p:blipFill>
        <p:spPr>
          <a:xfrm>
            <a:off x="6588224" y="332656"/>
            <a:ext cx="2232248" cy="3068960"/>
          </a:xfrm>
          <a:prstGeom prst="rect">
            <a:avLst/>
          </a:prstGeom>
        </p:spPr>
      </p:pic>
      <p:pic>
        <p:nvPicPr>
          <p:cNvPr id="9" name="Image 8" descr="IMG_1216.JPG"/>
          <p:cNvPicPr>
            <a:picLocks noChangeAspect="1"/>
          </p:cNvPicPr>
          <p:nvPr/>
        </p:nvPicPr>
        <p:blipFill>
          <a:blip r:embed="rId4" cstate="print"/>
          <a:stretch>
            <a:fillRect/>
          </a:stretch>
        </p:blipFill>
        <p:spPr>
          <a:xfrm>
            <a:off x="6516216" y="3645024"/>
            <a:ext cx="2016224" cy="2780928"/>
          </a:xfrm>
          <a:prstGeom prst="rect">
            <a:avLst/>
          </a:prstGeom>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332656"/>
            <a:ext cx="8229600" cy="5976704"/>
          </a:xfrm>
        </p:spPr>
        <p:txBody>
          <a:bodyPr/>
          <a:lstStyle/>
          <a:p>
            <a:endParaRPr lang="fr-FR" dirty="0" smtClean="0"/>
          </a:p>
          <a:p>
            <a:endParaRPr lang="fr-FR" dirty="0" smtClean="0"/>
          </a:p>
          <a:p>
            <a:r>
              <a:rPr lang="fr-FR" dirty="0" smtClean="0"/>
              <a:t>dates in box 200 </a:t>
            </a:r>
            <a:r>
              <a:rPr lang="fr-FR" dirty="0" smtClean="0"/>
              <a:t>gr</a:t>
            </a:r>
          </a:p>
          <a:p>
            <a:endParaRPr lang="fr-FR" dirty="0" smtClean="0"/>
          </a:p>
          <a:p>
            <a:endParaRPr lang="fr-FR" dirty="0" smtClean="0"/>
          </a:p>
          <a:p>
            <a:pPr>
              <a:buNone/>
            </a:pPr>
            <a:r>
              <a:rPr lang="fr-FR" dirty="0" err="1" smtClean="0">
                <a:solidFill>
                  <a:srgbClr val="FFC000"/>
                </a:solidFill>
              </a:rPr>
              <a:t>Stuffed</a:t>
            </a:r>
            <a:r>
              <a:rPr lang="fr-FR" dirty="0" smtClean="0">
                <a:solidFill>
                  <a:srgbClr val="FFC000"/>
                </a:solidFill>
              </a:rPr>
              <a:t> dates</a:t>
            </a:r>
          </a:p>
          <a:p>
            <a:endParaRPr lang="fr-FR" dirty="0" smtClean="0"/>
          </a:p>
          <a:p>
            <a:endParaRPr lang="fr-FR" dirty="0" smtClean="0"/>
          </a:p>
          <a:p>
            <a:r>
              <a:rPr lang="fr-FR" dirty="0" smtClean="0"/>
              <a:t>Single of dates</a:t>
            </a:r>
          </a:p>
          <a:p>
            <a:endParaRPr lang="fr-FR" dirty="0" smtClean="0"/>
          </a:p>
          <a:p>
            <a:endParaRPr lang="fr-FR" dirty="0" smtClean="0"/>
          </a:p>
          <a:p>
            <a:endParaRPr lang="fr-FR" dirty="0" smtClean="0"/>
          </a:p>
          <a:p>
            <a:endParaRPr lang="en-US" dirty="0" smtClean="0"/>
          </a:p>
          <a:p>
            <a:endParaRPr lang="fr-FR" dirty="0"/>
          </a:p>
        </p:txBody>
      </p:sp>
      <p:pic>
        <p:nvPicPr>
          <p:cNvPr id="4" name="Image 3" descr="IMG_0835.JPG"/>
          <p:cNvPicPr>
            <a:picLocks noChangeAspect="1"/>
          </p:cNvPicPr>
          <p:nvPr/>
        </p:nvPicPr>
        <p:blipFill>
          <a:blip r:embed="rId2" cstate="print"/>
          <a:stretch>
            <a:fillRect/>
          </a:stretch>
        </p:blipFill>
        <p:spPr>
          <a:xfrm>
            <a:off x="4211960" y="332656"/>
            <a:ext cx="1656184" cy="2376264"/>
          </a:xfrm>
          <a:prstGeom prst="rect">
            <a:avLst/>
          </a:prstGeom>
        </p:spPr>
      </p:pic>
      <p:pic>
        <p:nvPicPr>
          <p:cNvPr id="5" name="Image 4" descr="IMG_0726.JPG"/>
          <p:cNvPicPr>
            <a:picLocks noChangeAspect="1"/>
          </p:cNvPicPr>
          <p:nvPr/>
        </p:nvPicPr>
        <p:blipFill>
          <a:blip r:embed="rId3" cstate="print"/>
          <a:stretch>
            <a:fillRect/>
          </a:stretch>
        </p:blipFill>
        <p:spPr>
          <a:xfrm>
            <a:off x="6228184" y="908720"/>
            <a:ext cx="2664296" cy="1772816"/>
          </a:xfrm>
          <a:prstGeom prst="rect">
            <a:avLst/>
          </a:prstGeom>
        </p:spPr>
      </p:pic>
      <p:pic>
        <p:nvPicPr>
          <p:cNvPr id="12" name="Image 11" descr="IMG_1254.JPG"/>
          <p:cNvPicPr>
            <a:picLocks noChangeAspect="1"/>
          </p:cNvPicPr>
          <p:nvPr/>
        </p:nvPicPr>
        <p:blipFill>
          <a:blip r:embed="rId4" cstate="print"/>
          <a:stretch>
            <a:fillRect/>
          </a:stretch>
        </p:blipFill>
        <p:spPr>
          <a:xfrm>
            <a:off x="6588224" y="4365104"/>
            <a:ext cx="1979712" cy="1196752"/>
          </a:xfrm>
          <a:prstGeom prst="rect">
            <a:avLst/>
          </a:prstGeom>
        </p:spPr>
      </p:pic>
      <p:pic>
        <p:nvPicPr>
          <p:cNvPr id="16" name="Image 15" descr="IMG_1256.JPG"/>
          <p:cNvPicPr>
            <a:picLocks noChangeAspect="1"/>
          </p:cNvPicPr>
          <p:nvPr/>
        </p:nvPicPr>
        <p:blipFill>
          <a:blip r:embed="rId5" cstate="print"/>
          <a:stretch>
            <a:fillRect/>
          </a:stretch>
        </p:blipFill>
        <p:spPr>
          <a:xfrm>
            <a:off x="4499992" y="4365104"/>
            <a:ext cx="1872208" cy="1196752"/>
          </a:xfrm>
          <a:prstGeom prst="rect">
            <a:avLst/>
          </a:prstGeom>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332656"/>
            <a:ext cx="8229600" cy="5976704"/>
          </a:xfrm>
        </p:spPr>
        <p:txBody>
          <a:bodyPr/>
          <a:lstStyle/>
          <a:p>
            <a:endParaRPr lang="fr-FR" dirty="0" smtClean="0"/>
          </a:p>
          <a:p>
            <a:r>
              <a:rPr lang="fr-FR" dirty="0" smtClean="0"/>
              <a:t>Grand mix </a:t>
            </a:r>
            <a:r>
              <a:rPr lang="fr-FR" dirty="0" err="1" smtClean="0"/>
              <a:t>stuffed</a:t>
            </a:r>
            <a:r>
              <a:rPr lang="fr-FR" dirty="0" smtClean="0"/>
              <a:t> dates</a:t>
            </a:r>
          </a:p>
          <a:p>
            <a:pPr>
              <a:buNone/>
            </a:pPr>
            <a:endParaRPr lang="fr-FR" dirty="0" smtClean="0"/>
          </a:p>
          <a:p>
            <a:endParaRPr lang="fr-FR" dirty="0" smtClean="0"/>
          </a:p>
          <a:p>
            <a:endParaRPr lang="fr-FR" dirty="0" smtClean="0"/>
          </a:p>
          <a:p>
            <a:endParaRPr lang="en-US" dirty="0" smtClean="0"/>
          </a:p>
          <a:p>
            <a:r>
              <a:rPr lang="en-US" dirty="0" smtClean="0"/>
              <a:t>Stuffed </a:t>
            </a:r>
            <a:r>
              <a:rPr lang="en-US" dirty="0" smtClean="0"/>
              <a:t>dates with paste of almond 16 </a:t>
            </a:r>
            <a:r>
              <a:rPr lang="en-US" dirty="0" err="1" smtClean="0"/>
              <a:t>pcs</a:t>
            </a:r>
            <a:endParaRPr lang="fr-FR" dirty="0" smtClean="0"/>
          </a:p>
          <a:p>
            <a:pPr>
              <a:buNone/>
            </a:pPr>
            <a:endParaRPr lang="fr-FR" dirty="0"/>
          </a:p>
        </p:txBody>
      </p:sp>
      <p:pic>
        <p:nvPicPr>
          <p:cNvPr id="4" name="Image 3" descr="IMG_1092.JPG"/>
          <p:cNvPicPr>
            <a:picLocks noChangeAspect="1"/>
          </p:cNvPicPr>
          <p:nvPr/>
        </p:nvPicPr>
        <p:blipFill>
          <a:blip r:embed="rId2" cstate="print"/>
          <a:stretch>
            <a:fillRect/>
          </a:stretch>
        </p:blipFill>
        <p:spPr>
          <a:xfrm>
            <a:off x="539552" y="4725144"/>
            <a:ext cx="3240360" cy="1628800"/>
          </a:xfrm>
          <a:prstGeom prst="rect">
            <a:avLst/>
          </a:prstGeom>
        </p:spPr>
      </p:pic>
      <p:pic>
        <p:nvPicPr>
          <p:cNvPr id="5" name="Image 4" descr="IMG_1259.JPG"/>
          <p:cNvPicPr>
            <a:picLocks noChangeAspect="1"/>
          </p:cNvPicPr>
          <p:nvPr/>
        </p:nvPicPr>
        <p:blipFill>
          <a:blip r:embed="rId3" cstate="print"/>
          <a:stretch>
            <a:fillRect/>
          </a:stretch>
        </p:blipFill>
        <p:spPr>
          <a:xfrm>
            <a:off x="4932040" y="4725144"/>
            <a:ext cx="2952328" cy="1656184"/>
          </a:xfrm>
          <a:prstGeom prst="rect">
            <a:avLst/>
          </a:prstGeom>
        </p:spPr>
      </p:pic>
      <p:pic>
        <p:nvPicPr>
          <p:cNvPr id="6" name="Image 5" descr="IMG_1270.JPG"/>
          <p:cNvPicPr>
            <a:picLocks noChangeAspect="1"/>
          </p:cNvPicPr>
          <p:nvPr/>
        </p:nvPicPr>
        <p:blipFill>
          <a:blip r:embed="rId4" cstate="print"/>
          <a:stretch>
            <a:fillRect/>
          </a:stretch>
        </p:blipFill>
        <p:spPr>
          <a:xfrm>
            <a:off x="683568" y="1412776"/>
            <a:ext cx="3203848" cy="1988840"/>
          </a:xfrm>
          <a:prstGeom prst="rect">
            <a:avLst/>
          </a:prstGeom>
        </p:spPr>
      </p:pic>
      <p:pic>
        <p:nvPicPr>
          <p:cNvPr id="8" name="Image 7" descr="IMG_1268.JPG"/>
          <p:cNvPicPr>
            <a:picLocks noChangeAspect="1"/>
          </p:cNvPicPr>
          <p:nvPr/>
        </p:nvPicPr>
        <p:blipFill>
          <a:blip r:embed="rId5" cstate="print"/>
          <a:stretch>
            <a:fillRect/>
          </a:stretch>
        </p:blipFill>
        <p:spPr>
          <a:xfrm>
            <a:off x="5868144" y="836712"/>
            <a:ext cx="1800200" cy="2448272"/>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404664"/>
            <a:ext cx="8229600" cy="5904696"/>
          </a:xfrm>
        </p:spPr>
        <p:txBody>
          <a:bodyPr/>
          <a:lstStyle/>
          <a:p>
            <a:r>
              <a:rPr lang="en-US" dirty="0" smtClean="0"/>
              <a:t>Stuffed dates </a:t>
            </a:r>
            <a:r>
              <a:rPr lang="en-US" dirty="0" smtClean="0"/>
              <a:t>with </a:t>
            </a:r>
            <a:r>
              <a:rPr lang="en-US" dirty="0" smtClean="0"/>
              <a:t>red almond 16 </a:t>
            </a:r>
            <a:r>
              <a:rPr lang="en-US" dirty="0" err="1" smtClean="0"/>
              <a:t>pcs</a:t>
            </a:r>
            <a:r>
              <a:rPr lang="en-US" dirty="0" smtClean="0"/>
              <a:t> </a:t>
            </a:r>
          </a:p>
          <a:p>
            <a:endParaRPr lang="en-US" dirty="0" smtClean="0"/>
          </a:p>
          <a:p>
            <a:endParaRPr lang="en-US" dirty="0" smtClean="0"/>
          </a:p>
          <a:p>
            <a:endParaRPr lang="en-US" dirty="0" smtClean="0"/>
          </a:p>
          <a:p>
            <a:endParaRPr lang="en-US" dirty="0" smtClean="0"/>
          </a:p>
          <a:p>
            <a:endParaRPr lang="en-US" dirty="0" smtClean="0"/>
          </a:p>
          <a:p>
            <a:r>
              <a:rPr lang="en-US" dirty="0" smtClean="0"/>
              <a:t>Stuffed dates </a:t>
            </a:r>
            <a:r>
              <a:rPr lang="en-US" dirty="0" smtClean="0"/>
              <a:t>with </a:t>
            </a:r>
            <a:r>
              <a:rPr lang="en-US" dirty="0" smtClean="0"/>
              <a:t>white almond 16 </a:t>
            </a:r>
            <a:r>
              <a:rPr lang="en-US" dirty="0" err="1" smtClean="0"/>
              <a:t>pcs</a:t>
            </a:r>
            <a:r>
              <a:rPr lang="en-US" dirty="0" smtClean="0"/>
              <a:t> </a:t>
            </a:r>
            <a:endParaRPr lang="en-US" dirty="0" smtClean="0"/>
          </a:p>
          <a:p>
            <a:pPr>
              <a:buNone/>
            </a:pPr>
            <a:endParaRPr lang="en-US" dirty="0" smtClean="0"/>
          </a:p>
          <a:p>
            <a:pPr>
              <a:buNone/>
            </a:pPr>
            <a:endParaRPr lang="fr-FR" dirty="0"/>
          </a:p>
        </p:txBody>
      </p:sp>
      <p:pic>
        <p:nvPicPr>
          <p:cNvPr id="4" name="Image 3" descr="IMG_1238.JPG"/>
          <p:cNvPicPr>
            <a:picLocks noChangeAspect="1"/>
          </p:cNvPicPr>
          <p:nvPr/>
        </p:nvPicPr>
        <p:blipFill>
          <a:blip r:embed="rId2" cstate="print"/>
          <a:stretch>
            <a:fillRect/>
          </a:stretch>
        </p:blipFill>
        <p:spPr>
          <a:xfrm>
            <a:off x="251520" y="1124744"/>
            <a:ext cx="3491880" cy="1916832"/>
          </a:xfrm>
          <a:prstGeom prst="rect">
            <a:avLst/>
          </a:prstGeom>
        </p:spPr>
      </p:pic>
      <p:pic>
        <p:nvPicPr>
          <p:cNvPr id="5" name="Image 4" descr="IMG_1239.JPG"/>
          <p:cNvPicPr>
            <a:picLocks noChangeAspect="1"/>
          </p:cNvPicPr>
          <p:nvPr/>
        </p:nvPicPr>
        <p:blipFill>
          <a:blip r:embed="rId3" cstate="print"/>
          <a:stretch>
            <a:fillRect/>
          </a:stretch>
        </p:blipFill>
        <p:spPr>
          <a:xfrm>
            <a:off x="4427984" y="1124744"/>
            <a:ext cx="3203848" cy="1916832"/>
          </a:xfrm>
          <a:prstGeom prst="rect">
            <a:avLst/>
          </a:prstGeom>
        </p:spPr>
      </p:pic>
      <p:pic>
        <p:nvPicPr>
          <p:cNvPr id="6" name="Image 5" descr="IMG_1240.JPG"/>
          <p:cNvPicPr>
            <a:picLocks noChangeAspect="1"/>
          </p:cNvPicPr>
          <p:nvPr/>
        </p:nvPicPr>
        <p:blipFill>
          <a:blip r:embed="rId4" cstate="print"/>
          <a:stretch>
            <a:fillRect/>
          </a:stretch>
        </p:blipFill>
        <p:spPr>
          <a:xfrm>
            <a:off x="179512" y="4509120"/>
            <a:ext cx="3419872" cy="1916832"/>
          </a:xfrm>
          <a:prstGeom prst="rect">
            <a:avLst/>
          </a:prstGeom>
        </p:spPr>
      </p:pic>
      <p:pic>
        <p:nvPicPr>
          <p:cNvPr id="7" name="Image 6" descr="IMG_1241.JPG"/>
          <p:cNvPicPr>
            <a:picLocks noChangeAspect="1"/>
          </p:cNvPicPr>
          <p:nvPr/>
        </p:nvPicPr>
        <p:blipFill>
          <a:blip r:embed="rId5" cstate="print"/>
          <a:stretch>
            <a:fillRect/>
          </a:stretch>
        </p:blipFill>
        <p:spPr>
          <a:xfrm>
            <a:off x="4572000" y="4509120"/>
            <a:ext cx="3491880" cy="1916832"/>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188640"/>
            <a:ext cx="8229600" cy="6120720"/>
          </a:xfrm>
        </p:spPr>
        <p:txBody>
          <a:bodyPr/>
          <a:lstStyle/>
          <a:p>
            <a:r>
              <a:rPr lang="fr-FR" dirty="0" err="1" smtClean="0"/>
              <a:t>Stuffed</a:t>
            </a:r>
            <a:r>
              <a:rPr lang="fr-FR" dirty="0" smtClean="0"/>
              <a:t> dates </a:t>
            </a:r>
            <a:r>
              <a:rPr lang="fr-FR" dirty="0" err="1" smtClean="0"/>
              <a:t>with</a:t>
            </a:r>
            <a:r>
              <a:rPr lang="fr-FR" dirty="0" smtClean="0"/>
              <a:t> </a:t>
            </a:r>
            <a:r>
              <a:rPr lang="fr-FR" dirty="0" err="1" smtClean="0"/>
              <a:t>nuts</a:t>
            </a:r>
            <a:r>
              <a:rPr lang="fr-FR" dirty="0" smtClean="0"/>
              <a:t> 16 </a:t>
            </a:r>
            <a:r>
              <a:rPr lang="fr-FR" dirty="0" err="1" smtClean="0"/>
              <a:t>pcs</a:t>
            </a:r>
            <a:endParaRPr lang="fr-FR" dirty="0" smtClean="0"/>
          </a:p>
          <a:p>
            <a:endParaRPr lang="fr-FR" dirty="0" smtClean="0"/>
          </a:p>
          <a:p>
            <a:endParaRPr lang="fr-FR" dirty="0" smtClean="0"/>
          </a:p>
          <a:p>
            <a:endParaRPr lang="fr-FR" dirty="0" smtClean="0"/>
          </a:p>
          <a:p>
            <a:endParaRPr lang="fr-FR" dirty="0" smtClean="0"/>
          </a:p>
          <a:p>
            <a:endParaRPr lang="fr-FR" dirty="0" smtClean="0"/>
          </a:p>
          <a:p>
            <a:pPr>
              <a:buNone/>
            </a:pPr>
            <a:r>
              <a:rPr lang="fr-FR" dirty="0" smtClean="0">
                <a:solidFill>
                  <a:srgbClr val="FFC000"/>
                </a:solidFill>
              </a:rPr>
              <a:t>Date jam 250gr and date </a:t>
            </a:r>
            <a:r>
              <a:rPr lang="fr-FR" dirty="0" err="1" smtClean="0">
                <a:solidFill>
                  <a:srgbClr val="FFC000"/>
                </a:solidFill>
              </a:rPr>
              <a:t>syrup</a:t>
            </a:r>
            <a:r>
              <a:rPr lang="fr-FR" dirty="0" smtClean="0">
                <a:solidFill>
                  <a:srgbClr val="FFC000"/>
                </a:solidFill>
              </a:rPr>
              <a:t> 250gr</a:t>
            </a:r>
          </a:p>
          <a:p>
            <a:pPr>
              <a:buNone/>
            </a:pPr>
            <a:endParaRPr lang="fr-FR" dirty="0" smtClean="0"/>
          </a:p>
          <a:p>
            <a:endParaRPr lang="fr-FR" dirty="0" smtClean="0"/>
          </a:p>
          <a:p>
            <a:endParaRPr lang="fr-FR" dirty="0" smtClean="0"/>
          </a:p>
          <a:p>
            <a:endParaRPr lang="fr-FR" dirty="0" smtClean="0"/>
          </a:p>
          <a:p>
            <a:endParaRPr lang="fr-FR" dirty="0" smtClean="0"/>
          </a:p>
          <a:p>
            <a:endParaRPr lang="fr-FR" dirty="0" smtClean="0"/>
          </a:p>
          <a:p>
            <a:pPr>
              <a:buNone/>
            </a:pPr>
            <a:endParaRPr lang="fr-FR" dirty="0"/>
          </a:p>
        </p:txBody>
      </p:sp>
      <p:pic>
        <p:nvPicPr>
          <p:cNvPr id="4" name="Image 3" descr="IMG_1244.JPG"/>
          <p:cNvPicPr>
            <a:picLocks noChangeAspect="1"/>
          </p:cNvPicPr>
          <p:nvPr/>
        </p:nvPicPr>
        <p:blipFill>
          <a:blip r:embed="rId2" cstate="print"/>
          <a:stretch>
            <a:fillRect/>
          </a:stretch>
        </p:blipFill>
        <p:spPr>
          <a:xfrm>
            <a:off x="4860032" y="908720"/>
            <a:ext cx="3923928" cy="2204864"/>
          </a:xfrm>
          <a:prstGeom prst="rect">
            <a:avLst/>
          </a:prstGeom>
        </p:spPr>
      </p:pic>
      <p:pic>
        <p:nvPicPr>
          <p:cNvPr id="5" name="Image 4" descr="IMG_1242.JPG"/>
          <p:cNvPicPr>
            <a:picLocks noChangeAspect="1"/>
          </p:cNvPicPr>
          <p:nvPr/>
        </p:nvPicPr>
        <p:blipFill>
          <a:blip r:embed="rId3" cstate="print"/>
          <a:stretch>
            <a:fillRect/>
          </a:stretch>
        </p:blipFill>
        <p:spPr>
          <a:xfrm>
            <a:off x="395536" y="980728"/>
            <a:ext cx="3563888" cy="2060848"/>
          </a:xfrm>
          <a:prstGeom prst="rect">
            <a:avLst/>
          </a:prstGeom>
        </p:spPr>
      </p:pic>
      <p:pic>
        <p:nvPicPr>
          <p:cNvPr id="6" name="Image 5" descr="IMG_1275.JPG"/>
          <p:cNvPicPr>
            <a:picLocks noChangeAspect="1"/>
          </p:cNvPicPr>
          <p:nvPr/>
        </p:nvPicPr>
        <p:blipFill>
          <a:blip r:embed="rId4" cstate="print"/>
          <a:stretch>
            <a:fillRect/>
          </a:stretch>
        </p:blipFill>
        <p:spPr>
          <a:xfrm>
            <a:off x="3347864" y="4005064"/>
            <a:ext cx="1707654" cy="1916832"/>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en-US" dirty="0" smtClean="0">
                <a:latin typeface="Berlin Sans FB" pitchFamily="34" charset="0"/>
              </a:rPr>
              <a:t>Process and quality policy </a:t>
            </a:r>
            <a:r>
              <a:rPr lang="fr-FR" dirty="0" smtClean="0">
                <a:latin typeface="Berlin Sans FB" pitchFamily="34" charset="0"/>
              </a:rPr>
              <a:t/>
            </a:r>
            <a:br>
              <a:rPr lang="fr-FR" dirty="0" smtClean="0">
                <a:latin typeface="Berlin Sans FB" pitchFamily="34" charset="0"/>
              </a:rPr>
            </a:br>
            <a:endParaRPr lang="fr-FR" dirty="0">
              <a:latin typeface="Berlin Sans FB" pitchFamily="34" charset="0"/>
            </a:endParaRPr>
          </a:p>
        </p:txBody>
      </p:sp>
      <p:sp>
        <p:nvSpPr>
          <p:cNvPr id="3" name="Espace réservé du contenu 2"/>
          <p:cNvSpPr>
            <a:spLocks noGrp="1"/>
          </p:cNvSpPr>
          <p:nvPr>
            <p:ph idx="1"/>
          </p:nvPr>
        </p:nvSpPr>
        <p:spPr/>
        <p:txBody>
          <a:bodyPr>
            <a:normAutofit fontScale="85000" lnSpcReduction="10000"/>
          </a:bodyPr>
          <a:lstStyle/>
          <a:p>
            <a:r>
              <a:rPr lang="en-US" b="1" u="sng" dirty="0" smtClean="0"/>
              <a:t>The factory: </a:t>
            </a:r>
            <a:endParaRPr lang="fr-FR" dirty="0" smtClean="0"/>
          </a:p>
          <a:p>
            <a:r>
              <a:rPr lang="en-US" dirty="0" smtClean="0"/>
              <a:t>Welcome the Green Fruits factory. It has two well equipped work rooms. While respecting the demands of the market and above all hygiene. </a:t>
            </a:r>
            <a:endParaRPr lang="fr-FR" dirty="0" smtClean="0"/>
          </a:p>
          <a:p>
            <a:r>
              <a:rPr lang="en-US" dirty="0" smtClean="0"/>
              <a:t>Green Fruits put very developed equipments at the disposal of its workers in order to well select and increase the value from the supply to the shipment. </a:t>
            </a:r>
            <a:endParaRPr lang="fr-FR" dirty="0" smtClean="0"/>
          </a:p>
          <a:p>
            <a:r>
              <a:rPr lang="en-US" dirty="0" smtClean="0"/>
              <a:t>Green Fruits owns a laboratory equipped with high technology materials in order to carry out physicochemical and microbiological analyses and in order to assure the conformity and the stability of our products and the security of our consumers. </a:t>
            </a:r>
            <a:endParaRPr lang="fr-FR" dirty="0" smtClean="0"/>
          </a:p>
          <a:p>
            <a:r>
              <a:rPr lang="en-US" dirty="0" smtClean="0"/>
              <a:t> </a:t>
            </a:r>
            <a:endParaRPr lang="fr-FR" dirty="0" smtClean="0"/>
          </a:p>
        </p:txBody>
      </p:sp>
      <p:pic>
        <p:nvPicPr>
          <p:cNvPr id="4" name="Image 3" descr="logo slogon site web.jpg"/>
          <p:cNvPicPr>
            <a:picLocks noChangeAspect="1"/>
          </p:cNvPicPr>
          <p:nvPr/>
        </p:nvPicPr>
        <p:blipFill>
          <a:blip r:embed="rId2" cstate="print"/>
          <a:stretch>
            <a:fillRect/>
          </a:stretch>
        </p:blipFill>
        <p:spPr>
          <a:xfrm>
            <a:off x="0" y="0"/>
            <a:ext cx="1691680" cy="1195942"/>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332656"/>
            <a:ext cx="8229600" cy="5976704"/>
          </a:xfrm>
        </p:spPr>
        <p:txBody>
          <a:bodyPr>
            <a:normAutofit lnSpcReduction="10000"/>
          </a:bodyPr>
          <a:lstStyle/>
          <a:p>
            <a:pPr>
              <a:buNone/>
            </a:pPr>
            <a:r>
              <a:rPr lang="en-US" sz="3600" b="1" dirty="0" smtClean="0">
                <a:latin typeface="Berlin Sans FB Demi" pitchFamily="34" charset="0"/>
              </a:rPr>
              <a:t>                            </a:t>
            </a:r>
            <a:r>
              <a:rPr lang="en-US" sz="3200" b="1" dirty="0" smtClean="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Berlin Sans FB Demi" pitchFamily="34" charset="0"/>
                <a:ea typeface="+mj-ea"/>
                <a:cs typeface="+mj-cs"/>
              </a:rPr>
              <a:t>Certification</a:t>
            </a:r>
            <a:endParaRPr lang="fr-FR" sz="3200" b="1" dirty="0" smtClean="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Berlin Sans FB Demi" pitchFamily="34" charset="0"/>
              <a:ea typeface="+mj-ea"/>
              <a:cs typeface="+mj-cs"/>
            </a:endParaRPr>
          </a:p>
          <a:p>
            <a:endParaRPr lang="en-US" dirty="0" smtClean="0"/>
          </a:p>
          <a:p>
            <a:r>
              <a:rPr lang="en-US" dirty="0" smtClean="0"/>
              <a:t>Our company has invested since the start in the quality by setting up two quality systems HACCP (ISO 22000) and ISO 9001 that will be completed by the end of 2011. </a:t>
            </a:r>
            <a:endParaRPr lang="fr-FR" dirty="0" smtClean="0"/>
          </a:p>
          <a:p>
            <a:r>
              <a:rPr lang="en-US" dirty="0" smtClean="0"/>
              <a:t>So, Green Fruits has started the certification Bio with ECO CERT and this will be for the next date season. </a:t>
            </a:r>
            <a:endParaRPr lang="fr-FR" dirty="0" smtClean="0"/>
          </a:p>
          <a:p>
            <a:r>
              <a:rPr lang="en-US" dirty="0" smtClean="0"/>
              <a:t>Green Fruits collaborate with state and private organisms in order to develop date by products and create new products (arid areas institute, the agribusiness technical centre, the central laboratory of Tunisia…)</a:t>
            </a:r>
            <a:endParaRPr lang="fr-FR" dirty="0" smtClean="0"/>
          </a:p>
          <a:p>
            <a:endParaRPr lang="fr-FR" dirty="0"/>
          </a:p>
        </p:txBody>
      </p:sp>
      <p:pic>
        <p:nvPicPr>
          <p:cNvPr id="4" name="Image 3" descr="logo slogon site web.jpg"/>
          <p:cNvPicPr>
            <a:picLocks noChangeAspect="1"/>
          </p:cNvPicPr>
          <p:nvPr/>
        </p:nvPicPr>
        <p:blipFill>
          <a:blip r:embed="rId2" cstate="print"/>
          <a:stretch>
            <a:fillRect/>
          </a:stretch>
        </p:blipFill>
        <p:spPr>
          <a:xfrm>
            <a:off x="0" y="0"/>
            <a:ext cx="1691680" cy="1195942"/>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pex">
  <a:themeElements>
    <a:clrScheme name="Apex">
      <a:dk1>
        <a:sysClr val="windowText" lastClr="000000"/>
      </a:dk1>
      <a:lt1>
        <a:sysClr val="window" lastClr="FFFFFF"/>
      </a:lt1>
      <a:dk2>
        <a:srgbClr val="69676D"/>
      </a:dk2>
      <a:lt2>
        <a:srgbClr val="C9C2D1"/>
      </a:lt2>
      <a:accent1>
        <a:srgbClr val="CEB966"/>
      </a:accent1>
      <a:accent2>
        <a:srgbClr val="9CB084"/>
      </a:accent2>
      <a:accent3>
        <a:srgbClr val="6BB1C9"/>
      </a:accent3>
      <a:accent4>
        <a:srgbClr val="6585CF"/>
      </a:accent4>
      <a:accent5>
        <a:srgbClr val="7E6BC9"/>
      </a:accent5>
      <a:accent6>
        <a:srgbClr val="A379BB"/>
      </a:accent6>
      <a:hlink>
        <a:srgbClr val="410082"/>
      </a:hlink>
      <a:folHlink>
        <a:srgbClr val="932968"/>
      </a:folHlink>
    </a:clrScheme>
    <a:fontScheme name="Apex">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Apex">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1272</TotalTime>
  <Words>738</Words>
  <Application>Microsoft Office PowerPoint</Application>
  <PresentationFormat>Affichage à l'écran (4:3)</PresentationFormat>
  <Paragraphs>189</Paragraphs>
  <Slides>21</Slides>
  <Notes>1</Notes>
  <HiddenSlides>0</HiddenSlides>
  <MMClips>0</MMClips>
  <ScaleCrop>false</ScaleCrop>
  <HeadingPairs>
    <vt:vector size="4" baseType="variant">
      <vt:variant>
        <vt:lpstr>Thème</vt:lpstr>
      </vt:variant>
      <vt:variant>
        <vt:i4>1</vt:i4>
      </vt:variant>
      <vt:variant>
        <vt:lpstr>Titres des diapositives</vt:lpstr>
      </vt:variant>
      <vt:variant>
        <vt:i4>21</vt:i4>
      </vt:variant>
    </vt:vector>
  </HeadingPairs>
  <TitlesOfParts>
    <vt:vector size="22" baseType="lpstr">
      <vt:lpstr>Apex</vt:lpstr>
      <vt:lpstr>   GREEN FRUITS SA Tunisie packaging  and transformation of fruits and vegetables</vt:lpstr>
      <vt:lpstr>GREEN FRUITS</vt:lpstr>
      <vt:lpstr>Diapositive 3</vt:lpstr>
      <vt:lpstr>Diapositive 4</vt:lpstr>
      <vt:lpstr>Nutritional benefits of dates  </vt:lpstr>
      <vt:lpstr>The composition of the date “Deglet Nour” (for 100 grams)   </vt:lpstr>
      <vt:lpstr>OUR PRODUCTS</vt:lpstr>
      <vt:lpstr>Diapositive 8</vt:lpstr>
      <vt:lpstr>Diapositive 9</vt:lpstr>
      <vt:lpstr>Diapositive 10</vt:lpstr>
      <vt:lpstr>Diapositive 11</vt:lpstr>
      <vt:lpstr>Diapositive 12</vt:lpstr>
      <vt:lpstr>Diapositive 13</vt:lpstr>
      <vt:lpstr>Diapositive 14</vt:lpstr>
      <vt:lpstr>Diapositive 15</vt:lpstr>
      <vt:lpstr>Diapositive 16</vt:lpstr>
      <vt:lpstr>Diapositive 17</vt:lpstr>
      <vt:lpstr>Diapositive 18</vt:lpstr>
      <vt:lpstr>Diapositive 19</vt:lpstr>
      <vt:lpstr>Process and quality policy  </vt:lpstr>
      <vt:lpstr>Diapositive 21</vt:lpstr>
    </vt:vector>
  </TitlesOfParts>
  <Company>Hewlett-Packard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GREEN FRUITS SA Z.I Rte de Tozeur Kebili 4200</dc:title>
  <dc:creator>GREEN fRUITS CONTA2</dc:creator>
  <cp:lastModifiedBy>GREEN fRUITS CONTA2</cp:lastModifiedBy>
  <cp:revision>172</cp:revision>
  <cp:lastPrinted>2011-12-01T15:37:53Z</cp:lastPrinted>
  <dcterms:created xsi:type="dcterms:W3CDTF">2011-11-24T08:34:45Z</dcterms:created>
  <dcterms:modified xsi:type="dcterms:W3CDTF">2011-12-01T15:38:07Z</dcterms:modified>
</cp:coreProperties>
</file>