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0" r:id="rId3"/>
    <p:sldId id="261" r:id="rId4"/>
    <p:sldId id="259" r:id="rId5"/>
    <p:sldId id="262" r:id="rId6"/>
    <p:sldId id="264" r:id="rId7"/>
    <p:sldId id="265" r:id="rId8"/>
    <p:sldId id="266" r:id="rId9"/>
    <p:sldId id="267" r:id="rId10"/>
    <p:sldId id="268" r:id="rId11"/>
    <p:sldId id="269" r:id="rId12"/>
    <p:sldId id="263" r:id="rId13"/>
    <p:sldId id="258" r:id="rId14"/>
  </p:sldIdLst>
  <p:sldSz cx="9144000" cy="6858000" type="screen4x3"/>
  <p:notesSz cx="6858000" cy="9144000"/>
  <p:defaultTextStyle>
    <a:defPPr>
      <a:defRPr lang="fr-FR"/>
    </a:defPPr>
    <a:lvl1pPr algn="ctr" rtl="0" fontAlgn="base">
      <a:spcBef>
        <a:spcPct val="0"/>
      </a:spcBef>
      <a:spcAft>
        <a:spcPct val="0"/>
      </a:spcAft>
      <a:defRPr sz="1200" kern="1200">
        <a:solidFill>
          <a:schemeClr val="tx1"/>
        </a:solidFill>
        <a:latin typeface="Arial" charset="0"/>
        <a:ea typeface="+mn-ea"/>
        <a:cs typeface="+mn-cs"/>
      </a:defRPr>
    </a:lvl1pPr>
    <a:lvl2pPr marL="457200" algn="ctr" rtl="0" fontAlgn="base">
      <a:spcBef>
        <a:spcPct val="0"/>
      </a:spcBef>
      <a:spcAft>
        <a:spcPct val="0"/>
      </a:spcAft>
      <a:defRPr sz="1200" kern="1200">
        <a:solidFill>
          <a:schemeClr val="tx1"/>
        </a:solidFill>
        <a:latin typeface="Arial" charset="0"/>
        <a:ea typeface="+mn-ea"/>
        <a:cs typeface="+mn-cs"/>
      </a:defRPr>
    </a:lvl2pPr>
    <a:lvl3pPr marL="914400" algn="ctr" rtl="0" fontAlgn="base">
      <a:spcBef>
        <a:spcPct val="0"/>
      </a:spcBef>
      <a:spcAft>
        <a:spcPct val="0"/>
      </a:spcAft>
      <a:defRPr sz="1200" kern="1200">
        <a:solidFill>
          <a:schemeClr val="tx1"/>
        </a:solidFill>
        <a:latin typeface="Arial" charset="0"/>
        <a:ea typeface="+mn-ea"/>
        <a:cs typeface="+mn-cs"/>
      </a:defRPr>
    </a:lvl3pPr>
    <a:lvl4pPr marL="1371600" algn="ctr" rtl="0" fontAlgn="base">
      <a:spcBef>
        <a:spcPct val="0"/>
      </a:spcBef>
      <a:spcAft>
        <a:spcPct val="0"/>
      </a:spcAft>
      <a:defRPr sz="1200" kern="1200">
        <a:solidFill>
          <a:schemeClr val="tx1"/>
        </a:solidFill>
        <a:latin typeface="Arial" charset="0"/>
        <a:ea typeface="+mn-ea"/>
        <a:cs typeface="+mn-cs"/>
      </a:defRPr>
    </a:lvl4pPr>
    <a:lvl5pPr marL="1828800" algn="ctr" rtl="0" fontAlgn="base">
      <a:spcBef>
        <a:spcPct val="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308" autoAdjust="0"/>
    <p:restoredTop sz="90935" autoAdjust="0"/>
  </p:normalViewPr>
  <p:slideViewPr>
    <p:cSldViewPr>
      <p:cViewPr varScale="1">
        <p:scale>
          <a:sx n="83" d="100"/>
          <a:sy n="83" d="100"/>
        </p:scale>
        <p:origin x="-31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E550E0-583C-45D1-88A7-D51EC2521F49}" type="datetimeFigureOut">
              <a:rPr lang="fr-FR" smtClean="0"/>
              <a:t>05/09/2012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709185-0201-4419-8490-B0C6DBEFC55E}" type="slidenum">
              <a:rPr lang="fr-FR" smtClean="0"/>
              <a:t>‹N°›</a:t>
            </a:fld>
            <a:endParaRPr lang="fr-FR"/>
          </a:p>
        </p:txBody>
      </p:sp>
    </p:spTree>
    <p:extLst>
      <p:ext uri="{BB962C8B-B14F-4D97-AF65-F5344CB8AC3E}">
        <p14:creationId xmlns:p14="http://schemas.microsoft.com/office/powerpoint/2010/main" val="2844212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1</a:t>
            </a:fld>
            <a:endParaRPr lang="fr-FR"/>
          </a:p>
        </p:txBody>
      </p:sp>
    </p:spTree>
    <p:extLst>
      <p:ext uri="{BB962C8B-B14F-4D97-AF65-F5344CB8AC3E}">
        <p14:creationId xmlns:p14="http://schemas.microsoft.com/office/powerpoint/2010/main" val="323337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2</a:t>
            </a:fld>
            <a:endParaRPr lang="fr-FR"/>
          </a:p>
        </p:txBody>
      </p:sp>
    </p:spTree>
    <p:extLst>
      <p:ext uri="{BB962C8B-B14F-4D97-AF65-F5344CB8AC3E}">
        <p14:creationId xmlns:p14="http://schemas.microsoft.com/office/powerpoint/2010/main" val="1353636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3</a:t>
            </a:fld>
            <a:endParaRPr lang="fr-FR"/>
          </a:p>
        </p:txBody>
      </p:sp>
    </p:spTree>
    <p:extLst>
      <p:ext uri="{BB962C8B-B14F-4D97-AF65-F5344CB8AC3E}">
        <p14:creationId xmlns:p14="http://schemas.microsoft.com/office/powerpoint/2010/main" val="29286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4</a:t>
            </a:fld>
            <a:endParaRPr lang="fr-FR"/>
          </a:p>
        </p:txBody>
      </p:sp>
    </p:spTree>
    <p:extLst>
      <p:ext uri="{BB962C8B-B14F-4D97-AF65-F5344CB8AC3E}">
        <p14:creationId xmlns:p14="http://schemas.microsoft.com/office/powerpoint/2010/main" val="2998588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5</a:t>
            </a:fld>
            <a:endParaRPr lang="fr-FR"/>
          </a:p>
        </p:txBody>
      </p:sp>
    </p:spTree>
    <p:extLst>
      <p:ext uri="{BB962C8B-B14F-4D97-AF65-F5344CB8AC3E}">
        <p14:creationId xmlns:p14="http://schemas.microsoft.com/office/powerpoint/2010/main" val="384651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6</a:t>
            </a:fld>
            <a:endParaRPr lang="fr-FR"/>
          </a:p>
        </p:txBody>
      </p:sp>
    </p:spTree>
    <p:extLst>
      <p:ext uri="{BB962C8B-B14F-4D97-AF65-F5344CB8AC3E}">
        <p14:creationId xmlns:p14="http://schemas.microsoft.com/office/powerpoint/2010/main" val="2990637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7</a:t>
            </a:fld>
            <a:endParaRPr lang="fr-FR"/>
          </a:p>
        </p:txBody>
      </p:sp>
    </p:spTree>
    <p:extLst>
      <p:ext uri="{BB962C8B-B14F-4D97-AF65-F5344CB8AC3E}">
        <p14:creationId xmlns:p14="http://schemas.microsoft.com/office/powerpoint/2010/main" val="30923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8</a:t>
            </a:fld>
            <a:endParaRPr lang="fr-FR"/>
          </a:p>
        </p:txBody>
      </p:sp>
    </p:spTree>
    <p:extLst>
      <p:ext uri="{BB962C8B-B14F-4D97-AF65-F5344CB8AC3E}">
        <p14:creationId xmlns:p14="http://schemas.microsoft.com/office/powerpoint/2010/main" val="1829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9</a:t>
            </a:fld>
            <a:endParaRPr lang="fr-FR"/>
          </a:p>
        </p:txBody>
      </p:sp>
    </p:spTree>
    <p:extLst>
      <p:ext uri="{BB962C8B-B14F-4D97-AF65-F5344CB8AC3E}">
        <p14:creationId xmlns:p14="http://schemas.microsoft.com/office/powerpoint/2010/main" val="3870069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10</a:t>
            </a:fld>
            <a:endParaRPr lang="fr-FR"/>
          </a:p>
        </p:txBody>
      </p:sp>
    </p:spTree>
    <p:extLst>
      <p:ext uri="{BB962C8B-B14F-4D97-AF65-F5344CB8AC3E}">
        <p14:creationId xmlns:p14="http://schemas.microsoft.com/office/powerpoint/2010/main" val="1579171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11</a:t>
            </a:fld>
            <a:endParaRPr lang="fr-FR"/>
          </a:p>
        </p:txBody>
      </p:sp>
    </p:spTree>
    <p:extLst>
      <p:ext uri="{BB962C8B-B14F-4D97-AF65-F5344CB8AC3E}">
        <p14:creationId xmlns:p14="http://schemas.microsoft.com/office/powerpoint/2010/main" val="4173365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12</a:t>
            </a:fld>
            <a:endParaRPr lang="fr-FR"/>
          </a:p>
        </p:txBody>
      </p:sp>
    </p:spTree>
    <p:extLst>
      <p:ext uri="{BB962C8B-B14F-4D97-AF65-F5344CB8AC3E}">
        <p14:creationId xmlns:p14="http://schemas.microsoft.com/office/powerpoint/2010/main" val="252001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09185-0201-4419-8490-B0C6DBEFC55E}" type="slidenum">
              <a:rPr lang="fr-FR" smtClean="0"/>
              <a:t>13</a:t>
            </a:fld>
            <a:endParaRPr lang="fr-FR"/>
          </a:p>
        </p:txBody>
      </p:sp>
    </p:spTree>
    <p:extLst>
      <p:ext uri="{BB962C8B-B14F-4D97-AF65-F5344CB8AC3E}">
        <p14:creationId xmlns:p14="http://schemas.microsoft.com/office/powerpoint/2010/main" val="3438942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627DD5D-7262-499F-8DD3-C30127B98E2F}" type="slidenum">
              <a:rPr lang="fr-FR"/>
              <a:pPr>
                <a:defRPr/>
              </a:pPr>
              <a:t>‹N°›</a:t>
            </a:fld>
            <a:endParaRPr lang="fr-FR"/>
          </a:p>
        </p:txBody>
      </p:sp>
    </p:spTree>
    <p:extLst>
      <p:ext uri="{BB962C8B-B14F-4D97-AF65-F5344CB8AC3E}">
        <p14:creationId xmlns:p14="http://schemas.microsoft.com/office/powerpoint/2010/main" val="3190269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E4508F25-9F55-4CF8-A061-7DAC0FEB3A0C}" type="slidenum">
              <a:rPr lang="fr-FR"/>
              <a:pPr>
                <a:defRPr/>
              </a:pPr>
              <a:t>‹N°›</a:t>
            </a:fld>
            <a:endParaRPr lang="fr-FR"/>
          </a:p>
        </p:txBody>
      </p:sp>
    </p:spTree>
    <p:extLst>
      <p:ext uri="{BB962C8B-B14F-4D97-AF65-F5344CB8AC3E}">
        <p14:creationId xmlns:p14="http://schemas.microsoft.com/office/powerpoint/2010/main" val="97832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0DD01FCE-B386-4C5D-BE77-BD37982F61A5}" type="slidenum">
              <a:rPr lang="fr-FR"/>
              <a:pPr>
                <a:defRPr/>
              </a:pPr>
              <a:t>‹N°›</a:t>
            </a:fld>
            <a:endParaRPr lang="fr-FR"/>
          </a:p>
        </p:txBody>
      </p:sp>
    </p:spTree>
    <p:extLst>
      <p:ext uri="{BB962C8B-B14F-4D97-AF65-F5344CB8AC3E}">
        <p14:creationId xmlns:p14="http://schemas.microsoft.com/office/powerpoint/2010/main" val="1311233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E2EA4161-949D-483A-A9AD-20C5AF2F6360}" type="slidenum">
              <a:rPr lang="fr-FR"/>
              <a:pPr>
                <a:defRPr/>
              </a:pPr>
              <a:t>‹N°›</a:t>
            </a:fld>
            <a:endParaRPr lang="fr-FR"/>
          </a:p>
        </p:txBody>
      </p:sp>
    </p:spTree>
    <p:extLst>
      <p:ext uri="{BB962C8B-B14F-4D97-AF65-F5344CB8AC3E}">
        <p14:creationId xmlns:p14="http://schemas.microsoft.com/office/powerpoint/2010/main" val="609771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58513394-DE86-4DCA-B2DD-8D73835EE684}" type="slidenum">
              <a:rPr lang="fr-FR"/>
              <a:pPr>
                <a:defRPr/>
              </a:pPr>
              <a:t>‹N°›</a:t>
            </a:fld>
            <a:endParaRPr lang="fr-FR"/>
          </a:p>
        </p:txBody>
      </p:sp>
    </p:spTree>
    <p:extLst>
      <p:ext uri="{BB962C8B-B14F-4D97-AF65-F5344CB8AC3E}">
        <p14:creationId xmlns:p14="http://schemas.microsoft.com/office/powerpoint/2010/main" val="1623266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D7B7BF97-92C1-4D4C-89E7-66E465AE87F4}" type="slidenum">
              <a:rPr lang="fr-FR"/>
              <a:pPr>
                <a:defRPr/>
              </a:pPr>
              <a:t>‹N°›</a:t>
            </a:fld>
            <a:endParaRPr lang="fr-FR"/>
          </a:p>
        </p:txBody>
      </p:sp>
    </p:spTree>
    <p:extLst>
      <p:ext uri="{BB962C8B-B14F-4D97-AF65-F5344CB8AC3E}">
        <p14:creationId xmlns:p14="http://schemas.microsoft.com/office/powerpoint/2010/main" val="328582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B285C256-33EE-42B4-9755-C3B00001DDE9}" type="slidenum">
              <a:rPr lang="fr-FR"/>
              <a:pPr>
                <a:defRPr/>
              </a:pPr>
              <a:t>‹N°›</a:t>
            </a:fld>
            <a:endParaRPr lang="fr-FR"/>
          </a:p>
        </p:txBody>
      </p:sp>
    </p:spTree>
    <p:extLst>
      <p:ext uri="{BB962C8B-B14F-4D97-AF65-F5344CB8AC3E}">
        <p14:creationId xmlns:p14="http://schemas.microsoft.com/office/powerpoint/2010/main" val="15530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4D6A345E-B318-48CE-888E-6CA342799D3B}" type="slidenum">
              <a:rPr lang="fr-FR"/>
              <a:pPr>
                <a:defRPr/>
              </a:pPr>
              <a:t>‹N°›</a:t>
            </a:fld>
            <a:endParaRPr lang="fr-FR"/>
          </a:p>
        </p:txBody>
      </p:sp>
    </p:spTree>
    <p:extLst>
      <p:ext uri="{BB962C8B-B14F-4D97-AF65-F5344CB8AC3E}">
        <p14:creationId xmlns:p14="http://schemas.microsoft.com/office/powerpoint/2010/main" val="2192046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B353AD60-075B-470B-A072-18FC79535658}" type="slidenum">
              <a:rPr lang="fr-FR"/>
              <a:pPr>
                <a:defRPr/>
              </a:pPr>
              <a:t>‹N°›</a:t>
            </a:fld>
            <a:endParaRPr lang="fr-FR"/>
          </a:p>
        </p:txBody>
      </p:sp>
    </p:spTree>
    <p:extLst>
      <p:ext uri="{BB962C8B-B14F-4D97-AF65-F5344CB8AC3E}">
        <p14:creationId xmlns:p14="http://schemas.microsoft.com/office/powerpoint/2010/main" val="1058634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A1BD21C-2E0C-4389-82BA-03552A048155}" type="slidenum">
              <a:rPr lang="fr-FR"/>
              <a:pPr>
                <a:defRPr/>
              </a:pPr>
              <a:t>‹N°›</a:t>
            </a:fld>
            <a:endParaRPr lang="fr-FR"/>
          </a:p>
        </p:txBody>
      </p:sp>
    </p:spTree>
    <p:extLst>
      <p:ext uri="{BB962C8B-B14F-4D97-AF65-F5344CB8AC3E}">
        <p14:creationId xmlns:p14="http://schemas.microsoft.com/office/powerpoint/2010/main" val="973136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BE192BD4-C4D6-4377-B2A8-B013C12A7F59}" type="slidenum">
              <a:rPr lang="fr-FR"/>
              <a:pPr>
                <a:defRPr/>
              </a:pPr>
              <a:t>‹N°›</a:t>
            </a:fld>
            <a:endParaRPr lang="fr-FR"/>
          </a:p>
        </p:txBody>
      </p:sp>
    </p:spTree>
    <p:extLst>
      <p:ext uri="{BB962C8B-B14F-4D97-AF65-F5344CB8AC3E}">
        <p14:creationId xmlns:p14="http://schemas.microsoft.com/office/powerpoint/2010/main" val="1322162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a:defRPr/>
            </a:pPr>
            <a:endParaRPr lang="fr-F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fr-F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63C74CF5-FB23-4057-894F-92DC01D039DD}"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7.xml.rels><?xml version="1.0" encoding="UTF-8" standalone="yes"?>
<Relationships xmlns="http://schemas.openxmlformats.org/package/2006/relationships"><Relationship Id="rId3" Type="http://schemas.openxmlformats.org/officeDocument/2006/relationships/image" Target="../media/image26.JPG"/><Relationship Id="rId7" Type="http://schemas.openxmlformats.org/officeDocument/2006/relationships/image" Target="../media/image30.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8.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1.JPG"/><Relationship Id="rId7" Type="http://schemas.openxmlformats.org/officeDocument/2006/relationships/image" Target="../media/image35.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 Id="rId9" Type="http://schemas.openxmlformats.org/officeDocument/2006/relationships/image" Target="../media/image37.JPG"/></Relationships>
</file>

<file path=ppt/slides/_rels/slide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0.JPG"/><Relationship Id="rId4" Type="http://schemas.openxmlformats.org/officeDocument/2006/relationships/image" Target="../media/image39.JPG"/></Relationships>
</file>

<file path=ppt/slides/_rels/slide10.xml.rels><?xml version="1.0" encoding="UTF-8" standalone="yes"?>
<Relationships xmlns="http://schemas.openxmlformats.org/package/2006/relationships"><Relationship Id="rId3" Type="http://schemas.openxmlformats.org/officeDocument/2006/relationships/image" Target="../media/image41.JPG"/><Relationship Id="rId7" Type="http://schemas.openxmlformats.org/officeDocument/2006/relationships/image" Target="../media/image45.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4.JPG"/><Relationship Id="rId5" Type="http://schemas.openxmlformats.org/officeDocument/2006/relationships/image" Target="../media/image43.JPG"/><Relationship Id="rId4" Type="http://schemas.openxmlformats.org/officeDocument/2006/relationships/image" Target="../media/image42.JPG"/></Relationships>
</file>

<file path=ppt/slides/_rels/slide1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9.JPG"/><Relationship Id="rId5" Type="http://schemas.openxmlformats.org/officeDocument/2006/relationships/image" Target="../media/image48.JPG"/><Relationship Id="rId4" Type="http://schemas.openxmlformats.org/officeDocument/2006/relationships/image" Target="../media/image47.JPG"/></Relationships>
</file>

<file path=ppt/slides/_rels/slide1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3.JPG"/><Relationship Id="rId5" Type="http://schemas.openxmlformats.org/officeDocument/2006/relationships/image" Target="../media/image52.JPG"/><Relationship Id="rId4" Type="http://schemas.openxmlformats.org/officeDocument/2006/relationships/image" Target="../media/image51.JPG"/></Relationships>
</file>

<file path=ppt/slides/_rels/slide13.xml.rels><?xml version="1.0" encoding="UTF-8" standalone="yes"?>
<Relationships xmlns="http://schemas.openxmlformats.org/package/2006/relationships"><Relationship Id="rId8" Type="http://schemas.openxmlformats.org/officeDocument/2006/relationships/hyperlink" Target="http://indonesie.eklablog.com/" TargetMode="External"/><Relationship Id="rId3" Type="http://schemas.openxmlformats.org/officeDocument/2006/relationships/image" Target="../media/image54.JPG"/><Relationship Id="rId7"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hyperlink" Target="http://www.facebook.com/pages/Mistoulin-et-Mistouline-en-Provence/384825751531072" TargetMode="External"/><Relationship Id="rId5" Type="http://schemas.openxmlformats.org/officeDocument/2006/relationships/image" Target="../media/image56.JPG"/><Relationship Id="rId4" Type="http://schemas.openxmlformats.org/officeDocument/2006/relationships/image" Target="../media/image55.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152400" y="261938"/>
            <a:ext cx="8839200" cy="6443662"/>
          </a:xfrm>
          <a:prstGeom prst="rect">
            <a:avLst/>
          </a:prstGeom>
          <a:noFill/>
          <a:ln w="41275" cmpd="thinThick">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051" name="Text Box 3"/>
          <p:cNvSpPr txBox="1">
            <a:spLocks noChangeArrowheads="1"/>
          </p:cNvSpPr>
          <p:nvPr/>
        </p:nvSpPr>
        <p:spPr bwMode="auto">
          <a:xfrm>
            <a:off x="395288" y="-100013"/>
            <a:ext cx="2952750" cy="647701"/>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sz="3600">
                <a:solidFill>
                  <a:schemeClr val="bg1"/>
                </a:solidFill>
                <a:latin typeface="Brush Script MT" pitchFamily="66" charset="0"/>
                <a:cs typeface="Arial" charset="0"/>
              </a:rPr>
              <a:t>Carnet de voyage</a:t>
            </a:r>
          </a:p>
        </p:txBody>
      </p:sp>
      <p:sp>
        <p:nvSpPr>
          <p:cNvPr id="7" name="Text Box 4"/>
          <p:cNvSpPr txBox="1">
            <a:spLocks noChangeArrowheads="1"/>
          </p:cNvSpPr>
          <p:nvPr/>
        </p:nvSpPr>
        <p:spPr bwMode="auto">
          <a:xfrm>
            <a:off x="6149727" y="-100013"/>
            <a:ext cx="2598737" cy="519113"/>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r" eaLnBrk="1" hangingPunct="1">
              <a:spcBef>
                <a:spcPct val="50000"/>
              </a:spcBef>
            </a:pPr>
            <a:r>
              <a:rPr lang="fr-FR" sz="2800" dirty="0">
                <a:solidFill>
                  <a:schemeClr val="bg1"/>
                </a:solidFill>
                <a:latin typeface="Brush Script MT" pitchFamily="66" charset="0"/>
              </a:rPr>
              <a:t>Sur la route d’</a:t>
            </a:r>
            <a:r>
              <a:rPr lang="fr-FR" sz="2800" dirty="0" err="1">
                <a:solidFill>
                  <a:schemeClr val="bg1"/>
                </a:solidFill>
                <a:latin typeface="Brush Script MT" pitchFamily="66" charset="0"/>
              </a:rPr>
              <a:t>Ubud</a:t>
            </a:r>
            <a:endParaRPr lang="fr-FR" sz="2800" dirty="0">
              <a:solidFill>
                <a:schemeClr val="bg1"/>
              </a:solidFill>
              <a:latin typeface="Brush Script MT" pitchFamily="66" charset="0"/>
            </a:endParaRPr>
          </a:p>
        </p:txBody>
      </p:sp>
      <p:sp>
        <p:nvSpPr>
          <p:cNvPr id="8" name="Text Box 5"/>
          <p:cNvSpPr txBox="1">
            <a:spLocks noChangeArrowheads="1"/>
          </p:cNvSpPr>
          <p:nvPr/>
        </p:nvSpPr>
        <p:spPr bwMode="auto">
          <a:xfrm>
            <a:off x="7302500" y="6453188"/>
            <a:ext cx="1446213" cy="46196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r" eaLnBrk="1" hangingPunct="1">
              <a:spcBef>
                <a:spcPct val="50000"/>
              </a:spcBef>
            </a:pPr>
            <a:r>
              <a:rPr lang="fr-FR" sz="2400">
                <a:solidFill>
                  <a:schemeClr val="bg1"/>
                </a:solidFill>
                <a:latin typeface="Brush Script MT" pitchFamily="66" charset="0"/>
              </a:rPr>
              <a:t>Juillet 2011</a:t>
            </a:r>
          </a:p>
        </p:txBody>
      </p:sp>
      <p:sp>
        <p:nvSpPr>
          <p:cNvPr id="9" name="Text Box 6"/>
          <p:cNvSpPr txBox="1">
            <a:spLocks noChangeArrowheads="1"/>
          </p:cNvSpPr>
          <p:nvPr/>
        </p:nvSpPr>
        <p:spPr bwMode="auto">
          <a:xfrm>
            <a:off x="5029200" y="539750"/>
            <a:ext cx="3810000" cy="5861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spcBef>
                <a:spcPct val="50000"/>
              </a:spcBef>
            </a:pPr>
            <a:r>
              <a:rPr lang="fr-FR" sz="1800" dirty="0">
                <a:solidFill>
                  <a:schemeClr val="bg1"/>
                </a:solidFill>
                <a:latin typeface="Brush Script MT" pitchFamily="66" charset="0"/>
              </a:rPr>
              <a:t>Deuxième jour sur Bali, le minot est décalqué de chez décalqué ! Encore tout ensuqué de la nuit et surtout du réveil très matinal, il me renverse tout son chocolat chaud du petit déjeuner sur ma dernière tenue propre ! Brave engueulade dès le réveil ! Le linge lavé hier soir n’a pas séché et je n’ai plus rrrien à me mettre ! Heureusement que j’ai acheté un sarong hier !</a:t>
            </a:r>
          </a:p>
          <a:p>
            <a:pPr algn="just" eaLnBrk="1" hangingPunct="1">
              <a:spcBef>
                <a:spcPct val="50000"/>
              </a:spcBef>
            </a:pPr>
            <a:r>
              <a:rPr lang="fr-FR" sz="1800" dirty="0">
                <a:solidFill>
                  <a:schemeClr val="bg1"/>
                </a:solidFill>
                <a:latin typeface="Brush Script MT" pitchFamily="66" charset="0"/>
              </a:rPr>
              <a:t>Et pour couronner le tout Papet Peter n’a pas réservé de chauffeur pour notre transfert d’aujourd’hui ! Deuxième brave engueulade avec le pépé germanique. Obligée d’en arriver aux mains avec les Moulinets Marseillais que je maîtrise parfaitement bien et à l’utilisation de ma voix de ténor ! Mais ça marche, un chauffeur nous arrive comme par miracle… </a:t>
            </a:r>
          </a:p>
          <a:p>
            <a:pPr algn="just" eaLnBrk="1" hangingPunct="1">
              <a:spcBef>
                <a:spcPct val="50000"/>
              </a:spcBef>
            </a:pPr>
            <a:r>
              <a:rPr lang="fr-FR" sz="1800" dirty="0">
                <a:solidFill>
                  <a:schemeClr val="bg1"/>
                </a:solidFill>
                <a:latin typeface="Brush Script MT" pitchFamily="66" charset="0"/>
              </a:rPr>
              <a:t>On quitte Yeh </a:t>
            </a:r>
            <a:r>
              <a:rPr lang="fr-FR" sz="1800" dirty="0" err="1">
                <a:solidFill>
                  <a:schemeClr val="bg1"/>
                </a:solidFill>
                <a:latin typeface="Brush Script MT" pitchFamily="66" charset="0"/>
              </a:rPr>
              <a:t>Gangga</a:t>
            </a:r>
            <a:r>
              <a:rPr lang="fr-FR" sz="1800" dirty="0">
                <a:solidFill>
                  <a:schemeClr val="bg1"/>
                </a:solidFill>
                <a:latin typeface="Brush Script MT" pitchFamily="66" charset="0"/>
              </a:rPr>
              <a:t>, un peu beaucoup en colère après ce papet qui se fait certainement trop vieux pour gérer sa petite affaire… Zou, En route pour </a:t>
            </a:r>
            <a:r>
              <a:rPr lang="fr-FR" sz="1800" dirty="0" err="1">
                <a:solidFill>
                  <a:schemeClr val="bg1"/>
                </a:solidFill>
                <a:latin typeface="Brush Script MT" pitchFamily="66" charset="0"/>
              </a:rPr>
              <a:t>Ubud</a:t>
            </a:r>
            <a:r>
              <a:rPr lang="fr-FR" sz="1800" dirty="0">
                <a:solidFill>
                  <a:schemeClr val="bg1"/>
                </a:solidFill>
                <a:latin typeface="Brush Script MT" pitchFamily="66" charset="0"/>
              </a:rPr>
              <a:t> !</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52" y="692696"/>
            <a:ext cx="4379472" cy="5839296"/>
          </a:xfrm>
          <a:prstGeom prst="rect">
            <a:avLst/>
          </a:prstGeom>
        </p:spPr>
      </p:pic>
      <p:sp>
        <p:nvSpPr>
          <p:cNvPr id="11" name="AutoShape 9"/>
          <p:cNvSpPr>
            <a:spLocks noChangeArrowheads="1"/>
          </p:cNvSpPr>
          <p:nvPr/>
        </p:nvSpPr>
        <p:spPr bwMode="auto">
          <a:xfrm>
            <a:off x="4114800" y="838200"/>
            <a:ext cx="2971800" cy="990600"/>
          </a:xfrm>
          <a:prstGeom prst="cloudCallout">
            <a:avLst>
              <a:gd name="adj1" fmla="val -51069"/>
              <a:gd name="adj2" fmla="val 128366"/>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Moi, je tiendrai pas la cadence ! A ce rythme là, elle va me suicider…</a:t>
            </a: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e 4"/>
          <p:cNvGrpSpPr/>
          <p:nvPr/>
        </p:nvGrpSpPr>
        <p:grpSpPr>
          <a:xfrm>
            <a:off x="0" y="0"/>
            <a:ext cx="9144000" cy="6858000"/>
            <a:chOff x="0" y="0"/>
            <a:chExt cx="9144000" cy="6858000"/>
          </a:xfrm>
        </p:grpSpPr>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AutoShape 12"/>
            <p:cNvSpPr>
              <a:spLocks noChangeArrowheads="1"/>
            </p:cNvSpPr>
            <p:nvPr/>
          </p:nvSpPr>
          <p:spPr bwMode="auto">
            <a:xfrm>
              <a:off x="5105400" y="838200"/>
              <a:ext cx="2362200" cy="609600"/>
            </a:xfrm>
            <a:prstGeom prst="wedgeEllipseCallout">
              <a:avLst>
                <a:gd name="adj1" fmla="val -42139"/>
                <a:gd name="adj2" fmla="val 115106"/>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sz="1400" b="1"/>
                <a:t>SELAMAT PAGI  !</a:t>
              </a:r>
            </a:p>
          </p:txBody>
        </p:sp>
      </p:grpSp>
      <p:sp>
        <p:nvSpPr>
          <p:cNvPr id="16" name="AutoShape 14"/>
          <p:cNvSpPr>
            <a:spLocks noChangeArrowheads="1"/>
          </p:cNvSpPr>
          <p:nvPr/>
        </p:nvSpPr>
        <p:spPr bwMode="auto">
          <a:xfrm>
            <a:off x="1547664" y="5229200"/>
            <a:ext cx="1671464" cy="609600"/>
          </a:xfrm>
          <a:prstGeom prst="wedgeEllipseCallout">
            <a:avLst>
              <a:gd name="adj1" fmla="val -118167"/>
              <a:gd name="adj2" fmla="val 357815"/>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Selamat pagi !</a:t>
            </a:r>
          </a:p>
        </p:txBody>
      </p:sp>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 Box 8"/>
          <p:cNvSpPr txBox="1">
            <a:spLocks noChangeArrowheads="1"/>
          </p:cNvSpPr>
          <p:nvPr/>
        </p:nvSpPr>
        <p:spPr bwMode="auto">
          <a:xfrm>
            <a:off x="1219200" y="4797152"/>
            <a:ext cx="23622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Sculpteur de petits temples pour maisons balinaises</a:t>
            </a:r>
          </a:p>
        </p:txBody>
      </p:sp>
      <p:grpSp>
        <p:nvGrpSpPr>
          <p:cNvPr id="5" name="Groupe 4"/>
          <p:cNvGrpSpPr/>
          <p:nvPr/>
        </p:nvGrpSpPr>
        <p:grpSpPr>
          <a:xfrm>
            <a:off x="0" y="0"/>
            <a:ext cx="9144000" cy="6858000"/>
            <a:chOff x="0" y="0"/>
            <a:chExt cx="9144000" cy="6858000"/>
          </a:xfrm>
        </p:grpSpPr>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ext Box 10"/>
            <p:cNvSpPr txBox="1">
              <a:spLocks noChangeArrowheads="1"/>
            </p:cNvSpPr>
            <p:nvPr/>
          </p:nvSpPr>
          <p:spPr bwMode="auto">
            <a:xfrm>
              <a:off x="152400" y="5791200"/>
              <a:ext cx="31242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b="1" dirty="0">
                  <a:solidFill>
                    <a:schemeClr val="bg1"/>
                  </a:solidFill>
                </a:rPr>
                <a:t>Sortie des écoles</a:t>
              </a:r>
            </a:p>
          </p:txBody>
        </p:sp>
      </p:grpSp>
      <p:grpSp>
        <p:nvGrpSpPr>
          <p:cNvPr id="8" name="Groupe 7"/>
          <p:cNvGrpSpPr/>
          <p:nvPr/>
        </p:nvGrpSpPr>
        <p:grpSpPr>
          <a:xfrm>
            <a:off x="0" y="0"/>
            <a:ext cx="9144000" cy="6858000"/>
            <a:chOff x="0" y="0"/>
            <a:chExt cx="9144000" cy="6858000"/>
          </a:xfrm>
        </p:grpSpPr>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Text Box 13"/>
            <p:cNvSpPr txBox="1">
              <a:spLocks noChangeArrowheads="1"/>
            </p:cNvSpPr>
            <p:nvPr/>
          </p:nvSpPr>
          <p:spPr bwMode="auto">
            <a:xfrm>
              <a:off x="533400" y="1988840"/>
              <a:ext cx="2286000" cy="646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Warung, échoppe de rue où déguster de la bonne cuisine familiale</a:t>
              </a:r>
            </a:p>
          </p:txBody>
        </p:sp>
      </p:grpSp>
      <p:grpSp>
        <p:nvGrpSpPr>
          <p:cNvPr id="11" name="Groupe 10"/>
          <p:cNvGrpSpPr/>
          <p:nvPr/>
        </p:nvGrpSpPr>
        <p:grpSpPr>
          <a:xfrm>
            <a:off x="0" y="0"/>
            <a:ext cx="9144000" cy="6858000"/>
            <a:chOff x="0" y="0"/>
            <a:chExt cx="9144000" cy="6858000"/>
          </a:xfrm>
        </p:grpSpPr>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 Box 16"/>
            <p:cNvSpPr txBox="1">
              <a:spLocks noChangeArrowheads="1"/>
            </p:cNvSpPr>
            <p:nvPr/>
          </p:nvSpPr>
          <p:spPr bwMode="auto">
            <a:xfrm>
              <a:off x="3810000" y="5486400"/>
              <a:ext cx="38100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Maison bourgeoise balinaise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 calcmode="lin" valueType="num">
                                      <p:cBhvr>
                                        <p:cTn id="18" dur="1000" fill="hold"/>
                                        <p:tgtEl>
                                          <p:spTgt spid="11"/>
                                        </p:tgtEl>
                                        <p:attrNameLst>
                                          <p:attrName>style.rotation</p:attrName>
                                        </p:attrNameLst>
                                      </p:cBhvr>
                                      <p:tavLst>
                                        <p:tav tm="0">
                                          <p:val>
                                            <p:fltVal val="90"/>
                                          </p:val>
                                        </p:tav>
                                        <p:tav tm="100000">
                                          <p:val>
                                            <p:fltVal val="0"/>
                                          </p:val>
                                        </p:tav>
                                      </p:tavLst>
                                    </p:anim>
                                    <p:animEffect transition="in" filter="fade">
                                      <p:cBhvr>
                                        <p:cTn id="1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4953000" y="457200"/>
            <a:ext cx="3962400" cy="380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spcBef>
                <a:spcPct val="50000"/>
              </a:spcBef>
            </a:pPr>
            <a:r>
              <a:rPr lang="fr-FR" sz="1800" dirty="0">
                <a:solidFill>
                  <a:schemeClr val="bg1"/>
                </a:solidFill>
                <a:latin typeface="Brush Script MT" pitchFamily="66" charset="0"/>
              </a:rPr>
              <a:t>Notre chauffeur est bien sympathique. Et même si son anglais se limite au strict minimum, on arrive à se faire de belles et franches rigolades sur cette route toute cabossée ! Le minot a bien du mal à se réveiller ou s’acclimater… je sais plus trop… Silence radio dans l’auto…</a:t>
            </a:r>
          </a:p>
          <a:p>
            <a:pPr algn="just" eaLnBrk="1" hangingPunct="1">
              <a:spcBef>
                <a:spcPct val="50000"/>
              </a:spcBef>
            </a:pPr>
            <a:r>
              <a:rPr lang="fr-FR" sz="1800" dirty="0">
                <a:solidFill>
                  <a:schemeClr val="bg1"/>
                </a:solidFill>
                <a:latin typeface="Brush Script MT" pitchFamily="66" charset="0"/>
              </a:rPr>
              <a:t>Premier arrêt à </a:t>
            </a:r>
            <a:r>
              <a:rPr lang="fr-FR" sz="1800" dirty="0" err="1">
                <a:solidFill>
                  <a:schemeClr val="bg1"/>
                </a:solidFill>
                <a:latin typeface="Brush Script MT" pitchFamily="66" charset="0"/>
              </a:rPr>
              <a:t>Kapal</a:t>
            </a:r>
            <a:r>
              <a:rPr lang="fr-FR" sz="1800" dirty="0">
                <a:solidFill>
                  <a:schemeClr val="bg1"/>
                </a:solidFill>
                <a:latin typeface="Brush Script MT" pitchFamily="66" charset="0"/>
              </a:rPr>
              <a:t> pour découvrir notre premier Banian. Ce sont ici des arbres vénérés, nul ne peut leur faire du mal sous peine de graves sanctions ! Immenses et majestueux, ils se trouvent toujours aux portes des temples et sont souvent transformés en autel des offrandes. Plus personne ne se souvient de leur âge tant ils sont vieux… </a:t>
            </a:r>
          </a:p>
        </p:txBody>
      </p:sp>
      <p:sp>
        <p:nvSpPr>
          <p:cNvPr id="3" name="Text Box 4"/>
          <p:cNvSpPr txBox="1">
            <a:spLocks noChangeArrowheads="1"/>
          </p:cNvSpPr>
          <p:nvPr/>
        </p:nvSpPr>
        <p:spPr bwMode="auto">
          <a:xfrm>
            <a:off x="71438" y="87313"/>
            <a:ext cx="3563937" cy="46196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sz="2400">
                <a:solidFill>
                  <a:schemeClr val="bg1"/>
                </a:solidFill>
                <a:latin typeface="Brush Script MT" pitchFamily="66" charset="0"/>
              </a:rPr>
              <a:t>Temple et Banian de Kapal</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549275"/>
            <a:ext cx="4541044" cy="6054725"/>
          </a:xfrm>
          <a:prstGeom prst="rect">
            <a:avLst/>
          </a:prstGeom>
        </p:spPr>
      </p:pic>
      <p:sp>
        <p:nvSpPr>
          <p:cNvPr id="5" name="Ellipse 4"/>
          <p:cNvSpPr/>
          <p:nvPr/>
        </p:nvSpPr>
        <p:spPr bwMode="auto">
          <a:xfrm>
            <a:off x="1907704" y="5157192"/>
            <a:ext cx="1368152" cy="1152128"/>
          </a:xfrm>
          <a:prstGeom prst="ellipse">
            <a:avLst/>
          </a:prstGeom>
          <a:noFill/>
          <a:ln w="6985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Arial" charset="0"/>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396118"/>
            <a:ext cx="3835906" cy="2217019"/>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542032"/>
            <a:ext cx="4546476" cy="6061968"/>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512" y="542032"/>
            <a:ext cx="4546476" cy="6061968"/>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9512" y="542032"/>
            <a:ext cx="4546476" cy="6061968"/>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1115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4800600" y="752475"/>
            <a:ext cx="4191000" cy="572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spcBef>
                <a:spcPct val="50000"/>
              </a:spcBef>
            </a:pPr>
            <a:r>
              <a:rPr lang="fr-FR" sz="1800" dirty="0">
                <a:solidFill>
                  <a:schemeClr val="bg1"/>
                </a:solidFill>
                <a:latin typeface="Brush Script MT" pitchFamily="66" charset="0"/>
              </a:rPr>
              <a:t>A quelques kilomètres d’</a:t>
            </a:r>
            <a:r>
              <a:rPr lang="fr-FR" sz="1800" dirty="0" err="1">
                <a:solidFill>
                  <a:schemeClr val="bg1"/>
                </a:solidFill>
                <a:latin typeface="Brush Script MT" pitchFamily="66" charset="0"/>
              </a:rPr>
              <a:t>Ubud</a:t>
            </a:r>
            <a:r>
              <a:rPr lang="fr-FR" sz="1800" dirty="0">
                <a:solidFill>
                  <a:schemeClr val="bg1"/>
                </a:solidFill>
                <a:latin typeface="Brush Script MT" pitchFamily="66" charset="0"/>
              </a:rPr>
              <a:t>, nous nous arrêtons pour visiter le Temple de </a:t>
            </a:r>
            <a:r>
              <a:rPr lang="fr-FR" sz="1800" dirty="0" err="1">
                <a:solidFill>
                  <a:schemeClr val="bg1"/>
                </a:solidFill>
                <a:latin typeface="Brush Script MT" pitchFamily="66" charset="0"/>
              </a:rPr>
              <a:t>Mengwi</a:t>
            </a:r>
            <a:r>
              <a:rPr lang="fr-FR" sz="1800" dirty="0">
                <a:solidFill>
                  <a:schemeClr val="bg1"/>
                </a:solidFill>
                <a:latin typeface="Brush Script MT" pitchFamily="66" charset="0"/>
              </a:rPr>
              <a:t>, temple royal. Il date du 17° siècle et par sa superficie, c’est l’un des plus grands de Bali.</a:t>
            </a:r>
          </a:p>
          <a:p>
            <a:pPr algn="just" eaLnBrk="1" hangingPunct="1">
              <a:spcBef>
                <a:spcPct val="50000"/>
              </a:spcBef>
            </a:pPr>
            <a:r>
              <a:rPr lang="fr-FR" sz="1800" dirty="0">
                <a:solidFill>
                  <a:schemeClr val="bg1"/>
                </a:solidFill>
                <a:latin typeface="Brush Script MT" pitchFamily="66" charset="0"/>
              </a:rPr>
              <a:t>Entouré de douves où flottent de superbes nénuphars, on y pénètre par un petit pont de pierre qui ouvre sur une grande allée. Tout au fond, on aperçoit la porte monumentale du Bien et du Mal qui marque l’entrée des enceintes sacrées qui sont généralement au nombre de trois.</a:t>
            </a:r>
          </a:p>
          <a:p>
            <a:pPr algn="just" eaLnBrk="1" hangingPunct="1">
              <a:spcBef>
                <a:spcPct val="50000"/>
              </a:spcBef>
            </a:pPr>
            <a:r>
              <a:rPr lang="fr-FR" sz="1800" dirty="0">
                <a:solidFill>
                  <a:schemeClr val="bg1"/>
                </a:solidFill>
                <a:latin typeface="Brush Script MT" pitchFamily="66" charset="0"/>
              </a:rPr>
              <a:t>Dans la troisième, celle qui accueille les Dieux invisibles lors des cérémonies, de superbes </a:t>
            </a:r>
            <a:r>
              <a:rPr lang="fr-FR" sz="1800" dirty="0" err="1">
                <a:solidFill>
                  <a:schemeClr val="bg1"/>
                </a:solidFill>
                <a:latin typeface="Brush Script MT" pitchFamily="66" charset="0"/>
              </a:rPr>
              <a:t>merus</a:t>
            </a:r>
            <a:r>
              <a:rPr lang="fr-FR" sz="1800" dirty="0">
                <a:solidFill>
                  <a:schemeClr val="bg1"/>
                </a:solidFill>
                <a:latin typeface="Brush Script MT" pitchFamily="66" charset="0"/>
              </a:rPr>
              <a:t> (tours à chapiteaux) se dressent vers le ciel. Les plus haut sont dédiés aux Dieux Volcans Agung et </a:t>
            </a:r>
            <a:r>
              <a:rPr lang="fr-FR" sz="1800" dirty="0" err="1">
                <a:solidFill>
                  <a:schemeClr val="bg1"/>
                </a:solidFill>
                <a:latin typeface="Brush Script MT" pitchFamily="66" charset="0"/>
              </a:rPr>
              <a:t>Batur</a:t>
            </a:r>
            <a:r>
              <a:rPr lang="fr-FR" sz="1800" dirty="0">
                <a:solidFill>
                  <a:schemeClr val="bg1"/>
                </a:solidFill>
                <a:latin typeface="Brush Script MT" pitchFamily="66" charset="0"/>
              </a:rPr>
              <a:t>, le plus petit symbolise la Déesse du riz.</a:t>
            </a:r>
          </a:p>
          <a:p>
            <a:pPr algn="just" eaLnBrk="1" hangingPunct="1">
              <a:spcBef>
                <a:spcPct val="50000"/>
              </a:spcBef>
            </a:pPr>
            <a:r>
              <a:rPr lang="fr-FR" sz="1800" dirty="0">
                <a:solidFill>
                  <a:schemeClr val="bg1"/>
                </a:solidFill>
                <a:latin typeface="Brush Script MT" pitchFamily="66" charset="0"/>
              </a:rPr>
              <a:t>Tout ici, inspire à la méditation… alors que le minot </a:t>
            </a:r>
            <a:r>
              <a:rPr lang="fr-FR" sz="1800" dirty="0" err="1">
                <a:solidFill>
                  <a:schemeClr val="bg1"/>
                </a:solidFill>
                <a:latin typeface="Brush Script MT" pitchFamily="66" charset="0"/>
              </a:rPr>
              <a:t>brègue</a:t>
            </a:r>
            <a:r>
              <a:rPr lang="fr-FR" sz="1800" dirty="0">
                <a:solidFill>
                  <a:schemeClr val="bg1"/>
                </a:solidFill>
                <a:latin typeface="Brush Script MT" pitchFamily="66" charset="0"/>
              </a:rPr>
              <a:t> ou dort ou somnole… en tous les cas, il est en pleine léthargie, rrrien ne l’intéresse, rrrien ne l’émeut et son état me donne bien du souci…</a:t>
            </a:r>
          </a:p>
        </p:txBody>
      </p:sp>
      <p:sp>
        <p:nvSpPr>
          <p:cNvPr id="5" name="Text Box 4"/>
          <p:cNvSpPr txBox="1">
            <a:spLocks noChangeArrowheads="1"/>
          </p:cNvSpPr>
          <p:nvPr/>
        </p:nvSpPr>
        <p:spPr bwMode="auto">
          <a:xfrm>
            <a:off x="76200" y="87313"/>
            <a:ext cx="4495800" cy="46196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sz="2400">
                <a:solidFill>
                  <a:schemeClr val="bg1"/>
                </a:solidFill>
                <a:latin typeface="Brush Script MT" pitchFamily="66" charset="0"/>
              </a:rPr>
              <a:t>Temple de Mengwi</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620688"/>
            <a:ext cx="4487484" cy="5983312"/>
          </a:xfrm>
          <a:prstGeom prst="rect">
            <a:avLst/>
          </a:prstGeom>
        </p:spPr>
      </p:pic>
      <p:sp>
        <p:nvSpPr>
          <p:cNvPr id="7" name="AutoShape 6"/>
          <p:cNvSpPr>
            <a:spLocks noChangeArrowheads="1"/>
          </p:cNvSpPr>
          <p:nvPr/>
        </p:nvSpPr>
        <p:spPr bwMode="auto">
          <a:xfrm>
            <a:off x="838200" y="685800"/>
            <a:ext cx="1981200" cy="838200"/>
          </a:xfrm>
          <a:prstGeom prst="cloudCallout">
            <a:avLst>
              <a:gd name="adj1" fmla="val 39343"/>
              <a:gd name="adj2" fmla="val 123106"/>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Dur Dur l’acclimatation…</a:t>
            </a:r>
          </a:p>
        </p:txBody>
      </p:sp>
      <p:grpSp>
        <p:nvGrpSpPr>
          <p:cNvPr id="6" name="Groupe 5"/>
          <p:cNvGrpSpPr/>
          <p:nvPr/>
        </p:nvGrpSpPr>
        <p:grpSpPr>
          <a:xfrm>
            <a:off x="0" y="0"/>
            <a:ext cx="9144000" cy="6858000"/>
            <a:chOff x="0" y="0"/>
            <a:chExt cx="9144000" cy="6858000"/>
          </a:xfrm>
        </p:grpSpPr>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Text Box 8"/>
            <p:cNvSpPr txBox="1">
              <a:spLocks noChangeArrowheads="1"/>
            </p:cNvSpPr>
            <p:nvPr/>
          </p:nvSpPr>
          <p:spPr bwMode="auto">
            <a:xfrm>
              <a:off x="179512" y="6019800"/>
              <a:ext cx="1872208"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Les jardins avant l’entrée au Temple</a:t>
              </a:r>
            </a:p>
          </p:txBody>
        </p:sp>
      </p:grpSp>
      <p:grpSp>
        <p:nvGrpSpPr>
          <p:cNvPr id="10" name="Groupe 9"/>
          <p:cNvGrpSpPr/>
          <p:nvPr/>
        </p:nvGrpSpPr>
        <p:grpSpPr>
          <a:xfrm>
            <a:off x="0" y="0"/>
            <a:ext cx="9144000" cy="6858000"/>
            <a:chOff x="0" y="0"/>
            <a:chExt cx="9144000" cy="6858000"/>
          </a:xfrm>
        </p:grpSpPr>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 Box 11"/>
            <p:cNvSpPr txBox="1">
              <a:spLocks noChangeArrowheads="1"/>
            </p:cNvSpPr>
            <p:nvPr/>
          </p:nvSpPr>
          <p:spPr bwMode="auto">
            <a:xfrm>
              <a:off x="5652120" y="3886200"/>
              <a:ext cx="20574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Porte du Bien et du Mal</a:t>
              </a:r>
            </a:p>
          </p:txBody>
        </p:sp>
      </p:grpSp>
      <p:grpSp>
        <p:nvGrpSpPr>
          <p:cNvPr id="13" name="Groupe 12"/>
          <p:cNvGrpSpPr/>
          <p:nvPr/>
        </p:nvGrpSpPr>
        <p:grpSpPr>
          <a:xfrm>
            <a:off x="0" y="0"/>
            <a:ext cx="9144000" cy="6858000"/>
            <a:chOff x="0" y="0"/>
            <a:chExt cx="9144000" cy="6858000"/>
          </a:xfrm>
        </p:grpSpPr>
        <p:pic>
          <p:nvPicPr>
            <p:cNvPr id="11" name="Imag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ext Box 14"/>
            <p:cNvSpPr txBox="1">
              <a:spLocks noChangeArrowheads="1"/>
            </p:cNvSpPr>
            <p:nvPr/>
          </p:nvSpPr>
          <p:spPr bwMode="auto">
            <a:xfrm>
              <a:off x="381000" y="228600"/>
              <a:ext cx="2667000" cy="6397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Les offrandes</a:t>
              </a:r>
              <a:r>
                <a:rPr lang="fr-FR" dirty="0">
                  <a:solidFill>
                    <a:schemeClr val="bg1"/>
                  </a:solidFill>
                </a:rPr>
                <a:t> – TOUT ce qui peut faire plaisir aux Dieux, à sentir, à manger, à boire, à fumer…</a:t>
              </a:r>
            </a:p>
          </p:txBody>
        </p:sp>
      </p:grpSp>
      <p:grpSp>
        <p:nvGrpSpPr>
          <p:cNvPr id="16" name="Groupe 15"/>
          <p:cNvGrpSpPr/>
          <p:nvPr/>
        </p:nvGrpSpPr>
        <p:grpSpPr>
          <a:xfrm>
            <a:off x="0" y="0"/>
            <a:ext cx="9144000" cy="6858000"/>
            <a:chOff x="0" y="0"/>
            <a:chExt cx="9144000" cy="6858000"/>
          </a:xfrm>
        </p:grpSpPr>
        <p:pic>
          <p:nvPicPr>
            <p:cNvPr id="14" name="Imag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8" name="Text Box 17"/>
            <p:cNvSpPr txBox="1">
              <a:spLocks noChangeArrowheads="1"/>
            </p:cNvSpPr>
            <p:nvPr/>
          </p:nvSpPr>
          <p:spPr bwMode="auto">
            <a:xfrm>
              <a:off x="5791200" y="1371600"/>
              <a:ext cx="2362200" cy="10969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Les offrandes nourrissent aussi toutes sortes d’animaux…</a:t>
              </a:r>
            </a:p>
            <a:p>
              <a:pPr eaLnBrk="1" hangingPunct="1">
                <a:spcBef>
                  <a:spcPct val="50000"/>
                </a:spcBef>
              </a:pPr>
              <a:r>
                <a:rPr lang="fr-FR" dirty="0">
                  <a:solidFill>
                    <a:schemeClr val="bg1"/>
                  </a:solidFill>
                </a:rPr>
                <a:t>Rats, Chats, Oiseaux, Serpents, Singes…</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AutoShape 5"/>
          <p:cNvSpPr>
            <a:spLocks noChangeArrowheads="1"/>
          </p:cNvSpPr>
          <p:nvPr/>
        </p:nvSpPr>
        <p:spPr bwMode="auto">
          <a:xfrm>
            <a:off x="6300788" y="4495800"/>
            <a:ext cx="2081212" cy="685800"/>
          </a:xfrm>
          <a:prstGeom prst="cloudCallout">
            <a:avLst>
              <a:gd name="adj1" fmla="val 91588"/>
              <a:gd name="adj2" fmla="val 206481"/>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C’est bon ! Je suis pas impure !</a:t>
            </a:r>
          </a:p>
        </p:txBody>
      </p:sp>
    </p:spTree>
    <p:extLst>
      <p:ext uri="{BB962C8B-B14F-4D97-AF65-F5344CB8AC3E}">
        <p14:creationId xmlns:p14="http://schemas.microsoft.com/office/powerpoint/2010/main" val="144873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254000"/>
            <a:ext cx="4320480" cy="6350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8496" y="254000"/>
            <a:ext cx="4318000" cy="6350000"/>
          </a:xfrm>
          <a:prstGeom prst="rect">
            <a:avLst/>
          </a:prstGeom>
        </p:spPr>
      </p:pic>
      <p:sp>
        <p:nvSpPr>
          <p:cNvPr id="4" name="AutoShape 5"/>
          <p:cNvSpPr>
            <a:spLocks noChangeArrowheads="1"/>
          </p:cNvSpPr>
          <p:nvPr/>
        </p:nvSpPr>
        <p:spPr bwMode="auto">
          <a:xfrm>
            <a:off x="1066800" y="5257800"/>
            <a:ext cx="2286000" cy="762000"/>
          </a:xfrm>
          <a:prstGeom prst="wedgeEllipseCallout">
            <a:avLst>
              <a:gd name="adj1" fmla="val -77986"/>
              <a:gd name="adj2" fmla="val 19625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dirty="0"/>
              <a:t>Ah ! Quand même </a:t>
            </a:r>
            <a:r>
              <a:rPr lang="fr-FR" i="1" dirty="0"/>
              <a:t>tu te réveilles la face </a:t>
            </a:r>
            <a:r>
              <a:rPr lang="fr-FR" dirty="0"/>
              <a:t>!</a:t>
            </a:r>
          </a:p>
        </p:txBody>
      </p:sp>
      <p:sp>
        <p:nvSpPr>
          <p:cNvPr id="5" name="AutoShape 6"/>
          <p:cNvSpPr>
            <a:spLocks noChangeArrowheads="1"/>
          </p:cNvSpPr>
          <p:nvPr/>
        </p:nvSpPr>
        <p:spPr bwMode="auto">
          <a:xfrm>
            <a:off x="3383682" y="1700808"/>
            <a:ext cx="2362200" cy="457200"/>
          </a:xfrm>
          <a:prstGeom prst="wedgeEllipseCallout">
            <a:avLst>
              <a:gd name="adj1" fmla="val 70968"/>
              <a:gd name="adj2" fmla="val 237361"/>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Mais je suis réveillé ! </a:t>
            </a:r>
          </a:p>
        </p:txBody>
      </p:sp>
      <p:sp>
        <p:nvSpPr>
          <p:cNvPr id="6" name="AutoShape 7"/>
          <p:cNvSpPr>
            <a:spLocks noChangeArrowheads="1"/>
          </p:cNvSpPr>
          <p:nvPr/>
        </p:nvSpPr>
        <p:spPr bwMode="auto">
          <a:xfrm>
            <a:off x="2819400" y="4953000"/>
            <a:ext cx="2743200" cy="1219200"/>
          </a:xfrm>
          <a:prstGeom prst="wedgeEllipseCallout">
            <a:avLst>
              <a:gd name="adj1" fmla="val -73556"/>
              <a:gd name="adj2" fmla="val 14388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a:t>Ah voui</a:t>
            </a:r>
            <a:r>
              <a:rPr lang="fr-FR"/>
              <a:t> !? Je t’ai jamais vu aussi amorphe ! On dirait un paraplégique du cerveau ! </a:t>
            </a:r>
            <a:r>
              <a:rPr lang="fr-FR" i="1"/>
              <a:t>Ti’as</a:t>
            </a:r>
            <a:r>
              <a:rPr lang="fr-FR"/>
              <a:t> plus aucune réaction !</a:t>
            </a:r>
          </a:p>
        </p:txBody>
      </p:sp>
      <p:sp>
        <p:nvSpPr>
          <p:cNvPr id="7" name="AutoShape 8"/>
          <p:cNvSpPr>
            <a:spLocks noChangeArrowheads="1"/>
          </p:cNvSpPr>
          <p:nvPr/>
        </p:nvSpPr>
        <p:spPr bwMode="auto">
          <a:xfrm>
            <a:off x="2362200" y="1981200"/>
            <a:ext cx="1828800" cy="838200"/>
          </a:xfrm>
          <a:prstGeom prst="wedgeEllipseCallout">
            <a:avLst>
              <a:gd name="adj1" fmla="val 124565"/>
              <a:gd name="adj2" fmla="val 90532"/>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J’admire ! Tu vas pas me le reprocher !?</a:t>
            </a:r>
          </a:p>
        </p:txBody>
      </p:sp>
      <p:sp>
        <p:nvSpPr>
          <p:cNvPr id="8" name="AutoShape 9"/>
          <p:cNvSpPr>
            <a:spLocks noChangeArrowheads="1"/>
          </p:cNvSpPr>
          <p:nvPr/>
        </p:nvSpPr>
        <p:spPr bwMode="auto">
          <a:xfrm>
            <a:off x="4800600" y="4572000"/>
            <a:ext cx="3962400" cy="1447800"/>
          </a:xfrm>
          <a:prstGeom prst="wedgeEllipseCallout">
            <a:avLst>
              <a:gd name="adj1" fmla="val -66829"/>
              <a:gd name="adj2" fmla="val 140023"/>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Ah mais je te reproche </a:t>
            </a:r>
            <a:r>
              <a:rPr lang="fr-FR" i="1"/>
              <a:t>rrrien</a:t>
            </a:r>
            <a:r>
              <a:rPr lang="fr-FR"/>
              <a:t> du tout ! Sauf qu’on est à des milliers de kilomètres de chez nous, qu’on est devant des choses fantastiques et que </a:t>
            </a:r>
            <a:r>
              <a:rPr lang="fr-FR" i="1"/>
              <a:t>Môssieur i’tire la brègue de longue</a:t>
            </a:r>
            <a:r>
              <a:rPr lang="fr-FR"/>
              <a:t> !</a:t>
            </a:r>
          </a:p>
        </p:txBody>
      </p:sp>
      <p:grpSp>
        <p:nvGrpSpPr>
          <p:cNvPr id="11" name="Groupe 10"/>
          <p:cNvGrpSpPr/>
          <p:nvPr/>
        </p:nvGrpSpPr>
        <p:grpSpPr>
          <a:xfrm>
            <a:off x="0" y="0"/>
            <a:ext cx="9144000" cy="6858000"/>
            <a:chOff x="0" y="0"/>
            <a:chExt cx="9144000" cy="6858000"/>
          </a:xfrm>
        </p:grpSpPr>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AutoShape 11"/>
            <p:cNvSpPr>
              <a:spLocks noChangeArrowheads="1"/>
            </p:cNvSpPr>
            <p:nvPr/>
          </p:nvSpPr>
          <p:spPr bwMode="auto">
            <a:xfrm>
              <a:off x="2781300" y="1295400"/>
              <a:ext cx="3276600" cy="1447800"/>
            </a:xfrm>
            <a:prstGeom prst="cloudCallout">
              <a:avLst>
                <a:gd name="adj1" fmla="val -54847"/>
                <a:gd name="adj2" fmla="val 154495"/>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Je tire </a:t>
              </a:r>
              <a:r>
                <a:rPr lang="fr-FR" i="1"/>
                <a:t>rrrien</a:t>
              </a:r>
              <a:r>
                <a:rPr lang="fr-FR"/>
                <a:t> du tout ! Je suis FA TI GUE mais ça elle peut pas le comprendre depuis qu’on est arrivés ici elle pète le feu !</a:t>
              </a:r>
            </a:p>
          </p:txBody>
        </p:sp>
      </p:grpSp>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AutoShape 14"/>
          <p:cNvSpPr>
            <a:spLocks noChangeArrowheads="1"/>
          </p:cNvSpPr>
          <p:nvPr/>
        </p:nvSpPr>
        <p:spPr bwMode="auto">
          <a:xfrm>
            <a:off x="1066800" y="0"/>
            <a:ext cx="3276600" cy="1752600"/>
          </a:xfrm>
          <a:prstGeom prst="cloudCallout">
            <a:avLst>
              <a:gd name="adj1" fmla="val 90875"/>
              <a:gd name="adj2" fmla="val 10509"/>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a:t>Oh Bonne Mère</a:t>
            </a:r>
            <a:r>
              <a:rPr lang="fr-FR"/>
              <a:t> ! </a:t>
            </a:r>
            <a:r>
              <a:rPr lang="fr-FR" i="1"/>
              <a:t>Y’a</a:t>
            </a:r>
            <a:r>
              <a:rPr lang="fr-FR"/>
              <a:t> aussi des Bouddhas… J’ai pas fini de me faire les temples Hindouistes et Bouddhistes ! Quand je dis que je vais finir moine…</a:t>
            </a:r>
          </a:p>
        </p:txBody>
      </p:sp>
    </p:spTree>
    <p:extLst>
      <p:ext uri="{BB962C8B-B14F-4D97-AF65-F5344CB8AC3E}">
        <p14:creationId xmlns:p14="http://schemas.microsoft.com/office/powerpoint/2010/main" val="3849122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p:bldP spid="6" grpId="0" animBg="1" autoUpdateAnimBg="0"/>
      <p:bldP spid="7" grpId="0" animBg="1"/>
      <p:bldP spid="8" grpId="0" animBg="1" autoUpdateAnimBg="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47638" y="158750"/>
            <a:ext cx="4495800" cy="461963"/>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sz="2400" dirty="0">
                <a:solidFill>
                  <a:schemeClr val="bg1"/>
                </a:solidFill>
                <a:latin typeface="Brush Script MT" pitchFamily="66" charset="0"/>
              </a:rPr>
              <a:t>Art Balinais</a:t>
            </a: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764704"/>
            <a:ext cx="4379471" cy="583929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8390" y="764704"/>
            <a:ext cx="4079394" cy="2382366"/>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8390" y="3558246"/>
            <a:ext cx="4066097" cy="3049573"/>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7447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254000"/>
            <a:ext cx="4392488" cy="6350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254000"/>
            <a:ext cx="4320480" cy="6350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04" y="254000"/>
            <a:ext cx="4392488" cy="6350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16016" y="254000"/>
            <a:ext cx="4320480" cy="6350000"/>
          </a:xfrm>
          <a:prstGeom prst="rect">
            <a:avLst/>
          </a:prstGeom>
        </p:spPr>
      </p:pic>
      <p:sp>
        <p:nvSpPr>
          <p:cNvPr id="6" name="AutoShape 7"/>
          <p:cNvSpPr>
            <a:spLocks noChangeArrowheads="1"/>
          </p:cNvSpPr>
          <p:nvPr/>
        </p:nvSpPr>
        <p:spPr bwMode="auto">
          <a:xfrm>
            <a:off x="3395092" y="908720"/>
            <a:ext cx="2209800" cy="838200"/>
          </a:xfrm>
          <a:prstGeom prst="wedgeEllipseCallout">
            <a:avLst>
              <a:gd name="adj1" fmla="val 83046"/>
              <a:gd name="adj2" fmla="val 111741"/>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Arrête de méditer ! Vient voir ! D’ici, on a une vue superbe !</a:t>
            </a:r>
          </a:p>
        </p:txBody>
      </p:sp>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e 9"/>
          <p:cNvGrpSpPr/>
          <p:nvPr/>
        </p:nvGrpSpPr>
        <p:grpSpPr>
          <a:xfrm>
            <a:off x="0" y="0"/>
            <a:ext cx="9144000" cy="6858000"/>
            <a:chOff x="0" y="0"/>
            <a:chExt cx="9144000" cy="6858000"/>
          </a:xfrm>
        </p:grpSpPr>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Text Box 11"/>
            <p:cNvSpPr txBox="1">
              <a:spLocks noChangeArrowheads="1"/>
            </p:cNvSpPr>
            <p:nvPr/>
          </p:nvSpPr>
          <p:spPr bwMode="auto">
            <a:xfrm>
              <a:off x="1752600" y="5805264"/>
              <a:ext cx="30480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Deuxième enceinte du Temple</a:t>
              </a:r>
            </a:p>
          </p:txBody>
        </p:sp>
      </p:grpSp>
      <p:pic>
        <p:nvPicPr>
          <p:cNvPr id="11" name="Imag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747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fltVal val="0"/>
                                          </p:val>
                                        </p:tav>
                                        <p:tav tm="100000">
                                          <p:val>
                                            <p:strVal val="#ppt_w"/>
                                          </p:val>
                                        </p:tav>
                                      </p:tavLst>
                                    </p:anim>
                                    <p:anim calcmode="lin" valueType="num">
                                      <p:cBhvr>
                                        <p:cTn id="27" dur="1000" fill="hold"/>
                                        <p:tgtEl>
                                          <p:spTgt spid="10"/>
                                        </p:tgtEl>
                                        <p:attrNameLst>
                                          <p:attrName>ppt_h</p:attrName>
                                        </p:attrNameLst>
                                      </p:cBhvr>
                                      <p:tavLst>
                                        <p:tav tm="0">
                                          <p:val>
                                            <p:fltVal val="0"/>
                                          </p:val>
                                        </p:tav>
                                        <p:tav tm="100000">
                                          <p:val>
                                            <p:strVal val="#ppt_h"/>
                                          </p:val>
                                        </p:tav>
                                      </p:tavLst>
                                    </p:anim>
                                    <p:anim calcmode="lin" valueType="num">
                                      <p:cBhvr>
                                        <p:cTn id="28" dur="1000" fill="hold"/>
                                        <p:tgtEl>
                                          <p:spTgt spid="10"/>
                                        </p:tgtEl>
                                        <p:attrNameLst>
                                          <p:attrName>style.rotation</p:attrName>
                                        </p:attrNameLst>
                                      </p:cBhvr>
                                      <p:tavLst>
                                        <p:tav tm="0">
                                          <p:val>
                                            <p:fltVal val="90"/>
                                          </p:val>
                                        </p:tav>
                                        <p:tav tm="100000">
                                          <p:val>
                                            <p:fltVal val="0"/>
                                          </p:val>
                                        </p:tav>
                                      </p:tavLst>
                                    </p:anim>
                                    <p:animEffect transition="in" filter="fade">
                                      <p:cBhvr>
                                        <p:cTn id="29" dur="10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Box 4"/>
          <p:cNvSpPr txBox="1">
            <a:spLocks noChangeArrowheads="1"/>
          </p:cNvSpPr>
          <p:nvPr/>
        </p:nvSpPr>
        <p:spPr bwMode="auto">
          <a:xfrm>
            <a:off x="228600" y="152400"/>
            <a:ext cx="24384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b="1" dirty="0">
                <a:solidFill>
                  <a:schemeClr val="bg1"/>
                </a:solidFill>
              </a:rPr>
              <a:t>Troisième enceinte</a:t>
            </a:r>
          </a:p>
        </p:txBody>
      </p:sp>
      <p:grpSp>
        <p:nvGrpSpPr>
          <p:cNvPr id="6" name="Groupe 5"/>
          <p:cNvGrpSpPr/>
          <p:nvPr/>
        </p:nvGrpSpPr>
        <p:grpSpPr>
          <a:xfrm>
            <a:off x="0" y="0"/>
            <a:ext cx="9144000" cy="6858000"/>
            <a:chOff x="0" y="0"/>
            <a:chExt cx="9144000" cy="685800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 Box 8"/>
            <p:cNvSpPr txBox="1">
              <a:spLocks noChangeArrowheads="1"/>
            </p:cNvSpPr>
            <p:nvPr/>
          </p:nvSpPr>
          <p:spPr bwMode="auto">
            <a:xfrm>
              <a:off x="6248400" y="4267200"/>
              <a:ext cx="15240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b="1" dirty="0">
                  <a:solidFill>
                    <a:schemeClr val="bg1"/>
                  </a:solidFill>
                </a:rPr>
                <a:t>Meru</a:t>
              </a:r>
            </a:p>
          </p:txBody>
        </p:sp>
      </p:grpSp>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5238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540" y="254000"/>
            <a:ext cx="4762500" cy="6350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6056" y="254000"/>
            <a:ext cx="3888432" cy="6350000"/>
          </a:xfrm>
          <a:prstGeom prst="rect">
            <a:avLst/>
          </a:prstGeom>
        </p:spPr>
      </p:pic>
      <p:sp>
        <p:nvSpPr>
          <p:cNvPr id="4" name="Text Box 7"/>
          <p:cNvSpPr txBox="1">
            <a:spLocks noChangeArrowheads="1"/>
          </p:cNvSpPr>
          <p:nvPr/>
        </p:nvSpPr>
        <p:spPr bwMode="auto">
          <a:xfrm>
            <a:off x="6172200" y="6172200"/>
            <a:ext cx="19050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b="1" dirty="0">
                <a:solidFill>
                  <a:schemeClr val="bg1"/>
                </a:solidFill>
              </a:rPr>
              <a:t>Meru Volcan Agung</a:t>
            </a:r>
          </a:p>
        </p:txBody>
      </p:sp>
      <p:sp>
        <p:nvSpPr>
          <p:cNvPr id="6" name="Text Box 6"/>
          <p:cNvSpPr txBox="1">
            <a:spLocks noChangeArrowheads="1"/>
          </p:cNvSpPr>
          <p:nvPr/>
        </p:nvSpPr>
        <p:spPr bwMode="auto">
          <a:xfrm>
            <a:off x="2018928" y="5897562"/>
            <a:ext cx="190500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pPr>
            <a:r>
              <a:rPr lang="fr-FR" b="1" dirty="0">
                <a:solidFill>
                  <a:schemeClr val="bg1"/>
                </a:solidFill>
              </a:rPr>
              <a:t>Meru Déesse du Riz</a:t>
            </a:r>
          </a:p>
        </p:txBody>
      </p:sp>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04" y="254000"/>
            <a:ext cx="4824536" cy="63500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7773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254000"/>
            <a:ext cx="4176464" cy="6350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2188" y="254000"/>
            <a:ext cx="4432300" cy="6350000"/>
          </a:xfrm>
          <a:prstGeom prst="rect">
            <a:avLst/>
          </a:prstGeom>
        </p:spPr>
      </p:pic>
      <p:sp>
        <p:nvSpPr>
          <p:cNvPr id="4" name="AutoShape 5"/>
          <p:cNvSpPr>
            <a:spLocks noChangeArrowheads="1"/>
          </p:cNvSpPr>
          <p:nvPr/>
        </p:nvSpPr>
        <p:spPr bwMode="auto">
          <a:xfrm>
            <a:off x="1676400" y="5410200"/>
            <a:ext cx="2286000" cy="762000"/>
          </a:xfrm>
          <a:prstGeom prst="wedgeEllipseCallout">
            <a:avLst>
              <a:gd name="adj1" fmla="val -96181"/>
              <a:gd name="adj2" fmla="val 204167"/>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Mais à quoi tu penses !?</a:t>
            </a:r>
          </a:p>
        </p:txBody>
      </p:sp>
      <p:sp>
        <p:nvSpPr>
          <p:cNvPr id="5" name="AutoShape 6"/>
          <p:cNvSpPr>
            <a:spLocks noChangeArrowheads="1"/>
          </p:cNvSpPr>
          <p:nvPr/>
        </p:nvSpPr>
        <p:spPr bwMode="auto">
          <a:xfrm>
            <a:off x="2286000" y="609600"/>
            <a:ext cx="2209800" cy="990600"/>
          </a:xfrm>
          <a:prstGeom prst="wedgeEllipseCallout">
            <a:avLst>
              <a:gd name="adj1" fmla="val 100935"/>
              <a:gd name="adj2" fmla="val 8638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A </a:t>
            </a:r>
            <a:r>
              <a:rPr lang="fr-FR" i="1"/>
              <a:t>rrrien</a:t>
            </a:r>
            <a:r>
              <a:rPr lang="fr-FR"/>
              <a:t>… C’est tellement beau que ça me lève la parole…</a:t>
            </a:r>
          </a:p>
        </p:txBody>
      </p:sp>
      <p:grpSp>
        <p:nvGrpSpPr>
          <p:cNvPr id="8" name="Groupe 7"/>
          <p:cNvGrpSpPr/>
          <p:nvPr/>
        </p:nvGrpSpPr>
        <p:grpSpPr>
          <a:xfrm>
            <a:off x="0" y="0"/>
            <a:ext cx="9144000" cy="6858000"/>
            <a:chOff x="0" y="0"/>
            <a:chExt cx="9144000" cy="6858000"/>
          </a:xfrm>
        </p:grpSpPr>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AutoShape 14"/>
            <p:cNvSpPr>
              <a:spLocks noChangeArrowheads="1"/>
            </p:cNvSpPr>
            <p:nvPr/>
          </p:nvSpPr>
          <p:spPr bwMode="auto">
            <a:xfrm>
              <a:off x="5600700" y="371475"/>
              <a:ext cx="2438400" cy="685800"/>
            </a:xfrm>
            <a:prstGeom prst="wedgeEllipseCallout">
              <a:avLst>
                <a:gd name="adj1" fmla="val -57681"/>
                <a:gd name="adj2" fmla="val 99769"/>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Je dois méditer sans m’en rendre compte !</a:t>
              </a:r>
            </a:p>
          </p:txBody>
        </p:sp>
      </p:grpSp>
      <p:sp>
        <p:nvSpPr>
          <p:cNvPr id="9" name="AutoShape 15"/>
          <p:cNvSpPr>
            <a:spLocks noChangeArrowheads="1"/>
          </p:cNvSpPr>
          <p:nvPr/>
        </p:nvSpPr>
        <p:spPr bwMode="auto">
          <a:xfrm>
            <a:off x="1143000" y="4800600"/>
            <a:ext cx="2895600" cy="990600"/>
          </a:xfrm>
          <a:prstGeom prst="cloudCallout">
            <a:avLst>
              <a:gd name="adj1" fmla="val -55426"/>
              <a:gd name="adj2" fmla="val 163139"/>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dirty="0" smtClean="0"/>
              <a:t>Et </a:t>
            </a:r>
            <a:r>
              <a:rPr lang="fr-FR" i="1" dirty="0"/>
              <a:t>bé</a:t>
            </a:r>
            <a:r>
              <a:rPr lang="fr-FR" dirty="0"/>
              <a:t>… manquait plus que ça ! Les temples et la méditation inconsciente…</a:t>
            </a:r>
          </a:p>
        </p:txBody>
      </p:sp>
      <p:grpSp>
        <p:nvGrpSpPr>
          <p:cNvPr id="12" name="Groupe 11"/>
          <p:cNvGrpSpPr/>
          <p:nvPr/>
        </p:nvGrpSpPr>
        <p:grpSpPr>
          <a:xfrm>
            <a:off x="0" y="0"/>
            <a:ext cx="9144000" cy="6858000"/>
            <a:chOff x="0" y="0"/>
            <a:chExt cx="9144000" cy="6858000"/>
          </a:xfrm>
        </p:grpSpPr>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AutoShape 17"/>
            <p:cNvSpPr>
              <a:spLocks noChangeArrowheads="1"/>
            </p:cNvSpPr>
            <p:nvPr/>
          </p:nvSpPr>
          <p:spPr bwMode="auto">
            <a:xfrm>
              <a:off x="4876800" y="2133600"/>
              <a:ext cx="2362200" cy="762000"/>
            </a:xfrm>
            <a:prstGeom prst="wedgeEllipseCallout">
              <a:avLst>
                <a:gd name="adj1" fmla="val -50269"/>
                <a:gd name="adj2" fmla="val 122292"/>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Viens essayer ! C’est super relaxant !</a:t>
              </a:r>
            </a:p>
          </p:txBody>
        </p:sp>
      </p:grpSp>
    </p:spTree>
    <p:extLst>
      <p:ext uri="{BB962C8B-B14F-4D97-AF65-F5344CB8AC3E}">
        <p14:creationId xmlns:p14="http://schemas.microsoft.com/office/powerpoint/2010/main" val="2779397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540" y="254000"/>
            <a:ext cx="4762500" cy="6350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8064" y="254000"/>
            <a:ext cx="3816424" cy="6350000"/>
          </a:xfrm>
          <a:prstGeom prst="rect">
            <a:avLst/>
          </a:prstGeom>
        </p:spPr>
      </p:pic>
      <p:sp>
        <p:nvSpPr>
          <p:cNvPr id="4" name="AutoShape 5"/>
          <p:cNvSpPr>
            <a:spLocks noChangeArrowheads="1"/>
          </p:cNvSpPr>
          <p:nvPr/>
        </p:nvSpPr>
        <p:spPr bwMode="auto">
          <a:xfrm>
            <a:off x="2286000" y="2133600"/>
            <a:ext cx="2590800" cy="990600"/>
          </a:xfrm>
          <a:prstGeom prst="cloudCallout">
            <a:avLst>
              <a:gd name="adj1" fmla="val -46079"/>
              <a:gd name="adj2" fmla="val 99199"/>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Moi, la méditation ça me donne une </a:t>
            </a:r>
            <a:r>
              <a:rPr lang="fr-FR" i="1"/>
              <a:t>putaing</a:t>
            </a:r>
            <a:r>
              <a:rPr lang="fr-FR"/>
              <a:t> d’envie de dormir !</a:t>
            </a:r>
          </a:p>
        </p:txBody>
      </p:sp>
      <p:grpSp>
        <p:nvGrpSpPr>
          <p:cNvPr id="7" name="Groupe 6"/>
          <p:cNvGrpSpPr/>
          <p:nvPr/>
        </p:nvGrpSpPr>
        <p:grpSpPr>
          <a:xfrm>
            <a:off x="0" y="0"/>
            <a:ext cx="9144000" cy="6858000"/>
            <a:chOff x="0" y="0"/>
            <a:chExt cx="9144000" cy="6858000"/>
          </a:xfrm>
        </p:grpSpPr>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AutoShape 8"/>
            <p:cNvSpPr>
              <a:spLocks noChangeArrowheads="1"/>
            </p:cNvSpPr>
            <p:nvPr/>
          </p:nvSpPr>
          <p:spPr bwMode="auto">
            <a:xfrm>
              <a:off x="3200400" y="533400"/>
              <a:ext cx="1828800" cy="609600"/>
            </a:xfrm>
            <a:prstGeom prst="wedgeEllipseCallout">
              <a:avLst>
                <a:gd name="adj1" fmla="val 93315"/>
                <a:gd name="adj2" fmla="val 118231"/>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a:t>Zou</a:t>
              </a:r>
              <a:r>
                <a:rPr lang="fr-FR"/>
                <a:t> ! Direction Ubud !</a:t>
              </a:r>
            </a:p>
          </p:txBody>
        </p:sp>
      </p:grpSp>
      <p:sp>
        <p:nvSpPr>
          <p:cNvPr id="8" name="AutoShape 7"/>
          <p:cNvSpPr>
            <a:spLocks noChangeArrowheads="1"/>
          </p:cNvSpPr>
          <p:nvPr/>
        </p:nvSpPr>
        <p:spPr bwMode="auto">
          <a:xfrm>
            <a:off x="5219700" y="2438400"/>
            <a:ext cx="3238500" cy="838200"/>
          </a:xfrm>
          <a:prstGeom prst="cloudCallout">
            <a:avLst>
              <a:gd name="adj1" fmla="val 72153"/>
              <a:gd name="adj2" fmla="val 85037"/>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a:t>Zou</a:t>
            </a:r>
            <a:r>
              <a:rPr lang="fr-FR"/>
              <a:t> ! Je vais pouvoir me finir ma nuit dans la voiture !</a:t>
            </a:r>
          </a:p>
        </p:txBody>
      </p:sp>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546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 Box 4"/>
          <p:cNvSpPr txBox="1">
            <a:spLocks noChangeArrowheads="1"/>
          </p:cNvSpPr>
          <p:nvPr/>
        </p:nvSpPr>
        <p:spPr bwMode="auto">
          <a:xfrm>
            <a:off x="776808" y="195362"/>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pPr>
            <a:r>
              <a:rPr lang="fr-FR" sz="1800" dirty="0">
                <a:solidFill>
                  <a:schemeClr val="bg1"/>
                </a:solidFill>
                <a:latin typeface="Brush Script MT" pitchFamily="66" charset="0"/>
              </a:rPr>
              <a:t>Nous arrivons à </a:t>
            </a:r>
            <a:r>
              <a:rPr lang="fr-FR" sz="1800" dirty="0" err="1">
                <a:solidFill>
                  <a:schemeClr val="bg1"/>
                </a:solidFill>
                <a:latin typeface="Brush Script MT" pitchFamily="66" charset="0"/>
              </a:rPr>
              <a:t>Ubud</a:t>
            </a:r>
            <a:r>
              <a:rPr lang="fr-FR" sz="1800" dirty="0">
                <a:solidFill>
                  <a:schemeClr val="bg1"/>
                </a:solidFill>
                <a:latin typeface="Brush Script MT" pitchFamily="66" charset="0"/>
              </a:rPr>
              <a:t> et il va falloir se séparer de notre gentil chauffeur </a:t>
            </a:r>
            <a:r>
              <a:rPr lang="fr-FR" sz="1800" dirty="0" err="1">
                <a:solidFill>
                  <a:schemeClr val="bg1"/>
                </a:solidFill>
                <a:latin typeface="Brush Script MT" pitchFamily="66" charset="0"/>
              </a:rPr>
              <a:t>Madé</a:t>
            </a:r>
            <a:r>
              <a:rPr lang="fr-FR" sz="1800" dirty="0">
                <a:solidFill>
                  <a:schemeClr val="bg1"/>
                </a:solidFill>
                <a:latin typeface="Brush Script MT" pitchFamily="66" charset="0"/>
              </a:rPr>
              <a:t>, si attachant…  et le Loulou s’inquiète un peu de notre prochaine </a:t>
            </a:r>
            <a:r>
              <a:rPr lang="fr-FR" sz="1800" dirty="0" err="1">
                <a:solidFill>
                  <a:schemeClr val="bg1"/>
                </a:solidFill>
                <a:latin typeface="Brush Script MT" pitchFamily="66" charset="0"/>
              </a:rPr>
              <a:t>guest</a:t>
            </a:r>
            <a:r>
              <a:rPr lang="fr-FR" sz="1800" dirty="0">
                <a:solidFill>
                  <a:schemeClr val="bg1"/>
                </a:solidFill>
                <a:latin typeface="Brush Script MT" pitchFamily="66" charset="0"/>
              </a:rPr>
              <a:t>…</a:t>
            </a:r>
          </a:p>
        </p:txBody>
      </p:sp>
      <p:grpSp>
        <p:nvGrpSpPr>
          <p:cNvPr id="5" name="Groupe 4"/>
          <p:cNvGrpSpPr/>
          <p:nvPr/>
        </p:nvGrpSpPr>
        <p:grpSpPr>
          <a:xfrm>
            <a:off x="0" y="0"/>
            <a:ext cx="9144000" cy="6858000"/>
            <a:chOff x="0" y="0"/>
            <a:chExt cx="9144000" cy="6858000"/>
          </a:xfrm>
        </p:grpSpPr>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AutoShape 7"/>
            <p:cNvSpPr>
              <a:spLocks noChangeArrowheads="1"/>
            </p:cNvSpPr>
            <p:nvPr/>
          </p:nvSpPr>
          <p:spPr bwMode="auto">
            <a:xfrm>
              <a:off x="4495800" y="4724400"/>
              <a:ext cx="2667000" cy="838200"/>
            </a:xfrm>
            <a:prstGeom prst="wedgeEllipseCallout">
              <a:avLst>
                <a:gd name="adj1" fmla="val -70597"/>
                <a:gd name="adj2" fmla="val -147537"/>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Va-t-on se battre avec une nouvelle </a:t>
              </a:r>
              <a:r>
                <a:rPr lang="fr-FR" i="1"/>
                <a:t>monstrasse</a:t>
              </a:r>
              <a:r>
                <a:rPr lang="fr-FR"/>
                <a:t> de blatte !?</a:t>
              </a:r>
            </a:p>
          </p:txBody>
        </p:sp>
      </p:grpSp>
      <p:sp>
        <p:nvSpPr>
          <p:cNvPr id="8" name="AutoShape 8"/>
          <p:cNvSpPr>
            <a:spLocks noChangeArrowheads="1"/>
          </p:cNvSpPr>
          <p:nvPr/>
        </p:nvSpPr>
        <p:spPr bwMode="auto">
          <a:xfrm>
            <a:off x="4267200" y="838200"/>
            <a:ext cx="2209800" cy="1143000"/>
          </a:xfrm>
          <a:prstGeom prst="wedgeEllipseCallout">
            <a:avLst>
              <a:gd name="adj1" fmla="val -52444"/>
              <a:gd name="adj2" fmla="val 110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Va-t-on pouvoir se doucher sans marcher sur une bestiole rampante !?</a:t>
            </a:r>
          </a:p>
        </p:txBody>
      </p:sp>
      <p:sp>
        <p:nvSpPr>
          <p:cNvPr id="9" name="AutoShape 10"/>
          <p:cNvSpPr>
            <a:spLocks noChangeArrowheads="1"/>
          </p:cNvSpPr>
          <p:nvPr/>
        </p:nvSpPr>
        <p:spPr bwMode="auto">
          <a:xfrm>
            <a:off x="185192" y="685800"/>
            <a:ext cx="2514600" cy="685800"/>
          </a:xfrm>
          <a:prstGeom prst="wedgeEllipseCallout">
            <a:avLst>
              <a:gd name="adj1" fmla="val 48106"/>
              <a:gd name="adj2" fmla="val 212963"/>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Dormir sans la peur du serpent qui pend !?</a:t>
            </a:r>
          </a:p>
        </p:txBody>
      </p:sp>
      <p:sp>
        <p:nvSpPr>
          <p:cNvPr id="10" name="AutoShape 11"/>
          <p:cNvSpPr>
            <a:spLocks noChangeArrowheads="1"/>
          </p:cNvSpPr>
          <p:nvPr/>
        </p:nvSpPr>
        <p:spPr bwMode="auto">
          <a:xfrm>
            <a:off x="990600" y="5181600"/>
            <a:ext cx="2590800" cy="1066800"/>
          </a:xfrm>
          <a:prstGeom prst="wedgeEllipseCallout">
            <a:avLst>
              <a:gd name="adj1" fmla="val 76838"/>
              <a:gd name="adj2" fmla="val 139287"/>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i="1"/>
              <a:t>Boudie</a:t>
            </a:r>
            <a:r>
              <a:rPr lang="fr-FR"/>
              <a:t> ! Aurais-tu retrouver ton humour !?</a:t>
            </a:r>
          </a:p>
          <a:p>
            <a:r>
              <a:rPr lang="fr-FR"/>
              <a:t>Mais, c’est le miracle d’Ubud !</a:t>
            </a:r>
          </a:p>
        </p:txBody>
      </p:sp>
      <p:sp>
        <p:nvSpPr>
          <p:cNvPr id="11" name="AutoShape 17"/>
          <p:cNvSpPr>
            <a:spLocks noChangeArrowheads="1"/>
          </p:cNvSpPr>
          <p:nvPr/>
        </p:nvSpPr>
        <p:spPr bwMode="auto">
          <a:xfrm>
            <a:off x="5029200" y="2362200"/>
            <a:ext cx="2819400" cy="1143000"/>
          </a:xfrm>
          <a:prstGeom prst="wedgeEllipseCallout">
            <a:avLst>
              <a:gd name="adj1" fmla="val -82657"/>
              <a:gd name="adj2" fmla="val 50556"/>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fr-FR"/>
              <a:t>Faut bien que je te secoues de rires sinon tu vas sombrer dans la méditation trop sérieuse !</a:t>
            </a:r>
          </a:p>
        </p:txBody>
      </p:sp>
      <p:grpSp>
        <p:nvGrpSpPr>
          <p:cNvPr id="12" name="Groupe 11"/>
          <p:cNvGrpSpPr/>
          <p:nvPr/>
        </p:nvGrpSpPr>
        <p:grpSpPr>
          <a:xfrm>
            <a:off x="0" y="0"/>
            <a:ext cx="9144000" cy="6858000"/>
            <a:chOff x="0" y="0"/>
            <a:chExt cx="9144000" cy="6858000"/>
          </a:xfrm>
        </p:grpSpPr>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Text Box 20"/>
            <p:cNvSpPr txBox="1">
              <a:spLocks noChangeArrowheads="1"/>
            </p:cNvSpPr>
            <p:nvPr/>
          </p:nvSpPr>
          <p:spPr bwMode="auto">
            <a:xfrm>
              <a:off x="300608" y="1630486"/>
              <a:ext cx="4343400"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just" eaLnBrk="1" hangingPunct="1">
                <a:spcBef>
                  <a:spcPct val="50000"/>
                </a:spcBef>
              </a:pPr>
              <a:r>
                <a:rPr lang="fr-FR" sz="1800" dirty="0">
                  <a:solidFill>
                    <a:schemeClr val="bg1"/>
                  </a:solidFill>
                  <a:latin typeface="Brush Script MT" pitchFamily="66" charset="0"/>
                </a:rPr>
                <a:t>Zou maï, nous voilà arrivés au </a:t>
              </a:r>
              <a:r>
                <a:rPr lang="fr-FR" sz="1800" dirty="0" err="1">
                  <a:solidFill>
                    <a:schemeClr val="bg1"/>
                  </a:solidFill>
                  <a:latin typeface="Brush Script MT" pitchFamily="66" charset="0"/>
                </a:rPr>
                <a:t>Nuriani</a:t>
              </a:r>
              <a:r>
                <a:rPr lang="fr-FR" sz="1800" dirty="0">
                  <a:solidFill>
                    <a:schemeClr val="bg1"/>
                  </a:solidFill>
                  <a:latin typeface="Brush Script MT" pitchFamily="66" charset="0"/>
                </a:rPr>
                <a:t>, notre nouvelle </a:t>
              </a:r>
              <a:r>
                <a:rPr lang="fr-FR" sz="1800" dirty="0" err="1">
                  <a:solidFill>
                    <a:schemeClr val="bg1"/>
                  </a:solidFill>
                  <a:latin typeface="Brush Script MT" pitchFamily="66" charset="0"/>
                </a:rPr>
                <a:t>guest</a:t>
              </a:r>
              <a:r>
                <a:rPr lang="fr-FR" sz="1800" dirty="0">
                  <a:solidFill>
                    <a:schemeClr val="bg1"/>
                  </a:solidFill>
                  <a:latin typeface="Brush Script MT" pitchFamily="66" charset="0"/>
                </a:rPr>
                <a:t>, en plein centre d’</a:t>
              </a:r>
              <a:r>
                <a:rPr lang="fr-FR" sz="1800" dirty="0" err="1">
                  <a:solidFill>
                    <a:schemeClr val="bg1"/>
                  </a:solidFill>
                  <a:latin typeface="Brush Script MT" pitchFamily="66" charset="0"/>
                </a:rPr>
                <a:t>Ubud</a:t>
              </a:r>
              <a:r>
                <a:rPr lang="fr-FR" sz="1800" dirty="0">
                  <a:solidFill>
                    <a:schemeClr val="bg1"/>
                  </a:solidFill>
                  <a:latin typeface="Brush Script MT" pitchFamily="66" charset="0"/>
                </a:rPr>
                <a:t>. La maison est très jolie, typiquement balinaise mais notre chambre répondra-t-elle aux espérances du Loulou !? Rrrien n’est moins certain… Alors je me croise les doigts pour que derrière cette porte tout soit comme il le souhaite.., Un petit paradis pour petit occidental bien déphasé !</a:t>
              </a:r>
            </a:p>
          </p:txBody>
        </p:sp>
      </p:grpSp>
      <p:grpSp>
        <p:nvGrpSpPr>
          <p:cNvPr id="16" name="Groupe 15"/>
          <p:cNvGrpSpPr/>
          <p:nvPr/>
        </p:nvGrpSpPr>
        <p:grpSpPr>
          <a:xfrm>
            <a:off x="4025723" y="1409700"/>
            <a:ext cx="3930653" cy="1482228"/>
            <a:chOff x="4795838" y="3337098"/>
            <a:chExt cx="3930653" cy="1482228"/>
          </a:xfrm>
        </p:grpSpPr>
        <p:grpSp>
          <p:nvGrpSpPr>
            <p:cNvPr id="17" name="Groupe 2"/>
            <p:cNvGrpSpPr>
              <a:grpSpLocks/>
            </p:cNvGrpSpPr>
            <p:nvPr/>
          </p:nvGrpSpPr>
          <p:grpSpPr bwMode="auto">
            <a:xfrm>
              <a:off x="4795838" y="3337098"/>
              <a:ext cx="3887788" cy="1482228"/>
              <a:chOff x="4716463" y="307504"/>
              <a:chExt cx="3887787" cy="1483396"/>
            </a:xfrm>
          </p:grpSpPr>
          <p:sp>
            <p:nvSpPr>
              <p:cNvPr id="19" name="ZoneTexte 1"/>
              <p:cNvSpPr txBox="1">
                <a:spLocks noChangeArrowheads="1"/>
              </p:cNvSpPr>
              <p:nvPr/>
            </p:nvSpPr>
            <p:spPr bwMode="auto">
              <a:xfrm>
                <a:off x="4716463" y="404813"/>
                <a:ext cx="3887787" cy="13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r" eaLnBrk="1" hangingPunct="1"/>
                <a:r>
                  <a:rPr lang="fr-FR" sz="5400" b="1" dirty="0">
                    <a:solidFill>
                      <a:schemeClr val="bg1"/>
                    </a:solidFill>
                  </a:rPr>
                  <a:t>IN</a:t>
                </a:r>
              </a:p>
              <a:p>
                <a:pPr algn="r" eaLnBrk="1" hangingPunct="1"/>
                <a:r>
                  <a:rPr lang="fr-FR" sz="1000" b="1" dirty="0">
                    <a:solidFill>
                      <a:schemeClr val="bg1"/>
                    </a:solidFill>
                  </a:rPr>
                  <a:t>Isabelle Escapade – </a:t>
                </a:r>
                <a:r>
                  <a:rPr lang="fr-FR" sz="1000" b="1" dirty="0" smtClean="0">
                    <a:solidFill>
                      <a:schemeClr val="bg1"/>
                    </a:solidFill>
                  </a:rPr>
                  <a:t>2011</a:t>
                </a:r>
              </a:p>
              <a:p>
                <a:pPr algn="r" eaLnBrk="1" hangingPunct="1"/>
                <a:endParaRPr lang="fr-FR" sz="1000" b="1" dirty="0">
                  <a:solidFill>
                    <a:schemeClr val="bg1"/>
                  </a:solidFill>
                </a:endParaRPr>
              </a:p>
              <a:p>
                <a:pPr algn="r" eaLnBrk="1" hangingPunct="1"/>
                <a:endParaRPr lang="fr-FR" sz="1000" b="1" dirty="0">
                  <a:solidFill>
                    <a:schemeClr val="bg1"/>
                  </a:solidFill>
                </a:endParaRPr>
              </a:p>
            </p:txBody>
          </p:sp>
          <p:pic>
            <p:nvPicPr>
              <p:cNvPr id="20" name="Image 4">
                <a:hlinkClick r:id="rId6"/>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76256" y="307504"/>
                <a:ext cx="961256" cy="96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Rectangle 17"/>
            <p:cNvSpPr/>
            <p:nvPr/>
          </p:nvSpPr>
          <p:spPr>
            <a:xfrm>
              <a:off x="6892336" y="4437112"/>
              <a:ext cx="1834155" cy="246221"/>
            </a:xfrm>
            <a:prstGeom prst="rect">
              <a:avLst/>
            </a:prstGeom>
          </p:spPr>
          <p:txBody>
            <a:bodyPr wrap="none">
              <a:spAutoFit/>
            </a:bodyPr>
            <a:lstStyle/>
            <a:p>
              <a:r>
                <a:rPr lang="fr-FR" sz="1000" dirty="0" smtClean="0">
                  <a:hlinkClick r:id="rId8"/>
                </a:rPr>
                <a:t>http://indonesie.eklablog.com</a:t>
              </a:r>
              <a:endParaRPr lang="fr-FR" sz="10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autoUpdateAnimBg="0"/>
      <p:bldP spid="11" grpId="0" animBg="1"/>
    </p:bldLst>
  </p:timing>
</p:sld>
</file>

<file path=ppt/theme/theme1.xml><?xml version="1.0" encoding="utf-8"?>
<a:theme xmlns:a="http://schemas.openxmlformats.org/drawingml/2006/main" name="Modèle par défaut">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Arial" charset="0"/>
          </a:defRPr>
        </a:defPPr>
      </a:lstStyle>
    </a:lnDef>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266</TotalTime>
  <Words>1031</Words>
  <Application>Microsoft Office PowerPoint</Application>
  <PresentationFormat>Affichage à l'écran (4:3)</PresentationFormat>
  <Paragraphs>74</Paragraphs>
  <Slides>13</Slides>
  <Notes>13</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2011-Sur la route d'Ubud</dc:title>
  <dc:creator>ISABELLE HANGAN</dc:creator>
  <cp:lastModifiedBy>Hangan</cp:lastModifiedBy>
  <cp:revision>49</cp:revision>
  <dcterms:created xsi:type="dcterms:W3CDTF">2010-08-22T14:12:17Z</dcterms:created>
  <dcterms:modified xsi:type="dcterms:W3CDTF">2012-09-05T15:33:41Z</dcterms:modified>
</cp:coreProperties>
</file>