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Default Extension="vml" ContentType="application/vnd.openxmlformats-officedocument.vmlDrawing"/>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Default Extension="bin" ContentType="application/vnd.openxmlformats-officedocument.oleObject"/>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3"/>
  </p:notesMasterIdLst>
  <p:sldIdLst>
    <p:sldId id="256" r:id="rId2"/>
    <p:sldId id="257" r:id="rId3"/>
    <p:sldId id="258" r:id="rId4"/>
    <p:sldId id="259" r:id="rId5"/>
    <p:sldId id="265" r:id="rId6"/>
    <p:sldId id="266" r:id="rId7"/>
    <p:sldId id="267" r:id="rId8"/>
    <p:sldId id="268" r:id="rId9"/>
    <p:sldId id="269" r:id="rId10"/>
    <p:sldId id="270" r:id="rId11"/>
    <p:sldId id="271" r:id="rId12"/>
  </p:sldIdLst>
  <p:sldSz cx="6858000" cy="9144000" type="screen4x3"/>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vertBarState="maximized">
    <p:restoredLeft sz="15620" autoAdjust="0"/>
    <p:restoredTop sz="94714" autoAdjust="0"/>
  </p:normalViewPr>
  <p:slideViewPr>
    <p:cSldViewPr>
      <p:cViewPr varScale="1">
        <p:scale>
          <a:sx n="66" d="100"/>
          <a:sy n="66" d="100"/>
        </p:scale>
        <p:origin x="-2148" y="-96"/>
      </p:cViewPr>
      <p:guideLst>
        <p:guide orient="horz" pos="2880"/>
        <p:guide pos="2160"/>
      </p:guideLst>
    </p:cSldViewPr>
  </p:slideViewPr>
  <p:outlineViewPr>
    <p:cViewPr>
      <p:scale>
        <a:sx n="33" d="100"/>
        <a:sy n="33" d="100"/>
      </p:scale>
      <p:origin x="0" y="0"/>
    </p:cViewPr>
  </p:outlin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20.png"/></Relationships>
</file>

<file path=ppt/drawings/_rels/vmlDrawing2.vml.rels><?xml version="1.0" encoding="UTF-8" standalone="yes"?>
<Relationships xmlns="http://schemas.openxmlformats.org/package/2006/relationships"><Relationship Id="rId1" Type="http://schemas.openxmlformats.org/officeDocument/2006/relationships/image" Target="../media/image21.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ACFA918-F7EE-4F12-B222-6B1BD20F0B98}" type="datetimeFigureOut">
              <a:rPr lang="fr-FR" smtClean="0"/>
              <a:pPr/>
              <a:t>01/06/2012</a:t>
            </a:fld>
            <a:endParaRPr lang="fr-FR"/>
          </a:p>
        </p:txBody>
      </p:sp>
      <p:sp>
        <p:nvSpPr>
          <p:cNvPr id="4" name="Espace réservé de l'image des diapositives 3"/>
          <p:cNvSpPr>
            <a:spLocks noGrp="1" noRot="1" noChangeAspect="1"/>
          </p:cNvSpPr>
          <p:nvPr>
            <p:ph type="sldImg" idx="2"/>
          </p:nvPr>
        </p:nvSpPr>
        <p:spPr>
          <a:xfrm>
            <a:off x="2143125" y="685800"/>
            <a:ext cx="2571750" cy="34290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C07D67E-24C4-4203-B277-6B04C4E2EA39}" type="slidenum">
              <a:rPr lang="fr-FR" smtClean="0"/>
              <a:pPr/>
              <a:t>‹N°›</a:t>
            </a:fld>
            <a:endParaRPr lang="fr-FR"/>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dirty="0"/>
          </a:p>
        </p:txBody>
      </p:sp>
      <p:sp>
        <p:nvSpPr>
          <p:cNvPr id="4" name="Espace réservé du numéro de diapositive 3"/>
          <p:cNvSpPr>
            <a:spLocks noGrp="1"/>
          </p:cNvSpPr>
          <p:nvPr>
            <p:ph type="sldNum" sz="quarter" idx="10"/>
          </p:nvPr>
        </p:nvSpPr>
        <p:spPr/>
        <p:txBody>
          <a:bodyPr/>
          <a:lstStyle/>
          <a:p>
            <a:fld id="{7C07D67E-24C4-4203-B277-6B04C4E2EA39}" type="slidenum">
              <a:rPr lang="fr-FR" smtClean="0"/>
              <a:pPr/>
              <a:t>1</a:t>
            </a:fld>
            <a:endParaRPr lang="fr-F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fld id="{7C07D67E-24C4-4203-B277-6B04C4E2EA39}" type="slidenum">
              <a:rPr lang="fr-FR" smtClean="0"/>
              <a:pPr/>
              <a:t>2</a:t>
            </a:fld>
            <a:endParaRPr lang="fr-F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dirty="0"/>
          </a:p>
        </p:txBody>
      </p:sp>
      <p:sp>
        <p:nvSpPr>
          <p:cNvPr id="4" name="Espace réservé du numéro de diapositive 3"/>
          <p:cNvSpPr>
            <a:spLocks noGrp="1"/>
          </p:cNvSpPr>
          <p:nvPr>
            <p:ph type="sldNum" sz="quarter" idx="10"/>
          </p:nvPr>
        </p:nvSpPr>
        <p:spPr/>
        <p:txBody>
          <a:bodyPr/>
          <a:lstStyle/>
          <a:p>
            <a:fld id="{7C07D67E-24C4-4203-B277-6B04C4E2EA39}" type="slidenum">
              <a:rPr lang="fr-FR" smtClean="0"/>
              <a:pPr/>
              <a:t>3</a:t>
            </a:fld>
            <a:endParaRPr lang="fr-FR"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dirty="0"/>
          </a:p>
        </p:txBody>
      </p:sp>
      <p:sp>
        <p:nvSpPr>
          <p:cNvPr id="4" name="Espace réservé du numéro de diapositive 3"/>
          <p:cNvSpPr>
            <a:spLocks noGrp="1"/>
          </p:cNvSpPr>
          <p:nvPr>
            <p:ph type="sldNum" sz="quarter" idx="10"/>
          </p:nvPr>
        </p:nvSpPr>
        <p:spPr/>
        <p:txBody>
          <a:bodyPr/>
          <a:lstStyle/>
          <a:p>
            <a:fld id="{7C07D67E-24C4-4203-B277-6B04C4E2EA39}" type="slidenum">
              <a:rPr lang="fr-FR" smtClean="0"/>
              <a:pPr/>
              <a:t>4</a:t>
            </a:fld>
            <a:endParaRPr lang="fr-FR"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dirty="0"/>
          </a:p>
        </p:txBody>
      </p:sp>
      <p:sp>
        <p:nvSpPr>
          <p:cNvPr id="4" name="Espace réservé du numéro de diapositive 3"/>
          <p:cNvSpPr>
            <a:spLocks noGrp="1"/>
          </p:cNvSpPr>
          <p:nvPr>
            <p:ph type="sldNum" sz="quarter" idx="10"/>
          </p:nvPr>
        </p:nvSpPr>
        <p:spPr/>
        <p:txBody>
          <a:bodyPr/>
          <a:lstStyle/>
          <a:p>
            <a:fld id="{7C07D67E-24C4-4203-B277-6B04C4E2EA39}" type="slidenum">
              <a:rPr lang="fr-FR" smtClean="0"/>
              <a:pPr/>
              <a:t>5</a:t>
            </a:fld>
            <a:endParaRPr lang="fr-FR"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dirty="0"/>
          </a:p>
        </p:txBody>
      </p:sp>
      <p:sp>
        <p:nvSpPr>
          <p:cNvPr id="4" name="Espace réservé du numéro de diapositive 3"/>
          <p:cNvSpPr>
            <a:spLocks noGrp="1"/>
          </p:cNvSpPr>
          <p:nvPr>
            <p:ph type="sldNum" sz="quarter" idx="10"/>
          </p:nvPr>
        </p:nvSpPr>
        <p:spPr/>
        <p:txBody>
          <a:bodyPr/>
          <a:lstStyle/>
          <a:p>
            <a:fld id="{7C07D67E-24C4-4203-B277-6B04C4E2EA39}" type="slidenum">
              <a:rPr lang="fr-FR" smtClean="0"/>
              <a:pPr/>
              <a:t>6</a:t>
            </a:fld>
            <a:endParaRPr lang="fr-FR"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dirty="0"/>
          </a:p>
        </p:txBody>
      </p:sp>
      <p:sp>
        <p:nvSpPr>
          <p:cNvPr id="4" name="Espace réservé du numéro de diapositive 3"/>
          <p:cNvSpPr>
            <a:spLocks noGrp="1"/>
          </p:cNvSpPr>
          <p:nvPr>
            <p:ph type="sldNum" sz="quarter" idx="10"/>
          </p:nvPr>
        </p:nvSpPr>
        <p:spPr/>
        <p:txBody>
          <a:bodyPr/>
          <a:lstStyle/>
          <a:p>
            <a:fld id="{7C07D67E-24C4-4203-B277-6B04C4E2EA39}" type="slidenum">
              <a:rPr lang="fr-FR" smtClean="0"/>
              <a:pPr/>
              <a:t>7</a:t>
            </a:fld>
            <a:endParaRPr lang="fr-FR"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dirty="0"/>
          </a:p>
        </p:txBody>
      </p:sp>
      <p:sp>
        <p:nvSpPr>
          <p:cNvPr id="4" name="Espace réservé du numéro de diapositive 3"/>
          <p:cNvSpPr>
            <a:spLocks noGrp="1"/>
          </p:cNvSpPr>
          <p:nvPr>
            <p:ph type="sldNum" sz="quarter" idx="10"/>
          </p:nvPr>
        </p:nvSpPr>
        <p:spPr/>
        <p:txBody>
          <a:bodyPr/>
          <a:lstStyle/>
          <a:p>
            <a:fld id="{7C07D67E-24C4-4203-B277-6B04C4E2EA39}" type="slidenum">
              <a:rPr lang="fr-FR" smtClean="0"/>
              <a:pPr/>
              <a:t>8</a:t>
            </a:fld>
            <a:endParaRPr lang="fr-FR"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dirty="0"/>
          </a:p>
        </p:txBody>
      </p:sp>
      <p:sp>
        <p:nvSpPr>
          <p:cNvPr id="4" name="Espace réservé du numéro de diapositive 3"/>
          <p:cNvSpPr>
            <a:spLocks noGrp="1"/>
          </p:cNvSpPr>
          <p:nvPr>
            <p:ph type="sldNum" sz="quarter" idx="10"/>
          </p:nvPr>
        </p:nvSpPr>
        <p:spPr/>
        <p:txBody>
          <a:bodyPr/>
          <a:lstStyle/>
          <a:p>
            <a:fld id="{7C07D67E-24C4-4203-B277-6B04C4E2EA39}" type="slidenum">
              <a:rPr lang="fr-FR" smtClean="0"/>
              <a:pPr/>
              <a:t>9</a:t>
            </a:fld>
            <a:endParaRPr lang="fr-FR"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dirty="0"/>
          </a:p>
        </p:txBody>
      </p:sp>
      <p:sp>
        <p:nvSpPr>
          <p:cNvPr id="4" name="Espace réservé du numéro de diapositive 3"/>
          <p:cNvSpPr>
            <a:spLocks noGrp="1"/>
          </p:cNvSpPr>
          <p:nvPr>
            <p:ph type="sldNum" sz="quarter" idx="10"/>
          </p:nvPr>
        </p:nvSpPr>
        <p:spPr/>
        <p:txBody>
          <a:bodyPr/>
          <a:lstStyle/>
          <a:p>
            <a:fld id="{7C07D67E-24C4-4203-B277-6B04C4E2EA39}" type="slidenum">
              <a:rPr lang="fr-FR" smtClean="0"/>
              <a:pPr/>
              <a:t>10</a:t>
            </a:fld>
            <a:endParaRPr lang="fr-F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fld id="{7C07D67E-24C4-4203-B277-6B04C4E2EA39}" type="slidenum">
              <a:rPr lang="fr-FR" smtClean="0"/>
              <a:pPr/>
              <a:t>11</a:t>
            </a:fld>
            <a:endParaRPr lang="fr-F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514350" y="2840568"/>
            <a:ext cx="5829300" cy="1960033"/>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028700" y="5181600"/>
            <a:ext cx="4800600" cy="23368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p>
            <a:fld id="{9CBE9371-A818-4A45-83C6-D7CDE78635D7}" type="datetimeFigureOut">
              <a:rPr lang="fr-FR" smtClean="0"/>
              <a:pPr/>
              <a:t>01/06/2012</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2CB3C2BB-3E9C-40DD-9F02-0F94625B1052}" type="slidenum">
              <a:rPr lang="fr-FR" smtClean="0"/>
              <a:pPr/>
              <a:t>‹N°›</a:t>
            </a:fld>
            <a:endParaRPr lang="fr-F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9CBE9371-A818-4A45-83C6-D7CDE78635D7}" type="datetimeFigureOut">
              <a:rPr lang="fr-FR" smtClean="0"/>
              <a:pPr/>
              <a:t>01/06/2012</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2CB3C2BB-3E9C-40DD-9F02-0F94625B1052}" type="slidenum">
              <a:rPr lang="fr-FR" smtClean="0"/>
              <a:pPr/>
              <a:t>‹N°›</a:t>
            </a:fld>
            <a:endParaRPr lang="fr-F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541735" y="5875867"/>
            <a:ext cx="5829300" cy="1816100"/>
          </a:xfrm>
        </p:spPr>
        <p:txBody>
          <a:bodyPr anchor="t"/>
          <a:lstStyle>
            <a:lvl1pPr algn="l">
              <a:defRPr sz="40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541735" y="3875618"/>
            <a:ext cx="5829300" cy="2000249"/>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9CBE9371-A818-4A45-83C6-D7CDE78635D7}" type="datetimeFigureOut">
              <a:rPr lang="fr-FR" smtClean="0"/>
              <a:pPr/>
              <a:t>01/06/2012</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2CB3C2BB-3E9C-40DD-9F02-0F94625B1052}" type="slidenum">
              <a:rPr lang="fr-FR" smtClean="0"/>
              <a:pPr/>
              <a:t>‹N°›</a:t>
            </a:fld>
            <a:endParaRPr lang="fr-F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342900" y="2133601"/>
            <a:ext cx="3028950" cy="603461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3486150" y="2133601"/>
            <a:ext cx="3028950" cy="603461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9CBE9371-A818-4A45-83C6-D7CDE78635D7}" type="datetimeFigureOut">
              <a:rPr lang="fr-FR" smtClean="0"/>
              <a:pPr/>
              <a:t>01/06/2012</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2CB3C2BB-3E9C-40DD-9F02-0F94625B1052}" type="slidenum">
              <a:rPr lang="fr-FR" smtClean="0"/>
              <a:pPr/>
              <a:t>‹N°›</a:t>
            </a:fld>
            <a:endParaRPr lang="fr-F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342900" y="2046817"/>
            <a:ext cx="3030141" cy="85301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342900" y="2899833"/>
            <a:ext cx="3030141" cy="526838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3483769" y="2046817"/>
            <a:ext cx="3031331" cy="85301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3483769" y="2899833"/>
            <a:ext cx="3031331" cy="526838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9CBE9371-A818-4A45-83C6-D7CDE78635D7}" type="datetimeFigureOut">
              <a:rPr lang="fr-FR" smtClean="0"/>
              <a:pPr/>
              <a:t>01/06/2012</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2CB3C2BB-3E9C-40DD-9F02-0F94625B1052}" type="slidenum">
              <a:rPr lang="fr-FR" smtClean="0"/>
              <a:pPr/>
              <a:t>‹N°›</a:t>
            </a:fld>
            <a:endParaRPr lang="fr-F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2"/>
          <p:cNvSpPr>
            <a:spLocks noGrp="1"/>
          </p:cNvSpPr>
          <p:nvPr>
            <p:ph type="dt" sz="half" idx="10"/>
          </p:nvPr>
        </p:nvSpPr>
        <p:spPr/>
        <p:txBody>
          <a:bodyPr/>
          <a:lstStyle/>
          <a:p>
            <a:fld id="{9CBE9371-A818-4A45-83C6-D7CDE78635D7}" type="datetimeFigureOut">
              <a:rPr lang="fr-FR" smtClean="0"/>
              <a:pPr/>
              <a:t>01/06/2012</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2CB3C2BB-3E9C-40DD-9F02-0F94625B1052}" type="slidenum">
              <a:rPr lang="fr-FR" smtClean="0"/>
              <a:pPr/>
              <a:t>‹N°›</a:t>
            </a:fld>
            <a:endParaRPr lang="fr-F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9CBE9371-A818-4A45-83C6-D7CDE78635D7}" type="datetimeFigureOut">
              <a:rPr lang="fr-FR" smtClean="0"/>
              <a:pPr/>
              <a:t>01/06/2012</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2CB3C2BB-3E9C-40DD-9F02-0F94625B1052}" type="slidenum">
              <a:rPr lang="fr-FR" smtClean="0"/>
              <a:pPr/>
              <a:t>‹N°›</a:t>
            </a:fld>
            <a:endParaRPr lang="fr-F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342900" y="364067"/>
            <a:ext cx="2256235" cy="1549400"/>
          </a:xfrm>
        </p:spPr>
        <p:txBody>
          <a:bodyPr anchor="b"/>
          <a:lstStyle>
            <a:lvl1pPr algn="l">
              <a:defRPr sz="2000" b="1"/>
            </a:lvl1pPr>
          </a:lstStyle>
          <a:p>
            <a:r>
              <a:rPr lang="fr-FR" smtClean="0"/>
              <a:t>Cliquez pour modifier le style du titre</a:t>
            </a:r>
            <a:endParaRPr lang="fr-FR"/>
          </a:p>
        </p:txBody>
      </p:sp>
      <p:sp>
        <p:nvSpPr>
          <p:cNvPr id="3" name="Espace réservé du contenu 2"/>
          <p:cNvSpPr>
            <a:spLocks noGrp="1"/>
          </p:cNvSpPr>
          <p:nvPr>
            <p:ph idx="1"/>
          </p:nvPr>
        </p:nvSpPr>
        <p:spPr>
          <a:xfrm>
            <a:off x="2681287" y="364067"/>
            <a:ext cx="3833813" cy="7804151"/>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342900" y="1913467"/>
            <a:ext cx="2256235" cy="625475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9CBE9371-A818-4A45-83C6-D7CDE78635D7}" type="datetimeFigureOut">
              <a:rPr lang="fr-FR" smtClean="0"/>
              <a:pPr/>
              <a:t>01/06/2012</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2CB3C2BB-3E9C-40DD-9F02-0F94625B1052}" type="slidenum">
              <a:rPr lang="fr-FR" smtClean="0"/>
              <a:pPr/>
              <a:t>‹N°›</a:t>
            </a:fld>
            <a:endParaRPr lang="fr-F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344216" y="6400800"/>
            <a:ext cx="4114800" cy="755651"/>
          </a:xfrm>
        </p:spPr>
        <p:txBody>
          <a:bodyPr anchor="b"/>
          <a:lstStyle>
            <a:lvl1pPr algn="l">
              <a:defRPr sz="20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344216" y="817033"/>
            <a:ext cx="4114800" cy="54864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1344216" y="7156451"/>
            <a:ext cx="4114800" cy="107314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9CBE9371-A818-4A45-83C6-D7CDE78635D7}" type="datetimeFigureOut">
              <a:rPr lang="fr-FR" smtClean="0"/>
              <a:pPr/>
              <a:t>01/06/2012</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2CB3C2BB-3E9C-40DD-9F02-0F94625B1052}" type="slidenum">
              <a:rPr lang="fr-FR" smtClean="0"/>
              <a:pPr/>
              <a:t>‹N°›</a:t>
            </a:fld>
            <a:endParaRPr lang="fr-F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9CBE9371-A818-4A45-83C6-D7CDE78635D7}" type="datetimeFigureOut">
              <a:rPr lang="fr-FR" smtClean="0"/>
              <a:pPr/>
              <a:t>01/06/2012</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2CB3C2BB-3E9C-40DD-9F02-0F94625B1052}" type="slidenum">
              <a:rPr lang="fr-FR" smtClean="0"/>
              <a:pPr/>
              <a:t>‹N°›</a:t>
            </a:fld>
            <a:endParaRPr lang="fr-F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4972050" y="366185"/>
            <a:ext cx="1543050" cy="7802033"/>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342900" y="366185"/>
            <a:ext cx="4514850" cy="7802033"/>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9CBE9371-A818-4A45-83C6-D7CDE78635D7}" type="datetimeFigureOut">
              <a:rPr lang="fr-FR" smtClean="0"/>
              <a:pPr/>
              <a:t>01/06/2012</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2CB3C2BB-3E9C-40DD-9F02-0F94625B1052}" type="slidenum">
              <a:rPr lang="fr-FR" smtClean="0"/>
              <a:pPr/>
              <a:t>‹N°›</a:t>
            </a:fld>
            <a:endParaRPr lang="fr-F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342900" y="366184"/>
            <a:ext cx="6172200" cy="1524000"/>
          </a:xfrm>
          <a:prstGeom prst="rect">
            <a:avLst/>
          </a:prstGeom>
        </p:spPr>
        <p:txBody>
          <a:bodyPr vert="horz" lIns="91440" tIns="45720" rIns="91440" bIns="45720" rtlCol="0" anchor="ctr">
            <a:normAutofit/>
          </a:bodyPr>
          <a:lstStyle/>
          <a:p>
            <a:r>
              <a:rPr lang="fr-FR" smtClean="0"/>
              <a:t>Cliquez pour modifier le style du titre</a:t>
            </a:r>
            <a:endParaRPr lang="fr-FR"/>
          </a:p>
        </p:txBody>
      </p:sp>
      <p:sp>
        <p:nvSpPr>
          <p:cNvPr id="3" name="Espace réservé du texte 2"/>
          <p:cNvSpPr>
            <a:spLocks noGrp="1"/>
          </p:cNvSpPr>
          <p:nvPr>
            <p:ph type="body" idx="1"/>
          </p:nvPr>
        </p:nvSpPr>
        <p:spPr>
          <a:xfrm>
            <a:off x="342900" y="2133601"/>
            <a:ext cx="6172200" cy="6034617"/>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342900" y="8475134"/>
            <a:ext cx="1600200" cy="486833"/>
          </a:xfrm>
          <a:prstGeom prst="rect">
            <a:avLst/>
          </a:prstGeom>
        </p:spPr>
        <p:txBody>
          <a:bodyPr vert="horz" lIns="91440" tIns="45720" rIns="91440" bIns="45720" rtlCol="0" anchor="ctr"/>
          <a:lstStyle>
            <a:lvl1pPr algn="l">
              <a:defRPr sz="1200">
                <a:solidFill>
                  <a:schemeClr val="tx1">
                    <a:tint val="75000"/>
                  </a:schemeClr>
                </a:solidFill>
              </a:defRPr>
            </a:lvl1pPr>
          </a:lstStyle>
          <a:p>
            <a:fld id="{9CBE9371-A818-4A45-83C6-D7CDE78635D7}" type="datetimeFigureOut">
              <a:rPr lang="fr-FR" smtClean="0"/>
              <a:pPr/>
              <a:t>01/06/2012</a:t>
            </a:fld>
            <a:endParaRPr lang="fr-FR"/>
          </a:p>
        </p:txBody>
      </p:sp>
      <p:sp>
        <p:nvSpPr>
          <p:cNvPr id="5" name="Espace réservé du pied de page 4"/>
          <p:cNvSpPr>
            <a:spLocks noGrp="1"/>
          </p:cNvSpPr>
          <p:nvPr>
            <p:ph type="ftr" sz="quarter" idx="3"/>
          </p:nvPr>
        </p:nvSpPr>
        <p:spPr>
          <a:xfrm>
            <a:off x="2343150" y="8475134"/>
            <a:ext cx="2171700" cy="486833"/>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4914900" y="8475134"/>
            <a:ext cx="1600200" cy="486833"/>
          </a:xfrm>
          <a:prstGeom prst="rect">
            <a:avLst/>
          </a:prstGeom>
        </p:spPr>
        <p:txBody>
          <a:bodyPr vert="horz" lIns="91440" tIns="45720" rIns="91440" bIns="45720" rtlCol="0" anchor="ctr"/>
          <a:lstStyle>
            <a:lvl1pPr algn="r">
              <a:defRPr sz="1200">
                <a:solidFill>
                  <a:schemeClr val="tx1">
                    <a:tint val="75000"/>
                  </a:schemeClr>
                </a:solidFill>
              </a:defRPr>
            </a:lvl1pPr>
          </a:lstStyle>
          <a:p>
            <a:fld id="{2CB3C2BB-3E9C-40DD-9F02-0F94625B1052}" type="slidenum">
              <a:rPr lang="fr-FR" smtClean="0"/>
              <a:pPr/>
              <a:t>‹N°›</a:t>
            </a:fld>
            <a:endParaRPr lang="fr-F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jpeg"/><Relationship Id="rId3" Type="http://schemas.openxmlformats.org/officeDocument/2006/relationships/image" Target="../media/image1.jpeg"/><Relationship Id="rId7" Type="http://schemas.openxmlformats.org/officeDocument/2006/relationships/image" Target="../media/image5.gif"/><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jpeg"/><Relationship Id="rId5" Type="http://schemas.openxmlformats.org/officeDocument/2006/relationships/image" Target="../media/image3.jpeg"/><Relationship Id="rId10" Type="http://schemas.openxmlformats.org/officeDocument/2006/relationships/image" Target="../media/image8.jpeg"/><Relationship Id="rId4" Type="http://schemas.openxmlformats.org/officeDocument/2006/relationships/image" Target="../media/image2.jpeg"/><Relationship Id="rId9" Type="http://schemas.openxmlformats.org/officeDocument/2006/relationships/image" Target="../media/image7.png"/></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9.jpeg"/><Relationship Id="rId7" Type="http://schemas.openxmlformats.org/officeDocument/2006/relationships/image" Target="../media/image13.jpeg"/><Relationship Id="rId12" Type="http://schemas.openxmlformats.org/officeDocument/2006/relationships/image" Target="../media/image1.jpe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12.jpeg"/><Relationship Id="rId11" Type="http://schemas.openxmlformats.org/officeDocument/2006/relationships/image" Target="../media/image17.jpeg"/><Relationship Id="rId5" Type="http://schemas.openxmlformats.org/officeDocument/2006/relationships/image" Target="../media/image11.jpeg"/><Relationship Id="rId10" Type="http://schemas.openxmlformats.org/officeDocument/2006/relationships/image" Target="../media/image16.jpeg"/><Relationship Id="rId4" Type="http://schemas.openxmlformats.org/officeDocument/2006/relationships/image" Target="../media/image10.jpeg"/><Relationship Id="rId9" Type="http://schemas.openxmlformats.org/officeDocument/2006/relationships/image" Target="../media/image15.jpeg"/></Relationships>
</file>

<file path=ppt/slides/_rels/slide4.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1.jpeg"/><Relationship Id="rId4" Type="http://schemas.openxmlformats.org/officeDocument/2006/relationships/image" Target="../media/image19.jpeg"/></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7" Type="http://schemas.openxmlformats.org/officeDocument/2006/relationships/image" Target="../media/image1.jpeg"/><Relationship Id="rId2" Type="http://schemas.openxmlformats.org/officeDocument/2006/relationships/slideLayout" Target="../slideLayouts/slideLayout2.xml"/><Relationship Id="rId1" Type="http://schemas.openxmlformats.org/officeDocument/2006/relationships/vmlDrawing" Target="../drawings/vmlDrawing1.vml"/><Relationship Id="rId6" Type="http://schemas.openxmlformats.org/officeDocument/2006/relationships/oleObject" Target="../embeddings/oleObject1.bin"/><Relationship Id="rId5" Type="http://schemas.openxmlformats.org/officeDocument/2006/relationships/image" Target="../media/image15.jpeg"/><Relationship Id="rId4" Type="http://schemas.openxmlformats.org/officeDocument/2006/relationships/image" Target="../media/image14.jpeg"/></Relationships>
</file>

<file path=ppt/slides/_rels/slide6.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notesSlide" Target="../notesSlides/notesSlide6.xml"/><Relationship Id="rId7" Type="http://schemas.openxmlformats.org/officeDocument/2006/relationships/image" Target="../media/image24.jpeg"/><Relationship Id="rId2" Type="http://schemas.openxmlformats.org/officeDocument/2006/relationships/slideLayout" Target="../slideLayouts/slideLayout2.xml"/><Relationship Id="rId1" Type="http://schemas.openxmlformats.org/officeDocument/2006/relationships/vmlDrawing" Target="../drawings/vmlDrawing2.vml"/><Relationship Id="rId6" Type="http://schemas.openxmlformats.org/officeDocument/2006/relationships/image" Target="../media/image23.jpeg"/><Relationship Id="rId5" Type="http://schemas.openxmlformats.org/officeDocument/2006/relationships/image" Target="../media/image22.png"/><Relationship Id="rId4" Type="http://schemas.openxmlformats.org/officeDocument/2006/relationships/oleObject" Target="../embeddings/oleObject2.bin"/></Relationships>
</file>

<file path=ppt/slides/_rels/slide7.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1.jpeg"/><Relationship Id="rId5" Type="http://schemas.openxmlformats.org/officeDocument/2006/relationships/image" Target="../media/image27.gif"/><Relationship Id="rId4" Type="http://schemas.openxmlformats.org/officeDocument/2006/relationships/image" Target="../media/image26.gif"/></Relationships>
</file>

<file path=ppt/slides/_rels/slide8.xml.rels><?xml version="1.0" encoding="UTF-8" standalone="yes"?>
<Relationships xmlns="http://schemas.openxmlformats.org/package/2006/relationships"><Relationship Id="rId3" Type="http://schemas.openxmlformats.org/officeDocument/2006/relationships/image" Target="../media/image25.jpeg"/><Relationship Id="rId7" Type="http://schemas.openxmlformats.org/officeDocument/2006/relationships/image" Target="../media/image1.jpeg"/><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30.jpeg"/><Relationship Id="rId5" Type="http://schemas.openxmlformats.org/officeDocument/2006/relationships/image" Target="../media/image29.jpeg"/><Relationship Id="rId4" Type="http://schemas.openxmlformats.org/officeDocument/2006/relationships/image" Target="../media/image28.jpeg"/></Relationships>
</file>

<file path=ppt/slides/_rels/slide9.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25.jpeg"/></Relationships>
</file>

<file path=ppt/slides/_rels/slide10.xml.rels><?xml version="1.0" encoding="UTF-8" standalone="yes"?>
<Relationships xmlns="http://schemas.openxmlformats.org/package/2006/relationships"><Relationship Id="rId8" Type="http://schemas.openxmlformats.org/officeDocument/2006/relationships/image" Target="../media/image36.png"/><Relationship Id="rId3" Type="http://schemas.openxmlformats.org/officeDocument/2006/relationships/image" Target="../media/image25.jpeg"/><Relationship Id="rId7" Type="http://schemas.openxmlformats.org/officeDocument/2006/relationships/image" Target="../media/image35.jpe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34.jpeg"/><Relationship Id="rId11" Type="http://schemas.openxmlformats.org/officeDocument/2006/relationships/image" Target="../media/image1.jpeg"/><Relationship Id="rId5" Type="http://schemas.openxmlformats.org/officeDocument/2006/relationships/image" Target="../media/image33.gif"/><Relationship Id="rId10" Type="http://schemas.openxmlformats.org/officeDocument/2006/relationships/image" Target="../media/image38.jpeg"/><Relationship Id="rId4" Type="http://schemas.openxmlformats.org/officeDocument/2006/relationships/image" Target="../media/image32.jpeg"/><Relationship Id="rId9" Type="http://schemas.openxmlformats.org/officeDocument/2006/relationships/image" Target="../media/image37.png"/></Relationships>
</file>

<file path=ppt/slides/_rels/slide11.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1.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Image 31" descr="logo arôme café copie.jpg"/>
          <p:cNvPicPr>
            <a:picLocks noChangeAspect="1"/>
          </p:cNvPicPr>
          <p:nvPr/>
        </p:nvPicPr>
        <p:blipFill>
          <a:blip r:embed="rId3"/>
          <a:stretch>
            <a:fillRect/>
          </a:stretch>
        </p:blipFill>
        <p:spPr>
          <a:xfrm>
            <a:off x="2357430" y="571472"/>
            <a:ext cx="2143140" cy="2119589"/>
          </a:xfrm>
          <a:prstGeom prst="rect">
            <a:avLst/>
          </a:prstGeom>
        </p:spPr>
      </p:pic>
      <p:pic>
        <p:nvPicPr>
          <p:cNvPr id="10" name="Image 9" descr="imagesCAABEQH0.jpg"/>
          <p:cNvPicPr>
            <a:picLocks noChangeAspect="1"/>
          </p:cNvPicPr>
          <p:nvPr/>
        </p:nvPicPr>
        <p:blipFill>
          <a:blip r:embed="rId4"/>
          <a:srcRect r="3998" b="6977"/>
          <a:stretch>
            <a:fillRect/>
          </a:stretch>
        </p:blipFill>
        <p:spPr>
          <a:xfrm>
            <a:off x="3429000" y="2786050"/>
            <a:ext cx="1643074" cy="1565424"/>
          </a:xfrm>
          <a:prstGeom prst="rect">
            <a:avLst/>
          </a:prstGeom>
        </p:spPr>
      </p:pic>
      <p:pic>
        <p:nvPicPr>
          <p:cNvPr id="11" name="Image 10" descr="imagesCADQ6CKL.jpg"/>
          <p:cNvPicPr>
            <a:picLocks noChangeAspect="1"/>
          </p:cNvPicPr>
          <p:nvPr/>
        </p:nvPicPr>
        <p:blipFill>
          <a:blip r:embed="rId5"/>
          <a:srcRect l="10869" r="7608"/>
          <a:stretch>
            <a:fillRect/>
          </a:stretch>
        </p:blipFill>
        <p:spPr>
          <a:xfrm>
            <a:off x="1857364" y="2786050"/>
            <a:ext cx="1581005" cy="1526620"/>
          </a:xfrm>
          <a:prstGeom prst="rect">
            <a:avLst/>
          </a:prstGeom>
        </p:spPr>
      </p:pic>
      <p:pic>
        <p:nvPicPr>
          <p:cNvPr id="14" name="Image 13" descr="imagesCAQL3RKJ.jpg"/>
          <p:cNvPicPr>
            <a:picLocks noChangeAspect="1"/>
          </p:cNvPicPr>
          <p:nvPr/>
        </p:nvPicPr>
        <p:blipFill>
          <a:blip r:embed="rId6"/>
          <a:srcRect b="10330"/>
          <a:stretch>
            <a:fillRect/>
          </a:stretch>
        </p:blipFill>
        <p:spPr>
          <a:xfrm>
            <a:off x="3754570" y="4312670"/>
            <a:ext cx="1317504" cy="1330900"/>
          </a:xfrm>
          <a:prstGeom prst="rect">
            <a:avLst/>
          </a:prstGeom>
        </p:spPr>
      </p:pic>
      <p:pic>
        <p:nvPicPr>
          <p:cNvPr id="17" name="Image 16" descr="poignee cafe.gif"/>
          <p:cNvPicPr>
            <a:picLocks noChangeAspect="1"/>
          </p:cNvPicPr>
          <p:nvPr/>
        </p:nvPicPr>
        <p:blipFill>
          <a:blip r:embed="rId7"/>
          <a:stretch>
            <a:fillRect/>
          </a:stretch>
        </p:blipFill>
        <p:spPr>
          <a:xfrm>
            <a:off x="1857364" y="4312670"/>
            <a:ext cx="1895438" cy="1350472"/>
          </a:xfrm>
          <a:prstGeom prst="rect">
            <a:avLst/>
          </a:prstGeom>
        </p:spPr>
      </p:pic>
      <p:pic>
        <p:nvPicPr>
          <p:cNvPr id="8" name="Image 7" descr="imagesCA3VLMSP.jpg"/>
          <p:cNvPicPr>
            <a:picLocks noChangeAspect="1"/>
          </p:cNvPicPr>
          <p:nvPr/>
        </p:nvPicPr>
        <p:blipFill>
          <a:blip r:embed="rId8"/>
          <a:srcRect l="7500" r="37431"/>
          <a:stretch>
            <a:fillRect/>
          </a:stretch>
        </p:blipFill>
        <p:spPr>
          <a:xfrm>
            <a:off x="3143248" y="5663142"/>
            <a:ext cx="928694" cy="1409187"/>
          </a:xfrm>
          <a:prstGeom prst="rect">
            <a:avLst/>
          </a:prstGeom>
        </p:spPr>
      </p:pic>
      <p:pic>
        <p:nvPicPr>
          <p:cNvPr id="6" name="Image 5" descr="cafe2.png"/>
          <p:cNvPicPr>
            <a:picLocks noChangeAspect="1"/>
          </p:cNvPicPr>
          <p:nvPr/>
        </p:nvPicPr>
        <p:blipFill>
          <a:blip r:embed="rId9"/>
          <a:srcRect b="4125"/>
          <a:stretch>
            <a:fillRect/>
          </a:stretch>
        </p:blipFill>
        <p:spPr>
          <a:xfrm>
            <a:off x="1857364" y="5663142"/>
            <a:ext cx="1264804" cy="1409188"/>
          </a:xfrm>
          <a:prstGeom prst="rect">
            <a:avLst/>
          </a:prstGeom>
        </p:spPr>
      </p:pic>
      <p:pic>
        <p:nvPicPr>
          <p:cNvPr id="16" name="Image 15" descr="plant_cafe.jpg"/>
          <p:cNvPicPr>
            <a:picLocks noChangeAspect="1"/>
          </p:cNvPicPr>
          <p:nvPr/>
        </p:nvPicPr>
        <p:blipFill>
          <a:blip r:embed="rId10"/>
          <a:stretch>
            <a:fillRect/>
          </a:stretch>
        </p:blipFill>
        <p:spPr>
          <a:xfrm>
            <a:off x="4070771" y="5663142"/>
            <a:ext cx="1001303" cy="1409188"/>
          </a:xfrm>
          <a:prstGeom prst="rect">
            <a:avLst/>
          </a:prstGeom>
        </p:spPr>
      </p:pic>
      <p:cxnSp>
        <p:nvCxnSpPr>
          <p:cNvPr id="19" name="Connecteur droit 18"/>
          <p:cNvCxnSpPr/>
          <p:nvPr/>
        </p:nvCxnSpPr>
        <p:spPr>
          <a:xfrm>
            <a:off x="1857364" y="5663142"/>
            <a:ext cx="3214710" cy="1305"/>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1" name="Connecteur droit 20"/>
          <p:cNvCxnSpPr/>
          <p:nvPr/>
        </p:nvCxnSpPr>
        <p:spPr>
          <a:xfrm rot="5400000">
            <a:off x="2418193" y="6367769"/>
            <a:ext cx="1408535" cy="586"/>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3" name="Connecteur droit 22"/>
          <p:cNvCxnSpPr/>
          <p:nvPr/>
        </p:nvCxnSpPr>
        <p:spPr>
          <a:xfrm rot="5400000">
            <a:off x="3366796" y="6367769"/>
            <a:ext cx="1408535" cy="586"/>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5" name="Connecteur droit 24"/>
          <p:cNvCxnSpPr/>
          <p:nvPr/>
        </p:nvCxnSpPr>
        <p:spPr>
          <a:xfrm>
            <a:off x="1857364" y="4312670"/>
            <a:ext cx="3214710" cy="1305"/>
          </a:xfrm>
          <a:prstGeom prst="line">
            <a:avLst/>
          </a:prstGeom>
          <a:ln w="3492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7" name="Connecteur droit 26"/>
          <p:cNvCxnSpPr/>
          <p:nvPr/>
        </p:nvCxnSpPr>
        <p:spPr>
          <a:xfrm rot="5400000">
            <a:off x="3079334" y="4987973"/>
            <a:ext cx="1350472" cy="1171"/>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9" name="Connecteur droit 28"/>
          <p:cNvCxnSpPr/>
          <p:nvPr/>
        </p:nvCxnSpPr>
        <p:spPr>
          <a:xfrm rot="5400000">
            <a:off x="2674440" y="3549394"/>
            <a:ext cx="1527273" cy="585"/>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30" name="Rectangle 29"/>
          <p:cNvSpPr/>
          <p:nvPr/>
        </p:nvSpPr>
        <p:spPr>
          <a:xfrm>
            <a:off x="1857364" y="2786050"/>
            <a:ext cx="3214710" cy="4286280"/>
          </a:xfrm>
          <a:prstGeom prst="rect">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8" name="ZoneTexte 17"/>
          <p:cNvSpPr txBox="1"/>
          <p:nvPr/>
        </p:nvSpPr>
        <p:spPr>
          <a:xfrm>
            <a:off x="0" y="7215206"/>
            <a:ext cx="6858000" cy="1754326"/>
          </a:xfrm>
          <a:prstGeom prst="rect">
            <a:avLst/>
          </a:prstGeom>
          <a:noFill/>
        </p:spPr>
        <p:txBody>
          <a:bodyPr wrap="square" rtlCol="0">
            <a:spAutoFit/>
          </a:bodyPr>
          <a:lstStyle/>
          <a:p>
            <a:pPr algn="ctr"/>
            <a:r>
              <a:rPr lang="fr-FR" sz="2400" b="1" dirty="0" smtClean="0">
                <a:latin typeface="Book Antiqua" pitchFamily="18" charset="0"/>
              </a:rPr>
              <a:t>Arôme Café</a:t>
            </a:r>
          </a:p>
          <a:p>
            <a:pPr algn="ctr"/>
            <a:r>
              <a:rPr lang="fr-FR" sz="1400" b="1" dirty="0" smtClean="0">
                <a:latin typeface="Book Antiqua" pitchFamily="18" charset="0"/>
              </a:rPr>
              <a:t>17, route de coupe-gorge</a:t>
            </a:r>
          </a:p>
          <a:p>
            <a:pPr algn="ctr"/>
            <a:r>
              <a:rPr lang="fr-FR" sz="1400" b="1" dirty="0" smtClean="0">
                <a:latin typeface="Book Antiqua" pitchFamily="18" charset="0"/>
              </a:rPr>
              <a:t>24430 COURSAC</a:t>
            </a:r>
            <a:endParaRPr lang="fr-FR" sz="2400" b="1" dirty="0" smtClean="0">
              <a:latin typeface="Book Antiqua" pitchFamily="18" charset="0"/>
            </a:endParaRPr>
          </a:p>
          <a:p>
            <a:pPr algn="ctr"/>
            <a:endParaRPr lang="fr-FR" sz="2400" b="1" dirty="0" smtClean="0">
              <a:latin typeface="Book Antiqua" pitchFamily="18" charset="0"/>
            </a:endParaRPr>
          </a:p>
          <a:p>
            <a:pPr algn="ctr"/>
            <a:r>
              <a:rPr lang="fr-FR" sz="1600" b="1" dirty="0" smtClean="0">
                <a:latin typeface="Book Antiqua" pitchFamily="18" charset="0"/>
              </a:rPr>
              <a:t>Tél : 05.53.53.57.77                                            Mobile : 07.77.20.24.45        </a:t>
            </a:r>
          </a:p>
          <a:p>
            <a:pPr algn="ctr"/>
            <a:r>
              <a:rPr lang="fr-FR" sz="1600" b="1" dirty="0" smtClean="0">
                <a:latin typeface="Book Antiqua" pitchFamily="18" charset="0"/>
              </a:rPr>
              <a:t> Mail : aromecafe24@sfr.fr</a:t>
            </a:r>
            <a:endParaRPr lang="fr-FR" sz="1600" b="1" dirty="0">
              <a:latin typeface="Book Antiqua"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ntr" presetSubtype="1"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1000" fill="hold"/>
                                        <p:tgtEl>
                                          <p:spTgt spid="11"/>
                                        </p:tgtEl>
                                        <p:attrNameLst>
                                          <p:attrName>ppt_x</p:attrName>
                                        </p:attrNameLst>
                                      </p:cBhvr>
                                      <p:tavLst>
                                        <p:tav tm="0">
                                          <p:val>
                                            <p:strVal val="#ppt_x"/>
                                          </p:val>
                                        </p:tav>
                                        <p:tav tm="100000">
                                          <p:val>
                                            <p:strVal val="#ppt_x"/>
                                          </p:val>
                                        </p:tav>
                                      </p:tavLst>
                                    </p:anim>
                                    <p:anim calcmode="lin" valueType="num">
                                      <p:cBhvr additive="base">
                                        <p:cTn id="8" dur="1000" fill="hold"/>
                                        <p:tgtEl>
                                          <p:spTgt spid="11"/>
                                        </p:tgtEl>
                                        <p:attrNameLst>
                                          <p:attrName>ppt_y</p:attrName>
                                        </p:attrNameLst>
                                      </p:cBhvr>
                                      <p:tavLst>
                                        <p:tav tm="0">
                                          <p:val>
                                            <p:strVal val="0-#ppt_h/2"/>
                                          </p:val>
                                        </p:tav>
                                        <p:tav tm="100000">
                                          <p:val>
                                            <p:strVal val="#ppt_y"/>
                                          </p:val>
                                        </p:tav>
                                      </p:tavLst>
                                    </p:anim>
                                  </p:childTnLst>
                                </p:cTn>
                              </p:par>
                            </p:childTnLst>
                          </p:cTn>
                        </p:par>
                        <p:par>
                          <p:cTn id="9" fill="hold">
                            <p:stCondLst>
                              <p:cond delay="1000"/>
                            </p:stCondLst>
                            <p:childTnLst>
                              <p:par>
                                <p:cTn id="10" presetID="7" presetClass="entr" presetSubtype="4" fill="hold" nodeType="afterEffect">
                                  <p:stCondLst>
                                    <p:cond delay="0"/>
                                  </p:stCondLst>
                                  <p:childTnLst>
                                    <p:set>
                                      <p:cBhvr>
                                        <p:cTn id="11" dur="1" fill="hold">
                                          <p:stCondLst>
                                            <p:cond delay="0"/>
                                          </p:stCondLst>
                                        </p:cTn>
                                        <p:tgtEl>
                                          <p:spTgt spid="16"/>
                                        </p:tgtEl>
                                        <p:attrNameLst>
                                          <p:attrName>style.visibility</p:attrName>
                                        </p:attrNameLst>
                                      </p:cBhvr>
                                      <p:to>
                                        <p:strVal val="visible"/>
                                      </p:to>
                                    </p:set>
                                    <p:anim calcmode="lin" valueType="num">
                                      <p:cBhvr additive="base">
                                        <p:cTn id="12" dur="1000" fill="hold"/>
                                        <p:tgtEl>
                                          <p:spTgt spid="16"/>
                                        </p:tgtEl>
                                        <p:attrNameLst>
                                          <p:attrName>ppt_x</p:attrName>
                                        </p:attrNameLst>
                                      </p:cBhvr>
                                      <p:tavLst>
                                        <p:tav tm="0">
                                          <p:val>
                                            <p:strVal val="#ppt_x"/>
                                          </p:val>
                                        </p:tav>
                                        <p:tav tm="100000">
                                          <p:val>
                                            <p:strVal val="#ppt_x"/>
                                          </p:val>
                                        </p:tav>
                                      </p:tavLst>
                                    </p:anim>
                                    <p:anim calcmode="lin" valueType="num">
                                      <p:cBhvr additive="base">
                                        <p:cTn id="13" dur="1000" fill="hold"/>
                                        <p:tgtEl>
                                          <p:spTgt spid="16"/>
                                        </p:tgtEl>
                                        <p:attrNameLst>
                                          <p:attrName>ppt_y</p:attrName>
                                        </p:attrNameLst>
                                      </p:cBhvr>
                                      <p:tavLst>
                                        <p:tav tm="0">
                                          <p:val>
                                            <p:strVal val="1+#ppt_h/2"/>
                                          </p:val>
                                        </p:tav>
                                        <p:tav tm="100000">
                                          <p:val>
                                            <p:strVal val="#ppt_y"/>
                                          </p:val>
                                        </p:tav>
                                      </p:tavLst>
                                    </p:anim>
                                  </p:childTnLst>
                                </p:cTn>
                              </p:par>
                            </p:childTnLst>
                          </p:cTn>
                        </p:par>
                        <p:par>
                          <p:cTn id="14" fill="hold">
                            <p:stCondLst>
                              <p:cond delay="2000"/>
                            </p:stCondLst>
                            <p:childTnLst>
                              <p:par>
                                <p:cTn id="15" presetID="7" presetClass="entr" presetSubtype="4" fill="hold" nodeType="after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1000" fill="hold"/>
                                        <p:tgtEl>
                                          <p:spTgt spid="6"/>
                                        </p:tgtEl>
                                        <p:attrNameLst>
                                          <p:attrName>ppt_x</p:attrName>
                                        </p:attrNameLst>
                                      </p:cBhvr>
                                      <p:tavLst>
                                        <p:tav tm="0">
                                          <p:val>
                                            <p:strVal val="#ppt_x"/>
                                          </p:val>
                                        </p:tav>
                                        <p:tav tm="100000">
                                          <p:val>
                                            <p:strVal val="#ppt_x"/>
                                          </p:val>
                                        </p:tav>
                                      </p:tavLst>
                                    </p:anim>
                                    <p:anim calcmode="lin" valueType="num">
                                      <p:cBhvr additive="base">
                                        <p:cTn id="18" dur="1000" fill="hold"/>
                                        <p:tgtEl>
                                          <p:spTgt spid="6"/>
                                        </p:tgtEl>
                                        <p:attrNameLst>
                                          <p:attrName>ppt_y</p:attrName>
                                        </p:attrNameLst>
                                      </p:cBhvr>
                                      <p:tavLst>
                                        <p:tav tm="0">
                                          <p:val>
                                            <p:strVal val="1+#ppt_h/2"/>
                                          </p:val>
                                        </p:tav>
                                        <p:tav tm="100000">
                                          <p:val>
                                            <p:strVal val="#ppt_y"/>
                                          </p:val>
                                        </p:tav>
                                      </p:tavLst>
                                    </p:anim>
                                  </p:childTnLst>
                                </p:cTn>
                              </p:par>
                            </p:childTnLst>
                          </p:cTn>
                        </p:par>
                        <p:par>
                          <p:cTn id="19" fill="hold">
                            <p:stCondLst>
                              <p:cond delay="3000"/>
                            </p:stCondLst>
                            <p:childTnLst>
                              <p:par>
                                <p:cTn id="20" presetID="7" presetClass="entr" presetSubtype="1" fill="hold" nodeType="after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1000" fill="hold"/>
                                        <p:tgtEl>
                                          <p:spTgt spid="10"/>
                                        </p:tgtEl>
                                        <p:attrNameLst>
                                          <p:attrName>ppt_x</p:attrName>
                                        </p:attrNameLst>
                                      </p:cBhvr>
                                      <p:tavLst>
                                        <p:tav tm="0">
                                          <p:val>
                                            <p:strVal val="#ppt_x"/>
                                          </p:val>
                                        </p:tav>
                                        <p:tav tm="100000">
                                          <p:val>
                                            <p:strVal val="#ppt_x"/>
                                          </p:val>
                                        </p:tav>
                                      </p:tavLst>
                                    </p:anim>
                                    <p:anim calcmode="lin" valueType="num">
                                      <p:cBhvr additive="base">
                                        <p:cTn id="23" dur="1000" fill="hold"/>
                                        <p:tgtEl>
                                          <p:spTgt spid="10"/>
                                        </p:tgtEl>
                                        <p:attrNameLst>
                                          <p:attrName>ppt_y</p:attrName>
                                        </p:attrNameLst>
                                      </p:cBhvr>
                                      <p:tavLst>
                                        <p:tav tm="0">
                                          <p:val>
                                            <p:strVal val="0-#ppt_h/2"/>
                                          </p:val>
                                        </p:tav>
                                        <p:tav tm="100000">
                                          <p:val>
                                            <p:strVal val="#ppt_y"/>
                                          </p:val>
                                        </p:tav>
                                      </p:tavLst>
                                    </p:anim>
                                  </p:childTnLst>
                                </p:cTn>
                              </p:par>
                            </p:childTnLst>
                          </p:cTn>
                        </p:par>
                        <p:par>
                          <p:cTn id="24" fill="hold">
                            <p:stCondLst>
                              <p:cond delay="4000"/>
                            </p:stCondLst>
                            <p:childTnLst>
                              <p:par>
                                <p:cTn id="25" presetID="7" presetClass="entr" presetSubtype="8" fill="hold" nodeType="afterEffect">
                                  <p:stCondLst>
                                    <p:cond delay="0"/>
                                  </p:stCondLst>
                                  <p:childTnLst>
                                    <p:set>
                                      <p:cBhvr>
                                        <p:cTn id="26" dur="1" fill="hold">
                                          <p:stCondLst>
                                            <p:cond delay="0"/>
                                          </p:stCondLst>
                                        </p:cTn>
                                        <p:tgtEl>
                                          <p:spTgt spid="17"/>
                                        </p:tgtEl>
                                        <p:attrNameLst>
                                          <p:attrName>style.visibility</p:attrName>
                                        </p:attrNameLst>
                                      </p:cBhvr>
                                      <p:to>
                                        <p:strVal val="visible"/>
                                      </p:to>
                                    </p:set>
                                    <p:anim calcmode="lin" valueType="num">
                                      <p:cBhvr additive="base">
                                        <p:cTn id="27" dur="1000" fill="hold"/>
                                        <p:tgtEl>
                                          <p:spTgt spid="17"/>
                                        </p:tgtEl>
                                        <p:attrNameLst>
                                          <p:attrName>ppt_x</p:attrName>
                                        </p:attrNameLst>
                                      </p:cBhvr>
                                      <p:tavLst>
                                        <p:tav tm="0">
                                          <p:val>
                                            <p:strVal val="0-#ppt_w/2"/>
                                          </p:val>
                                        </p:tav>
                                        <p:tav tm="100000">
                                          <p:val>
                                            <p:strVal val="#ppt_x"/>
                                          </p:val>
                                        </p:tav>
                                      </p:tavLst>
                                    </p:anim>
                                    <p:anim calcmode="lin" valueType="num">
                                      <p:cBhvr additive="base">
                                        <p:cTn id="28" dur="1000" fill="hold"/>
                                        <p:tgtEl>
                                          <p:spTgt spid="17"/>
                                        </p:tgtEl>
                                        <p:attrNameLst>
                                          <p:attrName>ppt_y</p:attrName>
                                        </p:attrNameLst>
                                      </p:cBhvr>
                                      <p:tavLst>
                                        <p:tav tm="0">
                                          <p:val>
                                            <p:strVal val="#ppt_y"/>
                                          </p:val>
                                        </p:tav>
                                        <p:tav tm="100000">
                                          <p:val>
                                            <p:strVal val="#ppt_y"/>
                                          </p:val>
                                        </p:tav>
                                      </p:tavLst>
                                    </p:anim>
                                  </p:childTnLst>
                                </p:cTn>
                              </p:par>
                            </p:childTnLst>
                          </p:cTn>
                        </p:par>
                        <p:par>
                          <p:cTn id="29" fill="hold">
                            <p:stCondLst>
                              <p:cond delay="5000"/>
                            </p:stCondLst>
                            <p:childTnLst>
                              <p:par>
                                <p:cTn id="30" presetID="7" presetClass="entr" presetSubtype="2" fill="hold" nodeType="afterEffect">
                                  <p:stCondLst>
                                    <p:cond delay="0"/>
                                  </p:stCondLst>
                                  <p:childTnLst>
                                    <p:set>
                                      <p:cBhvr>
                                        <p:cTn id="31" dur="1" fill="hold">
                                          <p:stCondLst>
                                            <p:cond delay="0"/>
                                          </p:stCondLst>
                                        </p:cTn>
                                        <p:tgtEl>
                                          <p:spTgt spid="14"/>
                                        </p:tgtEl>
                                        <p:attrNameLst>
                                          <p:attrName>style.visibility</p:attrName>
                                        </p:attrNameLst>
                                      </p:cBhvr>
                                      <p:to>
                                        <p:strVal val="visible"/>
                                      </p:to>
                                    </p:set>
                                    <p:anim calcmode="lin" valueType="num">
                                      <p:cBhvr additive="base">
                                        <p:cTn id="32" dur="1000" fill="hold"/>
                                        <p:tgtEl>
                                          <p:spTgt spid="14"/>
                                        </p:tgtEl>
                                        <p:attrNameLst>
                                          <p:attrName>ppt_x</p:attrName>
                                        </p:attrNameLst>
                                      </p:cBhvr>
                                      <p:tavLst>
                                        <p:tav tm="0">
                                          <p:val>
                                            <p:strVal val="1+#ppt_w/2"/>
                                          </p:val>
                                        </p:tav>
                                        <p:tav tm="100000">
                                          <p:val>
                                            <p:strVal val="#ppt_x"/>
                                          </p:val>
                                        </p:tav>
                                      </p:tavLst>
                                    </p:anim>
                                    <p:anim calcmode="lin" valueType="num">
                                      <p:cBhvr additive="base">
                                        <p:cTn id="33" dur="1000" fill="hold"/>
                                        <p:tgtEl>
                                          <p:spTgt spid="14"/>
                                        </p:tgtEl>
                                        <p:attrNameLst>
                                          <p:attrName>ppt_y</p:attrName>
                                        </p:attrNameLst>
                                      </p:cBhvr>
                                      <p:tavLst>
                                        <p:tav tm="0">
                                          <p:val>
                                            <p:strVal val="#ppt_y"/>
                                          </p:val>
                                        </p:tav>
                                        <p:tav tm="100000">
                                          <p:val>
                                            <p:strVal val="#ppt_y"/>
                                          </p:val>
                                        </p:tav>
                                      </p:tavLst>
                                    </p:anim>
                                  </p:childTnLst>
                                </p:cTn>
                              </p:par>
                            </p:childTnLst>
                          </p:cTn>
                        </p:par>
                        <p:par>
                          <p:cTn id="34" fill="hold">
                            <p:stCondLst>
                              <p:cond delay="6000"/>
                            </p:stCondLst>
                            <p:childTnLst>
                              <p:par>
                                <p:cTn id="35" presetID="7" presetClass="entr" presetSubtype="4" fill="hold" nodeType="after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additive="base">
                                        <p:cTn id="37" dur="1000" fill="hold"/>
                                        <p:tgtEl>
                                          <p:spTgt spid="8"/>
                                        </p:tgtEl>
                                        <p:attrNameLst>
                                          <p:attrName>ppt_x</p:attrName>
                                        </p:attrNameLst>
                                      </p:cBhvr>
                                      <p:tavLst>
                                        <p:tav tm="0">
                                          <p:val>
                                            <p:strVal val="#ppt_x"/>
                                          </p:val>
                                        </p:tav>
                                        <p:tav tm="100000">
                                          <p:val>
                                            <p:strVal val="#ppt_x"/>
                                          </p:val>
                                        </p:tav>
                                      </p:tavLst>
                                    </p:anim>
                                    <p:anim calcmode="lin" valueType="num">
                                      <p:cBhvr additive="base">
                                        <p:cTn id="38" dur="10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2285992" y="571472"/>
            <a:ext cx="4357694" cy="785818"/>
          </a:xfrm>
        </p:spPr>
        <p:txBody>
          <a:bodyPr>
            <a:normAutofit/>
          </a:bodyPr>
          <a:lstStyle/>
          <a:p>
            <a:r>
              <a:rPr lang="fr-FR" sz="2400" b="1" dirty="0" smtClean="0">
                <a:latin typeface="Book Antiqua" pitchFamily="18" charset="0"/>
              </a:rPr>
              <a:t>Historique</a:t>
            </a:r>
            <a:endParaRPr lang="fr-FR" sz="2400" b="1" dirty="0">
              <a:latin typeface="Book Antiqua" pitchFamily="18" charset="0"/>
            </a:endParaRPr>
          </a:p>
        </p:txBody>
      </p:sp>
      <p:sp>
        <p:nvSpPr>
          <p:cNvPr id="6" name="Titre 1"/>
          <p:cNvSpPr txBox="1">
            <a:spLocks/>
          </p:cNvSpPr>
          <p:nvPr/>
        </p:nvSpPr>
        <p:spPr>
          <a:xfrm>
            <a:off x="642918" y="2500298"/>
            <a:ext cx="5715040" cy="4929222"/>
          </a:xfrm>
          <a:prstGeom prst="rect">
            <a:avLst/>
          </a:prstGeom>
        </p:spPr>
        <p:txBody>
          <a:bodyPr vert="horz" lIns="91440" tIns="45720" rIns="91440" bIns="45720" rtlCol="0" anchor="ctr">
            <a:no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lang="fr-FR" sz="1200" dirty="0">
              <a:latin typeface="Book Antiqua" pitchFamily="18" charset="0"/>
              <a:ea typeface="+mj-ea"/>
              <a:cs typeface="+mj-cs"/>
            </a:endParaRPr>
          </a:p>
          <a:p>
            <a:pPr marL="0" marR="0" lvl="0" indent="0" algn="just" defTabSz="914400" rtl="0" eaLnBrk="1" fontAlgn="auto" latinLnBrk="0" hangingPunct="1">
              <a:lnSpc>
                <a:spcPct val="100000"/>
              </a:lnSpc>
              <a:spcBef>
                <a:spcPct val="0"/>
              </a:spcBef>
              <a:spcAft>
                <a:spcPts val="0"/>
              </a:spcAft>
              <a:buClrTx/>
              <a:buSzTx/>
              <a:buFontTx/>
              <a:buNone/>
              <a:tabLst/>
              <a:defRPr/>
            </a:pPr>
            <a:r>
              <a:rPr kumimoji="0" lang="fr-FR" sz="1600" b="0" i="0" u="none" strike="noStrike" kern="1200" cap="none" spc="0" normalizeH="0" baseline="0" noProof="0" dirty="0" smtClean="0">
                <a:ln>
                  <a:noFill/>
                </a:ln>
                <a:solidFill>
                  <a:schemeClr val="tx1"/>
                </a:solidFill>
                <a:effectLst/>
                <a:uLnTx/>
                <a:uFillTx/>
                <a:latin typeface="Book Antiqua" pitchFamily="18" charset="0"/>
                <a:ea typeface="+mj-ea"/>
                <a:cs typeface="+mj-cs"/>
              </a:rPr>
              <a:t>C’est en 1997 que Mr Bernard Jammes crée</a:t>
            </a:r>
            <a:r>
              <a:rPr kumimoji="0" lang="fr-FR" sz="1600" b="0" i="0" u="none" strike="noStrike" kern="1200" cap="none" spc="0" normalizeH="0" noProof="0" dirty="0" smtClean="0">
                <a:ln>
                  <a:noFill/>
                </a:ln>
                <a:solidFill>
                  <a:schemeClr val="tx1"/>
                </a:solidFill>
                <a:effectLst/>
                <a:uLnTx/>
                <a:uFillTx/>
                <a:latin typeface="Book Antiqua" pitchFamily="18" charset="0"/>
                <a:ea typeface="+mj-ea"/>
                <a:cs typeface="+mj-cs"/>
              </a:rPr>
              <a:t> son entreprise de Torréfaction artisanale :  </a:t>
            </a:r>
            <a:r>
              <a:rPr kumimoji="0" lang="fr-FR" sz="1600" b="1" i="0" u="none" strike="noStrike" kern="1200" cap="none" spc="0" normalizeH="0" noProof="0" dirty="0" smtClean="0">
                <a:ln>
                  <a:noFill/>
                </a:ln>
                <a:solidFill>
                  <a:schemeClr val="tx1"/>
                </a:solidFill>
                <a:effectLst/>
                <a:uLnTx/>
                <a:uFillTx/>
                <a:latin typeface="Book Antiqua" pitchFamily="18" charset="0"/>
                <a:ea typeface="+mj-ea"/>
                <a:cs typeface="+mj-cs"/>
              </a:rPr>
              <a:t>Les Cafés Jammes</a:t>
            </a:r>
            <a:r>
              <a:rPr kumimoji="0" lang="fr-FR" sz="1600" b="0" i="0" u="none" strike="noStrike" kern="1200" cap="none" spc="0" normalizeH="0" noProof="0" dirty="0" smtClean="0">
                <a:ln>
                  <a:noFill/>
                </a:ln>
                <a:solidFill>
                  <a:schemeClr val="tx1"/>
                </a:solidFill>
                <a:effectLst/>
                <a:uLnTx/>
                <a:uFillTx/>
                <a:latin typeface="Book Antiqua" pitchFamily="18" charset="0"/>
                <a:ea typeface="+mj-ea"/>
                <a:cs typeface="+mj-cs"/>
              </a:rPr>
              <a:t>.</a:t>
            </a:r>
          </a:p>
          <a:p>
            <a:pPr marL="0" marR="0" lvl="0" indent="0" algn="just" defTabSz="914400" rtl="0" eaLnBrk="1" fontAlgn="auto" latinLnBrk="0" hangingPunct="1">
              <a:lnSpc>
                <a:spcPct val="100000"/>
              </a:lnSpc>
              <a:spcBef>
                <a:spcPct val="0"/>
              </a:spcBef>
              <a:spcAft>
                <a:spcPts val="0"/>
              </a:spcAft>
              <a:buClrTx/>
              <a:buSzTx/>
              <a:buFontTx/>
              <a:buNone/>
              <a:tabLst/>
              <a:defRPr/>
            </a:pPr>
            <a:endParaRPr kumimoji="0" lang="fr-FR" sz="1600" b="0" i="0" u="none" strike="noStrike" kern="1200" cap="none" spc="0" normalizeH="0" noProof="0" dirty="0" smtClean="0">
              <a:ln>
                <a:noFill/>
              </a:ln>
              <a:solidFill>
                <a:schemeClr val="tx1"/>
              </a:solidFill>
              <a:effectLst/>
              <a:uLnTx/>
              <a:uFillTx/>
              <a:latin typeface="Book Antiqua" pitchFamily="18" charset="0"/>
              <a:ea typeface="+mj-ea"/>
              <a:cs typeface="+mj-cs"/>
            </a:endParaRPr>
          </a:p>
          <a:p>
            <a:pPr marL="0" marR="0" lvl="0" indent="0" algn="just" defTabSz="914400" rtl="0" eaLnBrk="1" fontAlgn="auto" latinLnBrk="0" hangingPunct="1">
              <a:lnSpc>
                <a:spcPct val="100000"/>
              </a:lnSpc>
              <a:spcBef>
                <a:spcPct val="0"/>
              </a:spcBef>
              <a:spcAft>
                <a:spcPts val="0"/>
              </a:spcAft>
              <a:buClrTx/>
              <a:buSzTx/>
              <a:buFontTx/>
              <a:buNone/>
              <a:tabLst/>
              <a:defRPr/>
            </a:pPr>
            <a:r>
              <a:rPr lang="fr-FR" sz="1600" dirty="0" smtClean="0">
                <a:latin typeface="Book Antiqua" pitchFamily="18" charset="0"/>
                <a:ea typeface="+mj-ea"/>
                <a:cs typeface="+mj-cs"/>
              </a:rPr>
              <a:t>Il commence son activité en développant le service de proximité avec la vente direct de café pour les particuliers soucieux de consommer un produit noble, traditionnel et de qualité.</a:t>
            </a:r>
          </a:p>
          <a:p>
            <a:pPr marL="0" marR="0" lvl="0" indent="0" algn="just" defTabSz="914400" rtl="0" eaLnBrk="1" fontAlgn="auto" latinLnBrk="0" hangingPunct="1">
              <a:lnSpc>
                <a:spcPct val="100000"/>
              </a:lnSpc>
              <a:spcBef>
                <a:spcPct val="0"/>
              </a:spcBef>
              <a:spcAft>
                <a:spcPts val="0"/>
              </a:spcAft>
              <a:buClrTx/>
              <a:buSzTx/>
              <a:buFontTx/>
              <a:buNone/>
              <a:tabLst/>
              <a:defRPr/>
            </a:pPr>
            <a:r>
              <a:rPr kumimoji="0" lang="fr-FR" sz="1600" b="0" i="0" u="none" strike="noStrike" kern="1200" cap="none" spc="0" normalizeH="0" baseline="0" noProof="0" dirty="0" smtClean="0">
                <a:ln>
                  <a:noFill/>
                </a:ln>
                <a:solidFill>
                  <a:schemeClr val="tx1"/>
                </a:solidFill>
                <a:effectLst/>
                <a:uLnTx/>
                <a:uFillTx/>
                <a:latin typeface="Book Antiqua" pitchFamily="18" charset="0"/>
                <a:ea typeface="+mj-ea"/>
                <a:cs typeface="+mj-cs"/>
              </a:rPr>
              <a:t>A partir de 2009, il</a:t>
            </a:r>
            <a:r>
              <a:rPr kumimoji="0" lang="fr-FR" sz="1600" b="0" i="0" u="none" strike="noStrike" kern="1200" cap="none" spc="0" normalizeH="0" noProof="0" dirty="0" smtClean="0">
                <a:ln>
                  <a:noFill/>
                </a:ln>
                <a:solidFill>
                  <a:schemeClr val="tx1"/>
                </a:solidFill>
                <a:effectLst/>
                <a:uLnTx/>
                <a:uFillTx/>
                <a:latin typeface="Book Antiqua" pitchFamily="18" charset="0"/>
                <a:ea typeface="+mj-ea"/>
                <a:cs typeface="+mj-cs"/>
              </a:rPr>
              <a:t> commence à développer la mise à disposition de petites machines à café professionnelles équipées d’un moulin, pour obtenir la meilleure exploitation de son café fraîchement torréfié.</a:t>
            </a:r>
          </a:p>
          <a:p>
            <a:pPr marL="0" marR="0" lvl="0" indent="0" algn="just" defTabSz="914400" rtl="0" eaLnBrk="1" fontAlgn="auto" latinLnBrk="0" hangingPunct="1">
              <a:lnSpc>
                <a:spcPct val="100000"/>
              </a:lnSpc>
              <a:spcBef>
                <a:spcPct val="0"/>
              </a:spcBef>
              <a:spcAft>
                <a:spcPts val="0"/>
              </a:spcAft>
              <a:buClrTx/>
              <a:buSzTx/>
              <a:buFontTx/>
              <a:buNone/>
              <a:tabLst/>
              <a:defRPr/>
            </a:pPr>
            <a:endParaRPr lang="fr-FR" sz="1600" baseline="0" dirty="0">
              <a:latin typeface="Book Antiqua" pitchFamily="18" charset="0"/>
              <a:ea typeface="+mj-ea"/>
              <a:cs typeface="+mj-cs"/>
            </a:endParaRPr>
          </a:p>
          <a:p>
            <a:pPr marL="0" marR="0" lvl="0" indent="0" algn="just" defTabSz="914400" rtl="0" eaLnBrk="1" fontAlgn="auto" latinLnBrk="0" hangingPunct="1">
              <a:lnSpc>
                <a:spcPct val="100000"/>
              </a:lnSpc>
              <a:spcBef>
                <a:spcPct val="0"/>
              </a:spcBef>
              <a:spcAft>
                <a:spcPts val="0"/>
              </a:spcAft>
              <a:buClrTx/>
              <a:buSzTx/>
              <a:buFontTx/>
              <a:buNone/>
              <a:tabLst/>
              <a:defRPr/>
            </a:pPr>
            <a:r>
              <a:rPr lang="fr-FR" sz="1600" baseline="0" dirty="0" smtClean="0">
                <a:latin typeface="Book Antiqua" pitchFamily="18" charset="0"/>
                <a:ea typeface="+mj-ea"/>
                <a:cs typeface="+mj-cs"/>
              </a:rPr>
              <a:t>En juin 2012, rachat</a:t>
            </a:r>
            <a:r>
              <a:rPr lang="fr-FR" sz="1600" dirty="0" smtClean="0">
                <a:latin typeface="Book Antiqua" pitchFamily="18" charset="0"/>
                <a:ea typeface="+mj-ea"/>
                <a:cs typeface="+mj-cs"/>
              </a:rPr>
              <a:t> des </a:t>
            </a:r>
            <a:r>
              <a:rPr lang="fr-FR" sz="1600" b="1" dirty="0" smtClean="0">
                <a:latin typeface="Book Antiqua" pitchFamily="18" charset="0"/>
                <a:ea typeface="+mj-ea"/>
                <a:cs typeface="+mj-cs"/>
              </a:rPr>
              <a:t>Cafés Jammes </a:t>
            </a:r>
            <a:r>
              <a:rPr lang="fr-FR" sz="1600" dirty="0" smtClean="0">
                <a:latin typeface="Book Antiqua" pitchFamily="18" charset="0"/>
                <a:ea typeface="+mj-ea"/>
                <a:cs typeface="+mj-cs"/>
              </a:rPr>
              <a:t>par la société </a:t>
            </a:r>
            <a:r>
              <a:rPr lang="fr-FR" sz="1600" b="1" dirty="0" smtClean="0">
                <a:latin typeface="Book Antiqua" pitchFamily="18" charset="0"/>
                <a:ea typeface="+mj-ea"/>
                <a:cs typeface="+mj-cs"/>
              </a:rPr>
              <a:t>Arôme Café</a:t>
            </a:r>
            <a:r>
              <a:rPr lang="fr-FR" sz="1600" dirty="0" smtClean="0">
                <a:latin typeface="Book Antiqua" pitchFamily="18" charset="0"/>
                <a:ea typeface="+mj-ea"/>
                <a:cs typeface="+mj-cs"/>
              </a:rPr>
              <a:t>.</a:t>
            </a:r>
          </a:p>
          <a:p>
            <a:pPr marL="0" marR="0" lvl="0" indent="0" algn="just" defTabSz="914400" rtl="0" eaLnBrk="1" fontAlgn="auto" latinLnBrk="0" hangingPunct="1">
              <a:lnSpc>
                <a:spcPct val="100000"/>
              </a:lnSpc>
              <a:spcBef>
                <a:spcPct val="0"/>
              </a:spcBef>
              <a:spcAft>
                <a:spcPts val="0"/>
              </a:spcAft>
              <a:buClrTx/>
              <a:buSzTx/>
              <a:buFontTx/>
              <a:buNone/>
              <a:tabLst/>
              <a:defRPr/>
            </a:pPr>
            <a:r>
              <a:rPr lang="fr-FR" sz="1600" dirty="0" smtClean="0">
                <a:latin typeface="Book Antiqua" pitchFamily="18" charset="0"/>
                <a:ea typeface="+mj-ea"/>
                <a:cs typeface="+mj-cs"/>
              </a:rPr>
              <a:t>Développement de la gamme des cafés et de la Distribution Automatique.</a:t>
            </a:r>
          </a:p>
          <a:p>
            <a:pPr marL="0" marR="0" lvl="0" indent="0" algn="just" defTabSz="914400" rtl="0" eaLnBrk="1" fontAlgn="auto" latinLnBrk="0" hangingPunct="1">
              <a:lnSpc>
                <a:spcPct val="100000"/>
              </a:lnSpc>
              <a:spcBef>
                <a:spcPct val="0"/>
              </a:spcBef>
              <a:spcAft>
                <a:spcPts val="0"/>
              </a:spcAft>
              <a:buClrTx/>
              <a:buSzTx/>
              <a:buFontTx/>
              <a:buNone/>
              <a:tabLst/>
              <a:defRPr/>
            </a:pPr>
            <a:endParaRPr lang="fr-FR" sz="1600" dirty="0">
              <a:latin typeface="Book Antiqua" pitchFamily="18" charset="0"/>
              <a:ea typeface="+mj-ea"/>
              <a:cs typeface="+mj-cs"/>
            </a:endParaRPr>
          </a:p>
          <a:p>
            <a:pPr marL="0" marR="0" lvl="0" indent="0" algn="just" defTabSz="914400" rtl="0" eaLnBrk="1" fontAlgn="auto" latinLnBrk="0" hangingPunct="1">
              <a:lnSpc>
                <a:spcPct val="100000"/>
              </a:lnSpc>
              <a:spcBef>
                <a:spcPct val="0"/>
              </a:spcBef>
              <a:spcAft>
                <a:spcPts val="0"/>
              </a:spcAft>
              <a:buClrTx/>
              <a:buSzTx/>
              <a:buFontTx/>
              <a:buNone/>
              <a:tabLst/>
              <a:defRPr/>
            </a:pPr>
            <a:r>
              <a:rPr lang="fr-FR" sz="1600" dirty="0" smtClean="0">
                <a:latin typeface="Book Antiqua" pitchFamily="18" charset="0"/>
                <a:ea typeface="+mj-ea"/>
                <a:cs typeface="+mj-cs"/>
              </a:rPr>
              <a:t>Aujourd’hui, nous sommes présents sur deux départements  ( Dordogne et Gironde ).</a:t>
            </a:r>
          </a:p>
          <a:p>
            <a:pPr marL="0" marR="0" lvl="0" indent="0" algn="just" defTabSz="914400" rtl="0" eaLnBrk="1" fontAlgn="auto" latinLnBrk="0" hangingPunct="1">
              <a:lnSpc>
                <a:spcPct val="100000"/>
              </a:lnSpc>
              <a:spcBef>
                <a:spcPct val="0"/>
              </a:spcBef>
              <a:spcAft>
                <a:spcPts val="0"/>
              </a:spcAft>
              <a:buClrTx/>
              <a:buSzTx/>
              <a:buFontTx/>
              <a:buNone/>
              <a:tabLst/>
              <a:defRPr/>
            </a:pPr>
            <a:endParaRPr kumimoji="0" lang="fr-FR" sz="1600" b="0" i="0" u="none" strike="noStrike" kern="1200" cap="none" spc="0" normalizeH="0" baseline="0" noProof="0" dirty="0" smtClean="0">
              <a:ln>
                <a:noFill/>
              </a:ln>
              <a:solidFill>
                <a:schemeClr val="tx1"/>
              </a:solidFill>
              <a:effectLst/>
              <a:uLnTx/>
              <a:uFillTx/>
              <a:latin typeface="Book Antiqua" pitchFamily="18" charset="0"/>
              <a:ea typeface="+mj-ea"/>
              <a:cs typeface="+mj-cs"/>
            </a:endParaRPr>
          </a:p>
        </p:txBody>
      </p:sp>
      <p:pic>
        <p:nvPicPr>
          <p:cNvPr id="14" name="Image 13" descr="logo arôme café copie.jpg"/>
          <p:cNvPicPr>
            <a:picLocks noChangeAspect="1"/>
          </p:cNvPicPr>
          <p:nvPr/>
        </p:nvPicPr>
        <p:blipFill>
          <a:blip r:embed="rId3"/>
          <a:stretch>
            <a:fillRect/>
          </a:stretch>
        </p:blipFill>
        <p:spPr>
          <a:xfrm>
            <a:off x="357166" y="357158"/>
            <a:ext cx="1000132" cy="1000108"/>
          </a:xfrm>
          <a:prstGeom prst="rect">
            <a:avLst/>
          </a:prstGeom>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 name="Image 22" descr="lei2.jpg"/>
          <p:cNvPicPr>
            <a:picLocks noChangeAspect="1"/>
          </p:cNvPicPr>
          <p:nvPr/>
        </p:nvPicPr>
        <p:blipFill>
          <a:blip r:embed="rId3"/>
          <a:srcRect l="8122" t="14844" r="57614" b="8984"/>
          <a:stretch>
            <a:fillRect/>
          </a:stretch>
        </p:blipFill>
        <p:spPr>
          <a:xfrm>
            <a:off x="3071810" y="5286380"/>
            <a:ext cx="642942" cy="1857388"/>
          </a:xfrm>
          <a:prstGeom prst="rect">
            <a:avLst/>
          </a:prstGeom>
        </p:spPr>
      </p:pic>
      <p:sp>
        <p:nvSpPr>
          <p:cNvPr id="2" name="Titre 1"/>
          <p:cNvSpPr>
            <a:spLocks noGrp="1"/>
          </p:cNvSpPr>
          <p:nvPr>
            <p:ph type="title"/>
          </p:nvPr>
        </p:nvSpPr>
        <p:spPr>
          <a:xfrm>
            <a:off x="2214554" y="571472"/>
            <a:ext cx="4357694" cy="785818"/>
          </a:xfrm>
        </p:spPr>
        <p:txBody>
          <a:bodyPr>
            <a:normAutofit/>
          </a:bodyPr>
          <a:lstStyle/>
          <a:p>
            <a:r>
              <a:rPr lang="fr-FR" sz="2400" b="1" smtClean="0">
                <a:latin typeface="Book Antiqua" pitchFamily="18" charset="0"/>
              </a:rPr>
              <a:t>Nos domaines d’activités</a:t>
            </a:r>
            <a:endParaRPr lang="fr-FR" sz="2400" b="1">
              <a:latin typeface="Book Antiqua" pitchFamily="18" charset="0"/>
            </a:endParaRPr>
          </a:p>
        </p:txBody>
      </p:sp>
      <p:pic>
        <p:nvPicPr>
          <p:cNvPr id="8" name="Image 7" descr="grain avec ombre.jpg"/>
          <p:cNvPicPr>
            <a:picLocks noChangeAspect="1"/>
          </p:cNvPicPr>
          <p:nvPr/>
        </p:nvPicPr>
        <p:blipFill>
          <a:blip r:embed="rId4"/>
          <a:srcRect l="21134" t="28303" r="4639" b="25305"/>
          <a:stretch>
            <a:fillRect/>
          </a:stretch>
        </p:blipFill>
        <p:spPr>
          <a:xfrm>
            <a:off x="1500174" y="3000364"/>
            <a:ext cx="415639" cy="285752"/>
          </a:xfrm>
          <a:prstGeom prst="rect">
            <a:avLst/>
          </a:prstGeom>
        </p:spPr>
      </p:pic>
      <p:pic>
        <p:nvPicPr>
          <p:cNvPr id="9" name="Image 8" descr="grain avec ombre.jpg"/>
          <p:cNvPicPr>
            <a:picLocks noChangeAspect="1"/>
          </p:cNvPicPr>
          <p:nvPr/>
        </p:nvPicPr>
        <p:blipFill>
          <a:blip r:embed="rId4"/>
          <a:srcRect l="21134" t="28303" r="4639" b="25305"/>
          <a:stretch>
            <a:fillRect/>
          </a:stretch>
        </p:blipFill>
        <p:spPr>
          <a:xfrm>
            <a:off x="1500174" y="3571868"/>
            <a:ext cx="415639" cy="285752"/>
          </a:xfrm>
          <a:prstGeom prst="rect">
            <a:avLst/>
          </a:prstGeom>
        </p:spPr>
      </p:pic>
      <p:pic>
        <p:nvPicPr>
          <p:cNvPr id="10" name="Image 9" descr="grain avec ombre.jpg"/>
          <p:cNvPicPr>
            <a:picLocks noChangeAspect="1"/>
          </p:cNvPicPr>
          <p:nvPr/>
        </p:nvPicPr>
        <p:blipFill>
          <a:blip r:embed="rId4"/>
          <a:srcRect l="21134" t="28303" r="4639" b="25305"/>
          <a:stretch>
            <a:fillRect/>
          </a:stretch>
        </p:blipFill>
        <p:spPr>
          <a:xfrm>
            <a:off x="1500174" y="4071934"/>
            <a:ext cx="415639" cy="285752"/>
          </a:xfrm>
          <a:prstGeom prst="rect">
            <a:avLst/>
          </a:prstGeom>
        </p:spPr>
      </p:pic>
      <p:pic>
        <p:nvPicPr>
          <p:cNvPr id="11" name="Image 10" descr="grain avec ombre.jpg"/>
          <p:cNvPicPr>
            <a:picLocks noChangeAspect="1"/>
          </p:cNvPicPr>
          <p:nvPr/>
        </p:nvPicPr>
        <p:blipFill>
          <a:blip r:embed="rId4"/>
          <a:srcRect l="21134" t="28303" r="4639" b="25305"/>
          <a:stretch>
            <a:fillRect/>
          </a:stretch>
        </p:blipFill>
        <p:spPr>
          <a:xfrm>
            <a:off x="1500174" y="4643438"/>
            <a:ext cx="415639" cy="285752"/>
          </a:xfrm>
          <a:prstGeom prst="rect">
            <a:avLst/>
          </a:prstGeom>
        </p:spPr>
      </p:pic>
      <p:pic>
        <p:nvPicPr>
          <p:cNvPr id="12" name="Image 11" descr="ambra.jpg"/>
          <p:cNvPicPr>
            <a:picLocks noChangeAspect="1"/>
          </p:cNvPicPr>
          <p:nvPr/>
        </p:nvPicPr>
        <p:blipFill>
          <a:blip r:embed="rId5" cstate="print"/>
          <a:stretch>
            <a:fillRect/>
          </a:stretch>
        </p:blipFill>
        <p:spPr>
          <a:xfrm>
            <a:off x="5500702" y="6572264"/>
            <a:ext cx="819153" cy="858378"/>
          </a:xfrm>
          <a:prstGeom prst="rect">
            <a:avLst/>
          </a:prstGeom>
        </p:spPr>
      </p:pic>
      <p:pic>
        <p:nvPicPr>
          <p:cNvPr id="13" name="Image 12" descr="_torrefacteur_05.jpg"/>
          <p:cNvPicPr>
            <a:picLocks noChangeAspect="1"/>
          </p:cNvPicPr>
          <p:nvPr/>
        </p:nvPicPr>
        <p:blipFill>
          <a:blip r:embed="rId6"/>
          <a:stretch>
            <a:fillRect/>
          </a:stretch>
        </p:blipFill>
        <p:spPr>
          <a:xfrm>
            <a:off x="1857364" y="7500958"/>
            <a:ext cx="1714512" cy="1143008"/>
          </a:xfrm>
          <a:prstGeom prst="rect">
            <a:avLst/>
          </a:prstGeom>
        </p:spPr>
      </p:pic>
      <p:pic>
        <p:nvPicPr>
          <p:cNvPr id="14" name="Image 13" descr="imagesCAOLU00B.jpg"/>
          <p:cNvPicPr>
            <a:picLocks noChangeAspect="1"/>
          </p:cNvPicPr>
          <p:nvPr/>
        </p:nvPicPr>
        <p:blipFill>
          <a:blip r:embed="rId7"/>
          <a:stretch>
            <a:fillRect/>
          </a:stretch>
        </p:blipFill>
        <p:spPr>
          <a:xfrm>
            <a:off x="3714752" y="7500958"/>
            <a:ext cx="1714512" cy="1140930"/>
          </a:xfrm>
          <a:prstGeom prst="rect">
            <a:avLst/>
          </a:prstGeom>
        </p:spPr>
      </p:pic>
      <p:pic>
        <p:nvPicPr>
          <p:cNvPr id="17" name="Image 16" descr="Astro.jpg"/>
          <p:cNvPicPr>
            <a:picLocks noChangeAspect="1"/>
          </p:cNvPicPr>
          <p:nvPr/>
        </p:nvPicPr>
        <p:blipFill>
          <a:blip r:embed="rId8" cstate="print"/>
          <a:srcRect l="26478" t="6250" r="26478" b="10937"/>
          <a:stretch>
            <a:fillRect/>
          </a:stretch>
        </p:blipFill>
        <p:spPr>
          <a:xfrm>
            <a:off x="2500306" y="5592543"/>
            <a:ext cx="642942" cy="1622663"/>
          </a:xfrm>
          <a:prstGeom prst="rect">
            <a:avLst/>
          </a:prstGeom>
        </p:spPr>
      </p:pic>
      <p:pic>
        <p:nvPicPr>
          <p:cNvPr id="19" name="Image 18" descr="Snakky SlaveBB.jpg"/>
          <p:cNvPicPr>
            <a:picLocks noChangeAspect="1"/>
          </p:cNvPicPr>
          <p:nvPr/>
        </p:nvPicPr>
        <p:blipFill>
          <a:blip r:embed="rId9" cstate="print"/>
          <a:srcRect l="8376" t="1929" r="24124" b="6316"/>
          <a:stretch>
            <a:fillRect/>
          </a:stretch>
        </p:blipFill>
        <p:spPr>
          <a:xfrm>
            <a:off x="1142984" y="5286380"/>
            <a:ext cx="754758" cy="1928826"/>
          </a:xfrm>
          <a:prstGeom prst="rect">
            <a:avLst/>
          </a:prstGeom>
        </p:spPr>
      </p:pic>
      <p:pic>
        <p:nvPicPr>
          <p:cNvPr id="21" name="Image 20" descr="super auto.jpg"/>
          <p:cNvPicPr>
            <a:picLocks noChangeAspect="1"/>
          </p:cNvPicPr>
          <p:nvPr/>
        </p:nvPicPr>
        <p:blipFill>
          <a:blip r:embed="rId10" cstate="print"/>
          <a:stretch>
            <a:fillRect/>
          </a:stretch>
        </p:blipFill>
        <p:spPr>
          <a:xfrm>
            <a:off x="5500702" y="5214942"/>
            <a:ext cx="714380" cy="963112"/>
          </a:xfrm>
          <a:prstGeom prst="rect">
            <a:avLst/>
          </a:prstGeom>
        </p:spPr>
      </p:pic>
      <p:pic>
        <p:nvPicPr>
          <p:cNvPr id="20" name="Image 19" descr="Veneziablue-edition.jpg"/>
          <p:cNvPicPr>
            <a:picLocks noChangeAspect="1"/>
          </p:cNvPicPr>
          <p:nvPr/>
        </p:nvPicPr>
        <p:blipFill>
          <a:blip r:embed="rId11" cstate="print"/>
          <a:srcRect l="8837" t="3093" r="31074" b="4124"/>
          <a:stretch>
            <a:fillRect/>
          </a:stretch>
        </p:blipFill>
        <p:spPr>
          <a:xfrm>
            <a:off x="1857364" y="5429256"/>
            <a:ext cx="674699" cy="1785950"/>
          </a:xfrm>
          <a:prstGeom prst="rect">
            <a:avLst/>
          </a:prstGeom>
        </p:spPr>
      </p:pic>
      <p:sp>
        <p:nvSpPr>
          <p:cNvPr id="5" name="ZoneTexte 4"/>
          <p:cNvSpPr txBox="1"/>
          <p:nvPr/>
        </p:nvSpPr>
        <p:spPr>
          <a:xfrm>
            <a:off x="1857364" y="2428860"/>
            <a:ext cx="4143404" cy="2585323"/>
          </a:xfrm>
          <a:prstGeom prst="rect">
            <a:avLst/>
          </a:prstGeom>
          <a:noFill/>
        </p:spPr>
        <p:txBody>
          <a:bodyPr wrap="square" rtlCol="0">
            <a:spAutoFit/>
          </a:bodyPr>
          <a:lstStyle/>
          <a:p>
            <a:r>
              <a:rPr lang="fr-FR" dirty="0" smtClean="0"/>
              <a:t>La Torréfaction du Café vert.</a:t>
            </a:r>
          </a:p>
          <a:p>
            <a:endParaRPr lang="fr-FR" dirty="0"/>
          </a:p>
          <a:p>
            <a:r>
              <a:rPr lang="fr-FR" dirty="0" smtClean="0"/>
              <a:t>La Distribution automatique.</a:t>
            </a:r>
          </a:p>
          <a:p>
            <a:endParaRPr lang="fr-FR" dirty="0"/>
          </a:p>
          <a:p>
            <a:r>
              <a:rPr lang="fr-FR" dirty="0" smtClean="0"/>
              <a:t>L’ OCS ( office café service )</a:t>
            </a:r>
          </a:p>
          <a:p>
            <a:endParaRPr lang="fr-FR" dirty="0"/>
          </a:p>
          <a:p>
            <a:r>
              <a:rPr lang="fr-FR" dirty="0" smtClean="0"/>
              <a:t>La vente de Café aux particuliers</a:t>
            </a:r>
          </a:p>
          <a:p>
            <a:endParaRPr lang="fr-FR" dirty="0" smtClean="0"/>
          </a:p>
          <a:p>
            <a:r>
              <a:rPr lang="fr-FR" dirty="0" smtClean="0"/>
              <a:t>La vente et le SAV des machines à café</a:t>
            </a:r>
            <a:endParaRPr lang="fr-FR" dirty="0"/>
          </a:p>
        </p:txBody>
      </p:sp>
      <p:pic>
        <p:nvPicPr>
          <p:cNvPr id="22" name="Image 21" descr="grain avec ombre.jpg"/>
          <p:cNvPicPr>
            <a:picLocks noChangeAspect="1"/>
          </p:cNvPicPr>
          <p:nvPr/>
        </p:nvPicPr>
        <p:blipFill>
          <a:blip r:embed="rId4"/>
          <a:srcRect l="21134" t="28303" r="4639" b="25305"/>
          <a:stretch>
            <a:fillRect/>
          </a:stretch>
        </p:blipFill>
        <p:spPr>
          <a:xfrm>
            <a:off x="1500174" y="2500298"/>
            <a:ext cx="415639" cy="285752"/>
          </a:xfrm>
          <a:prstGeom prst="rect">
            <a:avLst/>
          </a:prstGeom>
        </p:spPr>
      </p:pic>
      <p:pic>
        <p:nvPicPr>
          <p:cNvPr id="18" name="Image 17" descr="logo arôme café copie.jpg"/>
          <p:cNvPicPr>
            <a:picLocks noChangeAspect="1"/>
          </p:cNvPicPr>
          <p:nvPr/>
        </p:nvPicPr>
        <p:blipFill>
          <a:blip r:embed="rId12"/>
          <a:stretch>
            <a:fillRect/>
          </a:stretch>
        </p:blipFill>
        <p:spPr>
          <a:xfrm>
            <a:off x="357166" y="357158"/>
            <a:ext cx="1000132" cy="1000108"/>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after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p:cTn id="7" dur="1000" fill="hold"/>
                                        <p:tgtEl>
                                          <p:spTgt spid="17"/>
                                        </p:tgtEl>
                                        <p:attrNameLst>
                                          <p:attrName>ppt_w</p:attrName>
                                        </p:attrNameLst>
                                      </p:cBhvr>
                                      <p:tavLst>
                                        <p:tav tm="0">
                                          <p:val>
                                            <p:fltVal val="0"/>
                                          </p:val>
                                        </p:tav>
                                        <p:tav tm="100000">
                                          <p:val>
                                            <p:strVal val="#ppt_w"/>
                                          </p:val>
                                        </p:tav>
                                      </p:tavLst>
                                    </p:anim>
                                    <p:anim calcmode="lin" valueType="num">
                                      <p:cBhvr>
                                        <p:cTn id="8" dur="1000" fill="hold"/>
                                        <p:tgtEl>
                                          <p:spTgt spid="17"/>
                                        </p:tgtEl>
                                        <p:attrNameLst>
                                          <p:attrName>ppt_h</p:attrName>
                                        </p:attrNameLst>
                                      </p:cBhvr>
                                      <p:tavLst>
                                        <p:tav tm="0">
                                          <p:val>
                                            <p:fltVal val="0"/>
                                          </p:val>
                                        </p:tav>
                                        <p:tav tm="100000">
                                          <p:val>
                                            <p:strVal val="#ppt_h"/>
                                          </p:val>
                                        </p:tav>
                                      </p:tavLst>
                                    </p:anim>
                                    <p:animEffect transition="in" filter="fade">
                                      <p:cBhvr>
                                        <p:cTn id="9" dur="1000"/>
                                        <p:tgtEl>
                                          <p:spTgt spid="17"/>
                                        </p:tgtEl>
                                      </p:cBhvr>
                                    </p:animEffect>
                                  </p:childTnLst>
                                </p:cTn>
                              </p:par>
                            </p:childTnLst>
                          </p:cTn>
                        </p:par>
                        <p:par>
                          <p:cTn id="10" fill="hold">
                            <p:stCondLst>
                              <p:cond delay="1000"/>
                            </p:stCondLst>
                            <p:childTnLst>
                              <p:par>
                                <p:cTn id="11" presetID="53" presetClass="entr" presetSubtype="0" fill="hold" nodeType="afterEffect">
                                  <p:stCondLst>
                                    <p:cond delay="0"/>
                                  </p:stCondLst>
                                  <p:childTnLst>
                                    <p:set>
                                      <p:cBhvr>
                                        <p:cTn id="12" dur="1" fill="hold">
                                          <p:stCondLst>
                                            <p:cond delay="0"/>
                                          </p:stCondLst>
                                        </p:cTn>
                                        <p:tgtEl>
                                          <p:spTgt spid="20"/>
                                        </p:tgtEl>
                                        <p:attrNameLst>
                                          <p:attrName>style.visibility</p:attrName>
                                        </p:attrNameLst>
                                      </p:cBhvr>
                                      <p:to>
                                        <p:strVal val="visible"/>
                                      </p:to>
                                    </p:set>
                                    <p:anim calcmode="lin" valueType="num">
                                      <p:cBhvr>
                                        <p:cTn id="13" dur="1000" fill="hold"/>
                                        <p:tgtEl>
                                          <p:spTgt spid="20"/>
                                        </p:tgtEl>
                                        <p:attrNameLst>
                                          <p:attrName>ppt_w</p:attrName>
                                        </p:attrNameLst>
                                      </p:cBhvr>
                                      <p:tavLst>
                                        <p:tav tm="0">
                                          <p:val>
                                            <p:fltVal val="0"/>
                                          </p:val>
                                        </p:tav>
                                        <p:tav tm="100000">
                                          <p:val>
                                            <p:strVal val="#ppt_w"/>
                                          </p:val>
                                        </p:tav>
                                      </p:tavLst>
                                    </p:anim>
                                    <p:anim calcmode="lin" valueType="num">
                                      <p:cBhvr>
                                        <p:cTn id="14" dur="1000" fill="hold"/>
                                        <p:tgtEl>
                                          <p:spTgt spid="20"/>
                                        </p:tgtEl>
                                        <p:attrNameLst>
                                          <p:attrName>ppt_h</p:attrName>
                                        </p:attrNameLst>
                                      </p:cBhvr>
                                      <p:tavLst>
                                        <p:tav tm="0">
                                          <p:val>
                                            <p:fltVal val="0"/>
                                          </p:val>
                                        </p:tav>
                                        <p:tav tm="100000">
                                          <p:val>
                                            <p:strVal val="#ppt_h"/>
                                          </p:val>
                                        </p:tav>
                                      </p:tavLst>
                                    </p:anim>
                                    <p:animEffect transition="in" filter="fade">
                                      <p:cBhvr>
                                        <p:cTn id="15" dur="1000"/>
                                        <p:tgtEl>
                                          <p:spTgt spid="20"/>
                                        </p:tgtEl>
                                      </p:cBhvr>
                                    </p:animEffect>
                                  </p:childTnLst>
                                </p:cTn>
                              </p:par>
                            </p:childTnLst>
                          </p:cTn>
                        </p:par>
                        <p:par>
                          <p:cTn id="16" fill="hold">
                            <p:stCondLst>
                              <p:cond delay="2000"/>
                            </p:stCondLst>
                            <p:childTnLst>
                              <p:par>
                                <p:cTn id="17" presetID="53" presetClass="entr" presetSubtype="0" fill="hold" nodeType="afterEffect">
                                  <p:stCondLst>
                                    <p:cond delay="0"/>
                                  </p:stCondLst>
                                  <p:childTnLst>
                                    <p:set>
                                      <p:cBhvr>
                                        <p:cTn id="18" dur="1" fill="hold">
                                          <p:stCondLst>
                                            <p:cond delay="0"/>
                                          </p:stCondLst>
                                        </p:cTn>
                                        <p:tgtEl>
                                          <p:spTgt spid="19"/>
                                        </p:tgtEl>
                                        <p:attrNameLst>
                                          <p:attrName>style.visibility</p:attrName>
                                        </p:attrNameLst>
                                      </p:cBhvr>
                                      <p:to>
                                        <p:strVal val="visible"/>
                                      </p:to>
                                    </p:set>
                                    <p:anim calcmode="lin" valueType="num">
                                      <p:cBhvr>
                                        <p:cTn id="19" dur="1000" fill="hold"/>
                                        <p:tgtEl>
                                          <p:spTgt spid="19"/>
                                        </p:tgtEl>
                                        <p:attrNameLst>
                                          <p:attrName>ppt_w</p:attrName>
                                        </p:attrNameLst>
                                      </p:cBhvr>
                                      <p:tavLst>
                                        <p:tav tm="0">
                                          <p:val>
                                            <p:fltVal val="0"/>
                                          </p:val>
                                        </p:tav>
                                        <p:tav tm="100000">
                                          <p:val>
                                            <p:strVal val="#ppt_w"/>
                                          </p:val>
                                        </p:tav>
                                      </p:tavLst>
                                    </p:anim>
                                    <p:anim calcmode="lin" valueType="num">
                                      <p:cBhvr>
                                        <p:cTn id="20" dur="1000" fill="hold"/>
                                        <p:tgtEl>
                                          <p:spTgt spid="19"/>
                                        </p:tgtEl>
                                        <p:attrNameLst>
                                          <p:attrName>ppt_h</p:attrName>
                                        </p:attrNameLst>
                                      </p:cBhvr>
                                      <p:tavLst>
                                        <p:tav tm="0">
                                          <p:val>
                                            <p:fltVal val="0"/>
                                          </p:val>
                                        </p:tav>
                                        <p:tav tm="100000">
                                          <p:val>
                                            <p:strVal val="#ppt_h"/>
                                          </p:val>
                                        </p:tav>
                                      </p:tavLst>
                                    </p:anim>
                                    <p:animEffect transition="in" filter="fade">
                                      <p:cBhvr>
                                        <p:cTn id="21" dur="1000"/>
                                        <p:tgtEl>
                                          <p:spTgt spid="19"/>
                                        </p:tgtEl>
                                      </p:cBhvr>
                                    </p:animEffect>
                                  </p:childTnLst>
                                </p:cTn>
                              </p:par>
                              <p:par>
                                <p:cTn id="22" presetID="35" presetClass="entr" presetSubtype="0" fill="hold" nodeType="withEffect">
                                  <p:stCondLst>
                                    <p:cond delay="0"/>
                                  </p:stCondLst>
                                  <p:childTnLst>
                                    <p:set>
                                      <p:cBhvr>
                                        <p:cTn id="23" dur="1" fill="hold">
                                          <p:stCondLst>
                                            <p:cond delay="0"/>
                                          </p:stCondLst>
                                        </p:cTn>
                                        <p:tgtEl>
                                          <p:spTgt spid="13"/>
                                        </p:tgtEl>
                                        <p:attrNameLst>
                                          <p:attrName>style.visibility</p:attrName>
                                        </p:attrNameLst>
                                      </p:cBhvr>
                                      <p:to>
                                        <p:strVal val="visible"/>
                                      </p:to>
                                    </p:set>
                                    <p:animEffect transition="in" filter="fade">
                                      <p:cBhvr>
                                        <p:cTn id="24" dur="2000"/>
                                        <p:tgtEl>
                                          <p:spTgt spid="13"/>
                                        </p:tgtEl>
                                      </p:cBhvr>
                                    </p:animEffect>
                                    <p:anim calcmode="lin" valueType="num">
                                      <p:cBhvr>
                                        <p:cTn id="25" dur="2000" fill="hold"/>
                                        <p:tgtEl>
                                          <p:spTgt spid="13"/>
                                        </p:tgtEl>
                                        <p:attrNameLst>
                                          <p:attrName>style.rotation</p:attrName>
                                        </p:attrNameLst>
                                      </p:cBhvr>
                                      <p:tavLst>
                                        <p:tav tm="0">
                                          <p:val>
                                            <p:fltVal val="720"/>
                                          </p:val>
                                        </p:tav>
                                        <p:tav tm="100000">
                                          <p:val>
                                            <p:fltVal val="0"/>
                                          </p:val>
                                        </p:tav>
                                      </p:tavLst>
                                    </p:anim>
                                    <p:anim calcmode="lin" valueType="num">
                                      <p:cBhvr>
                                        <p:cTn id="26" dur="2000" fill="hold"/>
                                        <p:tgtEl>
                                          <p:spTgt spid="13"/>
                                        </p:tgtEl>
                                        <p:attrNameLst>
                                          <p:attrName>ppt_h</p:attrName>
                                        </p:attrNameLst>
                                      </p:cBhvr>
                                      <p:tavLst>
                                        <p:tav tm="0">
                                          <p:val>
                                            <p:fltVal val="0"/>
                                          </p:val>
                                        </p:tav>
                                        <p:tav tm="100000">
                                          <p:val>
                                            <p:strVal val="#ppt_h"/>
                                          </p:val>
                                        </p:tav>
                                      </p:tavLst>
                                    </p:anim>
                                    <p:anim calcmode="lin" valueType="num">
                                      <p:cBhvr>
                                        <p:cTn id="27" dur="2000" fill="hold"/>
                                        <p:tgtEl>
                                          <p:spTgt spid="13"/>
                                        </p:tgtEl>
                                        <p:attrNameLst>
                                          <p:attrName>ppt_w</p:attrName>
                                        </p:attrNameLst>
                                      </p:cBhvr>
                                      <p:tavLst>
                                        <p:tav tm="0">
                                          <p:val>
                                            <p:fltVal val="0"/>
                                          </p:val>
                                        </p:tav>
                                        <p:tav tm="100000">
                                          <p:val>
                                            <p:strVal val="#ppt_w"/>
                                          </p:val>
                                        </p:tav>
                                      </p:tavLst>
                                    </p:anim>
                                  </p:childTnLst>
                                </p:cTn>
                              </p:par>
                              <p:par>
                                <p:cTn id="28" presetID="35" presetClass="entr" presetSubtype="0" fill="hold" nodeType="withEffect">
                                  <p:stCondLst>
                                    <p:cond delay="0"/>
                                  </p:stCondLst>
                                  <p:childTnLst>
                                    <p:set>
                                      <p:cBhvr>
                                        <p:cTn id="29" dur="1" fill="hold">
                                          <p:stCondLst>
                                            <p:cond delay="0"/>
                                          </p:stCondLst>
                                        </p:cTn>
                                        <p:tgtEl>
                                          <p:spTgt spid="14"/>
                                        </p:tgtEl>
                                        <p:attrNameLst>
                                          <p:attrName>style.visibility</p:attrName>
                                        </p:attrNameLst>
                                      </p:cBhvr>
                                      <p:to>
                                        <p:strVal val="visible"/>
                                      </p:to>
                                    </p:set>
                                    <p:animEffect transition="in" filter="fade">
                                      <p:cBhvr>
                                        <p:cTn id="30" dur="2000"/>
                                        <p:tgtEl>
                                          <p:spTgt spid="14"/>
                                        </p:tgtEl>
                                      </p:cBhvr>
                                    </p:animEffect>
                                    <p:anim calcmode="lin" valueType="num">
                                      <p:cBhvr>
                                        <p:cTn id="31" dur="2000" fill="hold"/>
                                        <p:tgtEl>
                                          <p:spTgt spid="14"/>
                                        </p:tgtEl>
                                        <p:attrNameLst>
                                          <p:attrName>style.rotation</p:attrName>
                                        </p:attrNameLst>
                                      </p:cBhvr>
                                      <p:tavLst>
                                        <p:tav tm="0">
                                          <p:val>
                                            <p:fltVal val="720"/>
                                          </p:val>
                                        </p:tav>
                                        <p:tav tm="100000">
                                          <p:val>
                                            <p:fltVal val="0"/>
                                          </p:val>
                                        </p:tav>
                                      </p:tavLst>
                                    </p:anim>
                                    <p:anim calcmode="lin" valueType="num">
                                      <p:cBhvr>
                                        <p:cTn id="32" dur="2000" fill="hold"/>
                                        <p:tgtEl>
                                          <p:spTgt spid="14"/>
                                        </p:tgtEl>
                                        <p:attrNameLst>
                                          <p:attrName>ppt_h</p:attrName>
                                        </p:attrNameLst>
                                      </p:cBhvr>
                                      <p:tavLst>
                                        <p:tav tm="0">
                                          <p:val>
                                            <p:fltVal val="0"/>
                                          </p:val>
                                        </p:tav>
                                        <p:tav tm="100000">
                                          <p:val>
                                            <p:strVal val="#ppt_h"/>
                                          </p:val>
                                        </p:tav>
                                      </p:tavLst>
                                    </p:anim>
                                    <p:anim calcmode="lin" valueType="num">
                                      <p:cBhvr>
                                        <p:cTn id="33" dur="2000" fill="hold"/>
                                        <p:tgtEl>
                                          <p:spTgt spid="14"/>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Image 9" descr="torréf2.jpg"/>
          <p:cNvPicPr>
            <a:picLocks noChangeAspect="1"/>
          </p:cNvPicPr>
          <p:nvPr/>
        </p:nvPicPr>
        <p:blipFill>
          <a:blip r:embed="rId3">
            <a:duotone>
              <a:schemeClr val="accent6">
                <a:shade val="45000"/>
                <a:satMod val="135000"/>
              </a:schemeClr>
              <a:prstClr val="white"/>
            </a:duotone>
            <a:lum/>
          </a:blip>
          <a:srcRect l="35634" t="36719" r="34529" b="38281"/>
          <a:stretch>
            <a:fillRect/>
          </a:stretch>
        </p:blipFill>
        <p:spPr>
          <a:xfrm>
            <a:off x="214290" y="1071538"/>
            <a:ext cx="6643710" cy="7874027"/>
          </a:xfrm>
          <a:prstGeom prst="rect">
            <a:avLst/>
          </a:prstGeom>
          <a:ln>
            <a:noFill/>
          </a:ln>
        </p:spPr>
      </p:pic>
      <p:sp>
        <p:nvSpPr>
          <p:cNvPr id="2" name="Titre 1"/>
          <p:cNvSpPr>
            <a:spLocks noGrp="1"/>
          </p:cNvSpPr>
          <p:nvPr>
            <p:ph type="title"/>
          </p:nvPr>
        </p:nvSpPr>
        <p:spPr>
          <a:xfrm>
            <a:off x="2143116" y="214282"/>
            <a:ext cx="4429156" cy="1500198"/>
          </a:xfrm>
        </p:spPr>
        <p:txBody>
          <a:bodyPr>
            <a:normAutofit/>
          </a:bodyPr>
          <a:lstStyle/>
          <a:p>
            <a:r>
              <a:rPr lang="fr-FR" sz="2400" b="1" dirty="0" smtClean="0">
                <a:latin typeface="Book Antiqua" pitchFamily="18" charset="0"/>
              </a:rPr>
              <a:t>L’instant magique…</a:t>
            </a:r>
            <a:br>
              <a:rPr lang="fr-FR" sz="2400" b="1" dirty="0" smtClean="0">
                <a:latin typeface="Book Antiqua" pitchFamily="18" charset="0"/>
              </a:rPr>
            </a:br>
            <a:r>
              <a:rPr lang="fr-FR" sz="2400" b="1" dirty="0" smtClean="0">
                <a:latin typeface="Book Antiqua" pitchFamily="18" charset="0"/>
              </a:rPr>
              <a:t>                        …la torréfaction</a:t>
            </a:r>
            <a:endParaRPr lang="fr-FR" sz="2400" b="1" dirty="0">
              <a:latin typeface="Book Antiqua" pitchFamily="18" charset="0"/>
            </a:endParaRPr>
          </a:p>
        </p:txBody>
      </p:sp>
      <p:pic>
        <p:nvPicPr>
          <p:cNvPr id="6" name="Image 5" descr="grain avec ombre.jpg"/>
          <p:cNvPicPr>
            <a:picLocks noChangeAspect="1"/>
          </p:cNvPicPr>
          <p:nvPr/>
        </p:nvPicPr>
        <p:blipFill>
          <a:blip r:embed="rId4" cstate="print"/>
          <a:srcRect l="21134" t="28303" r="4639" b="25305"/>
          <a:stretch>
            <a:fillRect/>
          </a:stretch>
        </p:blipFill>
        <p:spPr>
          <a:xfrm>
            <a:off x="1071546" y="5214942"/>
            <a:ext cx="311729" cy="214314"/>
          </a:xfrm>
          <a:prstGeom prst="rect">
            <a:avLst/>
          </a:prstGeom>
        </p:spPr>
      </p:pic>
      <p:pic>
        <p:nvPicPr>
          <p:cNvPr id="9" name="Image 8" descr="grain avec ombre.jpg"/>
          <p:cNvPicPr>
            <a:picLocks noChangeAspect="1"/>
          </p:cNvPicPr>
          <p:nvPr/>
        </p:nvPicPr>
        <p:blipFill>
          <a:blip r:embed="rId4" cstate="print"/>
          <a:srcRect l="21134" t="28303" r="4639" b="25305"/>
          <a:stretch>
            <a:fillRect/>
          </a:stretch>
        </p:blipFill>
        <p:spPr>
          <a:xfrm>
            <a:off x="1071546" y="5572132"/>
            <a:ext cx="311729" cy="214314"/>
          </a:xfrm>
          <a:prstGeom prst="rect">
            <a:avLst/>
          </a:prstGeom>
        </p:spPr>
      </p:pic>
      <p:pic>
        <p:nvPicPr>
          <p:cNvPr id="11" name="Image 10" descr="grain avec ombre.jpg"/>
          <p:cNvPicPr>
            <a:picLocks noChangeAspect="1"/>
          </p:cNvPicPr>
          <p:nvPr/>
        </p:nvPicPr>
        <p:blipFill>
          <a:blip r:embed="rId4" cstate="print"/>
          <a:srcRect l="21134" t="28303" r="4639" b="25305"/>
          <a:stretch>
            <a:fillRect/>
          </a:stretch>
        </p:blipFill>
        <p:spPr>
          <a:xfrm>
            <a:off x="1071546" y="6143636"/>
            <a:ext cx="311729" cy="214314"/>
          </a:xfrm>
          <a:prstGeom prst="rect">
            <a:avLst/>
          </a:prstGeom>
        </p:spPr>
      </p:pic>
      <p:sp>
        <p:nvSpPr>
          <p:cNvPr id="5" name="Rectangle 4"/>
          <p:cNvSpPr/>
          <p:nvPr/>
        </p:nvSpPr>
        <p:spPr>
          <a:xfrm>
            <a:off x="428604" y="1714480"/>
            <a:ext cx="6215082" cy="7294305"/>
          </a:xfrm>
          <a:prstGeom prst="rect">
            <a:avLst/>
          </a:prstGeom>
        </p:spPr>
        <p:txBody>
          <a:bodyPr wrap="square">
            <a:spAutoFit/>
          </a:bodyPr>
          <a:lstStyle/>
          <a:p>
            <a:pPr algn="just"/>
            <a:r>
              <a:rPr lang="fr-FR" sz="1200" dirty="0" smtClean="0">
                <a:latin typeface="Book Antiqua" pitchFamily="18" charset="0"/>
              </a:rPr>
              <a:t>	</a:t>
            </a:r>
            <a:r>
              <a:rPr lang="fr-FR" sz="1200" b="1" dirty="0" smtClean="0">
                <a:latin typeface="Book Antiqua" pitchFamily="18" charset="0"/>
              </a:rPr>
              <a:t>La torréfaction est le passage </a:t>
            </a:r>
            <a:r>
              <a:rPr lang="fr-FR" sz="1200" b="1" dirty="0">
                <a:latin typeface="Book Antiqua" pitchFamily="18" charset="0"/>
              </a:rPr>
              <a:t>du café vert au café </a:t>
            </a:r>
            <a:r>
              <a:rPr lang="fr-FR" sz="1200" b="1" dirty="0" smtClean="0">
                <a:latin typeface="Book Antiqua" pitchFamily="18" charset="0"/>
              </a:rPr>
              <a:t>grillé. Elle permet de faire apparaître les essences aromatiques. </a:t>
            </a:r>
          </a:p>
          <a:p>
            <a:pPr algn="just"/>
            <a:r>
              <a:rPr lang="fr-FR" sz="1200" b="1" dirty="0" smtClean="0">
                <a:latin typeface="Book Antiqua" pitchFamily="18" charset="0"/>
              </a:rPr>
              <a:t>Par </a:t>
            </a:r>
            <a:r>
              <a:rPr lang="fr-FR" sz="1200" b="1" dirty="0">
                <a:latin typeface="Book Antiqua" pitchFamily="18" charset="0"/>
              </a:rPr>
              <a:t>la caresse de l’air brûlant, le grain de café se </a:t>
            </a:r>
            <a:r>
              <a:rPr lang="fr-FR" sz="1200" b="1" dirty="0" smtClean="0">
                <a:latin typeface="Book Antiqua" pitchFamily="18" charset="0"/>
              </a:rPr>
              <a:t>gonfle, perd son humidité </a:t>
            </a:r>
            <a:r>
              <a:rPr lang="fr-FR" sz="1200" b="1" dirty="0">
                <a:latin typeface="Book Antiqua" pitchFamily="18" charset="0"/>
              </a:rPr>
              <a:t>et libère le secret de ses </a:t>
            </a:r>
            <a:r>
              <a:rPr lang="fr-FR" sz="1200" b="1" dirty="0" smtClean="0">
                <a:latin typeface="Book Antiqua" pitchFamily="18" charset="0"/>
              </a:rPr>
              <a:t>saveurs; il se torréfie à cœur.  Cela ne se fait pas </a:t>
            </a:r>
            <a:r>
              <a:rPr lang="fr-FR" sz="1200" b="1" dirty="0">
                <a:latin typeface="Book Antiqua" pitchFamily="18" charset="0"/>
              </a:rPr>
              <a:t>uniquement à l</a:t>
            </a:r>
            <a:r>
              <a:rPr lang="fr-FR" sz="1200" b="1" dirty="0" smtClean="0">
                <a:latin typeface="Book Antiqua" pitchFamily="18" charset="0"/>
              </a:rPr>
              <a:t>’ œil mais aussi à l’ ouïe. </a:t>
            </a:r>
            <a:r>
              <a:rPr lang="fr-FR" sz="1200" b="1" dirty="0">
                <a:latin typeface="Book Antiqua" pitchFamily="18" charset="0"/>
              </a:rPr>
              <a:t>En chauffant, il </a:t>
            </a:r>
            <a:r>
              <a:rPr lang="fr-FR" sz="1200" b="1" dirty="0" smtClean="0">
                <a:latin typeface="Book Antiqua" pitchFamily="18" charset="0"/>
              </a:rPr>
              <a:t>caramélise en prenant une couleur blonde </a:t>
            </a:r>
            <a:r>
              <a:rPr lang="fr-FR" sz="1200" b="1" dirty="0">
                <a:latin typeface="Book Antiqua" pitchFamily="18" charset="0"/>
              </a:rPr>
              <a:t>, </a:t>
            </a:r>
            <a:r>
              <a:rPr lang="fr-FR" sz="1200" b="1" dirty="0" smtClean="0">
                <a:latin typeface="Book Antiqua" pitchFamily="18" charset="0"/>
              </a:rPr>
              <a:t>ambrée, </a:t>
            </a:r>
            <a:r>
              <a:rPr lang="fr-FR" sz="1200" b="1" dirty="0">
                <a:latin typeface="Book Antiqua" pitchFamily="18" charset="0"/>
              </a:rPr>
              <a:t>robe de moine </a:t>
            </a:r>
            <a:r>
              <a:rPr lang="fr-FR" sz="1200" b="1" dirty="0" smtClean="0">
                <a:latin typeface="Book Antiqua" pitchFamily="18" charset="0"/>
              </a:rPr>
              <a:t> ou  brune  et surtout, l</a:t>
            </a:r>
            <a:r>
              <a:rPr lang="fr-FR" sz="1200" dirty="0" smtClean="0">
                <a:latin typeface="Book Antiqua" pitchFamily="18" charset="0"/>
              </a:rPr>
              <a:t>e crépitement particulier des graines permet de connaître l'état d'avancement de la torréfaction</a:t>
            </a:r>
            <a:r>
              <a:rPr lang="fr-FR" sz="1200" b="1" dirty="0" smtClean="0">
                <a:latin typeface="Book Antiqua" pitchFamily="18" charset="0"/>
              </a:rPr>
              <a:t>. Plus </a:t>
            </a:r>
            <a:r>
              <a:rPr lang="fr-FR" sz="1200" b="1" dirty="0">
                <a:latin typeface="Book Antiqua" pitchFamily="18" charset="0"/>
              </a:rPr>
              <a:t>il reste clair, plus son goût est </a:t>
            </a:r>
            <a:r>
              <a:rPr lang="fr-FR" sz="1200" b="1" dirty="0" smtClean="0">
                <a:latin typeface="Book Antiqua" pitchFamily="18" charset="0"/>
              </a:rPr>
              <a:t>léger et acide, plus </a:t>
            </a:r>
            <a:r>
              <a:rPr lang="fr-FR" sz="1200" b="1" dirty="0">
                <a:latin typeface="Book Antiqua" pitchFamily="18" charset="0"/>
              </a:rPr>
              <a:t>il devient sombre, plus son âpreté envahie le palais</a:t>
            </a:r>
            <a:r>
              <a:rPr lang="fr-FR" sz="1200" b="1" dirty="0" smtClean="0">
                <a:latin typeface="Book Antiqua" pitchFamily="18" charset="0"/>
              </a:rPr>
              <a:t>. C’est </a:t>
            </a:r>
            <a:r>
              <a:rPr lang="fr-FR" sz="1200" b="1" dirty="0">
                <a:latin typeface="Book Antiqua" pitchFamily="18" charset="0"/>
              </a:rPr>
              <a:t>du torréfacteur, de son tour de main, de son savoir faire que dépend la qualité de la torréfaction</a:t>
            </a:r>
            <a:r>
              <a:rPr lang="fr-FR" sz="1200" b="1" dirty="0" smtClean="0">
                <a:latin typeface="Book Antiqua" pitchFamily="18" charset="0"/>
              </a:rPr>
              <a:t>. </a:t>
            </a:r>
            <a:endParaRPr lang="fr-FR" sz="1200" b="1" dirty="0">
              <a:latin typeface="Book Antiqua" pitchFamily="18" charset="0"/>
            </a:endParaRPr>
          </a:p>
          <a:p>
            <a:pPr algn="just"/>
            <a:r>
              <a:rPr lang="fr-FR" sz="1200" b="1" dirty="0" smtClean="0">
                <a:latin typeface="Book Antiqua" pitchFamily="18" charset="0"/>
              </a:rPr>
              <a:t>    </a:t>
            </a:r>
            <a:r>
              <a:rPr lang="fr-FR" sz="400" b="1" dirty="0" smtClean="0">
                <a:latin typeface="Book Antiqua" pitchFamily="18" charset="0"/>
              </a:rPr>
              <a:t>    </a:t>
            </a:r>
          </a:p>
          <a:p>
            <a:pPr algn="just"/>
            <a:r>
              <a:rPr lang="fr-FR" sz="1200" b="1" dirty="0" smtClean="0">
                <a:latin typeface="Book Antiqua" pitchFamily="18" charset="0"/>
              </a:rPr>
              <a:t>	La </a:t>
            </a:r>
            <a:r>
              <a:rPr lang="fr-FR" sz="1200" b="1" dirty="0">
                <a:latin typeface="Book Antiqua" pitchFamily="18" charset="0"/>
              </a:rPr>
              <a:t>torréfaction, essentielle à la préparation </a:t>
            </a:r>
            <a:r>
              <a:rPr lang="fr-FR" sz="1200" b="1" dirty="0" smtClean="0">
                <a:latin typeface="Book Antiqua" pitchFamily="18" charset="0"/>
              </a:rPr>
              <a:t>de l’excellent nectar qu’est l’Expresso, </a:t>
            </a:r>
            <a:r>
              <a:rPr lang="fr-FR" sz="1200" b="1" dirty="0">
                <a:latin typeface="Book Antiqua" pitchFamily="18" charset="0"/>
              </a:rPr>
              <a:t>nécessite les plus grands </a:t>
            </a:r>
            <a:r>
              <a:rPr lang="fr-FR" sz="1200" b="1" dirty="0" smtClean="0">
                <a:latin typeface="Book Antiqua" pitchFamily="18" charset="0"/>
              </a:rPr>
              <a:t>soins et un café vert de qualité afin d’en extraire toutes les saveurs en tasse.</a:t>
            </a:r>
          </a:p>
          <a:p>
            <a:pPr algn="just"/>
            <a:r>
              <a:rPr lang="fr-FR" sz="1200" b="1" dirty="0" smtClean="0">
                <a:latin typeface="Book Antiqua" pitchFamily="18" charset="0"/>
              </a:rPr>
              <a:t>Après la torréfaction, le café continue à vivre, un peu comme le vin. Il travaille de deux façons : tout d'abord les arômes libérés par la torréfaction s'exhalent, d'où la délicieuse odeur régnant chez le torréfacteur, puis il vieillit.</a:t>
            </a:r>
          </a:p>
          <a:p>
            <a:pPr algn="just"/>
            <a:endParaRPr lang="fr-FR" sz="1200" b="1" dirty="0" smtClean="0">
              <a:latin typeface="Book Antiqua" pitchFamily="18" charset="0"/>
            </a:endParaRPr>
          </a:p>
          <a:p>
            <a:pPr algn="just"/>
            <a:r>
              <a:rPr lang="fr-FR" sz="1200" b="1" dirty="0" smtClean="0">
                <a:latin typeface="Book Antiqua" pitchFamily="18" charset="0"/>
              </a:rPr>
              <a:t>Il existe trois types de torréfaction, qui sont : </a:t>
            </a:r>
          </a:p>
          <a:p>
            <a:pPr algn="just"/>
            <a:r>
              <a:rPr lang="fr-FR" sz="1200" b="1" dirty="0">
                <a:latin typeface="Book Antiqua" pitchFamily="18" charset="0"/>
              </a:rPr>
              <a:t>	</a:t>
            </a:r>
            <a:r>
              <a:rPr lang="fr-FR" sz="1200" b="1" dirty="0" smtClean="0">
                <a:latin typeface="Book Antiqua" pitchFamily="18" charset="0"/>
              </a:rPr>
              <a:t>la torréfaction industrielle appelé aussi rapide ou flash, de 90 secondes à 6 minutes. Cette méthode concerne les cafés destinés à la grande distribution.</a:t>
            </a:r>
          </a:p>
          <a:p>
            <a:pPr algn="just"/>
            <a:r>
              <a:rPr lang="fr-FR" sz="1200" b="1" dirty="0">
                <a:latin typeface="Book Antiqua" pitchFamily="18" charset="0"/>
              </a:rPr>
              <a:t>	</a:t>
            </a:r>
            <a:r>
              <a:rPr lang="fr-FR" sz="1200" b="1" dirty="0" smtClean="0">
                <a:latin typeface="Book Antiqua" pitchFamily="18" charset="0"/>
              </a:rPr>
              <a:t>la torréfaction traditionnelle automatisée de 18 à 25 minutes qui ne prend pas en considération certains paramètres puisque semi-automatique, dénaturant ainsi le produit).</a:t>
            </a:r>
          </a:p>
          <a:p>
            <a:pPr algn="just"/>
            <a:r>
              <a:rPr lang="fr-FR" sz="1200" b="1" dirty="0">
                <a:latin typeface="Book Antiqua" pitchFamily="18" charset="0"/>
              </a:rPr>
              <a:t>	</a:t>
            </a:r>
            <a:r>
              <a:rPr lang="fr-FR" sz="1200" b="1" dirty="0" smtClean="0">
                <a:latin typeface="Book Antiqua" pitchFamily="18" charset="0"/>
              </a:rPr>
              <a:t>la torréfaction artisanale qui tient compte des caractéristiques propres à chaque café (taux d’humidité, grosseur des fèves, variété, hygrométrie…). La durée de torréfaction artisanale est de 18 à 25 minutes, en fonction  de la cuisson désirée. Une fois la torréfaction achevée, les grains sont refroidis par brassage d'air. </a:t>
            </a:r>
          </a:p>
          <a:p>
            <a:pPr algn="just"/>
            <a:endParaRPr lang="fr-FR" sz="1200" b="1" dirty="0" smtClean="0">
              <a:latin typeface="Book Antiqua" pitchFamily="18" charset="0"/>
            </a:endParaRPr>
          </a:p>
          <a:p>
            <a:pPr algn="just"/>
            <a:r>
              <a:rPr lang="fr-FR" sz="1200" b="1" dirty="0" smtClean="0">
                <a:latin typeface="Book Antiqua" pitchFamily="18" charset="0"/>
              </a:rPr>
              <a:t>La torréfaction artisanale est la seule permettant d’optimiser les saveurs et les arômes en transformant progressivement la fève de café.</a:t>
            </a:r>
          </a:p>
          <a:p>
            <a:pPr algn="just"/>
            <a:endParaRPr lang="fr-FR" sz="1200" b="1" dirty="0">
              <a:latin typeface="Book Antiqua" pitchFamily="18" charset="0"/>
            </a:endParaRPr>
          </a:p>
          <a:p>
            <a:pPr algn="just"/>
            <a:r>
              <a:rPr lang="fr-FR" sz="1200" b="1" dirty="0" smtClean="0">
                <a:latin typeface="Book Antiqua" pitchFamily="18" charset="0"/>
              </a:rPr>
              <a:t>Nos </a:t>
            </a:r>
            <a:r>
              <a:rPr lang="fr-FR" sz="1200" b="1" dirty="0">
                <a:latin typeface="Book Antiqua" pitchFamily="18" charset="0"/>
              </a:rPr>
              <a:t>cafés sont </a:t>
            </a:r>
            <a:r>
              <a:rPr lang="fr-FR" sz="1200" b="1" dirty="0" smtClean="0">
                <a:latin typeface="Book Antiqua" pitchFamily="18" charset="0"/>
              </a:rPr>
              <a:t> des cafés d’origine 100% Arabica (Brésil et             ) qui sont torréfiés        </a:t>
            </a:r>
          </a:p>
          <a:p>
            <a:pPr algn="just"/>
            <a:r>
              <a:rPr lang="fr-FR" sz="1200" b="1" dirty="0" smtClean="0">
                <a:latin typeface="Book Antiqua" pitchFamily="18" charset="0"/>
              </a:rPr>
              <a:t>« robe de moine », </a:t>
            </a:r>
            <a:r>
              <a:rPr lang="fr-FR" sz="1200" b="1" dirty="0">
                <a:latin typeface="Book Antiqua" pitchFamily="18" charset="0"/>
              </a:rPr>
              <a:t>un grain de couleur intermédiaire qui donne un café légèrement acidulé et parfumé</a:t>
            </a:r>
            <a:r>
              <a:rPr lang="fr-FR" sz="1200" b="1" dirty="0" smtClean="0">
                <a:latin typeface="Book Antiqua" pitchFamily="18" charset="0"/>
              </a:rPr>
              <a:t>.</a:t>
            </a:r>
            <a:r>
              <a:rPr lang="fr-FR" sz="1200" b="1" dirty="0" smtClean="0"/>
              <a:t> </a:t>
            </a:r>
            <a:endParaRPr lang="fr-FR" sz="1200" b="1" dirty="0">
              <a:latin typeface="Book Antiqua" pitchFamily="18" charset="0"/>
            </a:endParaRPr>
          </a:p>
          <a:p>
            <a:pPr algn="just"/>
            <a:endParaRPr lang="fr-FR" sz="1200" b="1" dirty="0" smtClean="0">
              <a:latin typeface="Book Antiqua" pitchFamily="18" charset="0"/>
            </a:endParaRPr>
          </a:p>
          <a:p>
            <a:endParaRPr lang="fr-FR" sz="1200" dirty="0" smtClean="0">
              <a:latin typeface="Book Antiqua" pitchFamily="18" charset="0"/>
            </a:endParaRPr>
          </a:p>
          <a:p>
            <a:endParaRPr lang="fr-FR" sz="1200" dirty="0" smtClean="0">
              <a:latin typeface="Book Antiqua" pitchFamily="18" charset="0"/>
            </a:endParaRPr>
          </a:p>
          <a:p>
            <a:endParaRPr lang="fr-FR" sz="1200" dirty="0">
              <a:latin typeface="Book Antiqua" pitchFamily="18" charset="0"/>
            </a:endParaRPr>
          </a:p>
        </p:txBody>
      </p:sp>
      <p:pic>
        <p:nvPicPr>
          <p:cNvPr id="12" name="Image 11" descr="logo arôme café copie.jpg"/>
          <p:cNvPicPr>
            <a:picLocks noChangeAspect="1"/>
          </p:cNvPicPr>
          <p:nvPr/>
        </p:nvPicPr>
        <p:blipFill>
          <a:blip r:embed="rId5"/>
          <a:stretch>
            <a:fillRect/>
          </a:stretch>
        </p:blipFill>
        <p:spPr>
          <a:xfrm>
            <a:off x="357166" y="357158"/>
            <a:ext cx="1000132" cy="1000108"/>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p:val>
                                            <p:fltVal val="0"/>
                                          </p:val>
                                        </p:tav>
                                        <p:tav tm="100000">
                                          <p:val>
                                            <p:strVal val="#ppt_w"/>
                                          </p:val>
                                        </p:tav>
                                      </p:tavLst>
                                    </p:anim>
                                    <p:anim calcmode="lin" valueType="num">
                                      <p:cBhvr>
                                        <p:cTn id="8" dur="3000" fill="hold"/>
                                        <p:tgtEl>
                                          <p:spTgt spid="5"/>
                                        </p:tgtEl>
                                        <p:attrNameLst>
                                          <p:attrName>ppt_h</p:attrName>
                                        </p:attrNameLst>
                                      </p:cBhvr>
                                      <p:tavLst>
                                        <p:tav tm="0">
                                          <p:val>
                                            <p:fltVal val="0"/>
                                          </p:val>
                                        </p:tav>
                                        <p:tav tm="100000">
                                          <p:val>
                                            <p:strVal val="#ppt_h"/>
                                          </p:val>
                                        </p:tav>
                                      </p:tavLst>
                                    </p:anim>
                                    <p:animEffect transition="in" filter="fade">
                                      <p:cBhvr>
                                        <p:cTn id="9"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re 1"/>
          <p:cNvSpPr>
            <a:spLocks noGrp="1"/>
          </p:cNvSpPr>
          <p:nvPr>
            <p:ph type="title"/>
          </p:nvPr>
        </p:nvSpPr>
        <p:spPr>
          <a:xfrm>
            <a:off x="2143116" y="214282"/>
            <a:ext cx="4429156" cy="1500198"/>
          </a:xfrm>
        </p:spPr>
        <p:txBody>
          <a:bodyPr>
            <a:normAutofit/>
          </a:bodyPr>
          <a:lstStyle/>
          <a:p>
            <a:r>
              <a:rPr lang="fr-FR" sz="2400" b="1" dirty="0" smtClean="0">
                <a:latin typeface="Book Antiqua" pitchFamily="18" charset="0"/>
              </a:rPr>
              <a:t>La Distribution Automatique</a:t>
            </a:r>
            <a:endParaRPr lang="fr-FR" sz="2400" b="1" dirty="0">
              <a:latin typeface="Book Antiqua" pitchFamily="18" charset="0"/>
            </a:endParaRPr>
          </a:p>
        </p:txBody>
      </p:sp>
      <p:sp>
        <p:nvSpPr>
          <p:cNvPr id="12" name="Text Box 5"/>
          <p:cNvSpPr txBox="1">
            <a:spLocks noChangeArrowheads="1"/>
          </p:cNvSpPr>
          <p:nvPr/>
        </p:nvSpPr>
        <p:spPr bwMode="auto">
          <a:xfrm>
            <a:off x="642918" y="3071802"/>
            <a:ext cx="2381244" cy="404498"/>
          </a:xfrm>
          <a:prstGeom prst="rect">
            <a:avLst/>
          </a:prstGeom>
          <a:noFill/>
          <a:ln w="9525">
            <a:noFill/>
            <a:miter lim="800000"/>
            <a:headEnd/>
            <a:tailEnd/>
          </a:ln>
        </p:spPr>
        <p:txBody>
          <a:bodyPr wrap="square" lIns="95785" tIns="47893" rIns="95785" bIns="47893">
            <a:spAutoFit/>
          </a:bodyPr>
          <a:lstStyle/>
          <a:p>
            <a:pPr defTabSz="957263">
              <a:spcBef>
                <a:spcPct val="50000"/>
              </a:spcBef>
            </a:pPr>
            <a:r>
              <a:rPr lang="en-US" sz="2000" b="1" dirty="0" smtClean="0">
                <a:latin typeface="Book Antiqua" pitchFamily="18" charset="0"/>
              </a:rPr>
              <a:t>Boissons chaudes</a:t>
            </a:r>
            <a:endParaRPr lang="en-US" sz="2000" dirty="0">
              <a:latin typeface="Book Antiqua" pitchFamily="18" charset="0"/>
            </a:endParaRPr>
          </a:p>
        </p:txBody>
      </p:sp>
      <p:pic>
        <p:nvPicPr>
          <p:cNvPr id="13" name="Image 12" descr="Astro.jpg"/>
          <p:cNvPicPr>
            <a:picLocks noChangeAspect="1"/>
          </p:cNvPicPr>
          <p:nvPr/>
        </p:nvPicPr>
        <p:blipFill>
          <a:blip r:embed="rId4" cstate="print"/>
          <a:srcRect l="26478" t="6250" r="26478" b="10937"/>
          <a:stretch>
            <a:fillRect/>
          </a:stretch>
        </p:blipFill>
        <p:spPr>
          <a:xfrm>
            <a:off x="775211" y="3502109"/>
            <a:ext cx="926048" cy="2172024"/>
          </a:xfrm>
          <a:prstGeom prst="rect">
            <a:avLst/>
          </a:prstGeom>
        </p:spPr>
      </p:pic>
      <p:pic>
        <p:nvPicPr>
          <p:cNvPr id="14" name="Image 13" descr="Snakky SlaveBB.jpg"/>
          <p:cNvPicPr>
            <a:picLocks noChangeAspect="1"/>
          </p:cNvPicPr>
          <p:nvPr/>
        </p:nvPicPr>
        <p:blipFill>
          <a:blip r:embed="rId5" cstate="print"/>
          <a:srcRect l="8376" t="1929" r="24124" b="6316"/>
          <a:stretch>
            <a:fillRect/>
          </a:stretch>
        </p:blipFill>
        <p:spPr>
          <a:xfrm>
            <a:off x="642918" y="6391310"/>
            <a:ext cx="905917" cy="2151533"/>
          </a:xfrm>
          <a:prstGeom prst="rect">
            <a:avLst/>
          </a:prstGeom>
        </p:spPr>
      </p:pic>
      <p:graphicFrame>
        <p:nvGraphicFramePr>
          <p:cNvPr id="62487" name="Object 23"/>
          <p:cNvGraphicFramePr>
            <a:graphicFrameLocks noChangeAspect="1"/>
          </p:cNvGraphicFramePr>
          <p:nvPr/>
        </p:nvGraphicFramePr>
        <p:xfrm>
          <a:off x="1502820" y="6391310"/>
          <a:ext cx="1224276" cy="2237021"/>
        </p:xfrm>
        <a:graphic>
          <a:graphicData uri="http://schemas.openxmlformats.org/presentationml/2006/ole">
            <p:oleObj spid="_x0000_s1026" name="Photo Editor Photo" r:id="rId6" imgW="1943371" imgH="3820058" progId="">
              <p:embed/>
            </p:oleObj>
          </a:graphicData>
        </a:graphic>
      </p:graphicFrame>
      <p:sp>
        <p:nvSpPr>
          <p:cNvPr id="16" name="Text Box 5"/>
          <p:cNvSpPr txBox="1">
            <a:spLocks noChangeArrowheads="1"/>
          </p:cNvSpPr>
          <p:nvPr/>
        </p:nvSpPr>
        <p:spPr bwMode="auto">
          <a:xfrm>
            <a:off x="709064" y="5899531"/>
            <a:ext cx="3373461" cy="348070"/>
          </a:xfrm>
          <a:prstGeom prst="rect">
            <a:avLst/>
          </a:prstGeom>
          <a:noFill/>
          <a:ln w="9525">
            <a:noFill/>
            <a:miter lim="800000"/>
            <a:headEnd/>
            <a:tailEnd/>
          </a:ln>
        </p:spPr>
        <p:txBody>
          <a:bodyPr wrap="square" lIns="95785" tIns="47893" rIns="95785" bIns="47893">
            <a:spAutoFit/>
          </a:bodyPr>
          <a:lstStyle/>
          <a:p>
            <a:pPr defTabSz="957263">
              <a:spcBef>
                <a:spcPct val="50000"/>
              </a:spcBef>
            </a:pPr>
            <a:r>
              <a:rPr lang="en-US" sz="2000" b="1" dirty="0" smtClean="0">
                <a:latin typeface="Book Antiqua" pitchFamily="18" charset="0"/>
              </a:rPr>
              <a:t>Confiseries et alimentaires</a:t>
            </a:r>
            <a:endParaRPr lang="en-US" sz="2000" dirty="0">
              <a:latin typeface="Book Antiqua" pitchFamily="18" charset="0"/>
            </a:endParaRPr>
          </a:p>
        </p:txBody>
      </p:sp>
      <p:sp>
        <p:nvSpPr>
          <p:cNvPr id="17" name="ZoneTexte 16"/>
          <p:cNvSpPr txBox="1"/>
          <p:nvPr/>
        </p:nvSpPr>
        <p:spPr>
          <a:xfrm>
            <a:off x="2428868" y="4000496"/>
            <a:ext cx="3638046" cy="1015663"/>
          </a:xfrm>
          <a:prstGeom prst="rect">
            <a:avLst/>
          </a:prstGeom>
          <a:noFill/>
        </p:spPr>
        <p:txBody>
          <a:bodyPr wrap="square" rtlCol="0">
            <a:spAutoFit/>
          </a:bodyPr>
          <a:lstStyle/>
          <a:p>
            <a:pPr algn="just"/>
            <a:r>
              <a:rPr lang="fr-FR" sz="1200" dirty="0" smtClean="0"/>
              <a:t>Offrez la possibilité à votre personnel de prendre un instant de détente tout en dégustant un petit noir ou une autre boisson chaude (cappuccino, café au lait, café noisette, chocolat, thé, potage…) !</a:t>
            </a:r>
          </a:p>
          <a:p>
            <a:pPr algn="just"/>
            <a:endParaRPr lang="fr-FR" sz="1200" dirty="0"/>
          </a:p>
        </p:txBody>
      </p:sp>
      <p:sp>
        <p:nvSpPr>
          <p:cNvPr id="18" name="ZoneTexte 17"/>
          <p:cNvSpPr txBox="1"/>
          <p:nvPr/>
        </p:nvSpPr>
        <p:spPr>
          <a:xfrm>
            <a:off x="3156477" y="6575727"/>
            <a:ext cx="2778144" cy="2224670"/>
          </a:xfrm>
          <a:prstGeom prst="rect">
            <a:avLst/>
          </a:prstGeom>
          <a:noFill/>
        </p:spPr>
        <p:txBody>
          <a:bodyPr wrap="square" rtlCol="0">
            <a:spAutoFit/>
          </a:bodyPr>
          <a:lstStyle/>
          <a:p>
            <a:endParaRPr lang="fr-FR" dirty="0" smtClean="0"/>
          </a:p>
          <a:p>
            <a:endParaRPr lang="fr-FR" dirty="0"/>
          </a:p>
          <a:p>
            <a:endParaRPr lang="fr-FR" dirty="0" smtClean="0"/>
          </a:p>
          <a:p>
            <a:endParaRPr lang="fr-FR" dirty="0"/>
          </a:p>
          <a:p>
            <a:endParaRPr lang="fr-FR" dirty="0" smtClean="0"/>
          </a:p>
          <a:p>
            <a:endParaRPr lang="fr-FR" dirty="0"/>
          </a:p>
          <a:p>
            <a:endParaRPr lang="fr-FR" dirty="0" smtClean="0"/>
          </a:p>
          <a:p>
            <a:endParaRPr lang="fr-FR" dirty="0"/>
          </a:p>
          <a:p>
            <a:endParaRPr lang="fr-FR" dirty="0"/>
          </a:p>
        </p:txBody>
      </p:sp>
      <p:sp>
        <p:nvSpPr>
          <p:cNvPr id="15" name="ZoneTexte 14"/>
          <p:cNvSpPr txBox="1"/>
          <p:nvPr/>
        </p:nvSpPr>
        <p:spPr>
          <a:xfrm>
            <a:off x="500042" y="2071670"/>
            <a:ext cx="6000792" cy="954107"/>
          </a:xfrm>
          <a:prstGeom prst="rect">
            <a:avLst/>
          </a:prstGeom>
          <a:noFill/>
        </p:spPr>
        <p:txBody>
          <a:bodyPr wrap="square" rtlCol="0">
            <a:spAutoFit/>
          </a:bodyPr>
          <a:lstStyle/>
          <a:p>
            <a:pPr algn="just"/>
            <a:r>
              <a:rPr lang="fr-FR" sz="1400" dirty="0" smtClean="0">
                <a:latin typeface="Book Antiqua" pitchFamily="18" charset="0"/>
                <a:ea typeface="Batang" pitchFamily="18" charset="-127"/>
              </a:rPr>
              <a:t>	Nous mettons gratuitement à votre disposition une large gamme de distributeurs automatiques afin de vous proposer un service de qualité au sein de votre société. Nous travaillons avec les deux leaders européens de distributeur automatique ( Necta et Bianchi ). </a:t>
            </a:r>
            <a:endParaRPr lang="fr-FR" sz="1400" dirty="0">
              <a:latin typeface="Book Antiqua" pitchFamily="18" charset="0"/>
              <a:ea typeface="Batang" pitchFamily="18" charset="-127"/>
            </a:endParaRPr>
          </a:p>
        </p:txBody>
      </p:sp>
      <p:sp>
        <p:nvSpPr>
          <p:cNvPr id="19" name="ZoneTexte 18"/>
          <p:cNvSpPr txBox="1"/>
          <p:nvPr/>
        </p:nvSpPr>
        <p:spPr>
          <a:xfrm>
            <a:off x="2928934" y="6500826"/>
            <a:ext cx="3786214" cy="1200329"/>
          </a:xfrm>
          <a:prstGeom prst="rect">
            <a:avLst/>
          </a:prstGeom>
          <a:noFill/>
        </p:spPr>
        <p:txBody>
          <a:bodyPr wrap="square" rtlCol="0">
            <a:spAutoFit/>
          </a:bodyPr>
          <a:lstStyle/>
          <a:p>
            <a:pPr algn="just"/>
            <a:r>
              <a:rPr lang="fr-FR" sz="1200" dirty="0" smtClean="0">
                <a:latin typeface="Book Antiqua" pitchFamily="18" charset="0"/>
              </a:rPr>
              <a:t>Nous mettons a votre disposition une large gamme de confiseries, de gâteaux, madeleines, barres céréalières, produits salés ( Nestlé, Lu, Haribo, le Guillou … ) pour les petits  creux de la journée et pour la pause déjeuner une gamme de  `` snacking ‘’ à déguster ( sandwichs, plats, salades … ).</a:t>
            </a:r>
            <a:endParaRPr lang="fr-FR" sz="1200" dirty="0">
              <a:latin typeface="Book Antiqua" pitchFamily="18" charset="0"/>
            </a:endParaRPr>
          </a:p>
        </p:txBody>
      </p:sp>
      <p:pic>
        <p:nvPicPr>
          <p:cNvPr id="20" name="Image 19" descr="logo arôme café copie.jpg"/>
          <p:cNvPicPr>
            <a:picLocks noChangeAspect="1"/>
          </p:cNvPicPr>
          <p:nvPr/>
        </p:nvPicPr>
        <p:blipFill>
          <a:blip r:embed="rId7"/>
          <a:stretch>
            <a:fillRect/>
          </a:stretch>
        </p:blipFill>
        <p:spPr>
          <a:xfrm>
            <a:off x="357166" y="357158"/>
            <a:ext cx="1000132" cy="1000108"/>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1000" fill="hold"/>
                                        <p:tgtEl>
                                          <p:spTgt spid="12"/>
                                        </p:tgtEl>
                                        <p:attrNameLst>
                                          <p:attrName>ppt_w</p:attrName>
                                        </p:attrNameLst>
                                      </p:cBhvr>
                                      <p:tavLst>
                                        <p:tav tm="0">
                                          <p:val>
                                            <p:fltVal val="0"/>
                                          </p:val>
                                        </p:tav>
                                        <p:tav tm="100000">
                                          <p:val>
                                            <p:strVal val="#ppt_w"/>
                                          </p:val>
                                        </p:tav>
                                      </p:tavLst>
                                    </p:anim>
                                    <p:anim calcmode="lin" valueType="num">
                                      <p:cBhvr>
                                        <p:cTn id="8" dur="1000" fill="hold"/>
                                        <p:tgtEl>
                                          <p:spTgt spid="12"/>
                                        </p:tgtEl>
                                        <p:attrNameLst>
                                          <p:attrName>ppt_h</p:attrName>
                                        </p:attrNameLst>
                                      </p:cBhvr>
                                      <p:tavLst>
                                        <p:tav tm="0">
                                          <p:val>
                                            <p:fltVal val="0"/>
                                          </p:val>
                                        </p:tav>
                                        <p:tav tm="100000">
                                          <p:val>
                                            <p:strVal val="#ppt_h"/>
                                          </p:val>
                                        </p:tav>
                                      </p:tavLst>
                                    </p:anim>
                                    <p:animEffect transition="in" filter="fade">
                                      <p:cBhvr>
                                        <p:cTn id="9" dur="1000"/>
                                        <p:tgtEl>
                                          <p:spTgt spid="12"/>
                                        </p:tgtEl>
                                      </p:cBhvr>
                                    </p:animEffect>
                                  </p:childTnLst>
                                </p:cTn>
                              </p:par>
                            </p:childTnLst>
                          </p:cTn>
                        </p:par>
                        <p:par>
                          <p:cTn id="10" fill="hold">
                            <p:stCondLst>
                              <p:cond delay="1000"/>
                            </p:stCondLst>
                            <p:childTnLst>
                              <p:par>
                                <p:cTn id="11" presetID="53" presetClass="entr" presetSubtype="0" fill="hold" nodeType="afterEffect">
                                  <p:stCondLst>
                                    <p:cond delay="0"/>
                                  </p:stCondLst>
                                  <p:childTnLst>
                                    <p:set>
                                      <p:cBhvr>
                                        <p:cTn id="12" dur="1" fill="hold">
                                          <p:stCondLst>
                                            <p:cond delay="0"/>
                                          </p:stCondLst>
                                        </p:cTn>
                                        <p:tgtEl>
                                          <p:spTgt spid="13"/>
                                        </p:tgtEl>
                                        <p:attrNameLst>
                                          <p:attrName>style.visibility</p:attrName>
                                        </p:attrNameLst>
                                      </p:cBhvr>
                                      <p:to>
                                        <p:strVal val="visible"/>
                                      </p:to>
                                    </p:set>
                                    <p:anim calcmode="lin" valueType="num">
                                      <p:cBhvr>
                                        <p:cTn id="13" dur="1000" fill="hold"/>
                                        <p:tgtEl>
                                          <p:spTgt spid="13"/>
                                        </p:tgtEl>
                                        <p:attrNameLst>
                                          <p:attrName>ppt_w</p:attrName>
                                        </p:attrNameLst>
                                      </p:cBhvr>
                                      <p:tavLst>
                                        <p:tav tm="0">
                                          <p:val>
                                            <p:fltVal val="0"/>
                                          </p:val>
                                        </p:tav>
                                        <p:tav tm="100000">
                                          <p:val>
                                            <p:strVal val="#ppt_w"/>
                                          </p:val>
                                        </p:tav>
                                      </p:tavLst>
                                    </p:anim>
                                    <p:anim calcmode="lin" valueType="num">
                                      <p:cBhvr>
                                        <p:cTn id="14" dur="1000" fill="hold"/>
                                        <p:tgtEl>
                                          <p:spTgt spid="13"/>
                                        </p:tgtEl>
                                        <p:attrNameLst>
                                          <p:attrName>ppt_h</p:attrName>
                                        </p:attrNameLst>
                                      </p:cBhvr>
                                      <p:tavLst>
                                        <p:tav tm="0">
                                          <p:val>
                                            <p:fltVal val="0"/>
                                          </p:val>
                                        </p:tav>
                                        <p:tav tm="100000">
                                          <p:val>
                                            <p:strVal val="#ppt_h"/>
                                          </p:val>
                                        </p:tav>
                                      </p:tavLst>
                                    </p:anim>
                                    <p:animEffect transition="in" filter="fade">
                                      <p:cBhvr>
                                        <p:cTn id="15" dur="1000"/>
                                        <p:tgtEl>
                                          <p:spTgt spid="13"/>
                                        </p:tgtEl>
                                      </p:cBhvr>
                                    </p:animEffect>
                                  </p:childTnLst>
                                </p:cTn>
                              </p:par>
                            </p:childTnLst>
                          </p:cTn>
                        </p:par>
                        <p:par>
                          <p:cTn id="16" fill="hold">
                            <p:stCondLst>
                              <p:cond delay="2000"/>
                            </p:stCondLst>
                            <p:childTnLst>
                              <p:par>
                                <p:cTn id="17" presetID="53" presetClass="entr" presetSubtype="0" fill="hold" grpId="0" nodeType="afterEffect">
                                  <p:stCondLst>
                                    <p:cond delay="0"/>
                                  </p:stCondLst>
                                  <p:childTnLst>
                                    <p:set>
                                      <p:cBhvr>
                                        <p:cTn id="18" dur="1" fill="hold">
                                          <p:stCondLst>
                                            <p:cond delay="0"/>
                                          </p:stCondLst>
                                        </p:cTn>
                                        <p:tgtEl>
                                          <p:spTgt spid="17"/>
                                        </p:tgtEl>
                                        <p:attrNameLst>
                                          <p:attrName>style.visibility</p:attrName>
                                        </p:attrNameLst>
                                      </p:cBhvr>
                                      <p:to>
                                        <p:strVal val="visible"/>
                                      </p:to>
                                    </p:set>
                                    <p:anim calcmode="lin" valueType="num">
                                      <p:cBhvr>
                                        <p:cTn id="19" dur="500" fill="hold"/>
                                        <p:tgtEl>
                                          <p:spTgt spid="17"/>
                                        </p:tgtEl>
                                        <p:attrNameLst>
                                          <p:attrName>ppt_w</p:attrName>
                                        </p:attrNameLst>
                                      </p:cBhvr>
                                      <p:tavLst>
                                        <p:tav tm="0">
                                          <p:val>
                                            <p:fltVal val="0"/>
                                          </p:val>
                                        </p:tav>
                                        <p:tav tm="100000">
                                          <p:val>
                                            <p:strVal val="#ppt_w"/>
                                          </p:val>
                                        </p:tav>
                                      </p:tavLst>
                                    </p:anim>
                                    <p:anim calcmode="lin" valueType="num">
                                      <p:cBhvr>
                                        <p:cTn id="20" dur="500" fill="hold"/>
                                        <p:tgtEl>
                                          <p:spTgt spid="17"/>
                                        </p:tgtEl>
                                        <p:attrNameLst>
                                          <p:attrName>ppt_h</p:attrName>
                                        </p:attrNameLst>
                                      </p:cBhvr>
                                      <p:tavLst>
                                        <p:tav tm="0">
                                          <p:val>
                                            <p:fltVal val="0"/>
                                          </p:val>
                                        </p:tav>
                                        <p:tav tm="100000">
                                          <p:val>
                                            <p:strVal val="#ppt_h"/>
                                          </p:val>
                                        </p:tav>
                                      </p:tavLst>
                                    </p:anim>
                                    <p:animEffect transition="in" filter="fade">
                                      <p:cBhvr>
                                        <p:cTn id="21" dur="500"/>
                                        <p:tgtEl>
                                          <p:spTgt spid="17"/>
                                        </p:tgtEl>
                                      </p:cBhvr>
                                    </p:animEffect>
                                  </p:childTnLst>
                                </p:cTn>
                              </p:par>
                            </p:childTnLst>
                          </p:cTn>
                        </p:par>
                        <p:par>
                          <p:cTn id="22" fill="hold">
                            <p:stCondLst>
                              <p:cond delay="2500"/>
                            </p:stCondLst>
                            <p:childTnLst>
                              <p:par>
                                <p:cTn id="23" presetID="53" presetClass="entr" presetSubtype="0" fill="hold" grpId="0" nodeType="afterEffect">
                                  <p:stCondLst>
                                    <p:cond delay="0"/>
                                  </p:stCondLst>
                                  <p:childTnLst>
                                    <p:set>
                                      <p:cBhvr>
                                        <p:cTn id="24" dur="1" fill="hold">
                                          <p:stCondLst>
                                            <p:cond delay="0"/>
                                          </p:stCondLst>
                                        </p:cTn>
                                        <p:tgtEl>
                                          <p:spTgt spid="16"/>
                                        </p:tgtEl>
                                        <p:attrNameLst>
                                          <p:attrName>style.visibility</p:attrName>
                                        </p:attrNameLst>
                                      </p:cBhvr>
                                      <p:to>
                                        <p:strVal val="visible"/>
                                      </p:to>
                                    </p:set>
                                    <p:anim calcmode="lin" valueType="num">
                                      <p:cBhvr>
                                        <p:cTn id="25" dur="2000" fill="hold"/>
                                        <p:tgtEl>
                                          <p:spTgt spid="16"/>
                                        </p:tgtEl>
                                        <p:attrNameLst>
                                          <p:attrName>ppt_w</p:attrName>
                                        </p:attrNameLst>
                                      </p:cBhvr>
                                      <p:tavLst>
                                        <p:tav tm="0">
                                          <p:val>
                                            <p:fltVal val="0"/>
                                          </p:val>
                                        </p:tav>
                                        <p:tav tm="100000">
                                          <p:val>
                                            <p:strVal val="#ppt_w"/>
                                          </p:val>
                                        </p:tav>
                                      </p:tavLst>
                                    </p:anim>
                                    <p:anim calcmode="lin" valueType="num">
                                      <p:cBhvr>
                                        <p:cTn id="26" dur="2000" fill="hold"/>
                                        <p:tgtEl>
                                          <p:spTgt spid="16"/>
                                        </p:tgtEl>
                                        <p:attrNameLst>
                                          <p:attrName>ppt_h</p:attrName>
                                        </p:attrNameLst>
                                      </p:cBhvr>
                                      <p:tavLst>
                                        <p:tav tm="0">
                                          <p:val>
                                            <p:fltVal val="0"/>
                                          </p:val>
                                        </p:tav>
                                        <p:tav tm="100000">
                                          <p:val>
                                            <p:strVal val="#ppt_h"/>
                                          </p:val>
                                        </p:tav>
                                      </p:tavLst>
                                    </p:anim>
                                    <p:animEffect transition="in" filter="fade">
                                      <p:cBhvr>
                                        <p:cTn id="27" dur="2000"/>
                                        <p:tgtEl>
                                          <p:spTgt spid="16"/>
                                        </p:tgtEl>
                                      </p:cBhvr>
                                    </p:animEffect>
                                  </p:childTnLst>
                                </p:cTn>
                              </p:par>
                            </p:childTnLst>
                          </p:cTn>
                        </p:par>
                        <p:par>
                          <p:cTn id="28" fill="hold">
                            <p:stCondLst>
                              <p:cond delay="4500"/>
                            </p:stCondLst>
                            <p:childTnLst>
                              <p:par>
                                <p:cTn id="29" presetID="53" presetClass="entr" presetSubtype="0" fill="hold" nodeType="afterEffect">
                                  <p:stCondLst>
                                    <p:cond delay="0"/>
                                  </p:stCondLst>
                                  <p:childTnLst>
                                    <p:set>
                                      <p:cBhvr>
                                        <p:cTn id="30" dur="1" fill="hold">
                                          <p:stCondLst>
                                            <p:cond delay="0"/>
                                          </p:stCondLst>
                                        </p:cTn>
                                        <p:tgtEl>
                                          <p:spTgt spid="62487"/>
                                        </p:tgtEl>
                                        <p:attrNameLst>
                                          <p:attrName>style.visibility</p:attrName>
                                        </p:attrNameLst>
                                      </p:cBhvr>
                                      <p:to>
                                        <p:strVal val="visible"/>
                                      </p:to>
                                    </p:set>
                                    <p:anim calcmode="lin" valueType="num">
                                      <p:cBhvr>
                                        <p:cTn id="31" dur="2000" fill="hold"/>
                                        <p:tgtEl>
                                          <p:spTgt spid="62487"/>
                                        </p:tgtEl>
                                        <p:attrNameLst>
                                          <p:attrName>ppt_w</p:attrName>
                                        </p:attrNameLst>
                                      </p:cBhvr>
                                      <p:tavLst>
                                        <p:tav tm="0">
                                          <p:val>
                                            <p:fltVal val="0"/>
                                          </p:val>
                                        </p:tav>
                                        <p:tav tm="100000">
                                          <p:val>
                                            <p:strVal val="#ppt_w"/>
                                          </p:val>
                                        </p:tav>
                                      </p:tavLst>
                                    </p:anim>
                                    <p:anim calcmode="lin" valueType="num">
                                      <p:cBhvr>
                                        <p:cTn id="32" dur="2000" fill="hold"/>
                                        <p:tgtEl>
                                          <p:spTgt spid="62487"/>
                                        </p:tgtEl>
                                        <p:attrNameLst>
                                          <p:attrName>ppt_h</p:attrName>
                                        </p:attrNameLst>
                                      </p:cBhvr>
                                      <p:tavLst>
                                        <p:tav tm="0">
                                          <p:val>
                                            <p:fltVal val="0"/>
                                          </p:val>
                                        </p:tav>
                                        <p:tav tm="100000">
                                          <p:val>
                                            <p:strVal val="#ppt_h"/>
                                          </p:val>
                                        </p:tav>
                                      </p:tavLst>
                                    </p:anim>
                                    <p:animEffect transition="in" filter="fade">
                                      <p:cBhvr>
                                        <p:cTn id="33" dur="2000"/>
                                        <p:tgtEl>
                                          <p:spTgt spid="62487"/>
                                        </p:tgtEl>
                                      </p:cBhvr>
                                    </p:animEffect>
                                  </p:childTnLst>
                                </p:cTn>
                              </p:par>
                            </p:childTnLst>
                          </p:cTn>
                        </p:par>
                        <p:par>
                          <p:cTn id="34" fill="hold">
                            <p:stCondLst>
                              <p:cond delay="6500"/>
                            </p:stCondLst>
                            <p:childTnLst>
                              <p:par>
                                <p:cTn id="35" presetID="53" presetClass="entr" presetSubtype="0" fill="hold" nodeType="afterEffect">
                                  <p:stCondLst>
                                    <p:cond delay="0"/>
                                  </p:stCondLst>
                                  <p:childTnLst>
                                    <p:set>
                                      <p:cBhvr>
                                        <p:cTn id="36" dur="1" fill="hold">
                                          <p:stCondLst>
                                            <p:cond delay="0"/>
                                          </p:stCondLst>
                                        </p:cTn>
                                        <p:tgtEl>
                                          <p:spTgt spid="14"/>
                                        </p:tgtEl>
                                        <p:attrNameLst>
                                          <p:attrName>style.visibility</p:attrName>
                                        </p:attrNameLst>
                                      </p:cBhvr>
                                      <p:to>
                                        <p:strVal val="visible"/>
                                      </p:to>
                                    </p:set>
                                    <p:anim calcmode="lin" valueType="num">
                                      <p:cBhvr>
                                        <p:cTn id="37" dur="2000" fill="hold"/>
                                        <p:tgtEl>
                                          <p:spTgt spid="14"/>
                                        </p:tgtEl>
                                        <p:attrNameLst>
                                          <p:attrName>ppt_w</p:attrName>
                                        </p:attrNameLst>
                                      </p:cBhvr>
                                      <p:tavLst>
                                        <p:tav tm="0">
                                          <p:val>
                                            <p:fltVal val="0"/>
                                          </p:val>
                                        </p:tav>
                                        <p:tav tm="100000">
                                          <p:val>
                                            <p:strVal val="#ppt_w"/>
                                          </p:val>
                                        </p:tav>
                                      </p:tavLst>
                                    </p:anim>
                                    <p:anim calcmode="lin" valueType="num">
                                      <p:cBhvr>
                                        <p:cTn id="38" dur="2000" fill="hold"/>
                                        <p:tgtEl>
                                          <p:spTgt spid="14"/>
                                        </p:tgtEl>
                                        <p:attrNameLst>
                                          <p:attrName>ppt_h</p:attrName>
                                        </p:attrNameLst>
                                      </p:cBhvr>
                                      <p:tavLst>
                                        <p:tav tm="0">
                                          <p:val>
                                            <p:fltVal val="0"/>
                                          </p:val>
                                        </p:tav>
                                        <p:tav tm="100000">
                                          <p:val>
                                            <p:strVal val="#ppt_h"/>
                                          </p:val>
                                        </p:tav>
                                      </p:tavLst>
                                    </p:anim>
                                    <p:animEffect transition="in" filter="fade">
                                      <p:cBhvr>
                                        <p:cTn id="39" dur="2000"/>
                                        <p:tgtEl>
                                          <p:spTgt spid="14"/>
                                        </p:tgtEl>
                                      </p:cBhvr>
                                    </p:animEffect>
                                  </p:childTnLst>
                                </p:cTn>
                              </p:par>
                            </p:childTnLst>
                          </p:cTn>
                        </p:par>
                        <p:par>
                          <p:cTn id="40" fill="hold">
                            <p:stCondLst>
                              <p:cond delay="8500"/>
                            </p:stCondLst>
                            <p:childTnLst>
                              <p:par>
                                <p:cTn id="41" presetID="53" presetClass="entr" presetSubtype="0" fill="hold" grpId="0" nodeType="afterEffect">
                                  <p:stCondLst>
                                    <p:cond delay="0"/>
                                  </p:stCondLst>
                                  <p:childTnLst>
                                    <p:set>
                                      <p:cBhvr>
                                        <p:cTn id="42" dur="1" fill="hold">
                                          <p:stCondLst>
                                            <p:cond delay="0"/>
                                          </p:stCondLst>
                                        </p:cTn>
                                        <p:tgtEl>
                                          <p:spTgt spid="19"/>
                                        </p:tgtEl>
                                        <p:attrNameLst>
                                          <p:attrName>style.visibility</p:attrName>
                                        </p:attrNameLst>
                                      </p:cBhvr>
                                      <p:to>
                                        <p:strVal val="visible"/>
                                      </p:to>
                                    </p:set>
                                    <p:anim calcmode="lin" valueType="num">
                                      <p:cBhvr>
                                        <p:cTn id="43" dur="2000" fill="hold"/>
                                        <p:tgtEl>
                                          <p:spTgt spid="19"/>
                                        </p:tgtEl>
                                        <p:attrNameLst>
                                          <p:attrName>ppt_w</p:attrName>
                                        </p:attrNameLst>
                                      </p:cBhvr>
                                      <p:tavLst>
                                        <p:tav tm="0">
                                          <p:val>
                                            <p:fltVal val="0"/>
                                          </p:val>
                                        </p:tav>
                                        <p:tav tm="100000">
                                          <p:val>
                                            <p:strVal val="#ppt_w"/>
                                          </p:val>
                                        </p:tav>
                                      </p:tavLst>
                                    </p:anim>
                                    <p:anim calcmode="lin" valueType="num">
                                      <p:cBhvr>
                                        <p:cTn id="44" dur="2000" fill="hold"/>
                                        <p:tgtEl>
                                          <p:spTgt spid="19"/>
                                        </p:tgtEl>
                                        <p:attrNameLst>
                                          <p:attrName>ppt_h</p:attrName>
                                        </p:attrNameLst>
                                      </p:cBhvr>
                                      <p:tavLst>
                                        <p:tav tm="0">
                                          <p:val>
                                            <p:fltVal val="0"/>
                                          </p:val>
                                        </p:tav>
                                        <p:tav tm="100000">
                                          <p:val>
                                            <p:strVal val="#ppt_h"/>
                                          </p:val>
                                        </p:tav>
                                      </p:tavLst>
                                    </p:anim>
                                    <p:animEffect transition="in" filter="fade">
                                      <p:cBhvr>
                                        <p:cTn id="45" dur="20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6" grpId="0"/>
      <p:bldP spid="17" grpId="0"/>
      <p:bldP spid="19"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Object 24"/>
          <p:cNvGraphicFramePr>
            <a:graphicFrameLocks noChangeAspect="1"/>
          </p:cNvGraphicFramePr>
          <p:nvPr/>
        </p:nvGraphicFramePr>
        <p:xfrm>
          <a:off x="428604" y="2500298"/>
          <a:ext cx="1000132" cy="1928826"/>
        </p:xfrm>
        <a:graphic>
          <a:graphicData uri="http://schemas.openxmlformats.org/presentationml/2006/ole">
            <p:oleObj spid="_x0000_s2050" name="Photo Editor Photo" r:id="rId4" imgW="2029108" imgH="3666667" progId="">
              <p:embed/>
            </p:oleObj>
          </a:graphicData>
        </a:graphic>
      </p:graphicFrame>
      <p:sp>
        <p:nvSpPr>
          <p:cNvPr id="5" name="Text Box 5"/>
          <p:cNvSpPr txBox="1">
            <a:spLocks noChangeArrowheads="1"/>
          </p:cNvSpPr>
          <p:nvPr/>
        </p:nvSpPr>
        <p:spPr bwMode="auto">
          <a:xfrm>
            <a:off x="285728" y="1857356"/>
            <a:ext cx="2571744" cy="404498"/>
          </a:xfrm>
          <a:prstGeom prst="rect">
            <a:avLst/>
          </a:prstGeom>
          <a:noFill/>
          <a:ln w="9525">
            <a:noFill/>
            <a:miter lim="800000"/>
            <a:headEnd/>
            <a:tailEnd/>
          </a:ln>
        </p:spPr>
        <p:txBody>
          <a:bodyPr wrap="square" lIns="95785" tIns="47893" rIns="95785" bIns="47893">
            <a:spAutoFit/>
          </a:bodyPr>
          <a:lstStyle/>
          <a:p>
            <a:pPr defTabSz="957263">
              <a:spcBef>
                <a:spcPct val="50000"/>
              </a:spcBef>
            </a:pPr>
            <a:r>
              <a:rPr lang="en-US" sz="2000" b="1" dirty="0" smtClean="0">
                <a:latin typeface="Book Antiqua" pitchFamily="18" charset="0"/>
              </a:rPr>
              <a:t>Boissons  froides</a:t>
            </a:r>
            <a:endParaRPr lang="en-US" sz="2000" dirty="0">
              <a:latin typeface="Book Antiqua" pitchFamily="18" charset="0"/>
            </a:endParaRPr>
          </a:p>
        </p:txBody>
      </p:sp>
      <p:sp>
        <p:nvSpPr>
          <p:cNvPr id="6" name="Text Box 5"/>
          <p:cNvSpPr txBox="1">
            <a:spLocks noChangeArrowheads="1"/>
          </p:cNvSpPr>
          <p:nvPr/>
        </p:nvSpPr>
        <p:spPr bwMode="auto">
          <a:xfrm>
            <a:off x="357166" y="5715008"/>
            <a:ext cx="2571744" cy="404498"/>
          </a:xfrm>
          <a:prstGeom prst="rect">
            <a:avLst/>
          </a:prstGeom>
          <a:noFill/>
          <a:ln w="9525">
            <a:noFill/>
            <a:miter lim="800000"/>
            <a:headEnd/>
            <a:tailEnd/>
          </a:ln>
        </p:spPr>
        <p:txBody>
          <a:bodyPr wrap="square" lIns="95785" tIns="47893" rIns="95785" bIns="47893">
            <a:spAutoFit/>
          </a:bodyPr>
          <a:lstStyle/>
          <a:p>
            <a:pPr defTabSz="957263">
              <a:spcBef>
                <a:spcPct val="50000"/>
              </a:spcBef>
            </a:pPr>
            <a:r>
              <a:rPr lang="en-US" sz="2000" b="1" dirty="0" smtClean="0">
                <a:latin typeface="Book Antiqua" pitchFamily="18" charset="0"/>
              </a:rPr>
              <a:t>Fontaines à eau</a:t>
            </a:r>
            <a:endParaRPr lang="en-US" sz="2000" dirty="0">
              <a:latin typeface="Book Antiqua" pitchFamily="18" charset="0"/>
            </a:endParaRPr>
          </a:p>
        </p:txBody>
      </p:sp>
      <p:sp>
        <p:nvSpPr>
          <p:cNvPr id="7" name="ZoneTexte 6"/>
          <p:cNvSpPr txBox="1"/>
          <p:nvPr/>
        </p:nvSpPr>
        <p:spPr>
          <a:xfrm>
            <a:off x="3071811" y="2643174"/>
            <a:ext cx="3500462" cy="830997"/>
          </a:xfrm>
          <a:prstGeom prst="rect">
            <a:avLst/>
          </a:prstGeom>
          <a:noFill/>
        </p:spPr>
        <p:txBody>
          <a:bodyPr wrap="square" rtlCol="0">
            <a:spAutoFit/>
          </a:bodyPr>
          <a:lstStyle/>
          <a:p>
            <a:pPr algn="just"/>
            <a:r>
              <a:rPr lang="fr-FR" sz="1200" dirty="0" smtClean="0">
                <a:latin typeface="Book Antiqua" pitchFamily="18" charset="0"/>
              </a:rPr>
              <a:t>De même, nous pouvons vous aider à vous désaltérer avec des boissons fraîches gazeuse ou non et de divers formats (eaux plates, aromatisées et sodas).</a:t>
            </a:r>
            <a:endParaRPr lang="fr-FR" sz="1200" dirty="0">
              <a:latin typeface="Book Antiqua" pitchFamily="18" charset="0"/>
            </a:endParaRPr>
          </a:p>
        </p:txBody>
      </p:sp>
      <p:sp>
        <p:nvSpPr>
          <p:cNvPr id="8" name="ZoneTexte 7"/>
          <p:cNvSpPr txBox="1"/>
          <p:nvPr/>
        </p:nvSpPr>
        <p:spPr>
          <a:xfrm>
            <a:off x="3357562" y="6643702"/>
            <a:ext cx="2714644" cy="1384995"/>
          </a:xfrm>
          <a:prstGeom prst="rect">
            <a:avLst/>
          </a:prstGeom>
          <a:noFill/>
        </p:spPr>
        <p:txBody>
          <a:bodyPr wrap="square" rtlCol="0">
            <a:spAutoFit/>
          </a:bodyPr>
          <a:lstStyle/>
          <a:p>
            <a:pPr algn="just"/>
            <a:r>
              <a:rPr lang="fr-FR" sz="1200" dirty="0" smtClean="0">
                <a:latin typeface="Book Antiqua" pitchFamily="18" charset="0"/>
              </a:rPr>
              <a:t>La location de fontaines à eau raccordées sur le circuit d’eau potable est une alternative séduisante afin d’avoir un point d’eau fraîche et /ou tempérée à portée de main.</a:t>
            </a:r>
          </a:p>
          <a:p>
            <a:pPr algn="just"/>
            <a:r>
              <a:rPr lang="fr-FR" sz="1200" dirty="0" smtClean="0">
                <a:latin typeface="Book Antiqua" pitchFamily="18" charset="0"/>
              </a:rPr>
              <a:t>( filtration de l’eau et suivi régulier )</a:t>
            </a:r>
            <a:endParaRPr lang="fr-FR" sz="1200" dirty="0">
              <a:latin typeface="Book Antiqua" pitchFamily="18" charset="0"/>
            </a:endParaRPr>
          </a:p>
        </p:txBody>
      </p:sp>
      <p:pic>
        <p:nvPicPr>
          <p:cNvPr id="10" name="Image 9" descr="fontaine.png"/>
          <p:cNvPicPr>
            <a:picLocks noChangeAspect="1"/>
          </p:cNvPicPr>
          <p:nvPr/>
        </p:nvPicPr>
        <p:blipFill>
          <a:blip r:embed="rId5"/>
          <a:stretch>
            <a:fillRect/>
          </a:stretch>
        </p:blipFill>
        <p:spPr>
          <a:xfrm>
            <a:off x="571480" y="6500826"/>
            <a:ext cx="571504" cy="1707369"/>
          </a:xfrm>
          <a:prstGeom prst="rect">
            <a:avLst/>
          </a:prstGeom>
        </p:spPr>
      </p:pic>
      <p:pic>
        <p:nvPicPr>
          <p:cNvPr id="11" name="Image 10" descr="lago.jpg"/>
          <p:cNvPicPr>
            <a:picLocks noChangeAspect="1"/>
          </p:cNvPicPr>
          <p:nvPr/>
        </p:nvPicPr>
        <p:blipFill>
          <a:blip r:embed="rId6"/>
          <a:stretch>
            <a:fillRect/>
          </a:stretch>
        </p:blipFill>
        <p:spPr>
          <a:xfrm>
            <a:off x="1214422" y="6500826"/>
            <a:ext cx="1643066" cy="1785950"/>
          </a:xfrm>
          <a:prstGeom prst="rect">
            <a:avLst/>
          </a:prstGeom>
        </p:spPr>
      </p:pic>
      <p:pic>
        <p:nvPicPr>
          <p:cNvPr id="12" name="Image 11" descr="vendo perrier.jpg"/>
          <p:cNvPicPr>
            <a:picLocks noChangeAspect="1"/>
          </p:cNvPicPr>
          <p:nvPr/>
        </p:nvPicPr>
        <p:blipFill>
          <a:blip r:embed="rId7"/>
          <a:stretch>
            <a:fillRect/>
          </a:stretch>
        </p:blipFill>
        <p:spPr>
          <a:xfrm>
            <a:off x="1500174" y="3000364"/>
            <a:ext cx="1400175" cy="2266950"/>
          </a:xfrm>
          <a:prstGeom prst="rect">
            <a:avLst/>
          </a:prstGeom>
        </p:spPr>
      </p:pic>
      <p:pic>
        <p:nvPicPr>
          <p:cNvPr id="13" name="Image 12" descr="logo arôme café copie.jpg"/>
          <p:cNvPicPr>
            <a:picLocks noChangeAspect="1"/>
          </p:cNvPicPr>
          <p:nvPr/>
        </p:nvPicPr>
        <p:blipFill>
          <a:blip r:embed="rId8"/>
          <a:stretch>
            <a:fillRect/>
          </a:stretch>
        </p:blipFill>
        <p:spPr>
          <a:xfrm>
            <a:off x="357166" y="357158"/>
            <a:ext cx="1000132" cy="1000108"/>
          </a:xfrm>
          <a:prstGeom prst="rect">
            <a:avLst/>
          </a:prstGeom>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 5" descr="grain avec ombre.jpg"/>
          <p:cNvPicPr>
            <a:picLocks noChangeAspect="1"/>
          </p:cNvPicPr>
          <p:nvPr/>
        </p:nvPicPr>
        <p:blipFill>
          <a:blip r:embed="rId3" cstate="print"/>
          <a:srcRect l="15254" t="27735" b="16794"/>
          <a:stretch>
            <a:fillRect/>
          </a:stretch>
        </p:blipFill>
        <p:spPr>
          <a:xfrm>
            <a:off x="2071678" y="3643306"/>
            <a:ext cx="297654" cy="214314"/>
          </a:xfrm>
          <a:prstGeom prst="rect">
            <a:avLst/>
          </a:prstGeom>
        </p:spPr>
      </p:pic>
      <p:pic>
        <p:nvPicPr>
          <p:cNvPr id="8" name="Image 7" descr="grain avec ombre.jpg"/>
          <p:cNvPicPr>
            <a:picLocks noChangeAspect="1"/>
          </p:cNvPicPr>
          <p:nvPr/>
        </p:nvPicPr>
        <p:blipFill>
          <a:blip r:embed="rId3" cstate="print"/>
          <a:srcRect l="15254" t="27735" b="16794"/>
          <a:stretch>
            <a:fillRect/>
          </a:stretch>
        </p:blipFill>
        <p:spPr>
          <a:xfrm>
            <a:off x="2071678" y="3857620"/>
            <a:ext cx="297654" cy="214314"/>
          </a:xfrm>
          <a:prstGeom prst="rect">
            <a:avLst/>
          </a:prstGeom>
        </p:spPr>
      </p:pic>
      <p:sp>
        <p:nvSpPr>
          <p:cNvPr id="3" name="Titre 1"/>
          <p:cNvSpPr>
            <a:spLocks noGrp="1"/>
          </p:cNvSpPr>
          <p:nvPr>
            <p:ph type="title"/>
          </p:nvPr>
        </p:nvSpPr>
        <p:spPr>
          <a:xfrm>
            <a:off x="2143116" y="214282"/>
            <a:ext cx="4429156" cy="1500198"/>
          </a:xfrm>
        </p:spPr>
        <p:txBody>
          <a:bodyPr>
            <a:normAutofit/>
          </a:bodyPr>
          <a:lstStyle/>
          <a:p>
            <a:r>
              <a:rPr lang="fr-FR" sz="2400" b="1" dirty="0" smtClean="0">
                <a:latin typeface="Book Antiqua" pitchFamily="18" charset="0"/>
              </a:rPr>
              <a:t>Les Systèmes de paiement</a:t>
            </a:r>
            <a:endParaRPr lang="fr-FR" sz="2400" b="1" dirty="0">
              <a:latin typeface="Book Antiqua" pitchFamily="18" charset="0"/>
            </a:endParaRPr>
          </a:p>
        </p:txBody>
      </p:sp>
      <p:sp>
        <p:nvSpPr>
          <p:cNvPr id="5" name="ZoneTexte 4"/>
          <p:cNvSpPr txBox="1"/>
          <p:nvPr/>
        </p:nvSpPr>
        <p:spPr>
          <a:xfrm>
            <a:off x="1357298" y="2428860"/>
            <a:ext cx="5072098" cy="2154436"/>
          </a:xfrm>
          <a:prstGeom prst="rect">
            <a:avLst/>
          </a:prstGeom>
          <a:noFill/>
        </p:spPr>
        <p:txBody>
          <a:bodyPr wrap="square" rtlCol="0">
            <a:spAutoFit/>
          </a:bodyPr>
          <a:lstStyle/>
          <a:p>
            <a:pPr algn="just"/>
            <a:r>
              <a:rPr lang="fr-FR" sz="1200" dirty="0" smtClean="0">
                <a:latin typeface="Book Antiqua" pitchFamily="18" charset="0"/>
              </a:rPr>
              <a:t>     Nos distributeurs sont équipés de systèmes de paiement de type monnayeurs rendeurs afin d'effectuer les remboursements adéquat en fonction des prix de ventes ou de simple accepteur de pièces pour les petits models de machines.</a:t>
            </a:r>
          </a:p>
          <a:p>
            <a:pPr algn="just"/>
            <a:endParaRPr lang="fr-FR" sz="1200" dirty="0" smtClean="0">
              <a:latin typeface="Book Antiqua" pitchFamily="18" charset="0"/>
            </a:endParaRPr>
          </a:p>
          <a:p>
            <a:pPr algn="just"/>
            <a:r>
              <a:rPr lang="fr-FR" sz="1200" dirty="0" smtClean="0">
                <a:latin typeface="Book Antiqua" pitchFamily="18" charset="0"/>
              </a:rPr>
              <a:t>De plus, il est possible d’y ajouter d’autres systèmes :</a:t>
            </a:r>
          </a:p>
          <a:p>
            <a:pPr algn="just"/>
            <a:r>
              <a:rPr lang="fr-FR" sz="400" dirty="0" smtClean="0">
                <a:latin typeface="Book Antiqua" pitchFamily="18" charset="0"/>
              </a:rPr>
              <a:t>	</a:t>
            </a:r>
          </a:p>
          <a:p>
            <a:pPr algn="just"/>
            <a:r>
              <a:rPr lang="fr-FR" sz="1200" dirty="0" smtClean="0">
                <a:latin typeface="Book Antiqua" pitchFamily="18" charset="0"/>
              </a:rPr>
              <a:t>	Système privatif sous forme de clé rechargeable.</a:t>
            </a:r>
          </a:p>
          <a:p>
            <a:pPr algn="just"/>
            <a:r>
              <a:rPr lang="fr-FR" sz="400" dirty="0" smtClean="0">
                <a:latin typeface="Book Antiqua" pitchFamily="18" charset="0"/>
              </a:rPr>
              <a:t>    </a:t>
            </a:r>
          </a:p>
          <a:p>
            <a:pPr algn="just"/>
            <a:r>
              <a:rPr lang="fr-FR" sz="1200" dirty="0" smtClean="0">
                <a:latin typeface="Book Antiqua" pitchFamily="18" charset="0"/>
              </a:rPr>
              <a:t>	Système de lecteur de billet pour recharger 	directement votre clé privative.</a:t>
            </a:r>
          </a:p>
          <a:p>
            <a:pPr>
              <a:lnSpc>
                <a:spcPct val="150000"/>
              </a:lnSpc>
            </a:pPr>
            <a:r>
              <a:rPr lang="fr-FR" sz="1200" dirty="0" smtClean="0">
                <a:latin typeface="Book Antiqua" pitchFamily="18" charset="0"/>
              </a:rPr>
              <a:t>	Utilisation de jetons pour offrir une boissons a vos clients.</a:t>
            </a:r>
            <a:endParaRPr lang="fr-FR" sz="1200" dirty="0">
              <a:latin typeface="Book Antiqua" pitchFamily="18" charset="0"/>
            </a:endParaRPr>
          </a:p>
        </p:txBody>
      </p:sp>
      <p:pic>
        <p:nvPicPr>
          <p:cNvPr id="9" name="Image 8" descr="Cashflow_7000_Coin_Manager.gif"/>
          <p:cNvPicPr>
            <a:picLocks noChangeAspect="1"/>
          </p:cNvPicPr>
          <p:nvPr/>
        </p:nvPicPr>
        <p:blipFill>
          <a:blip r:embed="rId4"/>
          <a:stretch>
            <a:fillRect/>
          </a:stretch>
        </p:blipFill>
        <p:spPr>
          <a:xfrm>
            <a:off x="2000240" y="5286380"/>
            <a:ext cx="1371600" cy="2009775"/>
          </a:xfrm>
          <a:prstGeom prst="rect">
            <a:avLst/>
          </a:prstGeom>
        </p:spPr>
      </p:pic>
      <p:pic>
        <p:nvPicPr>
          <p:cNvPr id="10" name="Image 9" descr="Zip.gif"/>
          <p:cNvPicPr>
            <a:picLocks noChangeAspect="1"/>
          </p:cNvPicPr>
          <p:nvPr/>
        </p:nvPicPr>
        <p:blipFill>
          <a:blip r:embed="rId5"/>
          <a:stretch>
            <a:fillRect/>
          </a:stretch>
        </p:blipFill>
        <p:spPr>
          <a:xfrm>
            <a:off x="4857760" y="6000760"/>
            <a:ext cx="642942" cy="929622"/>
          </a:xfrm>
          <a:prstGeom prst="rect">
            <a:avLst/>
          </a:prstGeom>
        </p:spPr>
      </p:pic>
      <p:pic>
        <p:nvPicPr>
          <p:cNvPr id="11" name="Image 10" descr="grain avec ombre.jpg"/>
          <p:cNvPicPr>
            <a:picLocks noChangeAspect="1"/>
          </p:cNvPicPr>
          <p:nvPr/>
        </p:nvPicPr>
        <p:blipFill>
          <a:blip r:embed="rId3" cstate="print"/>
          <a:srcRect l="15254" t="27735" b="16794"/>
          <a:stretch>
            <a:fillRect/>
          </a:stretch>
        </p:blipFill>
        <p:spPr>
          <a:xfrm>
            <a:off x="2071678" y="4286248"/>
            <a:ext cx="297654" cy="214314"/>
          </a:xfrm>
          <a:prstGeom prst="rect">
            <a:avLst/>
          </a:prstGeom>
        </p:spPr>
      </p:pic>
      <p:pic>
        <p:nvPicPr>
          <p:cNvPr id="12" name="Image 11" descr="logo arôme café copie.jpg"/>
          <p:cNvPicPr>
            <a:picLocks noChangeAspect="1"/>
          </p:cNvPicPr>
          <p:nvPr/>
        </p:nvPicPr>
        <p:blipFill>
          <a:blip r:embed="rId6"/>
          <a:stretch>
            <a:fillRect/>
          </a:stretch>
        </p:blipFill>
        <p:spPr>
          <a:xfrm>
            <a:off x="357166" y="357158"/>
            <a:ext cx="1000132" cy="1000108"/>
          </a:xfrm>
          <a:prstGeom prst="rect">
            <a:avLst/>
          </a:prstGeom>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Image 9" descr="grain avec ombre.jpg"/>
          <p:cNvPicPr>
            <a:picLocks noChangeAspect="1"/>
          </p:cNvPicPr>
          <p:nvPr/>
        </p:nvPicPr>
        <p:blipFill>
          <a:blip r:embed="rId3" cstate="print"/>
          <a:srcRect l="15254" t="27735" b="16794"/>
          <a:stretch>
            <a:fillRect/>
          </a:stretch>
        </p:blipFill>
        <p:spPr>
          <a:xfrm>
            <a:off x="1643050" y="3286116"/>
            <a:ext cx="297654" cy="214314"/>
          </a:xfrm>
          <a:prstGeom prst="rect">
            <a:avLst/>
          </a:prstGeom>
        </p:spPr>
      </p:pic>
      <p:pic>
        <p:nvPicPr>
          <p:cNvPr id="11" name="Image 10" descr="grain avec ombre.jpg"/>
          <p:cNvPicPr>
            <a:picLocks noChangeAspect="1"/>
          </p:cNvPicPr>
          <p:nvPr/>
        </p:nvPicPr>
        <p:blipFill>
          <a:blip r:embed="rId3" cstate="print"/>
          <a:srcRect l="15254" t="27735" b="16794"/>
          <a:stretch>
            <a:fillRect/>
          </a:stretch>
        </p:blipFill>
        <p:spPr>
          <a:xfrm>
            <a:off x="1643050" y="3643306"/>
            <a:ext cx="297654" cy="214314"/>
          </a:xfrm>
          <a:prstGeom prst="rect">
            <a:avLst/>
          </a:prstGeom>
        </p:spPr>
      </p:pic>
      <p:pic>
        <p:nvPicPr>
          <p:cNvPr id="12" name="Image 11" descr="grain avec ombre.jpg"/>
          <p:cNvPicPr>
            <a:picLocks noChangeAspect="1"/>
          </p:cNvPicPr>
          <p:nvPr/>
        </p:nvPicPr>
        <p:blipFill>
          <a:blip r:embed="rId3" cstate="print"/>
          <a:srcRect l="15254" t="27735" b="16794"/>
          <a:stretch>
            <a:fillRect/>
          </a:stretch>
        </p:blipFill>
        <p:spPr>
          <a:xfrm>
            <a:off x="1643050" y="2928926"/>
            <a:ext cx="297654" cy="214314"/>
          </a:xfrm>
          <a:prstGeom prst="rect">
            <a:avLst/>
          </a:prstGeom>
        </p:spPr>
      </p:pic>
      <p:sp>
        <p:nvSpPr>
          <p:cNvPr id="3" name="Titre 1"/>
          <p:cNvSpPr>
            <a:spLocks noGrp="1"/>
          </p:cNvSpPr>
          <p:nvPr>
            <p:ph type="title"/>
          </p:nvPr>
        </p:nvSpPr>
        <p:spPr>
          <a:xfrm>
            <a:off x="2143116" y="214282"/>
            <a:ext cx="4429156" cy="1500198"/>
          </a:xfrm>
        </p:spPr>
        <p:txBody>
          <a:bodyPr>
            <a:normAutofit/>
          </a:bodyPr>
          <a:lstStyle/>
          <a:p>
            <a:r>
              <a:rPr lang="fr-FR" sz="2400" b="1" dirty="0" smtClean="0">
                <a:latin typeface="Book Antiqua" pitchFamily="18" charset="0"/>
              </a:rPr>
              <a:t>Machines de bureaux</a:t>
            </a:r>
            <a:r>
              <a:rPr lang="fr-FR" sz="2400" b="1" dirty="0" smtClean="0">
                <a:latin typeface="Book Antiqua" pitchFamily="18" charset="0"/>
              </a:rPr>
              <a:t/>
            </a:r>
            <a:br>
              <a:rPr lang="fr-FR" sz="2400" b="1" dirty="0" smtClean="0">
                <a:latin typeface="Book Antiqua" pitchFamily="18" charset="0"/>
              </a:rPr>
            </a:br>
            <a:endParaRPr lang="fr-FR" sz="1400" b="1" dirty="0">
              <a:latin typeface="Book Antiqua" pitchFamily="18" charset="0"/>
            </a:endParaRPr>
          </a:p>
        </p:txBody>
      </p:sp>
      <p:pic>
        <p:nvPicPr>
          <p:cNvPr id="6" name="Image 5" descr="ambra.jpg"/>
          <p:cNvPicPr>
            <a:picLocks noChangeAspect="1"/>
          </p:cNvPicPr>
          <p:nvPr/>
        </p:nvPicPr>
        <p:blipFill>
          <a:blip r:embed="rId4" cstate="print"/>
          <a:stretch>
            <a:fillRect/>
          </a:stretch>
        </p:blipFill>
        <p:spPr>
          <a:xfrm>
            <a:off x="4714884" y="6786578"/>
            <a:ext cx="1431644" cy="1500198"/>
          </a:xfrm>
          <a:prstGeom prst="rect">
            <a:avLst/>
          </a:prstGeom>
        </p:spPr>
      </p:pic>
      <p:pic>
        <p:nvPicPr>
          <p:cNvPr id="7" name="Image 6" descr="royal office.jpg"/>
          <p:cNvPicPr>
            <a:picLocks noChangeAspect="1"/>
          </p:cNvPicPr>
          <p:nvPr/>
        </p:nvPicPr>
        <p:blipFill>
          <a:blip r:embed="rId5" cstate="print"/>
          <a:stretch>
            <a:fillRect/>
          </a:stretch>
        </p:blipFill>
        <p:spPr>
          <a:xfrm>
            <a:off x="1071546" y="6715140"/>
            <a:ext cx="1306180" cy="1606156"/>
          </a:xfrm>
          <a:prstGeom prst="rect">
            <a:avLst/>
          </a:prstGeom>
        </p:spPr>
      </p:pic>
      <p:pic>
        <p:nvPicPr>
          <p:cNvPr id="8" name="Image 7" descr="super auto.jpg"/>
          <p:cNvPicPr>
            <a:picLocks noChangeAspect="1"/>
          </p:cNvPicPr>
          <p:nvPr/>
        </p:nvPicPr>
        <p:blipFill>
          <a:blip r:embed="rId6" cstate="print"/>
          <a:stretch>
            <a:fillRect/>
          </a:stretch>
        </p:blipFill>
        <p:spPr>
          <a:xfrm>
            <a:off x="3071810" y="5929322"/>
            <a:ext cx="1006782" cy="1357322"/>
          </a:xfrm>
          <a:prstGeom prst="rect">
            <a:avLst/>
          </a:prstGeom>
        </p:spPr>
      </p:pic>
      <p:sp>
        <p:nvSpPr>
          <p:cNvPr id="9" name="ZoneTexte 8"/>
          <p:cNvSpPr txBox="1"/>
          <p:nvPr/>
        </p:nvSpPr>
        <p:spPr>
          <a:xfrm>
            <a:off x="928670" y="2285984"/>
            <a:ext cx="5643602" cy="3970318"/>
          </a:xfrm>
          <a:prstGeom prst="rect">
            <a:avLst/>
          </a:prstGeom>
          <a:noFill/>
        </p:spPr>
        <p:txBody>
          <a:bodyPr wrap="square" rtlCol="0">
            <a:spAutoFit/>
          </a:bodyPr>
          <a:lstStyle/>
          <a:p>
            <a:pPr algn="just"/>
            <a:r>
              <a:rPr lang="fr-FR" sz="1200" dirty="0" smtClean="0">
                <a:latin typeface="Book Antiqua" pitchFamily="18" charset="0"/>
              </a:rPr>
              <a:t>          Les </a:t>
            </a:r>
            <a:r>
              <a:rPr lang="fr-FR" sz="1200" b="1" dirty="0" smtClean="0">
                <a:latin typeface="Book Antiqua" pitchFamily="18" charset="0"/>
              </a:rPr>
              <a:t>PME</a:t>
            </a:r>
            <a:r>
              <a:rPr lang="fr-FR" sz="1200" dirty="0" smtClean="0">
                <a:latin typeface="Book Antiqua" pitchFamily="18" charset="0"/>
              </a:rPr>
              <a:t> peuvent aussi bénéficier d’un service de qualité en dégustant notre café. Pour cela, nous avons développé un concept « clé en main » :</a:t>
            </a:r>
          </a:p>
          <a:p>
            <a:pPr algn="just"/>
            <a:endParaRPr lang="fr-FR" sz="1200" dirty="0" smtClean="0">
              <a:latin typeface="Book Antiqua" pitchFamily="18" charset="0"/>
            </a:endParaRPr>
          </a:p>
          <a:p>
            <a:pPr algn="just"/>
            <a:r>
              <a:rPr lang="fr-FR" sz="1200" dirty="0" smtClean="0">
                <a:latin typeface="Book Antiqua" pitchFamily="18" charset="0"/>
              </a:rPr>
              <a:t>	mise à disposition gratuite d’une machine à café professionnelle équipée d’un moulin pour profiter d’un petit noir fraîchement moulu.</a:t>
            </a:r>
          </a:p>
          <a:p>
            <a:pPr algn="just"/>
            <a:r>
              <a:rPr lang="fr-FR" sz="1200" dirty="0" smtClean="0">
                <a:latin typeface="Book Antiqua" pitchFamily="18" charset="0"/>
              </a:rPr>
              <a:t>	livraison de recharge de cafés régulièrement ( café, sucre, gobelets, agitateur … )</a:t>
            </a:r>
          </a:p>
          <a:p>
            <a:pPr algn="just"/>
            <a:r>
              <a:rPr lang="fr-FR" sz="1200" dirty="0" smtClean="0">
                <a:latin typeface="Book Antiqua" pitchFamily="18" charset="0"/>
              </a:rPr>
              <a:t>	entretien technique gratuit ou échange de machine en cas de problème immobilisant la machine.</a:t>
            </a:r>
          </a:p>
          <a:p>
            <a:pPr algn="just"/>
            <a:endParaRPr lang="fr-FR" sz="1200" dirty="0" smtClean="0">
              <a:latin typeface="Book Antiqua" pitchFamily="18" charset="0"/>
            </a:endParaRPr>
          </a:p>
          <a:p>
            <a:pPr algn="just"/>
            <a:endParaRPr lang="fr-FR" sz="1200" dirty="0" smtClean="0">
              <a:latin typeface="Book Antiqua" pitchFamily="18" charset="0"/>
            </a:endParaRPr>
          </a:p>
          <a:p>
            <a:pPr algn="just"/>
            <a:r>
              <a:rPr lang="fr-FR" sz="1200" dirty="0" smtClean="0">
                <a:latin typeface="Book Antiqua" pitchFamily="18" charset="0"/>
              </a:rPr>
              <a:t>Nos distributeurs fonctionnent en libre service ou bien avec un accepteur ( système monétique qui ne rend pas la monnaie mais qui garde le crédit restant ).</a:t>
            </a:r>
          </a:p>
          <a:p>
            <a:pPr algn="just"/>
            <a:r>
              <a:rPr lang="fr-FR" sz="1200" dirty="0" smtClean="0">
                <a:latin typeface="Book Antiqua" pitchFamily="18" charset="0"/>
              </a:rPr>
              <a:t>     Afin d’étoffer la gamme, nous vous proposons des chocolats, cappuccino, potage et thé sous forme de gobelets operculés.</a:t>
            </a:r>
          </a:p>
          <a:p>
            <a:pPr algn="just"/>
            <a:endParaRPr lang="fr-FR" sz="1200" dirty="0" smtClean="0">
              <a:latin typeface="Book Antiqua" pitchFamily="18" charset="0"/>
            </a:endParaRPr>
          </a:p>
          <a:p>
            <a:pPr algn="just"/>
            <a:r>
              <a:rPr lang="fr-FR" sz="1200" dirty="0" smtClean="0">
                <a:latin typeface="Book Antiqua" pitchFamily="18" charset="0"/>
              </a:rPr>
              <a:t>Ces distributeurs professionnels vous permettront par un simple geste de pouvoir profiter d’un </a:t>
            </a:r>
            <a:r>
              <a:rPr lang="fr-FR" sz="1200" b="1" dirty="0" smtClean="0">
                <a:latin typeface="Book Antiqua" pitchFamily="18" charset="0"/>
              </a:rPr>
              <a:t>expresso</a:t>
            </a:r>
            <a:r>
              <a:rPr lang="fr-FR" sz="1200" dirty="0" smtClean="0">
                <a:latin typeface="Book Antiqua" pitchFamily="18" charset="0"/>
              </a:rPr>
              <a:t> de qualité à tout moment de la journée.</a:t>
            </a:r>
            <a:endParaRPr lang="fr-FR" dirty="0" smtClean="0"/>
          </a:p>
          <a:p>
            <a:r>
              <a:rPr lang="fr-FR" dirty="0" smtClean="0"/>
              <a:t>	</a:t>
            </a:r>
          </a:p>
          <a:p>
            <a:r>
              <a:rPr lang="fr-FR" dirty="0" smtClean="0"/>
              <a:t>	</a:t>
            </a:r>
            <a:endParaRPr lang="fr-FR" dirty="0"/>
          </a:p>
        </p:txBody>
      </p:sp>
      <p:pic>
        <p:nvPicPr>
          <p:cNvPr id="13" name="Image 12" descr="logo arôme café copie.jpg"/>
          <p:cNvPicPr>
            <a:picLocks noChangeAspect="1"/>
          </p:cNvPicPr>
          <p:nvPr/>
        </p:nvPicPr>
        <p:blipFill>
          <a:blip r:embed="rId7"/>
          <a:stretch>
            <a:fillRect/>
          </a:stretch>
        </p:blipFill>
        <p:spPr>
          <a:xfrm>
            <a:off x="357166" y="357158"/>
            <a:ext cx="1000132" cy="1000108"/>
          </a:xfrm>
          <a:prstGeom prst="rect">
            <a:avLst/>
          </a:prstGeom>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descr="logo arôme café.jpg"/>
          <p:cNvPicPr>
            <a:picLocks noChangeAspect="1"/>
          </p:cNvPicPr>
          <p:nvPr/>
        </p:nvPicPr>
        <p:blipFill>
          <a:blip r:embed="rId3" cstate="print"/>
          <a:stretch>
            <a:fillRect/>
          </a:stretch>
        </p:blipFill>
        <p:spPr>
          <a:xfrm>
            <a:off x="357166" y="285720"/>
            <a:ext cx="1343680" cy="1071538"/>
          </a:xfrm>
          <a:prstGeom prst="rect">
            <a:avLst/>
          </a:prstGeom>
        </p:spPr>
      </p:pic>
      <p:sp>
        <p:nvSpPr>
          <p:cNvPr id="3" name="Titre 1"/>
          <p:cNvSpPr>
            <a:spLocks noGrp="1"/>
          </p:cNvSpPr>
          <p:nvPr>
            <p:ph type="title"/>
          </p:nvPr>
        </p:nvSpPr>
        <p:spPr>
          <a:xfrm>
            <a:off x="2143116" y="214282"/>
            <a:ext cx="4429156" cy="1500198"/>
          </a:xfrm>
        </p:spPr>
        <p:txBody>
          <a:bodyPr>
            <a:normAutofit/>
          </a:bodyPr>
          <a:lstStyle/>
          <a:p>
            <a:r>
              <a:rPr lang="fr-FR" sz="2400" b="1" dirty="0" smtClean="0">
                <a:latin typeface="Book Antiqua" pitchFamily="18" charset="0"/>
              </a:rPr>
              <a:t>La gamme Cafés</a:t>
            </a:r>
            <a:endParaRPr lang="fr-FR" sz="1400" b="1" dirty="0">
              <a:latin typeface="Book Antiqua" pitchFamily="18" charset="0"/>
            </a:endParaRPr>
          </a:p>
        </p:txBody>
      </p:sp>
      <p:sp>
        <p:nvSpPr>
          <p:cNvPr id="5" name="ZoneTexte 4"/>
          <p:cNvSpPr txBox="1"/>
          <p:nvPr/>
        </p:nvSpPr>
        <p:spPr>
          <a:xfrm>
            <a:off x="1071546" y="1785918"/>
            <a:ext cx="5214974" cy="1384995"/>
          </a:xfrm>
          <a:prstGeom prst="rect">
            <a:avLst/>
          </a:prstGeom>
          <a:noFill/>
        </p:spPr>
        <p:txBody>
          <a:bodyPr wrap="square" rtlCol="0">
            <a:spAutoFit/>
          </a:bodyPr>
          <a:lstStyle/>
          <a:p>
            <a:pPr algn="just"/>
            <a:r>
              <a:rPr lang="fr-FR" sz="1200" dirty="0" smtClean="0">
                <a:latin typeface="Book Antiqua" pitchFamily="18" charset="0"/>
              </a:rPr>
              <a:t>  Arôme Café vous offre une gamme de 3 cafés spécialement </a:t>
            </a:r>
            <a:r>
              <a:rPr lang="fr-FR" sz="1200" dirty="0" err="1" smtClean="0">
                <a:latin typeface="Book Antiqua" pitchFamily="18" charset="0"/>
              </a:rPr>
              <a:t>selectionnés</a:t>
            </a:r>
            <a:r>
              <a:rPr lang="fr-FR" sz="1200" dirty="0" smtClean="0">
                <a:latin typeface="Book Antiqua" pitchFamily="18" charset="0"/>
              </a:rPr>
              <a:t> par le torréfacteur pour satisfaire  nos clients.</a:t>
            </a:r>
          </a:p>
          <a:p>
            <a:pPr algn="just"/>
            <a:endParaRPr lang="fr-FR" sz="1200" dirty="0" smtClean="0">
              <a:latin typeface="Book Antiqua" pitchFamily="18" charset="0"/>
            </a:endParaRPr>
          </a:p>
          <a:p>
            <a:pPr algn="just"/>
            <a:r>
              <a:rPr lang="fr-FR" sz="1200" dirty="0" smtClean="0">
                <a:latin typeface="Book Antiqua" pitchFamily="18" charset="0"/>
              </a:rPr>
              <a:t>Ces cafés sont issus de variétés et d’origines différentes. Le savoir faire du torréfacteur et la qualité des cafés verts permettront à l’expresso de donner toutes ses saveurs </a:t>
            </a:r>
            <a:r>
              <a:rPr lang="fr-FR" sz="1200" dirty="0" err="1" smtClean="0">
                <a:latin typeface="Book Antiqua" pitchFamily="18" charset="0"/>
              </a:rPr>
              <a:t>arômatiques</a:t>
            </a:r>
            <a:r>
              <a:rPr lang="fr-FR" sz="1200" dirty="0" smtClean="0">
                <a:latin typeface="Book Antiqua" pitchFamily="18" charset="0"/>
              </a:rPr>
              <a:t> en bouche et un parfum doux et fruité. </a:t>
            </a:r>
            <a:endParaRPr lang="fr-FR" sz="1200" dirty="0">
              <a:latin typeface="Book Antiqua" pitchFamily="18" charset="0"/>
            </a:endParaRPr>
          </a:p>
        </p:txBody>
      </p:sp>
      <p:pic>
        <p:nvPicPr>
          <p:cNvPr id="6" name="Image 5" descr="grain avec ombre.jpg"/>
          <p:cNvPicPr>
            <a:picLocks noChangeAspect="1"/>
          </p:cNvPicPr>
          <p:nvPr/>
        </p:nvPicPr>
        <p:blipFill>
          <a:blip r:embed="rId4" cstate="print"/>
          <a:srcRect l="15254" t="27735" b="16794"/>
          <a:stretch>
            <a:fillRect/>
          </a:stretch>
        </p:blipFill>
        <p:spPr>
          <a:xfrm>
            <a:off x="1643050" y="3428992"/>
            <a:ext cx="297654" cy="214314"/>
          </a:xfrm>
          <a:prstGeom prst="rect">
            <a:avLst/>
          </a:prstGeom>
        </p:spPr>
      </p:pic>
      <p:pic>
        <p:nvPicPr>
          <p:cNvPr id="7" name="Image 6" descr="grain avec ombre.jpg"/>
          <p:cNvPicPr>
            <a:picLocks noChangeAspect="1"/>
          </p:cNvPicPr>
          <p:nvPr/>
        </p:nvPicPr>
        <p:blipFill>
          <a:blip r:embed="rId4" cstate="print"/>
          <a:srcRect l="15254" t="27735" b="16794"/>
          <a:stretch>
            <a:fillRect/>
          </a:stretch>
        </p:blipFill>
        <p:spPr>
          <a:xfrm>
            <a:off x="1643050" y="4500562"/>
            <a:ext cx="297654" cy="214314"/>
          </a:xfrm>
          <a:prstGeom prst="rect">
            <a:avLst/>
          </a:prstGeom>
        </p:spPr>
      </p:pic>
      <p:sp>
        <p:nvSpPr>
          <p:cNvPr id="13" name="ZoneTexte 12"/>
          <p:cNvSpPr txBox="1"/>
          <p:nvPr/>
        </p:nvSpPr>
        <p:spPr>
          <a:xfrm>
            <a:off x="1928802" y="4429124"/>
            <a:ext cx="4429156" cy="1569660"/>
          </a:xfrm>
          <a:prstGeom prst="rect">
            <a:avLst/>
          </a:prstGeom>
          <a:noFill/>
        </p:spPr>
        <p:txBody>
          <a:bodyPr wrap="square" rtlCol="0">
            <a:spAutoFit/>
          </a:bodyPr>
          <a:lstStyle/>
          <a:p>
            <a:pPr lvl="0"/>
            <a:r>
              <a:rPr lang="fr-FR" sz="1200" b="1" dirty="0" smtClean="0">
                <a:latin typeface="Book Antiqua" pitchFamily="18" charset="0"/>
              </a:rPr>
              <a:t>Moka </a:t>
            </a:r>
            <a:r>
              <a:rPr lang="fr-FR" sz="1200" b="1" dirty="0" err="1" smtClean="0">
                <a:latin typeface="Book Antiqua" pitchFamily="18" charset="0"/>
              </a:rPr>
              <a:t>sidamo</a:t>
            </a:r>
            <a:r>
              <a:rPr lang="fr-FR" sz="1200" b="1" dirty="0" smtClean="0">
                <a:latin typeface="Book Antiqua" pitchFamily="18" charset="0"/>
              </a:rPr>
              <a:t> </a:t>
            </a:r>
            <a:r>
              <a:rPr lang="fr-FR" sz="1200" dirty="0" smtClean="0">
                <a:latin typeface="Book Antiqua" pitchFamily="18" charset="0"/>
              </a:rPr>
              <a:t>100% arabica d’</a:t>
            </a:r>
            <a:r>
              <a:rPr lang="fr-FR" sz="1200" dirty="0" err="1" smtClean="0">
                <a:latin typeface="Book Antiqua" pitchFamily="18" charset="0"/>
              </a:rPr>
              <a:t>Ethiopie</a:t>
            </a:r>
            <a:r>
              <a:rPr lang="fr-FR" sz="1200" dirty="0" smtClean="0">
                <a:latin typeface="Book Antiqua" pitchFamily="18" charset="0"/>
              </a:rPr>
              <a:t> </a:t>
            </a:r>
          </a:p>
          <a:p>
            <a:pPr lvl="0"/>
            <a:r>
              <a:rPr lang="fr-FR" sz="1200" dirty="0" smtClean="0">
                <a:latin typeface="Book Antiqua" pitchFamily="18" charset="0"/>
              </a:rPr>
              <a:t>  </a:t>
            </a:r>
          </a:p>
          <a:p>
            <a:pPr lvl="0"/>
            <a:r>
              <a:rPr lang="fr-FR" sz="1200" dirty="0" smtClean="0">
                <a:latin typeface="Book Antiqua" pitchFamily="18" charset="0"/>
              </a:rPr>
              <a:t>  Le nez, frais et explosif, développe notes d’agrumes et de pignon de pain.</a:t>
            </a:r>
            <a:br>
              <a:rPr lang="fr-FR" sz="1200" dirty="0" smtClean="0">
                <a:latin typeface="Book Antiqua" pitchFamily="18" charset="0"/>
              </a:rPr>
            </a:br>
            <a:r>
              <a:rPr lang="fr-FR" sz="1200" dirty="0" smtClean="0">
                <a:latin typeface="Book Antiqua" pitchFamily="18" charset="0"/>
              </a:rPr>
              <a:t>En bouche, l’attaque est vive et croquante , le milieu structuré et massif et la finale tout en finesse et en longueur, dominée par un élégant caractère acidulé.</a:t>
            </a:r>
          </a:p>
          <a:p>
            <a:endParaRPr lang="fr-FR" sz="1200" dirty="0">
              <a:latin typeface="Book Antiqua" pitchFamily="18" charset="0"/>
            </a:endParaRPr>
          </a:p>
        </p:txBody>
      </p:sp>
      <p:sp>
        <p:nvSpPr>
          <p:cNvPr id="15" name="ZoneTexte 14"/>
          <p:cNvSpPr txBox="1"/>
          <p:nvPr/>
        </p:nvSpPr>
        <p:spPr>
          <a:xfrm>
            <a:off x="928670" y="6643702"/>
            <a:ext cx="5357850" cy="1938992"/>
          </a:xfrm>
          <a:prstGeom prst="rect">
            <a:avLst/>
          </a:prstGeom>
          <a:noFill/>
        </p:spPr>
        <p:txBody>
          <a:bodyPr wrap="square" rtlCol="0">
            <a:spAutoFit/>
          </a:bodyPr>
          <a:lstStyle/>
          <a:p>
            <a:pPr algn="just"/>
            <a:r>
              <a:rPr lang="fr-FR" sz="1200" dirty="0" smtClean="0">
                <a:latin typeface="Book Antiqua" pitchFamily="18" charset="0"/>
              </a:rPr>
              <a:t>Toutes nos sélections de cafés sont disponibles en grain ou bien en moulu.</a:t>
            </a:r>
          </a:p>
          <a:p>
            <a:pPr algn="just"/>
            <a:r>
              <a:rPr lang="fr-FR" sz="1200" dirty="0" smtClean="0">
                <a:latin typeface="Book Antiqua" pitchFamily="18" charset="0"/>
              </a:rPr>
              <a:t>Le grain vert, dans de bonnes conditions, se conserve plusieurs années mais il en est tout autre du café torréfié. Ses ennemis sont l'oxygène, l'humidité et la lumière, il est donc essentiel de le protéger.</a:t>
            </a:r>
          </a:p>
          <a:p>
            <a:pPr algn="just"/>
            <a:r>
              <a:rPr lang="fr-FR" sz="1200" dirty="0" smtClean="0">
                <a:latin typeface="Book Antiqua" pitchFamily="18" charset="0"/>
              </a:rPr>
              <a:t>Pour cela les cafés sont moulus et emballés sous vide. Ainsi protégés, ils peuvent alors se conserver sans problème plusieurs mois. Mais dès que l'emballage est ouvert, l'oxydation reprend. Il reste conseillé de ne pas trop tarder à consommer le café d'un emballage ouvert.</a:t>
            </a:r>
          </a:p>
          <a:p>
            <a:endParaRPr lang="fr-FR" sz="1200" dirty="0" smtClean="0">
              <a:latin typeface="Book Antiqua" pitchFamily="18" charset="0"/>
            </a:endParaRPr>
          </a:p>
          <a:p>
            <a:endParaRPr lang="fr-FR" sz="1200" dirty="0">
              <a:latin typeface="Book Antiqua" pitchFamily="18" charset="0"/>
            </a:endParaRPr>
          </a:p>
        </p:txBody>
      </p:sp>
      <p:sp>
        <p:nvSpPr>
          <p:cNvPr id="11" name="ZoneTexte 10"/>
          <p:cNvSpPr txBox="1"/>
          <p:nvPr/>
        </p:nvSpPr>
        <p:spPr>
          <a:xfrm>
            <a:off x="1928802" y="3357554"/>
            <a:ext cx="4357718" cy="1200329"/>
          </a:xfrm>
          <a:prstGeom prst="rect">
            <a:avLst/>
          </a:prstGeom>
          <a:noFill/>
        </p:spPr>
        <p:txBody>
          <a:bodyPr wrap="square" rtlCol="0">
            <a:spAutoFit/>
          </a:bodyPr>
          <a:lstStyle/>
          <a:p>
            <a:pPr algn="just"/>
            <a:r>
              <a:rPr lang="fr-FR" sz="1200" b="1" dirty="0" smtClean="0">
                <a:latin typeface="Book Antiqua" pitchFamily="18" charset="0"/>
              </a:rPr>
              <a:t>Tradition : </a:t>
            </a:r>
            <a:r>
              <a:rPr lang="fr-FR" sz="1200" dirty="0" smtClean="0">
                <a:latin typeface="Book Antiqua" pitchFamily="18" charset="0"/>
              </a:rPr>
              <a:t>( mélange de </a:t>
            </a:r>
            <a:r>
              <a:rPr lang="fr-FR" sz="1200" b="1" dirty="0" err="1" smtClean="0">
                <a:latin typeface="Book Antiqua" pitchFamily="18" charset="0"/>
              </a:rPr>
              <a:t>Djimmah</a:t>
            </a:r>
            <a:r>
              <a:rPr lang="fr-FR" sz="1200" dirty="0" smtClean="0">
                <a:latin typeface="Book Antiqua" pitchFamily="18" charset="0"/>
              </a:rPr>
              <a:t> 100% arabica d’</a:t>
            </a:r>
            <a:r>
              <a:rPr lang="fr-FR" sz="1200" dirty="0" err="1" smtClean="0">
                <a:latin typeface="Book Antiqua" pitchFamily="18" charset="0"/>
              </a:rPr>
              <a:t>Ethiopie</a:t>
            </a:r>
            <a:r>
              <a:rPr lang="fr-FR" sz="1200" dirty="0" smtClean="0">
                <a:latin typeface="Book Antiqua" pitchFamily="18" charset="0"/>
              </a:rPr>
              <a:t> et d’</a:t>
            </a:r>
            <a:r>
              <a:rPr lang="fr-FR" sz="1200" b="1" dirty="0" err="1" smtClean="0">
                <a:latin typeface="Book Antiqua" pitchFamily="18" charset="0"/>
              </a:rPr>
              <a:t>honduras</a:t>
            </a:r>
            <a:r>
              <a:rPr lang="fr-FR" sz="1200" dirty="0" smtClean="0">
                <a:latin typeface="Book Antiqua" pitchFamily="18" charset="0"/>
              </a:rPr>
              <a:t> 100% arabica ) . </a:t>
            </a:r>
          </a:p>
          <a:p>
            <a:pPr algn="just"/>
            <a:r>
              <a:rPr lang="fr-FR" sz="1200" dirty="0" smtClean="0">
                <a:latin typeface="Book Antiqua" pitchFamily="18" charset="0"/>
              </a:rPr>
              <a:t>  </a:t>
            </a:r>
          </a:p>
          <a:p>
            <a:pPr algn="just"/>
            <a:r>
              <a:rPr lang="fr-FR" sz="1200" dirty="0" smtClean="0">
                <a:latin typeface="Book Antiqua" pitchFamily="18" charset="0"/>
              </a:rPr>
              <a:t>  Il est puissant et révèle des notes végétales, d’épices et de pain grillé.</a:t>
            </a:r>
          </a:p>
          <a:p>
            <a:pPr algn="just"/>
            <a:endParaRPr lang="fr-FR" sz="1200" dirty="0">
              <a:latin typeface="Book Antiqua" pitchFamily="18" charset="0"/>
            </a:endParaRPr>
          </a:p>
        </p:txBody>
      </p:sp>
      <p:pic>
        <p:nvPicPr>
          <p:cNvPr id="14" name="Image 13" descr="grain avec ombre.jpg"/>
          <p:cNvPicPr>
            <a:picLocks noChangeAspect="1"/>
          </p:cNvPicPr>
          <p:nvPr/>
        </p:nvPicPr>
        <p:blipFill>
          <a:blip r:embed="rId4" cstate="print"/>
          <a:srcRect l="15254" t="27735" b="16794"/>
          <a:stretch>
            <a:fillRect/>
          </a:stretch>
        </p:blipFill>
        <p:spPr>
          <a:xfrm>
            <a:off x="1714488" y="5929322"/>
            <a:ext cx="297654" cy="214314"/>
          </a:xfrm>
          <a:prstGeom prst="rect">
            <a:avLst/>
          </a:prstGeom>
        </p:spPr>
      </p:pic>
      <p:sp>
        <p:nvSpPr>
          <p:cNvPr id="16" name="ZoneTexte 15"/>
          <p:cNvSpPr txBox="1"/>
          <p:nvPr/>
        </p:nvSpPr>
        <p:spPr>
          <a:xfrm>
            <a:off x="2000240" y="5857884"/>
            <a:ext cx="4357718" cy="646331"/>
          </a:xfrm>
          <a:prstGeom prst="rect">
            <a:avLst/>
          </a:prstGeom>
          <a:noFill/>
        </p:spPr>
        <p:txBody>
          <a:bodyPr wrap="square" rtlCol="0">
            <a:spAutoFit/>
          </a:bodyPr>
          <a:lstStyle/>
          <a:p>
            <a:pPr algn="just"/>
            <a:r>
              <a:rPr lang="fr-FR" sz="1200" b="1" dirty="0" smtClean="0">
                <a:latin typeface="Book Antiqua" pitchFamily="18" charset="0"/>
              </a:rPr>
              <a:t>Déca :</a:t>
            </a:r>
            <a:r>
              <a:rPr lang="fr-FR" sz="1200" dirty="0" smtClean="0">
                <a:latin typeface="Book Antiqua" pitchFamily="18" charset="0"/>
              </a:rPr>
              <a:t> </a:t>
            </a:r>
          </a:p>
          <a:p>
            <a:pPr algn="just"/>
            <a:r>
              <a:rPr lang="fr-FR" sz="1200" dirty="0" smtClean="0">
                <a:latin typeface="Book Antiqua" pitchFamily="18" charset="0"/>
              </a:rPr>
              <a:t>  </a:t>
            </a:r>
          </a:p>
          <a:p>
            <a:pPr algn="just"/>
            <a:endParaRPr lang="fr-FR" sz="1200" dirty="0">
              <a:latin typeface="Book Antiqua" pitchFamily="18" charset="0"/>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re 1"/>
          <p:cNvSpPr>
            <a:spLocks noGrp="1"/>
          </p:cNvSpPr>
          <p:nvPr>
            <p:ph type="title"/>
          </p:nvPr>
        </p:nvSpPr>
        <p:spPr>
          <a:xfrm>
            <a:off x="2143116" y="214282"/>
            <a:ext cx="4429156" cy="1500198"/>
          </a:xfrm>
        </p:spPr>
        <p:txBody>
          <a:bodyPr>
            <a:normAutofit/>
          </a:bodyPr>
          <a:lstStyle/>
          <a:p>
            <a:r>
              <a:rPr lang="fr-FR" sz="2400" b="1" dirty="0" smtClean="0">
                <a:latin typeface="Book Antiqua" pitchFamily="18" charset="0"/>
              </a:rPr>
              <a:t>Nos engagements</a:t>
            </a:r>
            <a:endParaRPr lang="fr-FR" sz="1400" b="1" dirty="0">
              <a:latin typeface="Book Antiqua" pitchFamily="18" charset="0"/>
            </a:endParaRPr>
          </a:p>
        </p:txBody>
      </p:sp>
      <p:sp>
        <p:nvSpPr>
          <p:cNvPr id="5" name="ZoneTexte 4"/>
          <p:cNvSpPr txBox="1"/>
          <p:nvPr/>
        </p:nvSpPr>
        <p:spPr>
          <a:xfrm>
            <a:off x="642918" y="2000232"/>
            <a:ext cx="5929354" cy="7150675"/>
          </a:xfrm>
          <a:prstGeom prst="rect">
            <a:avLst/>
          </a:prstGeom>
          <a:noFill/>
        </p:spPr>
        <p:txBody>
          <a:bodyPr wrap="square" rtlCol="0">
            <a:spAutoFit/>
          </a:bodyPr>
          <a:lstStyle/>
          <a:p>
            <a:r>
              <a:rPr lang="fr-FR" sz="1200" dirty="0" smtClean="0">
                <a:latin typeface="Book Antiqua" pitchFamily="18" charset="0"/>
              </a:rPr>
              <a:t>Dans un souci de bien vous servir, nous nous engageons à vous fournir :  </a:t>
            </a:r>
          </a:p>
          <a:p>
            <a:endParaRPr lang="fr-FR" sz="1200" dirty="0" smtClean="0">
              <a:latin typeface="Book Antiqua" pitchFamily="18" charset="0"/>
            </a:endParaRPr>
          </a:p>
          <a:p>
            <a:pPr algn="just">
              <a:lnSpc>
                <a:spcPts val="1440"/>
              </a:lnSpc>
            </a:pPr>
            <a:r>
              <a:rPr lang="fr-FR" sz="1200" dirty="0" smtClean="0">
                <a:latin typeface="Book Antiqua" pitchFamily="18" charset="0"/>
              </a:rPr>
              <a:t>	Du personnel qualifié, performant, réactif et à votre écoute.</a:t>
            </a:r>
          </a:p>
          <a:p>
            <a:pPr algn="just">
              <a:lnSpc>
                <a:spcPts val="1440"/>
              </a:lnSpc>
            </a:pPr>
            <a:endParaRPr lang="en-US" sz="1200" dirty="0" smtClean="0">
              <a:latin typeface="Book Antiqua" pitchFamily="18" charset="0"/>
            </a:endParaRPr>
          </a:p>
          <a:p>
            <a:pPr algn="just">
              <a:lnSpc>
                <a:spcPts val="1440"/>
              </a:lnSpc>
            </a:pPr>
            <a:r>
              <a:rPr lang="en-US" sz="1200" dirty="0" smtClean="0">
                <a:latin typeface="Book Antiqua" pitchFamily="18" charset="0"/>
              </a:rPr>
              <a:t> </a:t>
            </a:r>
            <a:r>
              <a:rPr lang="en-US" sz="200" dirty="0" smtClean="0">
                <a:latin typeface="Book Antiqua" pitchFamily="18" charset="0"/>
              </a:rPr>
              <a:t>         </a:t>
            </a:r>
            <a:r>
              <a:rPr lang="en-US" sz="1200" dirty="0" smtClean="0">
                <a:latin typeface="Book Antiqua" pitchFamily="18" charset="0"/>
              </a:rPr>
              <a:t>	Des machines </a:t>
            </a:r>
            <a:r>
              <a:rPr lang="en-US" sz="1200" dirty="0" err="1" smtClean="0">
                <a:latin typeface="Book Antiqua" pitchFamily="18" charset="0"/>
              </a:rPr>
              <a:t>professionnelles</a:t>
            </a:r>
            <a:r>
              <a:rPr lang="en-US" sz="1200" dirty="0" smtClean="0">
                <a:latin typeface="Book Antiqua" pitchFamily="18" charset="0"/>
              </a:rPr>
              <a:t> et de </a:t>
            </a:r>
            <a:r>
              <a:rPr lang="fr-FR" sz="1200" dirty="0" smtClean="0">
                <a:latin typeface="Book Antiqua" pitchFamily="18" charset="0"/>
              </a:rPr>
              <a:t>qualité</a:t>
            </a:r>
            <a:r>
              <a:rPr lang="en-US" sz="1200" dirty="0" smtClean="0">
                <a:latin typeface="Book Antiqua" pitchFamily="18" charset="0"/>
              </a:rPr>
              <a:t> ( Necta, Bianchi, Saeco … ).</a:t>
            </a:r>
          </a:p>
          <a:p>
            <a:pPr algn="just">
              <a:lnSpc>
                <a:spcPts val="1440"/>
              </a:lnSpc>
            </a:pPr>
            <a:endParaRPr lang="en-US" sz="1200" dirty="0" smtClean="0">
              <a:latin typeface="Book Antiqua" pitchFamily="18" charset="0"/>
            </a:endParaRPr>
          </a:p>
          <a:p>
            <a:pPr algn="just">
              <a:lnSpc>
                <a:spcPts val="1440"/>
              </a:lnSpc>
            </a:pPr>
            <a:r>
              <a:rPr lang="en-US" sz="1200" dirty="0" smtClean="0">
                <a:latin typeface="Book Antiqua" pitchFamily="18" charset="0"/>
              </a:rPr>
              <a:t>	</a:t>
            </a:r>
            <a:r>
              <a:rPr lang="en-US" sz="1200" dirty="0" err="1" smtClean="0">
                <a:latin typeface="Book Antiqua" pitchFamily="18" charset="0"/>
              </a:rPr>
              <a:t>L’utilisation</a:t>
            </a:r>
            <a:r>
              <a:rPr lang="en-US" sz="1200" dirty="0" smtClean="0">
                <a:latin typeface="Book Antiqua" pitchFamily="18" charset="0"/>
              </a:rPr>
              <a:t> de </a:t>
            </a:r>
            <a:r>
              <a:rPr lang="en-US" sz="1200" dirty="0" err="1" smtClean="0">
                <a:latin typeface="Book Antiqua" pitchFamily="18" charset="0"/>
              </a:rPr>
              <a:t>produits</a:t>
            </a:r>
            <a:r>
              <a:rPr lang="fr-FR" sz="1200" dirty="0" smtClean="0">
                <a:latin typeface="Book Antiqua" pitchFamily="18" charset="0"/>
              </a:rPr>
              <a:t> de qualité ( Café vert sélectionné, Lipton, 	kraft, Nestlé … ).</a:t>
            </a:r>
          </a:p>
          <a:p>
            <a:pPr algn="just">
              <a:lnSpc>
                <a:spcPts val="1440"/>
              </a:lnSpc>
            </a:pPr>
            <a:endParaRPr lang="fr-FR" sz="1200" dirty="0" smtClean="0">
              <a:latin typeface="Book Antiqua" pitchFamily="18" charset="0"/>
            </a:endParaRPr>
          </a:p>
          <a:p>
            <a:pPr algn="just">
              <a:lnSpc>
                <a:spcPts val="1440"/>
              </a:lnSpc>
            </a:pPr>
            <a:r>
              <a:rPr lang="fr-FR" sz="1200" dirty="0" smtClean="0">
                <a:latin typeface="Book Antiqua" pitchFamily="18" charset="0"/>
              </a:rPr>
              <a:t>	Des passages adaptés au besoin de </a:t>
            </a:r>
            <a:r>
              <a:rPr lang="fr-FR" sz="1200" dirty="0" err="1" smtClean="0">
                <a:latin typeface="Book Antiqua" pitchFamily="18" charset="0"/>
              </a:rPr>
              <a:t>chaques</a:t>
            </a:r>
            <a:r>
              <a:rPr lang="fr-FR" sz="1200" dirty="0" smtClean="0">
                <a:latin typeface="Book Antiqua" pitchFamily="18" charset="0"/>
              </a:rPr>
              <a:t> machines.</a:t>
            </a:r>
          </a:p>
          <a:p>
            <a:pPr algn="just">
              <a:lnSpc>
                <a:spcPts val="1440"/>
              </a:lnSpc>
            </a:pPr>
            <a:endParaRPr lang="fr-FR" sz="1200" dirty="0" smtClean="0">
              <a:latin typeface="Book Antiqua" pitchFamily="18" charset="0"/>
            </a:endParaRPr>
          </a:p>
          <a:p>
            <a:pPr algn="just">
              <a:lnSpc>
                <a:spcPts val="1440"/>
              </a:lnSpc>
            </a:pPr>
            <a:r>
              <a:rPr lang="fr-FR" sz="1200" dirty="0" smtClean="0">
                <a:latin typeface="Book Antiqua" pitchFamily="18" charset="0"/>
              </a:rPr>
              <a:t>  	le respect des normes de qualité et d’hygiène ( nettoyage régulier des 	dispositifs, réglage des </a:t>
            </a:r>
            <a:r>
              <a:rPr lang="en-US" sz="1200" dirty="0" smtClean="0">
                <a:latin typeface="Book Antiqua" pitchFamily="18" charset="0"/>
              </a:rPr>
              <a:t>doses de </a:t>
            </a:r>
            <a:r>
              <a:rPr lang="en-US" sz="1200" dirty="0" err="1" smtClean="0">
                <a:latin typeface="Book Antiqua" pitchFamily="18" charset="0"/>
              </a:rPr>
              <a:t>produit</a:t>
            </a:r>
            <a:r>
              <a:rPr lang="en-US" sz="1200" dirty="0" smtClean="0">
                <a:latin typeface="Book Antiqua" pitchFamily="18" charset="0"/>
              </a:rPr>
              <a:t>, propreté, </a:t>
            </a:r>
            <a:r>
              <a:rPr lang="en-US" sz="1200" dirty="0" err="1" smtClean="0">
                <a:latin typeface="Book Antiqua" pitchFamily="18" charset="0"/>
              </a:rPr>
              <a:t>esthétique</a:t>
            </a:r>
            <a:r>
              <a:rPr lang="en-US" sz="1200" dirty="0" smtClean="0">
                <a:latin typeface="Book Antiqua" pitchFamily="18" charset="0"/>
              </a:rPr>
              <a:t> ).</a:t>
            </a:r>
          </a:p>
          <a:p>
            <a:pPr algn="just">
              <a:lnSpc>
                <a:spcPts val="1440"/>
              </a:lnSpc>
            </a:pPr>
            <a:r>
              <a:rPr lang="en-US" sz="4400" dirty="0" smtClean="0">
                <a:latin typeface="Book Antiqua" pitchFamily="18" charset="0"/>
              </a:rPr>
              <a:t> 	</a:t>
            </a:r>
          </a:p>
          <a:p>
            <a:pPr algn="just">
              <a:lnSpc>
                <a:spcPts val="1440"/>
              </a:lnSpc>
            </a:pPr>
            <a:r>
              <a:rPr lang="en-US" sz="4400" dirty="0" smtClean="0">
                <a:latin typeface="Book Antiqua" pitchFamily="18" charset="0"/>
              </a:rPr>
              <a:t>	</a:t>
            </a:r>
            <a:r>
              <a:rPr lang="en-US" sz="1200" dirty="0" smtClean="0">
                <a:latin typeface="Book Antiqua" pitchFamily="18" charset="0"/>
              </a:rPr>
              <a:t>Un </a:t>
            </a:r>
            <a:r>
              <a:rPr lang="en-US" sz="1200" dirty="0" err="1" smtClean="0">
                <a:latin typeface="Book Antiqua" pitchFamily="18" charset="0"/>
              </a:rPr>
              <a:t>matériel</a:t>
            </a:r>
            <a:r>
              <a:rPr lang="en-US" sz="1200" dirty="0" smtClean="0">
                <a:latin typeface="Book Antiqua" pitchFamily="18" charset="0"/>
              </a:rPr>
              <a:t> adapter en fonction des besoins de la </a:t>
            </a:r>
            <a:r>
              <a:rPr lang="en-US" sz="1200" dirty="0" err="1" smtClean="0">
                <a:latin typeface="Book Antiqua" pitchFamily="18" charset="0"/>
              </a:rPr>
              <a:t>clientelle</a:t>
            </a:r>
            <a:r>
              <a:rPr lang="en-US" sz="1200" dirty="0" smtClean="0">
                <a:latin typeface="Book Antiqua" pitchFamily="18" charset="0"/>
              </a:rPr>
              <a:t>.</a:t>
            </a:r>
          </a:p>
          <a:p>
            <a:pPr algn="just">
              <a:lnSpc>
                <a:spcPts val="1440"/>
              </a:lnSpc>
            </a:pPr>
            <a:r>
              <a:rPr lang="fr-FR" sz="2000" dirty="0" smtClean="0">
                <a:latin typeface="Book Antiqua" pitchFamily="18" charset="0"/>
              </a:rPr>
              <a:t>    </a:t>
            </a:r>
          </a:p>
          <a:p>
            <a:pPr algn="just">
              <a:lnSpc>
                <a:spcPts val="1440"/>
              </a:lnSpc>
            </a:pPr>
            <a:r>
              <a:rPr lang="fr-FR" sz="1200" dirty="0" smtClean="0">
                <a:latin typeface="Book Antiqua" pitchFamily="18" charset="0"/>
              </a:rPr>
              <a:t>	</a:t>
            </a:r>
            <a:r>
              <a:rPr lang="en-US" sz="1200" dirty="0" smtClean="0">
                <a:latin typeface="Book Antiqua" pitchFamily="18" charset="0"/>
              </a:rPr>
              <a:t>Un </a:t>
            </a:r>
            <a:r>
              <a:rPr lang="en-US" sz="1200" dirty="0" err="1" smtClean="0">
                <a:latin typeface="Book Antiqua" pitchFamily="18" charset="0"/>
              </a:rPr>
              <a:t>système</a:t>
            </a:r>
            <a:r>
              <a:rPr lang="en-US" sz="1200" dirty="0" smtClean="0">
                <a:latin typeface="Book Antiqua" pitchFamily="18" charset="0"/>
              </a:rPr>
              <a:t> de </a:t>
            </a:r>
            <a:r>
              <a:rPr lang="en-US" sz="1200" dirty="0" err="1" smtClean="0">
                <a:latin typeface="Book Antiqua" pitchFamily="18" charset="0"/>
              </a:rPr>
              <a:t>traitement</a:t>
            </a:r>
            <a:r>
              <a:rPr lang="en-US" sz="1200" dirty="0" smtClean="0">
                <a:latin typeface="Book Antiqua" pitchFamily="18" charset="0"/>
              </a:rPr>
              <a:t> de </a:t>
            </a:r>
            <a:r>
              <a:rPr lang="en-US" sz="1200" dirty="0" err="1" smtClean="0">
                <a:latin typeface="Book Antiqua" pitchFamily="18" charset="0"/>
              </a:rPr>
              <a:t>l’eau</a:t>
            </a:r>
            <a:r>
              <a:rPr lang="en-US" sz="1200" dirty="0" smtClean="0">
                <a:latin typeface="Book Antiqua" pitchFamily="18" charset="0"/>
              </a:rPr>
              <a:t> </a:t>
            </a:r>
            <a:r>
              <a:rPr lang="en-US" sz="1200" dirty="0" err="1" smtClean="0">
                <a:latin typeface="Book Antiqua" pitchFamily="18" charset="0"/>
              </a:rPr>
              <a:t>installé</a:t>
            </a:r>
            <a:r>
              <a:rPr lang="en-US" sz="1200" dirty="0" smtClean="0">
                <a:latin typeface="Book Antiqua" pitchFamily="18" charset="0"/>
              </a:rPr>
              <a:t> </a:t>
            </a:r>
            <a:r>
              <a:rPr lang="en-US" sz="1200" dirty="0" err="1" smtClean="0">
                <a:latin typeface="Book Antiqua" pitchFamily="18" charset="0"/>
              </a:rPr>
              <a:t>sur</a:t>
            </a:r>
            <a:r>
              <a:rPr lang="en-US" sz="1200" dirty="0" smtClean="0">
                <a:latin typeface="Book Antiqua" pitchFamily="18" charset="0"/>
              </a:rPr>
              <a:t> les </a:t>
            </a:r>
            <a:r>
              <a:rPr lang="en-US" sz="1200" dirty="0" err="1" smtClean="0">
                <a:latin typeface="Book Antiqua" pitchFamily="18" charset="0"/>
              </a:rPr>
              <a:t>distributeurs</a:t>
            </a:r>
            <a:r>
              <a:rPr lang="en-US" sz="1200" dirty="0" smtClean="0">
                <a:latin typeface="Book Antiqua" pitchFamily="18" charset="0"/>
              </a:rPr>
              <a:t> de 	</a:t>
            </a:r>
            <a:r>
              <a:rPr lang="en-US" sz="1200" dirty="0" err="1" smtClean="0">
                <a:latin typeface="Book Antiqua" pitchFamily="18" charset="0"/>
              </a:rPr>
              <a:t>boissons</a:t>
            </a:r>
            <a:r>
              <a:rPr lang="en-US" sz="1200" dirty="0" smtClean="0">
                <a:latin typeface="Book Antiqua" pitchFamily="18" charset="0"/>
              </a:rPr>
              <a:t> chaudes </a:t>
            </a:r>
            <a:r>
              <a:rPr lang="en-US" sz="1200" dirty="0" err="1" smtClean="0">
                <a:latin typeface="Book Antiqua" pitchFamily="18" charset="0"/>
              </a:rPr>
              <a:t>afin</a:t>
            </a:r>
            <a:r>
              <a:rPr lang="en-US" sz="1200" dirty="0" smtClean="0">
                <a:latin typeface="Book Antiqua" pitchFamily="18" charset="0"/>
              </a:rPr>
              <a:t> de </a:t>
            </a:r>
            <a:r>
              <a:rPr lang="en-US" sz="1200" dirty="0" err="1" smtClean="0">
                <a:latin typeface="Book Antiqua" pitchFamily="18" charset="0"/>
              </a:rPr>
              <a:t>ralentir</a:t>
            </a:r>
            <a:r>
              <a:rPr lang="en-US" sz="1200" dirty="0" smtClean="0">
                <a:latin typeface="Book Antiqua" pitchFamily="18" charset="0"/>
              </a:rPr>
              <a:t> la formation de </a:t>
            </a:r>
            <a:r>
              <a:rPr lang="en-US" sz="1200" dirty="0" err="1" smtClean="0">
                <a:latin typeface="Book Antiqua" pitchFamily="18" charset="0"/>
              </a:rPr>
              <a:t>calcaire</a:t>
            </a:r>
            <a:r>
              <a:rPr lang="en-US" sz="1200" dirty="0" smtClean="0">
                <a:latin typeface="Book Antiqua" pitchFamily="18" charset="0"/>
              </a:rPr>
              <a:t> et </a:t>
            </a:r>
            <a:r>
              <a:rPr lang="en-US" sz="1200" dirty="0" err="1" smtClean="0">
                <a:latin typeface="Book Antiqua" pitchFamily="18" charset="0"/>
              </a:rPr>
              <a:t>améliorer</a:t>
            </a:r>
            <a:r>
              <a:rPr lang="en-US" sz="1200" dirty="0" smtClean="0">
                <a:latin typeface="Book Antiqua" pitchFamily="18" charset="0"/>
              </a:rPr>
              <a:t> 	le gout de </a:t>
            </a:r>
            <a:r>
              <a:rPr lang="en-US" sz="1200" dirty="0" err="1" smtClean="0">
                <a:latin typeface="Book Antiqua" pitchFamily="18" charset="0"/>
              </a:rPr>
              <a:t>l’eau</a:t>
            </a:r>
            <a:r>
              <a:rPr lang="en-US" sz="1200" dirty="0" smtClean="0">
                <a:latin typeface="Book Antiqua" pitchFamily="18" charset="0"/>
              </a:rPr>
              <a:t> et </a:t>
            </a:r>
            <a:r>
              <a:rPr lang="en-US" sz="1200" dirty="0" err="1" smtClean="0">
                <a:latin typeface="Book Antiqua" pitchFamily="18" charset="0"/>
              </a:rPr>
              <a:t>donc</a:t>
            </a:r>
            <a:r>
              <a:rPr lang="en-US" sz="1200" dirty="0" smtClean="0">
                <a:latin typeface="Book Antiqua" pitchFamily="18" charset="0"/>
              </a:rPr>
              <a:t> du </a:t>
            </a:r>
            <a:r>
              <a:rPr lang="en-US" sz="1200" dirty="0" err="1" smtClean="0">
                <a:latin typeface="Book Antiqua" pitchFamily="18" charset="0"/>
              </a:rPr>
              <a:t>produit</a:t>
            </a:r>
            <a:r>
              <a:rPr lang="en-US" sz="1200" dirty="0" smtClean="0">
                <a:latin typeface="Book Antiqua" pitchFamily="18" charset="0"/>
              </a:rPr>
              <a:t> .</a:t>
            </a:r>
          </a:p>
          <a:p>
            <a:pPr algn="just">
              <a:lnSpc>
                <a:spcPts val="1440"/>
              </a:lnSpc>
            </a:pPr>
            <a:endParaRPr lang="en-US" sz="1200" dirty="0" smtClean="0">
              <a:latin typeface="Book Antiqua" pitchFamily="18" charset="0"/>
            </a:endParaRPr>
          </a:p>
          <a:p>
            <a:pPr algn="just">
              <a:lnSpc>
                <a:spcPts val="1440"/>
              </a:lnSpc>
            </a:pPr>
            <a:r>
              <a:rPr lang="en-US" sz="1200" dirty="0" smtClean="0">
                <a:latin typeface="Book Antiqua" pitchFamily="18" charset="0"/>
              </a:rPr>
              <a:t>	Un </a:t>
            </a:r>
            <a:r>
              <a:rPr lang="en-US" sz="1200" dirty="0" err="1" smtClean="0">
                <a:latin typeface="Book Antiqua" pitchFamily="18" charset="0"/>
              </a:rPr>
              <a:t>suivi</a:t>
            </a:r>
            <a:r>
              <a:rPr lang="en-US" sz="1200" dirty="0" smtClean="0">
                <a:latin typeface="Book Antiqua" pitchFamily="18" charset="0"/>
              </a:rPr>
              <a:t> technique </a:t>
            </a:r>
            <a:r>
              <a:rPr lang="en-US" sz="1200" dirty="0" err="1" smtClean="0">
                <a:latin typeface="Book Antiqua" pitchFamily="18" charset="0"/>
              </a:rPr>
              <a:t>préventif</a:t>
            </a:r>
            <a:r>
              <a:rPr lang="en-US" sz="1200" dirty="0" smtClean="0">
                <a:latin typeface="Book Antiqua" pitchFamily="18" charset="0"/>
              </a:rPr>
              <a:t> et </a:t>
            </a:r>
            <a:r>
              <a:rPr lang="en-US" sz="1200" dirty="0" err="1" smtClean="0">
                <a:latin typeface="Book Antiqua" pitchFamily="18" charset="0"/>
              </a:rPr>
              <a:t>curatif</a:t>
            </a:r>
            <a:r>
              <a:rPr lang="en-US" sz="1200" dirty="0" smtClean="0">
                <a:latin typeface="Book Antiqua" pitchFamily="18" charset="0"/>
              </a:rPr>
              <a:t> </a:t>
            </a:r>
            <a:r>
              <a:rPr lang="en-US" sz="1200" dirty="0" err="1" smtClean="0">
                <a:latin typeface="Book Antiqua" pitchFamily="18" charset="0"/>
              </a:rPr>
              <a:t>régulier</a:t>
            </a:r>
            <a:r>
              <a:rPr lang="en-US" sz="1200" dirty="0" smtClean="0">
                <a:latin typeface="Book Antiqua" pitchFamily="18" charset="0"/>
              </a:rPr>
              <a:t>.</a:t>
            </a:r>
          </a:p>
          <a:p>
            <a:pPr algn="just" defTabSz="957263">
              <a:spcBef>
                <a:spcPts val="600"/>
              </a:spcBef>
            </a:pPr>
            <a:endParaRPr lang="en-US" sz="1200" dirty="0" smtClean="0">
              <a:latin typeface="Book Antiqua" pitchFamily="18" charset="0"/>
            </a:endParaRPr>
          </a:p>
          <a:p>
            <a:pPr algn="just" defTabSz="957263">
              <a:spcBef>
                <a:spcPts val="600"/>
              </a:spcBef>
            </a:pPr>
            <a:endParaRPr lang="en-US" sz="1200" dirty="0" smtClean="0">
              <a:latin typeface="Book Antiqua" pitchFamily="18" charset="0"/>
            </a:endParaRPr>
          </a:p>
          <a:p>
            <a:pPr algn="just" defTabSz="957263">
              <a:spcBef>
                <a:spcPts val="600"/>
              </a:spcBef>
            </a:pPr>
            <a:endParaRPr lang="en-US" sz="1200" dirty="0" smtClean="0"/>
          </a:p>
          <a:p>
            <a:pPr algn="just" defTabSz="957263">
              <a:spcBef>
                <a:spcPts val="600"/>
              </a:spcBef>
            </a:pPr>
            <a:r>
              <a:rPr lang="en-US" sz="1200" dirty="0" smtClean="0"/>
              <a:t>	</a:t>
            </a:r>
          </a:p>
          <a:p>
            <a:pPr algn="just" defTabSz="957263">
              <a:spcBef>
                <a:spcPts val="600"/>
              </a:spcBef>
            </a:pPr>
            <a:endParaRPr lang="en-US" sz="1200" dirty="0" smtClean="0"/>
          </a:p>
          <a:p>
            <a:pPr algn="just" defTabSz="957263">
              <a:spcBef>
                <a:spcPts val="600"/>
              </a:spcBef>
            </a:pPr>
            <a:r>
              <a:rPr lang="en-US" sz="1200" dirty="0" smtClean="0"/>
              <a:t>	</a:t>
            </a:r>
          </a:p>
          <a:p>
            <a:pPr>
              <a:spcBef>
                <a:spcPts val="600"/>
              </a:spcBef>
            </a:pPr>
            <a:endParaRPr lang="fr-FR" sz="1200" dirty="0" smtClean="0">
              <a:latin typeface="Book Antiqua" pitchFamily="18" charset="0"/>
            </a:endParaRPr>
          </a:p>
          <a:p>
            <a:pPr>
              <a:spcBef>
                <a:spcPts val="600"/>
              </a:spcBef>
            </a:pPr>
            <a:endParaRPr lang="fr-FR" sz="1200" dirty="0" smtClean="0">
              <a:latin typeface="Book Antiqua" pitchFamily="18" charset="0"/>
            </a:endParaRPr>
          </a:p>
          <a:p>
            <a:pPr>
              <a:spcBef>
                <a:spcPts val="600"/>
              </a:spcBef>
            </a:pPr>
            <a:r>
              <a:rPr lang="fr-FR" sz="1200" dirty="0" smtClean="0">
                <a:latin typeface="Book Antiqua" pitchFamily="18" charset="0"/>
              </a:rPr>
              <a:t>	</a:t>
            </a:r>
          </a:p>
          <a:p>
            <a:endParaRPr lang="fr-FR" sz="1200" dirty="0" smtClean="0">
              <a:latin typeface="Book Antiqua" pitchFamily="18" charset="0"/>
            </a:endParaRPr>
          </a:p>
          <a:p>
            <a:endParaRPr lang="fr-FR" sz="1200" dirty="0" smtClean="0">
              <a:latin typeface="Book Antiqua" pitchFamily="18" charset="0"/>
            </a:endParaRPr>
          </a:p>
          <a:p>
            <a:endParaRPr lang="fr-FR" sz="1200" dirty="0" smtClean="0">
              <a:latin typeface="Book Antiqua" pitchFamily="18" charset="0"/>
            </a:endParaRPr>
          </a:p>
          <a:p>
            <a:endParaRPr lang="fr-FR" sz="1200" dirty="0" smtClean="0">
              <a:latin typeface="Book Antiqua" pitchFamily="18" charset="0"/>
            </a:endParaRPr>
          </a:p>
          <a:p>
            <a:r>
              <a:rPr lang="fr-FR" sz="1200" dirty="0" smtClean="0">
                <a:latin typeface="Book Antiqua" pitchFamily="18" charset="0"/>
              </a:rPr>
              <a:t>  </a:t>
            </a:r>
            <a:endParaRPr lang="fr-FR" sz="1200" dirty="0">
              <a:latin typeface="Book Antiqua" pitchFamily="18" charset="0"/>
            </a:endParaRPr>
          </a:p>
        </p:txBody>
      </p:sp>
      <p:pic>
        <p:nvPicPr>
          <p:cNvPr id="6" name="Image 5" descr="grain avec ombre.jpg"/>
          <p:cNvPicPr>
            <a:picLocks noChangeAspect="1"/>
          </p:cNvPicPr>
          <p:nvPr/>
        </p:nvPicPr>
        <p:blipFill>
          <a:blip r:embed="rId3" cstate="print"/>
          <a:srcRect l="15254" t="27735" b="16794"/>
          <a:stretch>
            <a:fillRect/>
          </a:stretch>
        </p:blipFill>
        <p:spPr>
          <a:xfrm>
            <a:off x="1285860" y="2786050"/>
            <a:ext cx="297654" cy="214314"/>
          </a:xfrm>
          <a:prstGeom prst="rect">
            <a:avLst/>
          </a:prstGeom>
        </p:spPr>
      </p:pic>
      <p:pic>
        <p:nvPicPr>
          <p:cNvPr id="7" name="Image 6" descr="grain avec ombre.jpg"/>
          <p:cNvPicPr>
            <a:picLocks noChangeAspect="1"/>
          </p:cNvPicPr>
          <p:nvPr/>
        </p:nvPicPr>
        <p:blipFill>
          <a:blip r:embed="rId3" cstate="print"/>
          <a:srcRect l="15254" t="27735" b="16794"/>
          <a:stretch>
            <a:fillRect/>
          </a:stretch>
        </p:blipFill>
        <p:spPr>
          <a:xfrm>
            <a:off x="1285860" y="4929190"/>
            <a:ext cx="297654" cy="214314"/>
          </a:xfrm>
          <a:prstGeom prst="rect">
            <a:avLst/>
          </a:prstGeom>
        </p:spPr>
      </p:pic>
      <p:pic>
        <p:nvPicPr>
          <p:cNvPr id="8" name="Image 7" descr="grain avec ombre.jpg"/>
          <p:cNvPicPr>
            <a:picLocks noChangeAspect="1"/>
          </p:cNvPicPr>
          <p:nvPr/>
        </p:nvPicPr>
        <p:blipFill>
          <a:blip r:embed="rId3" cstate="print"/>
          <a:srcRect l="15254" t="27735" b="16794"/>
          <a:stretch>
            <a:fillRect/>
          </a:stretch>
        </p:blipFill>
        <p:spPr>
          <a:xfrm>
            <a:off x="1285860" y="2428860"/>
            <a:ext cx="297654" cy="214314"/>
          </a:xfrm>
          <a:prstGeom prst="rect">
            <a:avLst/>
          </a:prstGeom>
        </p:spPr>
      </p:pic>
      <p:pic>
        <p:nvPicPr>
          <p:cNvPr id="9" name="Image 8" descr="grain avec ombre.jpg"/>
          <p:cNvPicPr>
            <a:picLocks noChangeAspect="1"/>
          </p:cNvPicPr>
          <p:nvPr/>
        </p:nvPicPr>
        <p:blipFill>
          <a:blip r:embed="rId3" cstate="print"/>
          <a:srcRect l="15254" t="27735" b="16794"/>
          <a:stretch>
            <a:fillRect/>
          </a:stretch>
        </p:blipFill>
        <p:spPr>
          <a:xfrm>
            <a:off x="1285860" y="5643570"/>
            <a:ext cx="297654" cy="214314"/>
          </a:xfrm>
          <a:prstGeom prst="rect">
            <a:avLst/>
          </a:prstGeom>
        </p:spPr>
      </p:pic>
      <p:pic>
        <p:nvPicPr>
          <p:cNvPr id="10" name="Image 9" descr="grain avec ombre.jpg"/>
          <p:cNvPicPr>
            <a:picLocks noChangeAspect="1"/>
          </p:cNvPicPr>
          <p:nvPr/>
        </p:nvPicPr>
        <p:blipFill>
          <a:blip r:embed="rId3" cstate="print"/>
          <a:srcRect l="15254" t="27735" b="16794"/>
          <a:stretch>
            <a:fillRect/>
          </a:stretch>
        </p:blipFill>
        <p:spPr>
          <a:xfrm>
            <a:off x="1285860" y="4572000"/>
            <a:ext cx="297654" cy="214314"/>
          </a:xfrm>
          <a:prstGeom prst="rect">
            <a:avLst/>
          </a:prstGeom>
        </p:spPr>
      </p:pic>
      <p:pic>
        <p:nvPicPr>
          <p:cNvPr id="11" name="Image 10" descr="grain avec ombre.jpg"/>
          <p:cNvPicPr>
            <a:picLocks noChangeAspect="1"/>
          </p:cNvPicPr>
          <p:nvPr/>
        </p:nvPicPr>
        <p:blipFill>
          <a:blip r:embed="rId3" cstate="print"/>
          <a:srcRect l="15254" t="27735" b="16794"/>
          <a:stretch>
            <a:fillRect/>
          </a:stretch>
        </p:blipFill>
        <p:spPr>
          <a:xfrm>
            <a:off x="1285860" y="3143240"/>
            <a:ext cx="297654" cy="214314"/>
          </a:xfrm>
          <a:prstGeom prst="rect">
            <a:avLst/>
          </a:prstGeom>
        </p:spPr>
      </p:pic>
      <p:pic>
        <p:nvPicPr>
          <p:cNvPr id="13" name="Image 12" descr="grain avec ombre.jpg"/>
          <p:cNvPicPr>
            <a:picLocks noChangeAspect="1"/>
          </p:cNvPicPr>
          <p:nvPr/>
        </p:nvPicPr>
        <p:blipFill>
          <a:blip r:embed="rId3" cstate="print"/>
          <a:srcRect l="15254" t="27735" b="16794"/>
          <a:stretch>
            <a:fillRect/>
          </a:stretch>
        </p:blipFill>
        <p:spPr>
          <a:xfrm>
            <a:off x="1285860" y="3643306"/>
            <a:ext cx="297654" cy="214314"/>
          </a:xfrm>
          <a:prstGeom prst="rect">
            <a:avLst/>
          </a:prstGeom>
        </p:spPr>
      </p:pic>
      <p:pic>
        <p:nvPicPr>
          <p:cNvPr id="14" name="Image 13" descr="grain avec ombre.jpg"/>
          <p:cNvPicPr>
            <a:picLocks noChangeAspect="1"/>
          </p:cNvPicPr>
          <p:nvPr/>
        </p:nvPicPr>
        <p:blipFill>
          <a:blip r:embed="rId3" cstate="print"/>
          <a:srcRect l="15254" t="27735" b="16794"/>
          <a:stretch>
            <a:fillRect/>
          </a:stretch>
        </p:blipFill>
        <p:spPr>
          <a:xfrm>
            <a:off x="1285860" y="4071934"/>
            <a:ext cx="297654" cy="214314"/>
          </a:xfrm>
          <a:prstGeom prst="rect">
            <a:avLst/>
          </a:prstGeom>
        </p:spPr>
      </p:pic>
      <p:pic>
        <p:nvPicPr>
          <p:cNvPr id="16" name="Image 15" descr="LiptonLogo.jpg"/>
          <p:cNvPicPr>
            <a:picLocks noChangeAspect="1"/>
          </p:cNvPicPr>
          <p:nvPr/>
        </p:nvPicPr>
        <p:blipFill>
          <a:blip r:embed="rId4"/>
          <a:stretch>
            <a:fillRect/>
          </a:stretch>
        </p:blipFill>
        <p:spPr>
          <a:xfrm rot="10800000" flipH="1" flipV="1">
            <a:off x="1785926" y="6357950"/>
            <a:ext cx="922354" cy="644943"/>
          </a:xfrm>
          <a:prstGeom prst="rect">
            <a:avLst/>
          </a:prstGeom>
        </p:spPr>
      </p:pic>
      <p:pic>
        <p:nvPicPr>
          <p:cNvPr id="17" name="Image 16" descr="Nestlé Food Services.gif"/>
          <p:cNvPicPr>
            <a:picLocks noChangeAspect="1"/>
          </p:cNvPicPr>
          <p:nvPr/>
        </p:nvPicPr>
        <p:blipFill>
          <a:blip r:embed="rId5"/>
          <a:stretch>
            <a:fillRect/>
          </a:stretch>
        </p:blipFill>
        <p:spPr>
          <a:xfrm>
            <a:off x="714356" y="6572264"/>
            <a:ext cx="965383" cy="816737"/>
          </a:xfrm>
          <a:prstGeom prst="rect">
            <a:avLst/>
          </a:prstGeom>
        </p:spPr>
      </p:pic>
      <p:pic>
        <p:nvPicPr>
          <p:cNvPr id="18" name="Image 17" descr="bwt.jpg"/>
          <p:cNvPicPr>
            <a:picLocks noChangeAspect="1"/>
          </p:cNvPicPr>
          <p:nvPr/>
        </p:nvPicPr>
        <p:blipFill>
          <a:blip r:embed="rId6"/>
          <a:stretch>
            <a:fillRect/>
          </a:stretch>
        </p:blipFill>
        <p:spPr>
          <a:xfrm>
            <a:off x="3071810" y="7715272"/>
            <a:ext cx="1214446" cy="632605"/>
          </a:xfrm>
          <a:prstGeom prst="rect">
            <a:avLst/>
          </a:prstGeom>
        </p:spPr>
      </p:pic>
      <p:pic>
        <p:nvPicPr>
          <p:cNvPr id="19" name="Image 18" descr="bianchi2.jpg"/>
          <p:cNvPicPr>
            <a:picLocks noChangeAspect="1"/>
          </p:cNvPicPr>
          <p:nvPr/>
        </p:nvPicPr>
        <p:blipFill>
          <a:blip r:embed="rId7"/>
          <a:stretch>
            <a:fillRect/>
          </a:stretch>
        </p:blipFill>
        <p:spPr>
          <a:xfrm>
            <a:off x="4500570" y="5985872"/>
            <a:ext cx="1000132" cy="962627"/>
          </a:xfrm>
          <a:prstGeom prst="rect">
            <a:avLst/>
          </a:prstGeom>
        </p:spPr>
      </p:pic>
      <p:pic>
        <p:nvPicPr>
          <p:cNvPr id="20" name="Image 19" descr="necta.png"/>
          <p:cNvPicPr>
            <a:picLocks noChangeAspect="1"/>
          </p:cNvPicPr>
          <p:nvPr/>
        </p:nvPicPr>
        <p:blipFill>
          <a:blip r:embed="rId8"/>
          <a:stretch>
            <a:fillRect/>
          </a:stretch>
        </p:blipFill>
        <p:spPr>
          <a:xfrm>
            <a:off x="5643578" y="6000760"/>
            <a:ext cx="969190" cy="969190"/>
          </a:xfrm>
          <a:prstGeom prst="rect">
            <a:avLst/>
          </a:prstGeom>
        </p:spPr>
      </p:pic>
      <p:pic>
        <p:nvPicPr>
          <p:cNvPr id="21" name="Image 20" descr="kraft.png"/>
          <p:cNvPicPr>
            <a:picLocks noChangeAspect="1"/>
          </p:cNvPicPr>
          <p:nvPr/>
        </p:nvPicPr>
        <p:blipFill>
          <a:blip r:embed="rId9" cstate="print"/>
          <a:stretch>
            <a:fillRect/>
          </a:stretch>
        </p:blipFill>
        <p:spPr>
          <a:xfrm>
            <a:off x="1071546" y="7358082"/>
            <a:ext cx="947000" cy="709336"/>
          </a:xfrm>
          <a:prstGeom prst="rect">
            <a:avLst/>
          </a:prstGeom>
        </p:spPr>
      </p:pic>
      <p:pic>
        <p:nvPicPr>
          <p:cNvPr id="22" name="Image 21" descr="saeco.jpg"/>
          <p:cNvPicPr>
            <a:picLocks noChangeAspect="1"/>
          </p:cNvPicPr>
          <p:nvPr/>
        </p:nvPicPr>
        <p:blipFill>
          <a:blip r:embed="rId10"/>
          <a:stretch>
            <a:fillRect/>
          </a:stretch>
        </p:blipFill>
        <p:spPr>
          <a:xfrm>
            <a:off x="5000636" y="7215206"/>
            <a:ext cx="1357320" cy="428628"/>
          </a:xfrm>
          <a:prstGeom prst="rect">
            <a:avLst/>
          </a:prstGeom>
        </p:spPr>
      </p:pic>
      <p:pic>
        <p:nvPicPr>
          <p:cNvPr id="23" name="Image 22" descr="logo arôme café copie.jpg"/>
          <p:cNvPicPr>
            <a:picLocks noChangeAspect="1"/>
          </p:cNvPicPr>
          <p:nvPr/>
        </p:nvPicPr>
        <p:blipFill>
          <a:blip r:embed="rId11"/>
          <a:stretch>
            <a:fillRect/>
          </a:stretch>
        </p:blipFill>
        <p:spPr>
          <a:xfrm>
            <a:off x="357166" y="357158"/>
            <a:ext cx="1000132" cy="1000108"/>
          </a:xfrm>
          <a:prstGeom prst="rect">
            <a:avLst/>
          </a:prstGeom>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Image 9" descr="grain avec ombre.jpg"/>
          <p:cNvPicPr>
            <a:picLocks noChangeAspect="1"/>
          </p:cNvPicPr>
          <p:nvPr/>
        </p:nvPicPr>
        <p:blipFill>
          <a:blip r:embed="rId3" cstate="print"/>
          <a:srcRect l="15254" t="27735" b="16794"/>
          <a:stretch>
            <a:fillRect/>
          </a:stretch>
        </p:blipFill>
        <p:spPr>
          <a:xfrm>
            <a:off x="1357298" y="5357818"/>
            <a:ext cx="297654" cy="214314"/>
          </a:xfrm>
          <a:prstGeom prst="rect">
            <a:avLst/>
          </a:prstGeom>
        </p:spPr>
      </p:pic>
      <p:sp>
        <p:nvSpPr>
          <p:cNvPr id="3" name="Titre 1"/>
          <p:cNvSpPr>
            <a:spLocks noGrp="1"/>
          </p:cNvSpPr>
          <p:nvPr>
            <p:ph type="title"/>
          </p:nvPr>
        </p:nvSpPr>
        <p:spPr>
          <a:xfrm>
            <a:off x="2143116" y="214282"/>
            <a:ext cx="4429156" cy="1500198"/>
          </a:xfrm>
        </p:spPr>
        <p:txBody>
          <a:bodyPr>
            <a:normAutofit/>
          </a:bodyPr>
          <a:lstStyle/>
          <a:p>
            <a:r>
              <a:rPr lang="fr-FR" sz="2400" b="1" dirty="0" smtClean="0">
                <a:latin typeface="Book Antiqua" pitchFamily="18" charset="0"/>
              </a:rPr>
              <a:t>RESPECT ECOLOGIQUE </a:t>
            </a:r>
            <a:br>
              <a:rPr lang="fr-FR" sz="2400" b="1" dirty="0" smtClean="0">
                <a:latin typeface="Book Antiqua" pitchFamily="18" charset="0"/>
              </a:rPr>
            </a:br>
            <a:r>
              <a:rPr lang="fr-FR" sz="2400" b="1" dirty="0" smtClean="0">
                <a:latin typeface="Book Antiqua" pitchFamily="18" charset="0"/>
              </a:rPr>
              <a:t>ET </a:t>
            </a:r>
            <a:br>
              <a:rPr lang="fr-FR" sz="2400" b="1" dirty="0" smtClean="0">
                <a:latin typeface="Book Antiqua" pitchFamily="18" charset="0"/>
              </a:rPr>
            </a:br>
            <a:r>
              <a:rPr lang="fr-FR" sz="2400" b="1" dirty="0" smtClean="0">
                <a:latin typeface="Book Antiqua" pitchFamily="18" charset="0"/>
              </a:rPr>
              <a:t>ENVIRONNEMENTALE</a:t>
            </a:r>
            <a:endParaRPr lang="fr-FR" sz="1400" b="1" dirty="0">
              <a:latin typeface="Book Antiqua" pitchFamily="18" charset="0"/>
            </a:endParaRPr>
          </a:p>
        </p:txBody>
      </p:sp>
      <p:sp>
        <p:nvSpPr>
          <p:cNvPr id="5" name="Rectangle 4"/>
          <p:cNvSpPr/>
          <p:nvPr/>
        </p:nvSpPr>
        <p:spPr>
          <a:xfrm>
            <a:off x="642918" y="2357422"/>
            <a:ext cx="6000792" cy="5216813"/>
          </a:xfrm>
          <a:prstGeom prst="rect">
            <a:avLst/>
          </a:prstGeom>
        </p:spPr>
        <p:txBody>
          <a:bodyPr wrap="square">
            <a:spAutoFit/>
          </a:bodyPr>
          <a:lstStyle/>
          <a:p>
            <a:pPr>
              <a:spcBef>
                <a:spcPts val="600"/>
              </a:spcBef>
            </a:pPr>
            <a:r>
              <a:rPr lang="fr-FR" dirty="0" smtClean="0">
                <a:latin typeface="Book Antiqua" pitchFamily="18" charset="0"/>
              </a:rPr>
              <a:t>	</a:t>
            </a:r>
            <a:r>
              <a:rPr lang="fr-FR" sz="900" dirty="0" smtClean="0">
                <a:latin typeface="Book Antiqua" pitchFamily="18" charset="0"/>
              </a:rPr>
              <a:t>       </a:t>
            </a:r>
            <a:endParaRPr lang="fr-FR" sz="200" dirty="0" smtClean="0">
              <a:latin typeface="Book Antiqua" pitchFamily="18" charset="0"/>
            </a:endParaRPr>
          </a:p>
          <a:p>
            <a:pPr>
              <a:spcBef>
                <a:spcPts val="600"/>
              </a:spcBef>
            </a:pPr>
            <a:r>
              <a:rPr lang="fr-FR" sz="1200" dirty="0" smtClean="0">
                <a:latin typeface="Book Antiqua" pitchFamily="18" charset="0"/>
              </a:rPr>
              <a:t>	Récupération des déchets lors des approvisionnements chez le client.</a:t>
            </a:r>
          </a:p>
          <a:p>
            <a:pPr>
              <a:spcBef>
                <a:spcPts val="600"/>
              </a:spcBef>
            </a:pPr>
            <a:endParaRPr lang="fr-FR" sz="1200" dirty="0" smtClean="0">
              <a:latin typeface="Book Antiqua" pitchFamily="18" charset="0"/>
            </a:endParaRPr>
          </a:p>
          <a:p>
            <a:pPr>
              <a:spcBef>
                <a:spcPts val="600"/>
              </a:spcBef>
            </a:pPr>
            <a:r>
              <a:rPr lang="fr-FR" sz="1200" dirty="0" smtClean="0">
                <a:latin typeface="Book Antiqua" pitchFamily="18" charset="0"/>
              </a:rPr>
              <a:t>	Revalorisation du marc de café ( composte ).</a:t>
            </a:r>
          </a:p>
          <a:p>
            <a:pPr>
              <a:spcBef>
                <a:spcPts val="600"/>
              </a:spcBef>
            </a:pPr>
            <a:endParaRPr lang="fr-FR" sz="1200" dirty="0" smtClean="0">
              <a:latin typeface="Book Antiqua" pitchFamily="18" charset="0"/>
            </a:endParaRPr>
          </a:p>
          <a:p>
            <a:pPr>
              <a:spcBef>
                <a:spcPts val="600"/>
              </a:spcBef>
            </a:pPr>
            <a:r>
              <a:rPr lang="fr-FR" sz="1200" dirty="0" smtClean="0">
                <a:latin typeface="Book Antiqua" pitchFamily="18" charset="0"/>
              </a:rPr>
              <a:t>	Recyclage des néons usagés et défectueux et des systèmes de filtration 	de l’eau.</a:t>
            </a:r>
          </a:p>
          <a:p>
            <a:pPr>
              <a:spcBef>
                <a:spcPts val="600"/>
              </a:spcBef>
            </a:pPr>
            <a:endParaRPr lang="fr-FR" sz="1200" dirty="0" smtClean="0">
              <a:latin typeface="Book Antiqua" pitchFamily="18" charset="0"/>
            </a:endParaRPr>
          </a:p>
          <a:p>
            <a:pPr>
              <a:spcBef>
                <a:spcPts val="600"/>
              </a:spcBef>
            </a:pPr>
            <a:r>
              <a:rPr lang="fr-FR" sz="1200" dirty="0" smtClean="0">
                <a:latin typeface="Book Antiqua" pitchFamily="18" charset="0"/>
              </a:rPr>
              <a:t>	Démarche de réduction des emballages inutiles et utilisation de 	machines avec détection de mugs ou tasses afin de remplacer les 	gobelets plastique pour ce qui le souhaite.</a:t>
            </a:r>
          </a:p>
          <a:p>
            <a:pPr>
              <a:spcBef>
                <a:spcPts val="600"/>
              </a:spcBef>
            </a:pPr>
            <a:endParaRPr lang="fr-FR" sz="1200" dirty="0" smtClean="0">
              <a:latin typeface="Book Antiqua" pitchFamily="18" charset="0"/>
            </a:endParaRPr>
          </a:p>
          <a:p>
            <a:pPr>
              <a:spcBef>
                <a:spcPts val="600"/>
              </a:spcBef>
            </a:pPr>
            <a:r>
              <a:rPr lang="fr-FR" sz="1200" dirty="0" smtClean="0">
                <a:latin typeface="Book Antiqua" pitchFamily="18" charset="0"/>
              </a:rPr>
              <a:t>	Gestion administrative informatisée qui réduit le nombre de documents 	imprimés pour rien ( mails, archivage des différents documents 	informatiquement ).</a:t>
            </a:r>
          </a:p>
          <a:p>
            <a:pPr>
              <a:spcBef>
                <a:spcPts val="600"/>
              </a:spcBef>
            </a:pPr>
            <a:r>
              <a:rPr lang="fr-FR" sz="1200" dirty="0" smtClean="0">
                <a:latin typeface="Book Antiqua" pitchFamily="18" charset="0"/>
              </a:rPr>
              <a:t>	</a:t>
            </a:r>
          </a:p>
          <a:p>
            <a:pPr>
              <a:spcBef>
                <a:spcPts val="600"/>
              </a:spcBef>
            </a:pPr>
            <a:endParaRPr lang="fr-FR" sz="1200" dirty="0" smtClean="0">
              <a:latin typeface="Book Antiqua" pitchFamily="18" charset="0"/>
            </a:endParaRPr>
          </a:p>
          <a:p>
            <a:pPr>
              <a:spcBef>
                <a:spcPts val="600"/>
              </a:spcBef>
            </a:pPr>
            <a:endParaRPr lang="fr-FR" sz="1200" dirty="0" smtClean="0">
              <a:latin typeface="Book Antiqua" pitchFamily="18" charset="0"/>
            </a:endParaRPr>
          </a:p>
          <a:p>
            <a:pPr>
              <a:spcBef>
                <a:spcPts val="600"/>
              </a:spcBef>
            </a:pPr>
            <a:r>
              <a:rPr lang="fr-FR" sz="1200" dirty="0" smtClean="0">
                <a:latin typeface="Book Antiqua" pitchFamily="18" charset="0"/>
              </a:rPr>
              <a:t>	</a:t>
            </a:r>
            <a:endParaRPr lang="fr-FR" sz="1200" dirty="0" smtClean="0"/>
          </a:p>
          <a:p>
            <a:pPr>
              <a:spcBef>
                <a:spcPts val="600"/>
              </a:spcBef>
            </a:pPr>
            <a:endParaRPr lang="fr-FR" sz="1200" dirty="0" smtClean="0">
              <a:latin typeface="Book Antiqua" pitchFamily="18" charset="0"/>
            </a:endParaRPr>
          </a:p>
          <a:p>
            <a:pPr>
              <a:spcBef>
                <a:spcPts val="600"/>
              </a:spcBef>
            </a:pPr>
            <a:endParaRPr lang="fr-FR" sz="1200" dirty="0" smtClean="0">
              <a:latin typeface="Book Antiqua" pitchFamily="18" charset="0"/>
            </a:endParaRPr>
          </a:p>
        </p:txBody>
      </p:sp>
      <p:pic>
        <p:nvPicPr>
          <p:cNvPr id="6" name="Image 5" descr="grain avec ombre.jpg"/>
          <p:cNvPicPr>
            <a:picLocks noChangeAspect="1"/>
          </p:cNvPicPr>
          <p:nvPr/>
        </p:nvPicPr>
        <p:blipFill>
          <a:blip r:embed="rId3" cstate="print"/>
          <a:srcRect l="15254" t="27735" b="16794"/>
          <a:stretch>
            <a:fillRect/>
          </a:stretch>
        </p:blipFill>
        <p:spPr>
          <a:xfrm>
            <a:off x="1357298" y="3286116"/>
            <a:ext cx="297654" cy="214314"/>
          </a:xfrm>
          <a:prstGeom prst="rect">
            <a:avLst/>
          </a:prstGeom>
        </p:spPr>
      </p:pic>
      <p:pic>
        <p:nvPicPr>
          <p:cNvPr id="7" name="Image 6" descr="grain avec ombre.jpg"/>
          <p:cNvPicPr>
            <a:picLocks noChangeAspect="1"/>
          </p:cNvPicPr>
          <p:nvPr/>
        </p:nvPicPr>
        <p:blipFill>
          <a:blip r:embed="rId3" cstate="print"/>
          <a:srcRect l="15254" t="27735" b="16794"/>
          <a:stretch>
            <a:fillRect/>
          </a:stretch>
        </p:blipFill>
        <p:spPr>
          <a:xfrm>
            <a:off x="1357298" y="3786182"/>
            <a:ext cx="297654" cy="214314"/>
          </a:xfrm>
          <a:prstGeom prst="rect">
            <a:avLst/>
          </a:prstGeom>
        </p:spPr>
      </p:pic>
      <p:pic>
        <p:nvPicPr>
          <p:cNvPr id="8" name="Image 7" descr="grain avec ombre.jpg"/>
          <p:cNvPicPr>
            <a:picLocks noChangeAspect="1"/>
          </p:cNvPicPr>
          <p:nvPr/>
        </p:nvPicPr>
        <p:blipFill>
          <a:blip r:embed="rId3" cstate="print"/>
          <a:srcRect l="15254" t="27735" b="16794"/>
          <a:stretch>
            <a:fillRect/>
          </a:stretch>
        </p:blipFill>
        <p:spPr>
          <a:xfrm>
            <a:off x="1357298" y="2786050"/>
            <a:ext cx="297654" cy="214314"/>
          </a:xfrm>
          <a:prstGeom prst="rect">
            <a:avLst/>
          </a:prstGeom>
        </p:spPr>
      </p:pic>
      <p:pic>
        <p:nvPicPr>
          <p:cNvPr id="9" name="Image 8" descr="grain avec ombre.jpg"/>
          <p:cNvPicPr>
            <a:picLocks noChangeAspect="1"/>
          </p:cNvPicPr>
          <p:nvPr/>
        </p:nvPicPr>
        <p:blipFill>
          <a:blip r:embed="rId3" cstate="print"/>
          <a:srcRect l="15254" t="27735" b="16794"/>
          <a:stretch>
            <a:fillRect/>
          </a:stretch>
        </p:blipFill>
        <p:spPr>
          <a:xfrm>
            <a:off x="1357298" y="4500562"/>
            <a:ext cx="297654" cy="214314"/>
          </a:xfrm>
          <a:prstGeom prst="rect">
            <a:avLst/>
          </a:prstGeom>
        </p:spPr>
      </p:pic>
      <p:pic>
        <p:nvPicPr>
          <p:cNvPr id="11" name="Image 10" descr="logo arôme café copie.jpg"/>
          <p:cNvPicPr>
            <a:picLocks noChangeAspect="1"/>
          </p:cNvPicPr>
          <p:nvPr/>
        </p:nvPicPr>
        <p:blipFill>
          <a:blip r:embed="rId4"/>
          <a:stretch>
            <a:fillRect/>
          </a:stretch>
        </p:blipFill>
        <p:spPr>
          <a:xfrm>
            <a:off x="357166" y="357158"/>
            <a:ext cx="1000132" cy="1000108"/>
          </a:xfrm>
          <a:prstGeom prst="rect">
            <a:avLst/>
          </a:prstGeom>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1650</TotalTime>
  <Words>699</Words>
  <Application>Microsoft Office PowerPoint</Application>
  <PresentationFormat>Affichage à l'écran (4:3)</PresentationFormat>
  <Paragraphs>159</Paragraphs>
  <Slides>11</Slides>
  <Notes>11</Notes>
  <HiddenSlides>0</HiddenSlides>
  <MMClips>0</MMClips>
  <ScaleCrop>false</ScaleCrop>
  <HeadingPairs>
    <vt:vector size="6" baseType="variant">
      <vt:variant>
        <vt:lpstr>Thème</vt:lpstr>
      </vt:variant>
      <vt:variant>
        <vt:i4>1</vt:i4>
      </vt:variant>
      <vt:variant>
        <vt:lpstr>Serveurs OLE incorporés</vt:lpstr>
      </vt:variant>
      <vt:variant>
        <vt:i4>1</vt:i4>
      </vt:variant>
      <vt:variant>
        <vt:lpstr>Titres des diapositives</vt:lpstr>
      </vt:variant>
      <vt:variant>
        <vt:i4>11</vt:i4>
      </vt:variant>
    </vt:vector>
  </HeadingPairs>
  <TitlesOfParts>
    <vt:vector size="13" baseType="lpstr">
      <vt:lpstr>Thème Office</vt:lpstr>
      <vt:lpstr>Photo Editor Photo</vt:lpstr>
      <vt:lpstr>Diapositive 1</vt:lpstr>
      <vt:lpstr>Historique</vt:lpstr>
      <vt:lpstr>Nos domaines d’activités</vt:lpstr>
      <vt:lpstr>L’instant magique…                         …la torréfaction</vt:lpstr>
      <vt:lpstr>La Distribution Automatique</vt:lpstr>
      <vt:lpstr>Diapositive 6</vt:lpstr>
      <vt:lpstr>Les Systèmes de paiement</vt:lpstr>
      <vt:lpstr>Machines de bureaux </vt:lpstr>
      <vt:lpstr>La gamme Cafés</vt:lpstr>
      <vt:lpstr>Nos engagements</vt:lpstr>
      <vt:lpstr>RESPECT ECOLOGIQUE  ET  ENVIRONNEMENTALE</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Diapositive 1</dc:title>
  <dc:creator>Rey Marc</dc:creator>
  <cp:lastModifiedBy>Rey Marc</cp:lastModifiedBy>
  <cp:revision>110</cp:revision>
  <dcterms:created xsi:type="dcterms:W3CDTF">2012-02-26T13:24:47Z</dcterms:created>
  <dcterms:modified xsi:type="dcterms:W3CDTF">2012-06-01T10:05:17Z</dcterms:modified>
</cp:coreProperties>
</file>