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6" r:id="rId2"/>
    <p:sldId id="264" r:id="rId3"/>
    <p:sldId id="257" r:id="rId4"/>
    <p:sldId id="258" r:id="rId5"/>
    <p:sldId id="259" r:id="rId6"/>
    <p:sldId id="260" r:id="rId7"/>
    <p:sldId id="261" r:id="rId8"/>
    <p:sldId id="262" r:id="rId9"/>
    <p:sldId id="277" r:id="rId10"/>
    <p:sldId id="263" r:id="rId11"/>
    <p:sldId id="266" r:id="rId12"/>
    <p:sldId id="265" r:id="rId13"/>
    <p:sldId id="275" r:id="rId14"/>
    <p:sldId id="276" r:id="rId15"/>
    <p:sldId id="267" r:id="rId16"/>
    <p:sldId id="268" r:id="rId17"/>
    <p:sldId id="269" r:id="rId18"/>
    <p:sldId id="270" r:id="rId19"/>
    <p:sldId id="271" r:id="rId20"/>
    <p:sldId id="273" r:id="rId21"/>
    <p:sldId id="272" r:id="rId22"/>
    <p:sldId id="280" r:id="rId23"/>
    <p:sldId id="279" r:id="rId24"/>
    <p:sldId id="281" r:id="rId25"/>
    <p:sldId id="282" r:id="rId26"/>
    <p:sldId id="283" r:id="rId27"/>
    <p:sldId id="284" r:id="rId28"/>
    <p:sldId id="285" r:id="rId29"/>
    <p:sldId id="274" r:id="rId30"/>
    <p:sldId id="278" r:id="rId31"/>
    <p:sldId id="288" r:id="rId32"/>
    <p:sldId id="289" r:id="rId3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008000"/>
    <a:srgbClr val="CC3399"/>
    <a:srgbClr val="FF99CC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 autoAdjust="0"/>
    <p:restoredTop sz="94660"/>
  </p:normalViewPr>
  <p:slideViewPr>
    <p:cSldViewPr>
      <p:cViewPr varScale="1">
        <p:scale>
          <a:sx n="114" d="100"/>
          <a:sy n="114" d="100"/>
        </p:scale>
        <p:origin x="-28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17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52426" y="2895600"/>
            <a:ext cx="4572000" cy="13687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0" y="4743451"/>
            <a:ext cx="9144000" cy="21145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714875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52426" y="457200"/>
            <a:ext cx="7680960" cy="2438399"/>
          </a:xfrm>
        </p:spPr>
        <p:txBody>
          <a:bodyPr>
            <a:normAutofit/>
          </a:bodyPr>
          <a:lstStyle>
            <a:lvl1pPr>
              <a:spcBef>
                <a:spcPts val="0"/>
              </a:spcBef>
              <a:defRPr kumimoji="0" lang="en-US" sz="6000" b="1" i="0" u="none" strike="noStrike" kern="1200" cap="none" spc="0" normalizeH="0" baseline="0" noProof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7680960" cy="4724400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19" name="Slide Number Placeholder 1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52426" y="4003302"/>
            <a:ext cx="4572000" cy="1178298"/>
          </a:xfrm>
        </p:spPr>
        <p:txBody>
          <a:bodyPr>
            <a:normAutofit/>
          </a:bodyPr>
          <a:lstStyle>
            <a:lvl1pPr marL="0" indent="0" algn="l">
              <a:buNone/>
              <a:defRPr sz="2000" b="0" i="1" cap="none" spc="12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3" name="Rectangle 12"/>
          <p:cNvSpPr/>
          <p:nvPr/>
        </p:nvSpPr>
        <p:spPr>
          <a:xfrm>
            <a:off x="0" y="0"/>
            <a:ext cx="9144000" cy="18288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-4439" y="182880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itle 13"/>
          <p:cNvSpPr>
            <a:spLocks noGrp="1"/>
          </p:cNvSpPr>
          <p:nvPr>
            <p:ph type="title"/>
          </p:nvPr>
        </p:nvSpPr>
        <p:spPr>
          <a:xfrm>
            <a:off x="354366" y="1990078"/>
            <a:ext cx="8439912" cy="1984248"/>
          </a:xfrm>
        </p:spPr>
        <p:txBody>
          <a:bodyPr>
            <a:noAutofit/>
          </a:bodyPr>
          <a:lstStyle>
            <a:lvl1pPr>
              <a:defRPr kumimoji="0" lang="en-US" sz="6000" b="1" i="0" u="none" strike="noStrike" kern="1200" cap="none" spc="0" normalizeH="0" baseline="0" noProof="0" dirty="0" smtClean="0">
                <a:ln>
                  <a:noFill/>
                </a:ln>
                <a:gradFill>
                  <a:gsLst>
                    <a:gs pos="0">
                      <a:schemeClr val="tx1">
                        <a:alpha val="92000"/>
                      </a:schemeClr>
                    </a:gs>
                    <a:gs pos="45000">
                      <a:schemeClr val="tx1">
                        <a:alpha val="51000"/>
                      </a:schemeClr>
                    </a:gs>
                    <a:gs pos="100000">
                      <a:schemeClr val="tx1"/>
                    </a:gs>
                  </a:gsLst>
                  <a:lin ang="3600000" scaled="0"/>
                </a:gra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mtClean="0"/>
              <a:t>Modifiez le style du titre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901184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1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1463040"/>
            <a:ext cx="3886200" cy="428853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7" name="Title 2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5"/>
          </p:nvPr>
        </p:nvSpPr>
        <p:spPr>
          <a:xfrm>
            <a:off x="4900613" y="1463040"/>
            <a:ext cx="3886200" cy="509587"/>
          </a:xfrm>
        </p:spPr>
        <p:txBody>
          <a:bodyPr>
            <a:normAutofit/>
          </a:bodyPr>
          <a:lstStyle>
            <a:lvl1pPr marL="0" indent="0">
              <a:buNone/>
              <a:defRPr sz="2000" b="0" i="1" spc="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22" name="Content Placeholder 11"/>
          <p:cNvSpPr>
            <a:spLocks noGrp="1"/>
          </p:cNvSpPr>
          <p:nvPr>
            <p:ph sz="quarter" idx="14"/>
          </p:nvPr>
        </p:nvSpPr>
        <p:spPr>
          <a:xfrm>
            <a:off x="4900613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28" name="Content Placeholder 30"/>
          <p:cNvSpPr>
            <a:spLocks noGrp="1"/>
          </p:cNvSpPr>
          <p:nvPr>
            <p:ph sz="quarter" idx="13"/>
          </p:nvPr>
        </p:nvSpPr>
        <p:spPr>
          <a:xfrm>
            <a:off x="352426" y="2011680"/>
            <a:ext cx="3886200" cy="3736848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30" name="Title 2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15" name="Title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22" name="Straight Connector 2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itle 2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352426" y="1463040"/>
            <a:ext cx="3381375" cy="3967162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 b="0" i="1" spc="0" baseline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6" name="Content Placeholder 11"/>
          <p:cNvSpPr>
            <a:spLocks noGrp="1"/>
          </p:cNvSpPr>
          <p:nvPr>
            <p:ph sz="quarter" idx="14"/>
          </p:nvPr>
        </p:nvSpPr>
        <p:spPr>
          <a:xfrm>
            <a:off x="4105275" y="1463040"/>
            <a:ext cx="4681538" cy="3968496"/>
          </a:xfrm>
        </p:spPr>
        <p:txBody>
          <a:bodyPr>
            <a:normAutofit/>
          </a:bodyPr>
          <a:lstStyle>
            <a:lvl1pPr>
              <a:defRPr sz="16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29224" y="0"/>
            <a:ext cx="3914775" cy="5657850"/>
          </a:xfrm>
        </p:spPr>
        <p:txBody>
          <a:bodyPr anchor="ctr" anchorCtr="0"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352426" y="1600199"/>
            <a:ext cx="4572000" cy="3593237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600" i="1">
                <a:solidFill>
                  <a:schemeClr val="tx1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0" y="5734050"/>
            <a:ext cx="9144000" cy="112395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5695950"/>
            <a:ext cx="9144000" cy="1588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itle Placeholder 1"/>
          <p:cNvSpPr>
            <a:spLocks noGrp="1"/>
          </p:cNvSpPr>
          <p:nvPr>
            <p:ph type="title"/>
          </p:nvPr>
        </p:nvSpPr>
        <p:spPr>
          <a:xfrm>
            <a:off x="352425" y="275208"/>
            <a:ext cx="4572000" cy="1324992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52426" y="228600"/>
            <a:ext cx="768096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52426" y="1463040"/>
            <a:ext cx="76809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52426" y="6543676"/>
            <a:ext cx="146685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A1401472-16D1-48D3-A8DF-3316946BE764}" type="datetimeFigureOut">
              <a:rPr lang="fr-FR" smtClean="0"/>
              <a:t>25/06/2012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809749" y="6543676"/>
            <a:ext cx="4086225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="1" i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6700" y="6543676"/>
            <a:ext cx="876300" cy="2476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="1">
                <a:solidFill>
                  <a:schemeClr val="tx1">
                    <a:alpha val="65000"/>
                  </a:schemeClr>
                </a:solidFill>
              </a:defRPr>
            </a:lvl1pPr>
          </a:lstStyle>
          <a:p>
            <a:fld id="{5205F4C1-2976-4364-92C3-62E02B085C05}" type="slidenum">
              <a:rPr lang="fr-FR" smtClean="0"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xStyles>
    <p:titleStyle>
      <a:lvl1pPr algn="l" defTabSz="914400" rtl="0" eaLnBrk="1" latinLnBrk="0" hangingPunct="1">
        <a:spcBef>
          <a:spcPts val="400"/>
        </a:spcBef>
        <a:buNone/>
        <a:defRPr sz="4000" b="0" kern="1200" cap="none" spc="0" baseline="0">
          <a:solidFill>
            <a:schemeClr val="tx1"/>
          </a:solidFill>
          <a:latin typeface="+mj-lt"/>
          <a:ea typeface="+mj-ea"/>
          <a:cs typeface="Tunga" pitchFamily="2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spcAft>
          <a:spcPts val="0"/>
        </a:spcAft>
        <a:buClr>
          <a:schemeClr val="accent5"/>
        </a:buClr>
        <a:buFont typeface="Arial" pitchFamily="34" charset="0"/>
        <a:buNone/>
        <a:defRPr sz="1800" b="0" i="0" kern="1200" cap="none" spc="30" baseline="0">
          <a:solidFill>
            <a:schemeClr val="tx1"/>
          </a:solidFill>
          <a:latin typeface="+mn-lt"/>
          <a:ea typeface="+mn-ea"/>
          <a:cs typeface="Tahoma" pitchFamily="34" charset="0"/>
        </a:defRPr>
      </a:lvl1pPr>
      <a:lvl2pPr marL="171450" indent="-17145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2pPr>
      <a:lvl3pPr marL="344488" indent="-165100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3pPr>
      <a:lvl4pPr marL="517525" indent="-169863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4pPr>
      <a:lvl5pPr marL="688975" indent="-173038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Tahoma" pitchFamily="34" charset="0"/>
        </a:defRPr>
      </a:lvl5pPr>
      <a:lvl6pPr marL="8686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58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40817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879" y="548680"/>
            <a:ext cx="8676456" cy="5784304"/>
          </a:xfrm>
          <a:prstGeom prst="ellipse">
            <a:avLst/>
          </a:prstGeom>
          <a:ln w="9525" cap="rnd">
            <a:solidFill>
              <a:srgbClr val="FFCCCC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3" name="Track No20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52520" y="3573016"/>
            <a:ext cx="258057" cy="258057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283968" y="1920974"/>
            <a:ext cx="4824536" cy="58477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>
              <a:bevelB w="38100" h="38100" prst="relaxedInset"/>
            </a:sp3d>
          </a:bodyPr>
          <a:lstStyle/>
          <a:p>
            <a:r>
              <a:rPr lang="fr-FR" sz="3200" dirty="0" smtClean="0">
                <a:ln>
                  <a:gradFill flip="none" rotWithShape="1">
                    <a:gsLst>
                      <a:gs pos="0">
                        <a:srgbClr val="000000"/>
                      </a:gs>
                      <a:gs pos="20000">
                        <a:srgbClr val="000040"/>
                      </a:gs>
                      <a:gs pos="50000">
                        <a:srgbClr val="400040"/>
                      </a:gs>
                      <a:gs pos="75000">
                        <a:srgbClr val="8F0040"/>
                      </a:gs>
                      <a:gs pos="89999">
                        <a:srgbClr val="F27300"/>
                      </a:gs>
                      <a:gs pos="100000">
                        <a:srgbClr val="FFBF00"/>
                      </a:gs>
                    </a:gsLst>
                    <a:lin ang="5400000" scaled="1"/>
                    <a:tileRect/>
                  </a:gradFill>
                </a:ln>
                <a:solidFill>
                  <a:srgbClr val="FF0000"/>
                </a:solidFill>
                <a:latin typeface="Algerian" pitchFamily="82" charset="0"/>
              </a:rPr>
              <a:t>Clytra, la belle…</a:t>
            </a:r>
            <a:endParaRPr lang="fr-FR" sz="3200" dirty="0">
              <a:ln>
                <a:gradFill flip="none" rotWithShape="1">
                  <a:gsLst>
                    <a:gs pos="0">
                      <a:srgbClr val="000000"/>
                    </a:gs>
                    <a:gs pos="20000">
                      <a:srgbClr val="000040"/>
                    </a:gs>
                    <a:gs pos="50000">
                      <a:srgbClr val="400040"/>
                    </a:gs>
                    <a:gs pos="75000">
                      <a:srgbClr val="8F0040"/>
                    </a:gs>
                    <a:gs pos="89999">
                      <a:srgbClr val="F27300"/>
                    </a:gs>
                    <a:gs pos="100000">
                      <a:srgbClr val="FFBF00"/>
                    </a:gs>
                  </a:gsLst>
                  <a:lin ang="5400000" scaled="1"/>
                  <a:tileRect/>
                </a:gra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5401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778" y="188640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023619" y="6237312"/>
            <a:ext cx="70567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Dans son costume de coccinelle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2409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67744" y="6325289"/>
            <a:ext cx="48245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Le cœur en fête, Clytra, la belle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860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2516" y="201111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52515" y="6165304"/>
            <a:ext cx="54726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Valse sur les corolles des fleurs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48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69468" y="6309320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pc="300" dirty="0" smtClean="0">
                <a:solidFill>
                  <a:srgbClr val="FFCCCC"/>
                </a:solidFill>
                <a:latin typeface="Blackadder ITC" pitchFamily="82" charset="0"/>
              </a:rPr>
              <a:t>Dans des brumes aux douces couleurs</a:t>
            </a:r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,</a:t>
            </a:r>
            <a:endParaRPr lang="fr-FR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77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391826" y="6309320"/>
            <a:ext cx="66247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Dans son costume de coccinelle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426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622" y="332656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59632" y="6381328"/>
            <a:ext cx="64087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Saute ici et là, Clytra la belle</a:t>
            </a:r>
            <a:r>
              <a:rPr lang="fr-FR" dirty="0" smtClean="0">
                <a:solidFill>
                  <a:srgbClr val="FFCCCC"/>
                </a:solidFill>
              </a:rPr>
              <a:t>!</a:t>
            </a:r>
            <a:endParaRPr lang="fr-FR" dirty="0">
              <a:solidFill>
                <a:srgbClr val="FF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390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657" y="260648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907704" y="6309320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Que guette-t-elle là-haut sur sa tige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164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306" y="303182"/>
            <a:ext cx="8712968" cy="5808645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85482" y="6309320"/>
            <a:ext cx="5544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En se jouant de tous les vertiges?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656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86" y="260648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91680" y="6309320"/>
            <a:ext cx="5544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pc="300" dirty="0" smtClean="0">
                <a:solidFill>
                  <a:srgbClr val="FFCCCC"/>
                </a:solidFill>
                <a:latin typeface="Blackadder ITC" pitchFamily="82" charset="0"/>
              </a:rPr>
              <a:t>N’attend-elle pas son tendre amour</a:t>
            </a:r>
            <a:endParaRPr lang="fr-FR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6100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98" y="332656"/>
            <a:ext cx="8568444" cy="5712296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63688" y="6309320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Perchée sur une feuille en velours</a:t>
            </a:r>
            <a:r>
              <a:rPr lang="fr-FR" dirty="0" smtClean="0">
                <a:solidFill>
                  <a:srgbClr val="FFCCCC"/>
                </a:solidFill>
              </a:rPr>
              <a:t>.</a:t>
            </a:r>
            <a:endParaRPr lang="fr-FR" dirty="0">
              <a:solidFill>
                <a:srgbClr val="FF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291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020" y="476672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</p:spTree>
    <p:extLst>
      <p:ext uri="{BB962C8B-B14F-4D97-AF65-F5344CB8AC3E}">
        <p14:creationId xmlns:p14="http://schemas.microsoft.com/office/powerpoint/2010/main" val="40787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408" y="332656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590309" y="6309320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Ils s’en iront au creux des bourgeons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7420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6140" y="260648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403648" y="6309320"/>
            <a:ext cx="61206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Vivre leurs secrets et leurs passions.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3248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909" y="332656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39238" y="6309320"/>
            <a:ext cx="58326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Et dans le flou…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9072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259765" y="6309320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…d’un bouton tout  rose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983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589" y="332656"/>
            <a:ext cx="8748463" cy="5832308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266558" y="6309320"/>
            <a:ext cx="51845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Feront dans le silence…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5768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712968" cy="5808645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3491880" y="6373294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…une pause.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302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76672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</p:spTree>
    <p:extLst>
      <p:ext uri="{BB962C8B-B14F-4D97-AF65-F5344CB8AC3E}">
        <p14:creationId xmlns:p14="http://schemas.microsoft.com/office/powerpoint/2010/main" val="309690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79" y="332656"/>
            <a:ext cx="8784976" cy="5856650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051720" y="6309320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Ils boiront la rosée du matin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6880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662" y="332656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97575" y="6309320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Dans les </a:t>
            </a:r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buissons fleuris </a:t>
            </a:r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du jardin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066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024" y="260648"/>
            <a:ext cx="8784468" cy="5856312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91680" y="6309320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Craqueront leur corset orangé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0364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332656"/>
            <a:ext cx="8784468" cy="5856312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619672" y="6381328"/>
            <a:ext cx="56886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Pour un vol vers d’autres lits douillets.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0334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8629" y="620688"/>
            <a:ext cx="8640960" cy="5760640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</p:spTree>
    <p:extLst>
      <p:ext uri="{BB962C8B-B14F-4D97-AF65-F5344CB8AC3E}">
        <p14:creationId xmlns:p14="http://schemas.microsoft.com/office/powerpoint/2010/main" val="322056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260648"/>
            <a:ext cx="8676455" cy="5784303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46253" y="6309320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Dans son costume de coccinelle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3211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1722" y="278015"/>
            <a:ext cx="8784976" cy="5856650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4" name="ZoneTexte 3"/>
          <p:cNvSpPr txBox="1"/>
          <p:nvPr/>
        </p:nvSpPr>
        <p:spPr>
          <a:xfrm>
            <a:off x="1840622" y="6309320"/>
            <a:ext cx="53285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Le cœur en fête, Clytra,  la belle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335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369" y="332656"/>
            <a:ext cx="8676455" cy="5784303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2267744" y="6348952"/>
            <a:ext cx="51125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Dansera dans le vent frissonnant</a:t>
            </a:r>
            <a:endParaRPr lang="fr-FR" sz="2000" spc="300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7521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1237"/>
            <a:ext cx="8784468" cy="5856312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>
            <a:off x="1763434" y="6309320"/>
            <a:ext cx="56166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spc="300" dirty="0" smtClean="0">
                <a:solidFill>
                  <a:srgbClr val="FFCCCC"/>
                </a:solidFill>
                <a:latin typeface="Blackadder ITC" pitchFamily="82" charset="0"/>
              </a:rPr>
              <a:t>Sur les élytres de son amant</a:t>
            </a:r>
            <a:r>
              <a:rPr lang="fr-FR" dirty="0" smtClean="0">
                <a:solidFill>
                  <a:srgbClr val="FFCCCC"/>
                </a:solidFill>
              </a:rPr>
              <a:t>.</a:t>
            </a:r>
            <a:endParaRPr lang="fr-FR" dirty="0">
              <a:solidFill>
                <a:srgbClr val="FFCCC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636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3425" y="491950"/>
            <a:ext cx="8784467" cy="5856311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</p:spTree>
    <p:extLst>
      <p:ext uri="{BB962C8B-B14F-4D97-AF65-F5344CB8AC3E}">
        <p14:creationId xmlns:p14="http://schemas.microsoft.com/office/powerpoint/2010/main" val="1601261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548680"/>
            <a:ext cx="8676456" cy="5784304"/>
          </a:xfrm>
          <a:prstGeom prst="rect">
            <a:avLst/>
          </a:prstGeom>
          <a:ln w="9525">
            <a:solidFill>
              <a:srgbClr val="FFCCCC"/>
            </a:solidFill>
          </a:ln>
        </p:spPr>
      </p:pic>
      <p:sp>
        <p:nvSpPr>
          <p:cNvPr id="3" name="ZoneTexte 2"/>
          <p:cNvSpPr txBox="1"/>
          <p:nvPr/>
        </p:nvSpPr>
        <p:spPr>
          <a:xfrm rot="179520">
            <a:off x="4889043" y="1293559"/>
            <a:ext cx="3813021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Que guette-t-elle là-haut sur sa tige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En se jouant de tous les vertiges?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N’attend-elle pas son tendre amour,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Perchée sur une feuille en velours?</a:t>
            </a:r>
          </a:p>
          <a:p>
            <a:pPr algn="ctr"/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Ils s’en iront au creux des buissons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Vivre leurs secrets et leurs passions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Et dans le flou d’un bouton tout rose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Feront dans le silence une pause.</a:t>
            </a:r>
          </a:p>
          <a:p>
            <a:pPr algn="ctr"/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Ils boiront la rosée du matin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Dans les buissons fleuris du </a:t>
            </a:r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jardin,</a:t>
            </a:r>
            <a:endParaRPr lang="fr-FR" dirty="0" smtClean="0">
              <a:solidFill>
                <a:schemeClr val="bg1"/>
              </a:solidFill>
              <a:latin typeface="Blackadder ITC" pitchFamily="82" charset="0"/>
            </a:endParaRP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Craqueront leur corset orangé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Pour un vol vers d’autres lits douillets.</a:t>
            </a:r>
          </a:p>
        </p:txBody>
      </p:sp>
      <p:sp>
        <p:nvSpPr>
          <p:cNvPr id="5" name="ZoneTexte 4"/>
          <p:cNvSpPr txBox="1"/>
          <p:nvPr/>
        </p:nvSpPr>
        <p:spPr>
          <a:xfrm rot="21298840">
            <a:off x="-63189" y="959853"/>
            <a:ext cx="37444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Dans son costume de coccinelle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Le cœur en fête, Clytra, la belle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Valse sur les corolles des fleurs,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Dans des brumes aux douces couleurs.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755576" y="5038337"/>
            <a:ext cx="51125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Dans son costume de coccinelle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Le cœur en fête, Clytra, la belle,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Dansera dans le vent frissonnant</a:t>
            </a:r>
          </a:p>
          <a:p>
            <a:pPr algn="ctr"/>
            <a:r>
              <a:rPr lang="fr-FR" dirty="0" smtClean="0">
                <a:solidFill>
                  <a:schemeClr val="bg1"/>
                </a:solidFill>
                <a:latin typeface="Blackadder ITC" pitchFamily="82" charset="0"/>
              </a:rPr>
              <a:t>Sur les élytres de son amant!</a:t>
            </a:r>
            <a:endParaRPr lang="fr-FR" dirty="0">
              <a:solidFill>
                <a:schemeClr val="bg1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368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5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3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3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3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3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3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3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000"/>
                            </p:stCondLst>
                            <p:childTnLst>
                              <p:par>
                                <p:cTn id="5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3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4000"/>
                            </p:stCondLst>
                            <p:childTnLst>
                              <p:par>
                                <p:cTn id="7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3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3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3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3688" y="1412776"/>
            <a:ext cx="5904656" cy="3936437"/>
          </a:xfrm>
          <a:prstGeom prst="ellipse">
            <a:avLst/>
          </a:prstGeom>
          <a:ln w="190500" cap="rnd">
            <a:solidFill>
              <a:srgbClr val="FFCCCC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ZoneTexte 3"/>
          <p:cNvSpPr txBox="1"/>
          <p:nvPr/>
        </p:nvSpPr>
        <p:spPr>
          <a:xfrm>
            <a:off x="5868144" y="5013176"/>
            <a:ext cx="315060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Texte et images</a:t>
            </a:r>
          </a:p>
          <a:p>
            <a:pPr algn="ctr"/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Minoza </a:t>
            </a:r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Marie</a:t>
            </a:r>
          </a:p>
          <a:p>
            <a:pPr algn="ctr"/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Musique </a:t>
            </a:r>
            <a:r>
              <a:rPr lang="fr-FR" dirty="0">
                <a:solidFill>
                  <a:srgbClr val="FFCCCC"/>
                </a:solidFill>
                <a:latin typeface="Blackadder ITC" pitchFamily="82" charset="0"/>
              </a:rPr>
              <a:t>M</a:t>
            </a:r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ichel </a:t>
            </a:r>
            <a:r>
              <a:rPr lang="fr-FR" dirty="0">
                <a:solidFill>
                  <a:srgbClr val="FFCCCC"/>
                </a:solidFill>
                <a:latin typeface="Blackadder ITC" pitchFamily="82" charset="0"/>
              </a:rPr>
              <a:t>P</a:t>
            </a:r>
            <a:r>
              <a:rPr lang="fr-FR" dirty="0" smtClean="0">
                <a:solidFill>
                  <a:srgbClr val="FFCCCC"/>
                </a:solidFill>
                <a:latin typeface="Blackadder ITC" pitchFamily="82" charset="0"/>
              </a:rPr>
              <a:t>épé</a:t>
            </a:r>
            <a:endParaRPr lang="fr-FR" dirty="0" smtClean="0">
              <a:solidFill>
                <a:srgbClr val="FFCCCC"/>
              </a:solidFill>
              <a:latin typeface="Blackadder ITC" pitchFamily="82" charset="0"/>
            </a:endParaRPr>
          </a:p>
          <a:p>
            <a:pPr algn="ctr"/>
            <a:endParaRPr lang="fr-FR" dirty="0">
              <a:solidFill>
                <a:srgbClr val="FFCCCC"/>
              </a:solidFill>
              <a:latin typeface="Blackadder ITC" pitchFamily="82" charset="0"/>
            </a:endParaRPr>
          </a:p>
          <a:p>
            <a:pPr algn="ctr"/>
            <a:r>
              <a:rPr lang="fr-FR" i="1" dirty="0" smtClean="0">
                <a:solidFill>
                  <a:srgbClr val="FFCCCC"/>
                </a:solidFill>
                <a:effectLst/>
                <a:latin typeface="Blackadder ITC" pitchFamily="82" charset="0"/>
              </a:rPr>
              <a:t>Copyrightdepot.com 00048672-2</a:t>
            </a:r>
            <a:endParaRPr lang="fr-FR" dirty="0">
              <a:solidFill>
                <a:srgbClr val="FFCCCC"/>
              </a:solidFill>
              <a:latin typeface="Blackadder ITC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7002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60" y="32048"/>
            <a:ext cx="5832648" cy="3888432"/>
          </a:xfrm>
          <a:prstGeom prst="rect">
            <a:avLst/>
          </a:prstGeom>
          <a:ln w="34925">
            <a:solidFill>
              <a:srgbClr val="FFFFFF"/>
            </a:solidFill>
          </a:ln>
          <a:effectLst>
            <a:outerShdw blurRad="317500" dir="2700000" algn="ctr">
              <a:srgbClr val="000000">
                <a:alpha val="43000"/>
              </a:srgbClr>
            </a:outerShdw>
            <a:reflection blurRad="6350" stA="50000" endA="300" endPos="90000" dir="5400000" sy="-100000" algn="bl" rotWithShape="0"/>
          </a:effectLst>
          <a:scene3d>
            <a:camera prst="perspectiveFront" fov="2700000">
              <a:rot lat="19086000" lon="19067999" rev="3108000"/>
            </a:camera>
            <a:lightRig rig="threePt" dir="t">
              <a:rot lat="0" lon="0" rev="0"/>
            </a:lightRig>
          </a:scene3d>
          <a:sp3d extrusionH="38100" prstMaterial="clear">
            <a:bevelT w="260350" h="50800" prst="softRound"/>
            <a:bevelB prst="softRound"/>
          </a:sp3d>
        </p:spPr>
      </p:pic>
      <p:sp>
        <p:nvSpPr>
          <p:cNvPr id="5" name="ZoneTexte 4"/>
          <p:cNvSpPr txBox="1"/>
          <p:nvPr/>
        </p:nvSpPr>
        <p:spPr>
          <a:xfrm>
            <a:off x="467544" y="4653136"/>
            <a:ext cx="820891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La clytre des saules (clytra laeviuscula) est un coléoptère de la famille des chrysomèles. </a:t>
            </a:r>
            <a:endParaRPr lang="fr-FR" sz="1600" dirty="0" smtClean="0">
              <a:solidFill>
                <a:srgbClr val="FFCCCC"/>
              </a:solidFill>
              <a:latin typeface="Blackadder ITC" pitchFamily="82" charset="0"/>
            </a:endParaRPr>
          </a:p>
          <a:p>
            <a:pPr algn="ctr"/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Souvent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confondues avec sa voisine la coccinelle, son corps est plus allongé que celui de sa </a:t>
            </a:r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congénère,</a:t>
            </a:r>
          </a:p>
          <a:p>
            <a:pPr algn="ctr"/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et de grosses tâches noires figurent sur ses </a:t>
            </a:r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élytres. </a:t>
            </a:r>
          </a:p>
          <a:p>
            <a:pPr algn="ctr"/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Particularité étonnante,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elle a pour habitude d'enrober ses larves de matière fécale et de les laisser tomber à terre</a:t>
            </a:r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.</a:t>
            </a:r>
          </a:p>
          <a:p>
            <a:pPr algn="ctr"/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Les fourmis, qui assimilent alors les larves à de petits cônes de pins (qui leur servent de matériaux de construction), </a:t>
            </a:r>
            <a:endParaRPr lang="fr-FR" sz="1600" dirty="0" smtClean="0">
              <a:solidFill>
                <a:srgbClr val="FFCCCC"/>
              </a:solidFill>
              <a:latin typeface="Blackadder ITC" pitchFamily="82" charset="0"/>
            </a:endParaRPr>
          </a:p>
          <a:p>
            <a:pPr algn="ctr"/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les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portent jusqu'à leur nid, où elles pourront alors se nourrir </a:t>
            </a:r>
            <a:r>
              <a:rPr lang="fr-FR" sz="1600" dirty="0" smtClean="0">
                <a:solidFill>
                  <a:srgbClr val="FFCCCC"/>
                </a:solidFill>
                <a:latin typeface="Blackadder ITC" pitchFamily="82" charset="0"/>
              </a:rPr>
              <a:t>d’œufs </a:t>
            </a:r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et de larves.</a:t>
            </a:r>
          </a:p>
          <a:p>
            <a:pPr algn="ctr"/>
            <a:r>
              <a:rPr lang="fr-FR" sz="1600" dirty="0">
                <a:solidFill>
                  <a:srgbClr val="FFCCCC"/>
                </a:solidFill>
                <a:latin typeface="Blackadder ITC" pitchFamily="82" charset="0"/>
              </a:rPr>
              <a:t>Présente sur une grande partie du territoire, elle est observable de mai à août. </a:t>
            </a:r>
          </a:p>
        </p:txBody>
      </p:sp>
      <p:sp>
        <p:nvSpPr>
          <p:cNvPr id="6" name="ZoneTexte 5"/>
          <p:cNvSpPr txBox="1"/>
          <p:nvPr/>
        </p:nvSpPr>
        <p:spPr>
          <a:xfrm>
            <a:off x="899592" y="188640"/>
            <a:ext cx="7776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 smtClean="0">
                <a:solidFill>
                  <a:schemeClr val="bg1"/>
                </a:solidFill>
              </a:rPr>
              <a:t>La clytre des saules 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,oooooooooooooooooooooooooooooooo iiiiiiiiiiiiiiiiiiiiiiiiiiiiiiiiiiiiiiiiiiiiiiiiiiiiiiiiiiiiiiiiiiiiiiiiiiiiiiiiiiiiiiiiiiiiiiiiiiiiiiiiiiiiiiiiiiiiiiiiiiiiiiiiiiiiiiiiiiiiiiiiiiiiiiiiiiiiiiiiiiiiiiiiiiiiiiiiii</a:t>
            </a:r>
          </a:p>
          <a:p>
            <a:r>
              <a:rPr lang="fr-FR" sz="800" dirty="0" smtClean="0">
                <a:solidFill>
                  <a:schemeClr val="bg1"/>
                </a:solidFill>
              </a:rPr>
              <a:t>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l</a:t>
            </a:r>
            <a:endParaRPr lang="fr-FR" sz="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720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5000">
        <p:split orient="vert"/>
      </p:transition>
    </mc:Choice>
    <mc:Fallback xmlns="">
      <p:transition spd="slow" advClick="0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ylar">
  <a:themeElements>
    <a:clrScheme name="Mylar">
      <a:dk1>
        <a:srgbClr val="000000"/>
      </a:dk1>
      <a:lt1>
        <a:srgbClr val="FFFFFF"/>
      </a:lt1>
      <a:dk2>
        <a:srgbClr val="656162"/>
      </a:dk2>
      <a:lt2>
        <a:srgbClr val="E0DACC"/>
      </a:lt2>
      <a:accent1>
        <a:srgbClr val="4A5A7A"/>
      </a:accent1>
      <a:accent2>
        <a:srgbClr val="F7BD40"/>
      </a:accent2>
      <a:accent3>
        <a:srgbClr val="975C00"/>
      </a:accent3>
      <a:accent4>
        <a:srgbClr val="754D41"/>
      </a:accent4>
      <a:accent5>
        <a:srgbClr val="838995"/>
      </a:accent5>
      <a:accent6>
        <a:srgbClr val="687B66"/>
      </a:accent6>
      <a:hlink>
        <a:srgbClr val="B5740B"/>
      </a:hlink>
      <a:folHlink>
        <a:srgbClr val="7483A0"/>
      </a:folHlink>
    </a:clrScheme>
    <a:fontScheme name="Mylar">
      <a:maj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华文楷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ylar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dkEdge">
            <a:bevelT w="25400" h="508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tint val="100000"/>
                <a:shade val="30000"/>
                <a:alpha val="100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lumMod val="80000"/>
              </a:schemeClr>
              <a:schemeClr val="phClr">
                <a:tint val="50000"/>
                <a:lumMod val="15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TC101790491[[fn=Mylar]]</Template>
  <TotalTime>536</TotalTime>
  <Words>433</Words>
  <Application>Microsoft Office PowerPoint</Application>
  <PresentationFormat>Affichage à l'écran (4:3)</PresentationFormat>
  <Paragraphs>61</Paragraphs>
  <Slides>32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3" baseType="lpstr">
      <vt:lpstr>Mylar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Minoza</dc:creator>
  <cp:lastModifiedBy>Minoza</cp:lastModifiedBy>
  <cp:revision>78</cp:revision>
  <dcterms:created xsi:type="dcterms:W3CDTF">2012-06-23T15:37:03Z</dcterms:created>
  <dcterms:modified xsi:type="dcterms:W3CDTF">2012-06-25T10:38:55Z</dcterms:modified>
</cp:coreProperties>
</file>