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wav" ContentType="audio/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9144000" cy="5143500" type="screen16x9"/>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2DE8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8" d="100"/>
          <a:sy n="108" d="100"/>
        </p:scale>
        <p:origin x="-696" y="-62"/>
      </p:cViewPr>
      <p:guideLst>
        <p:guide orient="horz" pos="162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1597819"/>
            <a:ext cx="7772400" cy="1102519"/>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D5B6821A-16DA-4576-B21C-54C591047935}" type="datetimeFigureOut">
              <a:rPr lang="fr-FR" smtClean="0"/>
              <a:t>28/05/2012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06A1D8C-412E-4633-913D-DB9392977836}" type="slidenum">
              <a:rPr lang="fr-FR" smtClean="0"/>
              <a:t>‹N°›</a:t>
            </a:fld>
            <a:endParaRPr lang="fr-FR"/>
          </a:p>
        </p:txBody>
      </p:sp>
    </p:spTree>
    <p:extLst>
      <p:ext uri="{BB962C8B-B14F-4D97-AF65-F5344CB8AC3E}">
        <p14:creationId xmlns:p14="http://schemas.microsoft.com/office/powerpoint/2010/main" val="771499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5B6821A-16DA-4576-B21C-54C591047935}" type="datetimeFigureOut">
              <a:rPr lang="fr-FR" smtClean="0"/>
              <a:t>28/05/2012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06A1D8C-412E-4633-913D-DB9392977836}" type="slidenum">
              <a:rPr lang="fr-FR" smtClean="0"/>
              <a:t>‹N°›</a:t>
            </a:fld>
            <a:endParaRPr lang="fr-FR"/>
          </a:p>
        </p:txBody>
      </p:sp>
    </p:spTree>
    <p:extLst>
      <p:ext uri="{BB962C8B-B14F-4D97-AF65-F5344CB8AC3E}">
        <p14:creationId xmlns:p14="http://schemas.microsoft.com/office/powerpoint/2010/main" val="33652268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3305176"/>
            <a:ext cx="7772400" cy="1021556"/>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D5B6821A-16DA-4576-B21C-54C591047935}" type="datetimeFigureOut">
              <a:rPr lang="fr-FR" smtClean="0"/>
              <a:t>28/05/2012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06A1D8C-412E-4633-913D-DB9392977836}" type="slidenum">
              <a:rPr lang="fr-FR" smtClean="0"/>
              <a:t>‹N°›</a:t>
            </a:fld>
            <a:endParaRPr lang="fr-FR"/>
          </a:p>
        </p:txBody>
      </p:sp>
    </p:spTree>
    <p:extLst>
      <p:ext uri="{BB962C8B-B14F-4D97-AF65-F5344CB8AC3E}">
        <p14:creationId xmlns:p14="http://schemas.microsoft.com/office/powerpoint/2010/main" val="34041495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D5B6821A-16DA-4576-B21C-54C591047935}" type="datetimeFigureOut">
              <a:rPr lang="fr-FR" smtClean="0"/>
              <a:t>28/05/2012</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106A1D8C-412E-4633-913D-DB9392977836}" type="slidenum">
              <a:rPr lang="fr-FR" smtClean="0"/>
              <a:t>‹N°›</a:t>
            </a:fld>
            <a:endParaRPr lang="fr-FR"/>
          </a:p>
        </p:txBody>
      </p:sp>
    </p:spTree>
    <p:extLst>
      <p:ext uri="{BB962C8B-B14F-4D97-AF65-F5344CB8AC3E}">
        <p14:creationId xmlns:p14="http://schemas.microsoft.com/office/powerpoint/2010/main" val="33648702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05979"/>
            <a:ext cx="8229600" cy="857250"/>
          </a:xfrm>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D5B6821A-16DA-4576-B21C-54C591047935}" type="datetimeFigureOut">
              <a:rPr lang="fr-FR" smtClean="0"/>
              <a:t>28/05/2012</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106A1D8C-412E-4633-913D-DB9392977836}" type="slidenum">
              <a:rPr lang="fr-FR" smtClean="0"/>
              <a:t>‹N°›</a:t>
            </a:fld>
            <a:endParaRPr lang="fr-FR"/>
          </a:p>
        </p:txBody>
      </p:sp>
    </p:spTree>
    <p:extLst>
      <p:ext uri="{BB962C8B-B14F-4D97-AF65-F5344CB8AC3E}">
        <p14:creationId xmlns:p14="http://schemas.microsoft.com/office/powerpoint/2010/main" val="40812094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D5B6821A-16DA-4576-B21C-54C591047935}" type="datetimeFigureOut">
              <a:rPr lang="fr-FR" smtClean="0"/>
              <a:t>28/05/2012</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106A1D8C-412E-4633-913D-DB9392977836}" type="slidenum">
              <a:rPr lang="fr-FR" smtClean="0"/>
              <a:t>‹N°›</a:t>
            </a:fld>
            <a:endParaRPr lang="fr-FR"/>
          </a:p>
        </p:txBody>
      </p:sp>
    </p:spTree>
    <p:extLst>
      <p:ext uri="{BB962C8B-B14F-4D97-AF65-F5344CB8AC3E}">
        <p14:creationId xmlns:p14="http://schemas.microsoft.com/office/powerpoint/2010/main" val="41752343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D5B6821A-16DA-4576-B21C-54C591047935}" type="datetimeFigureOut">
              <a:rPr lang="fr-FR" smtClean="0"/>
              <a:t>28/05/2012</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106A1D8C-412E-4633-913D-DB9392977836}" type="slidenum">
              <a:rPr lang="fr-FR" smtClean="0"/>
              <a:t>‹N°›</a:t>
            </a:fld>
            <a:endParaRPr lang="fr-FR"/>
          </a:p>
        </p:txBody>
      </p:sp>
    </p:spTree>
    <p:extLst>
      <p:ext uri="{BB962C8B-B14F-4D97-AF65-F5344CB8AC3E}">
        <p14:creationId xmlns:p14="http://schemas.microsoft.com/office/powerpoint/2010/main" val="29081056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1" y="204787"/>
            <a:ext cx="3008313" cy="871538"/>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5B6821A-16DA-4576-B21C-54C591047935}" type="datetimeFigureOut">
              <a:rPr lang="fr-FR" smtClean="0"/>
              <a:t>28/05/2012</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106A1D8C-412E-4633-913D-DB9392977836}" type="slidenum">
              <a:rPr lang="fr-FR" smtClean="0"/>
              <a:t>‹N°›</a:t>
            </a:fld>
            <a:endParaRPr lang="fr-FR"/>
          </a:p>
        </p:txBody>
      </p:sp>
    </p:spTree>
    <p:extLst>
      <p:ext uri="{BB962C8B-B14F-4D97-AF65-F5344CB8AC3E}">
        <p14:creationId xmlns:p14="http://schemas.microsoft.com/office/powerpoint/2010/main" val="8524102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3600450"/>
            <a:ext cx="5486400" cy="425054"/>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5B6821A-16DA-4576-B21C-54C591047935}" type="datetimeFigureOut">
              <a:rPr lang="fr-FR" smtClean="0"/>
              <a:t>28/05/2012</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106A1D8C-412E-4633-913D-DB9392977836}" type="slidenum">
              <a:rPr lang="fr-FR" smtClean="0"/>
              <a:t>‹N°›</a:t>
            </a:fld>
            <a:endParaRPr lang="fr-FR"/>
          </a:p>
        </p:txBody>
      </p:sp>
    </p:spTree>
    <p:extLst>
      <p:ext uri="{BB962C8B-B14F-4D97-AF65-F5344CB8AC3E}">
        <p14:creationId xmlns:p14="http://schemas.microsoft.com/office/powerpoint/2010/main" val="18575415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5B6821A-16DA-4576-B21C-54C591047935}" type="datetimeFigureOut">
              <a:rPr lang="fr-FR" smtClean="0"/>
              <a:t>28/05/2012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06A1D8C-412E-4633-913D-DB9392977836}" type="slidenum">
              <a:rPr lang="fr-FR" smtClean="0"/>
              <a:t>‹N°›</a:t>
            </a:fld>
            <a:endParaRPr lang="fr-FR"/>
          </a:p>
        </p:txBody>
      </p:sp>
    </p:spTree>
    <p:extLst>
      <p:ext uri="{BB962C8B-B14F-4D97-AF65-F5344CB8AC3E}">
        <p14:creationId xmlns:p14="http://schemas.microsoft.com/office/powerpoint/2010/main" val="28157539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154781"/>
            <a:ext cx="2057400" cy="329088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154781"/>
            <a:ext cx="6019800" cy="329088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5B6821A-16DA-4576-B21C-54C591047935}" type="datetimeFigureOut">
              <a:rPr lang="fr-FR" smtClean="0"/>
              <a:t>28/05/2012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06A1D8C-412E-4633-913D-DB9392977836}" type="slidenum">
              <a:rPr lang="fr-FR" smtClean="0"/>
              <a:t>‹N°›</a:t>
            </a:fld>
            <a:endParaRPr lang="fr-FR"/>
          </a:p>
        </p:txBody>
      </p:sp>
    </p:spTree>
    <p:extLst>
      <p:ext uri="{BB962C8B-B14F-4D97-AF65-F5344CB8AC3E}">
        <p14:creationId xmlns:p14="http://schemas.microsoft.com/office/powerpoint/2010/main" val="27051749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rgbClr r="0" g="0" b="0"/>
            </a:gs>
            <a:gs pos="49000">
              <a:schemeClr val="tx1">
                <a:lumMod val="50000"/>
                <a:lumOff val="50000"/>
              </a:schemeClr>
            </a:gs>
            <a:gs pos="100000">
              <a:schemeClr val="tx1"/>
            </a:gs>
            <a:gs pos="100000">
              <a:schemeClr val="accent1">
                <a:tint val="23500"/>
                <a:satMod val="16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D5B6821A-16DA-4576-B21C-54C591047935}" type="datetimeFigureOut">
              <a:rPr lang="fr-FR" smtClean="0"/>
              <a:t>28/05/2012</a:t>
            </a:fld>
            <a:endParaRPr lang="fr-FR"/>
          </a:p>
        </p:txBody>
      </p:sp>
      <p:sp>
        <p:nvSpPr>
          <p:cNvPr id="5" name="Espace réservé du pied de page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106A1D8C-412E-4633-913D-DB9392977836}" type="slidenum">
              <a:rPr lang="fr-FR" smtClean="0"/>
              <a:t>‹N°›</a:t>
            </a:fld>
            <a:endParaRPr lang="fr-FR"/>
          </a:p>
        </p:txBody>
      </p:sp>
    </p:spTree>
    <p:extLst>
      <p:ext uri="{BB962C8B-B14F-4D97-AF65-F5344CB8AC3E}">
        <p14:creationId xmlns:p14="http://schemas.microsoft.com/office/powerpoint/2010/main" val="4576187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1.gif"/><Relationship Id="rId7" Type="http://schemas.openxmlformats.org/officeDocument/2006/relationships/hyperlink" Target="http://sergiobarce.files.wordpress.com/2012/05/cine-ideal-en-la-calle-chinguiti-hoy-avda-hassan-ii.jpg" TargetMode="External"/><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3.gif"/><Relationship Id="rId5" Type="http://schemas.openxmlformats.org/officeDocument/2006/relationships/image" Target="../media/image2.jpeg"/><Relationship Id="rId4" Type="http://schemas.openxmlformats.org/officeDocument/2006/relationships/hyperlink" Target="http://sergiobarce.files.wordpress.com/2012/05/mercedes-dembo1.jpg"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audio" Target="../media/audio2.wav"/><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audio" Target="../media/audio3.wav"/><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audio" Target="../media/audio4.wav"/><Relationship Id="rId1" Type="http://schemas.openxmlformats.org/officeDocument/2006/relationships/slideLayout" Target="../slideLayouts/slideLayout8.xml"/><Relationship Id="rId4" Type="http://schemas.openxmlformats.org/officeDocument/2006/relationships/image" Target="../media/image8.jpg"/></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audio" Target="../media/audio5.wav"/><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audio" Target="../media/audio6.wav"/><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audio" Target="../media/audio7.wav"/><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audio" Target="../media/audio8.wav"/><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audio" Target="../media/audio9.wav"/><Relationship Id="rId1" Type="http://schemas.openxmlformats.org/officeDocument/2006/relationships/slideLayout" Target="../slideLayouts/slideLayout8.xml"/><Relationship Id="rId4" Type="http://schemas.openxmlformats.org/officeDocument/2006/relationships/image" Target="../media/image13.jpg"/></Relationships>
</file>

<file path=ppt/slides/_rels/slide10.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audio" Target="../media/audio10.wav"/><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audio" Target="../media/audio11.wav"/><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audio" Target="../media/audio12.wav"/><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audio" Target="../media/audio13.wav"/><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audio" Target="../media/audio14.wav"/><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audio" Target="../media/audio15.wav"/><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audio" Target="../media/audio16.wav"/><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audio" Target="../media/audio17.wav"/><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3" Type="http://schemas.openxmlformats.org/officeDocument/2006/relationships/audio" Target="../media/audio18.wav"/><Relationship Id="rId2" Type="http://schemas.openxmlformats.org/officeDocument/2006/relationships/slideLayout" Target="../slideLayouts/slideLayout8.xml"/><Relationship Id="rId1" Type="http://schemas.openxmlformats.org/officeDocument/2006/relationships/tags" Target="../tags/tag1.xml"/><Relationship Id="rId5" Type="http://schemas.openxmlformats.org/officeDocument/2006/relationships/image" Target="../media/image2.jpeg"/><Relationship Id="rId4" Type="http://schemas.openxmlformats.org/officeDocument/2006/relationships/hyperlink" Target="http://sergiobarce.files.wordpress.com/2012/05/mercedes-dembo1.jpg" TargetMode="External"/></Relationships>
</file>

<file path=ppt/slides/_rels/slide19.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02042" y="1057"/>
            <a:ext cx="3141958" cy="2570693"/>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Image 4" descr="http://sergiobarce.files.wordpress.com/2012/05/mercedes-dembo1.jpg?w=500&amp;h=375">
            <a:hlinkClick r:id="rId4"/>
          </p:cNvPr>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3203848" cy="25717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6" name="Rectangle 5"/>
          <p:cNvSpPr/>
          <p:nvPr/>
        </p:nvSpPr>
        <p:spPr>
          <a:xfrm>
            <a:off x="610132" y="4452325"/>
            <a:ext cx="7896714" cy="461665"/>
          </a:xfrm>
          <a:prstGeom prst="rect">
            <a:avLst/>
          </a:prstGeom>
        </p:spPr>
        <p:txBody>
          <a:bodyPr wrap="none">
            <a:prstTxWarp prst="textDeflateTop">
              <a:avLst/>
            </a:prstTxWarp>
            <a:spAutoFit/>
          </a:bodyPr>
          <a:lstStyle/>
          <a:p>
            <a:r>
              <a:rPr lang="es-ES" sz="2400" b="1">
                <a:solidFill>
                  <a:srgbClr val="FFC000"/>
                </a:solidFill>
                <a:latin typeface="Perpetua Titling MT" pitchFamily="18" charset="0"/>
              </a:rPr>
              <a:t>EL DON JUAN DE LA CALE</a:t>
            </a:r>
            <a:r>
              <a:rPr lang="es-ES" sz="2400" b="1" i="1" u="sng">
                <a:solidFill>
                  <a:srgbClr val="FFC000"/>
                </a:solidFill>
                <a:latin typeface="Perpetua Titling MT" pitchFamily="18" charset="0"/>
              </a:rPr>
              <a:t>J</a:t>
            </a:r>
            <a:r>
              <a:rPr lang="es-ES" sz="2400" b="1">
                <a:solidFill>
                  <a:srgbClr val="FFC000"/>
                </a:solidFill>
                <a:latin typeface="Perpetua Titling MT" pitchFamily="18" charset="0"/>
              </a:rPr>
              <a:t>A (calle) CHINGUITI </a:t>
            </a:r>
            <a:endParaRPr lang="fr-FR" sz="2400">
              <a:solidFill>
                <a:srgbClr val="FFC000"/>
              </a:solidFill>
              <a:latin typeface="Perpetua Titling MT" pitchFamily="18" charset="0"/>
            </a:endParaRPr>
          </a:p>
        </p:txBody>
      </p:sp>
      <p:sp>
        <p:nvSpPr>
          <p:cNvPr id="7" name="Rectangle 6"/>
          <p:cNvSpPr/>
          <p:nvPr/>
        </p:nvSpPr>
        <p:spPr>
          <a:xfrm>
            <a:off x="2723713" y="2355726"/>
            <a:ext cx="3816424" cy="513348"/>
          </a:xfrm>
          <a:prstGeom prst="rect">
            <a:avLst/>
          </a:prstGeom>
        </p:spPr>
        <p:txBody>
          <a:bodyPr wrap="none">
            <a:prstTxWarp prst="textDeflate">
              <a:avLst/>
            </a:prstTxWarp>
            <a:spAutoFit/>
          </a:bodyPr>
          <a:lstStyle/>
          <a:p>
            <a:r>
              <a:rPr lang="es-ES" sz="1100" b="1">
                <a:solidFill>
                  <a:srgbClr val="B2DE82"/>
                </a:solidFill>
                <a:latin typeface="David" pitchFamily="34" charset="-79"/>
                <a:cs typeface="David" pitchFamily="34" charset="-79"/>
              </a:rPr>
              <a:t>Un relato en haquetía de Mercedes Dembo</a:t>
            </a:r>
            <a:endParaRPr lang="fr-FR" sz="1100">
              <a:solidFill>
                <a:srgbClr val="B2DE82"/>
              </a:solidFill>
              <a:latin typeface="David" pitchFamily="34" charset="-79"/>
              <a:cs typeface="David" pitchFamily="34" charset="-79"/>
            </a:endParaRPr>
          </a:p>
        </p:txBody>
      </p:sp>
      <p:pic>
        <p:nvPicPr>
          <p:cNvPr id="8" name="Imag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62584" y="3219821"/>
            <a:ext cx="1538681" cy="1219739"/>
          </a:xfrm>
          <a:prstGeom prst="rect">
            <a:avLst/>
          </a:prstGeom>
        </p:spPr>
      </p:pic>
      <p:pic>
        <p:nvPicPr>
          <p:cNvPr id="9" name="Image 8" descr="http://sergiobarce.files.wordpress.com/2012/05/cine-ideal-en-la-calle-chinguiti-hoy-avda-hassan-ii.jpg?w=433&amp;h=324">
            <a:hlinkClick r:id="rId7"/>
          </p:cNvPr>
          <p:cNvPicPr/>
          <p:nvPr/>
        </p:nvPicPr>
        <p:blipFill>
          <a:blip r:embed="rId8">
            <a:extLst>
              <a:ext uri="{28A0092B-C50C-407E-A947-70E740481C1C}">
                <a14:useLocalDpi xmlns:a14="http://schemas.microsoft.com/office/drawing/2010/main" val="0"/>
              </a:ext>
            </a:extLst>
          </a:blip>
          <a:srcRect/>
          <a:stretch>
            <a:fillRect/>
          </a:stretch>
        </p:blipFill>
        <p:spPr bwMode="auto">
          <a:xfrm>
            <a:off x="3347864" y="483518"/>
            <a:ext cx="2421250" cy="1471042"/>
          </a:xfrm>
          <a:prstGeom prst="rect">
            <a:avLst/>
          </a:prstGeom>
          <a:ln>
            <a:noFill/>
          </a:ln>
          <a:effectLst>
            <a:softEdge rad="112500"/>
          </a:effectLst>
        </p:spPr>
      </p:pic>
    </p:spTree>
    <p:extLst>
      <p:ext uri="{BB962C8B-B14F-4D97-AF65-F5344CB8AC3E}">
        <p14:creationId xmlns:p14="http://schemas.microsoft.com/office/powerpoint/2010/main" val="125373482"/>
      </p:ext>
    </p:extLst>
  </p:cSld>
  <p:clrMapOvr>
    <a:masterClrMapping/>
  </p:clrMapOvr>
  <mc:AlternateContent xmlns:mc="http://schemas.openxmlformats.org/markup-compatibility/2006">
    <mc:Choice xmlns:p14="http://schemas.microsoft.com/office/powerpoint/2010/main" Requires="p14">
      <p:transition spd="slow" p14:dur="4000" advTm="24000">
        <p14:vortex dir="r"/>
        <p:sndAc>
          <p:stSnd>
            <p:snd r:embed="rId2" name="20th Century Fox.wav"/>
          </p:stSnd>
        </p:sndAc>
      </p:transition>
    </mc:Choice>
    <mc:Fallback>
      <p:transition spd="slow" advTm="24000">
        <p:fade/>
        <p:sndAc>
          <p:stSnd>
            <p:snd r:embed="rId2" name="20th Century Fox.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3000"/>
                                        <p:tgtEl>
                                          <p:spTgt spid="4"/>
                                        </p:tgtEl>
                                      </p:cBhvr>
                                    </p:animEffect>
                                  </p:childTnLst>
                                </p:cTn>
                              </p:par>
                            </p:childTnLst>
                          </p:cTn>
                        </p:par>
                        <p:par>
                          <p:cTn id="8" fill="hold">
                            <p:stCondLst>
                              <p:cond delay="3000"/>
                            </p:stCondLst>
                            <p:childTnLst>
                              <p:par>
                                <p:cTn id="9" presetID="26"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580">
                                          <p:stCondLst>
                                            <p:cond delay="0"/>
                                          </p:stCondLst>
                                        </p:cTn>
                                        <p:tgtEl>
                                          <p:spTgt spid="6"/>
                                        </p:tgtEl>
                                      </p:cBhvr>
                                    </p:animEffect>
                                    <p:anim calcmode="lin" valueType="num">
                                      <p:cBhvr>
                                        <p:cTn id="12"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13"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4"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5"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6"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7" dur="26">
                                          <p:stCondLst>
                                            <p:cond delay="650"/>
                                          </p:stCondLst>
                                        </p:cTn>
                                        <p:tgtEl>
                                          <p:spTgt spid="6"/>
                                        </p:tgtEl>
                                      </p:cBhvr>
                                      <p:to x="100000" y="60000"/>
                                    </p:animScale>
                                    <p:animScale>
                                      <p:cBhvr>
                                        <p:cTn id="18" dur="166" decel="50000">
                                          <p:stCondLst>
                                            <p:cond delay="676"/>
                                          </p:stCondLst>
                                        </p:cTn>
                                        <p:tgtEl>
                                          <p:spTgt spid="6"/>
                                        </p:tgtEl>
                                      </p:cBhvr>
                                      <p:to x="100000" y="100000"/>
                                    </p:animScale>
                                    <p:animScale>
                                      <p:cBhvr>
                                        <p:cTn id="19" dur="26">
                                          <p:stCondLst>
                                            <p:cond delay="1312"/>
                                          </p:stCondLst>
                                        </p:cTn>
                                        <p:tgtEl>
                                          <p:spTgt spid="6"/>
                                        </p:tgtEl>
                                      </p:cBhvr>
                                      <p:to x="100000" y="80000"/>
                                    </p:animScale>
                                    <p:animScale>
                                      <p:cBhvr>
                                        <p:cTn id="20" dur="166" decel="50000">
                                          <p:stCondLst>
                                            <p:cond delay="1338"/>
                                          </p:stCondLst>
                                        </p:cTn>
                                        <p:tgtEl>
                                          <p:spTgt spid="6"/>
                                        </p:tgtEl>
                                      </p:cBhvr>
                                      <p:to x="100000" y="100000"/>
                                    </p:animScale>
                                    <p:animScale>
                                      <p:cBhvr>
                                        <p:cTn id="21" dur="26">
                                          <p:stCondLst>
                                            <p:cond delay="1642"/>
                                          </p:stCondLst>
                                        </p:cTn>
                                        <p:tgtEl>
                                          <p:spTgt spid="6"/>
                                        </p:tgtEl>
                                      </p:cBhvr>
                                      <p:to x="100000" y="90000"/>
                                    </p:animScale>
                                    <p:animScale>
                                      <p:cBhvr>
                                        <p:cTn id="22" dur="166" decel="50000">
                                          <p:stCondLst>
                                            <p:cond delay="1668"/>
                                          </p:stCondLst>
                                        </p:cTn>
                                        <p:tgtEl>
                                          <p:spTgt spid="6"/>
                                        </p:tgtEl>
                                      </p:cBhvr>
                                      <p:to x="100000" y="100000"/>
                                    </p:animScale>
                                    <p:animScale>
                                      <p:cBhvr>
                                        <p:cTn id="23" dur="26">
                                          <p:stCondLst>
                                            <p:cond delay="1808"/>
                                          </p:stCondLst>
                                        </p:cTn>
                                        <p:tgtEl>
                                          <p:spTgt spid="6"/>
                                        </p:tgtEl>
                                      </p:cBhvr>
                                      <p:to x="100000" y="95000"/>
                                    </p:animScale>
                                    <p:animScale>
                                      <p:cBhvr>
                                        <p:cTn id="24" dur="166" decel="50000">
                                          <p:stCondLst>
                                            <p:cond delay="1834"/>
                                          </p:stCondLst>
                                        </p:cTn>
                                        <p:tgtEl>
                                          <p:spTgt spid="6"/>
                                        </p:tgtEl>
                                      </p:cBhvr>
                                      <p:to x="100000" y="100000"/>
                                    </p:animScale>
                                  </p:childTnLst>
                                </p:cTn>
                              </p:par>
                            </p:childTnLst>
                          </p:cTn>
                        </p:par>
                        <p:par>
                          <p:cTn id="25" fill="hold">
                            <p:stCondLst>
                              <p:cond delay="5000"/>
                            </p:stCondLst>
                            <p:childTnLst>
                              <p:par>
                                <p:cTn id="26" presetID="21" presetClass="emph" presetSubtype="0" repeatCount="indefinite" fill="hold" grpId="1" nodeType="afterEffect">
                                  <p:stCondLst>
                                    <p:cond delay="0"/>
                                  </p:stCondLst>
                                  <p:childTnLst>
                                    <p:animClr clrSpc="hsl" dir="cw">
                                      <p:cBhvr override="childStyle">
                                        <p:cTn id="27" dur="2000" fill="hold"/>
                                        <p:tgtEl>
                                          <p:spTgt spid="6"/>
                                        </p:tgtEl>
                                        <p:attrNameLst>
                                          <p:attrName>style.color</p:attrName>
                                        </p:attrNameLst>
                                      </p:cBhvr>
                                      <p:by>
                                        <p:hsl h="7200000" s="0" l="0"/>
                                      </p:by>
                                    </p:animClr>
                                    <p:animClr clrSpc="hsl" dir="cw">
                                      <p:cBhvr>
                                        <p:cTn id="28" dur="2000" fill="hold"/>
                                        <p:tgtEl>
                                          <p:spTgt spid="6"/>
                                        </p:tgtEl>
                                        <p:attrNameLst>
                                          <p:attrName>fillcolor</p:attrName>
                                        </p:attrNameLst>
                                      </p:cBhvr>
                                      <p:by>
                                        <p:hsl h="7200000" s="0" l="0"/>
                                      </p:by>
                                    </p:animClr>
                                    <p:animClr clrSpc="hsl" dir="cw">
                                      <p:cBhvr>
                                        <p:cTn id="29" dur="2000" fill="hold"/>
                                        <p:tgtEl>
                                          <p:spTgt spid="6"/>
                                        </p:tgtEl>
                                        <p:attrNameLst>
                                          <p:attrName>stroke.color</p:attrName>
                                        </p:attrNameLst>
                                      </p:cBhvr>
                                      <p:by>
                                        <p:hsl h="7200000" s="0" l="0"/>
                                      </p:by>
                                    </p:animClr>
                                    <p:set>
                                      <p:cBhvr>
                                        <p:cTn id="30" dur="2000" fill="hold"/>
                                        <p:tgtEl>
                                          <p:spTgt spid="6"/>
                                        </p:tgtEl>
                                        <p:attrNameLst>
                                          <p:attrName>fill.type</p:attrName>
                                        </p:attrNameLst>
                                      </p:cBhvr>
                                      <p:to>
                                        <p:strVal val="solid"/>
                                      </p:to>
                                    </p:set>
                                  </p:childTnLst>
                                </p:cTn>
                              </p:par>
                              <p:par>
                                <p:cTn id="31" presetID="21" presetClass="entr" presetSubtype="1"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wheel(1)">
                                      <p:cBhvr>
                                        <p:cTn id="33" dur="2000"/>
                                        <p:tgtEl>
                                          <p:spTgt spid="9"/>
                                        </p:tgtEl>
                                      </p:cBhvr>
                                    </p:animEffect>
                                  </p:childTnLst>
                                </p:cTn>
                              </p:par>
                            </p:childTnLst>
                          </p:cTn>
                        </p:par>
                        <p:par>
                          <p:cTn id="34" fill="hold">
                            <p:stCondLst>
                              <p:cond delay="7000"/>
                            </p:stCondLst>
                            <p:childTnLst>
                              <p:par>
                                <p:cTn id="35" presetID="26" presetClass="entr" presetSubtype="0" fill="hold" grpId="0" nodeType="after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wipe(down)">
                                      <p:cBhvr>
                                        <p:cTn id="37" dur="580">
                                          <p:stCondLst>
                                            <p:cond delay="0"/>
                                          </p:stCondLst>
                                        </p:cTn>
                                        <p:tgtEl>
                                          <p:spTgt spid="7"/>
                                        </p:tgtEl>
                                      </p:cBhvr>
                                    </p:animEffect>
                                    <p:anim calcmode="lin" valueType="num">
                                      <p:cBhvr>
                                        <p:cTn id="38"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43" dur="26">
                                          <p:stCondLst>
                                            <p:cond delay="650"/>
                                          </p:stCondLst>
                                        </p:cTn>
                                        <p:tgtEl>
                                          <p:spTgt spid="7"/>
                                        </p:tgtEl>
                                      </p:cBhvr>
                                      <p:to x="100000" y="60000"/>
                                    </p:animScale>
                                    <p:animScale>
                                      <p:cBhvr>
                                        <p:cTn id="44" dur="166" decel="50000">
                                          <p:stCondLst>
                                            <p:cond delay="676"/>
                                          </p:stCondLst>
                                        </p:cTn>
                                        <p:tgtEl>
                                          <p:spTgt spid="7"/>
                                        </p:tgtEl>
                                      </p:cBhvr>
                                      <p:to x="100000" y="100000"/>
                                    </p:animScale>
                                    <p:animScale>
                                      <p:cBhvr>
                                        <p:cTn id="45" dur="26">
                                          <p:stCondLst>
                                            <p:cond delay="1312"/>
                                          </p:stCondLst>
                                        </p:cTn>
                                        <p:tgtEl>
                                          <p:spTgt spid="7"/>
                                        </p:tgtEl>
                                      </p:cBhvr>
                                      <p:to x="100000" y="80000"/>
                                    </p:animScale>
                                    <p:animScale>
                                      <p:cBhvr>
                                        <p:cTn id="46" dur="166" decel="50000">
                                          <p:stCondLst>
                                            <p:cond delay="1338"/>
                                          </p:stCondLst>
                                        </p:cTn>
                                        <p:tgtEl>
                                          <p:spTgt spid="7"/>
                                        </p:tgtEl>
                                      </p:cBhvr>
                                      <p:to x="100000" y="100000"/>
                                    </p:animScale>
                                    <p:animScale>
                                      <p:cBhvr>
                                        <p:cTn id="47" dur="26">
                                          <p:stCondLst>
                                            <p:cond delay="1642"/>
                                          </p:stCondLst>
                                        </p:cTn>
                                        <p:tgtEl>
                                          <p:spTgt spid="7"/>
                                        </p:tgtEl>
                                      </p:cBhvr>
                                      <p:to x="100000" y="90000"/>
                                    </p:animScale>
                                    <p:animScale>
                                      <p:cBhvr>
                                        <p:cTn id="48" dur="166" decel="50000">
                                          <p:stCondLst>
                                            <p:cond delay="1668"/>
                                          </p:stCondLst>
                                        </p:cTn>
                                        <p:tgtEl>
                                          <p:spTgt spid="7"/>
                                        </p:tgtEl>
                                      </p:cBhvr>
                                      <p:to x="100000" y="100000"/>
                                    </p:animScale>
                                    <p:animScale>
                                      <p:cBhvr>
                                        <p:cTn id="49" dur="26">
                                          <p:stCondLst>
                                            <p:cond delay="1808"/>
                                          </p:stCondLst>
                                        </p:cTn>
                                        <p:tgtEl>
                                          <p:spTgt spid="7"/>
                                        </p:tgtEl>
                                      </p:cBhvr>
                                      <p:to x="100000" y="95000"/>
                                    </p:animScale>
                                    <p:animScale>
                                      <p:cBhvr>
                                        <p:cTn id="50" dur="166" decel="50000">
                                          <p:stCondLst>
                                            <p:cond delay="1834"/>
                                          </p:stCondLst>
                                        </p:cTn>
                                        <p:tgtEl>
                                          <p:spTgt spid="7"/>
                                        </p:tgtEl>
                                      </p:cBhvr>
                                      <p:to x="100000" y="100000"/>
                                    </p:animScale>
                                  </p:childTnLst>
                                </p:cTn>
                              </p:par>
                            </p:childTnLst>
                          </p:cTn>
                        </p:par>
                        <p:par>
                          <p:cTn id="51" fill="hold">
                            <p:stCondLst>
                              <p:cond delay="9000"/>
                            </p:stCondLst>
                            <p:childTnLst>
                              <p:par>
                                <p:cTn id="52" presetID="3" presetClass="emph" presetSubtype="2" repeatCount="indefinite" fill="hold" grpId="1" nodeType="afterEffect">
                                  <p:stCondLst>
                                    <p:cond delay="0"/>
                                  </p:stCondLst>
                                  <p:childTnLst>
                                    <p:animClr clrSpc="rgb" dir="cw">
                                      <p:cBhvr override="childStyle">
                                        <p:cTn id="53" dur="2000" fill="hold"/>
                                        <p:tgtEl>
                                          <p:spTgt spid="7"/>
                                        </p:tgtEl>
                                        <p:attrNameLst>
                                          <p:attrName>style.color</p:attrName>
                                        </p:attrNameLst>
                                      </p:cBhvr>
                                      <p:to>
                                        <a:srgbClr val="FFC000"/>
                                      </p:to>
                                    </p:animClr>
                                  </p:childTnLst>
                                </p:cTn>
                              </p:par>
                              <p:par>
                                <p:cTn id="54" presetID="10" presetClass="entr" presetSubtype="0" fill="hold" nodeType="withEffect">
                                  <p:stCondLst>
                                    <p:cond delay="0"/>
                                  </p:stCondLst>
                                  <p:childTnLst>
                                    <p:set>
                                      <p:cBhvr>
                                        <p:cTn id="55" dur="1" fill="hold">
                                          <p:stCondLst>
                                            <p:cond delay="0"/>
                                          </p:stCondLst>
                                        </p:cTn>
                                        <p:tgtEl>
                                          <p:spTgt spid="5"/>
                                        </p:tgtEl>
                                        <p:attrNameLst>
                                          <p:attrName>style.visibility</p:attrName>
                                        </p:attrNameLst>
                                      </p:cBhvr>
                                      <p:to>
                                        <p:strVal val="visible"/>
                                      </p:to>
                                    </p:set>
                                    <p:animEffect transition="in" filter="fade">
                                      <p:cBhvr>
                                        <p:cTn id="56" dur="2000"/>
                                        <p:tgtEl>
                                          <p:spTgt spid="5"/>
                                        </p:tgtEl>
                                      </p:cBhvr>
                                    </p:animEffect>
                                  </p:childTnLst>
                                </p:cTn>
                              </p:par>
                              <p:par>
                                <p:cTn id="57" presetID="10" presetClass="entr" presetSubtype="0" fill="hold" nodeType="withEffect">
                                  <p:stCondLst>
                                    <p:cond delay="0"/>
                                  </p:stCondLst>
                                  <p:childTnLst>
                                    <p:set>
                                      <p:cBhvr>
                                        <p:cTn id="58" dur="1" fill="hold">
                                          <p:stCondLst>
                                            <p:cond delay="0"/>
                                          </p:stCondLst>
                                        </p:cTn>
                                        <p:tgtEl>
                                          <p:spTgt spid="8"/>
                                        </p:tgtEl>
                                        <p:attrNameLst>
                                          <p:attrName>style.visibility</p:attrName>
                                        </p:attrNameLst>
                                      </p:cBhvr>
                                      <p:to>
                                        <p:strVal val="visible"/>
                                      </p:to>
                                    </p:set>
                                    <p:animEffect transition="in" filter="fade">
                                      <p:cBhvr>
                                        <p:cTn id="59"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p:bldP spid="7"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Autofit/>
          </a:bodyPr>
          <a:lstStyle/>
          <a:p>
            <a:pPr algn="ctr"/>
            <a:r>
              <a:rPr lang="fr-FR" sz="3200" smtClean="0">
                <a:solidFill>
                  <a:srgbClr val="92D050"/>
                </a:solidFill>
                <a:latin typeface="Brush Script MT" pitchFamily="66" charset="0"/>
              </a:rPr>
              <a:t>Don Juan de la Caleja Chinguiti</a:t>
            </a:r>
            <a:endParaRPr lang="fr-FR" sz="3200">
              <a:solidFill>
                <a:srgbClr val="92D050"/>
              </a:solidFill>
              <a:latin typeface="Brush Script MT" pitchFamily="66" charset="0"/>
            </a:endParaRPr>
          </a:p>
        </p:txBody>
      </p:sp>
      <p:sp>
        <p:nvSpPr>
          <p:cNvPr id="3" name="Espace réservé du contenu 2"/>
          <p:cNvSpPr>
            <a:spLocks noGrp="1"/>
          </p:cNvSpPr>
          <p:nvPr>
            <p:ph idx="1"/>
          </p:nvPr>
        </p:nvSpPr>
        <p:spPr/>
        <p:txBody>
          <a:bodyPr>
            <a:normAutofit fontScale="85000" lnSpcReduction="10000"/>
          </a:bodyPr>
          <a:lstStyle/>
          <a:p>
            <a:r>
              <a:rPr lang="es-ES" b="1">
                <a:solidFill>
                  <a:srgbClr val="FFFF00"/>
                </a:solidFill>
                <a:latin typeface="David" pitchFamily="34" charset="-79"/>
                <a:cs typeface="David" pitchFamily="34" charset="-79"/>
              </a:rPr>
              <a:t>Si señores es verdad, había un Don Juan famoso en la cale</a:t>
            </a:r>
            <a:r>
              <a:rPr lang="es-ES" b="1" u="sng">
                <a:solidFill>
                  <a:srgbClr val="FFFF00"/>
                </a:solidFill>
                <a:latin typeface="David" pitchFamily="34" charset="-79"/>
                <a:cs typeface="David" pitchFamily="34" charset="-79"/>
              </a:rPr>
              <a:t>j</a:t>
            </a:r>
            <a:r>
              <a:rPr lang="es-ES" b="1">
                <a:solidFill>
                  <a:srgbClr val="FFFF00"/>
                </a:solidFill>
                <a:latin typeface="David" pitchFamily="34" charset="-79"/>
                <a:cs typeface="David" pitchFamily="34" charset="-79"/>
              </a:rPr>
              <a:t>a (calle) Chinguiti en Larashe. Era un g’ial (muy guapo) pintado, alto y con un puerpo (cuerpo) endiamantado; las mu</a:t>
            </a:r>
            <a:r>
              <a:rPr lang="es-ES" b="1" u="sng">
                <a:solidFill>
                  <a:srgbClr val="FFFF00"/>
                </a:solidFill>
                <a:latin typeface="David" pitchFamily="34" charset="-79"/>
                <a:cs typeface="David" pitchFamily="34" charset="-79"/>
              </a:rPr>
              <a:t>j</a:t>
            </a:r>
            <a:r>
              <a:rPr lang="es-ES" b="1">
                <a:solidFill>
                  <a:srgbClr val="FFFF00"/>
                </a:solidFill>
                <a:latin typeface="David" pitchFamily="34" charset="-79"/>
                <a:cs typeface="David" pitchFamily="34" charset="-79"/>
              </a:rPr>
              <a:t>eres se enloquecían por él y los hombres se encelaban de él.</a:t>
            </a:r>
            <a:endParaRPr lang="fr-FR">
              <a:solidFill>
                <a:srgbClr val="FFFF00"/>
              </a:solidFill>
              <a:latin typeface="David" pitchFamily="34" charset="-79"/>
              <a:cs typeface="David" pitchFamily="34" charset="-79"/>
            </a:endParaRPr>
          </a:p>
          <a:p>
            <a:r>
              <a:rPr lang="es-ES" b="1">
                <a:solidFill>
                  <a:srgbClr val="FFFF00"/>
                </a:solidFill>
                <a:latin typeface="David" pitchFamily="34" charset="-79"/>
                <a:cs typeface="David" pitchFamily="34" charset="-79"/>
              </a:rPr>
              <a:t>Discúlpeme pero no cuedo (puedo) de</a:t>
            </a:r>
            <a:r>
              <a:rPr lang="es-ES" b="1" u="sng">
                <a:solidFill>
                  <a:srgbClr val="FFFF00"/>
                </a:solidFill>
                <a:latin typeface="David" pitchFamily="34" charset="-79"/>
                <a:cs typeface="David" pitchFamily="34" charset="-79"/>
              </a:rPr>
              <a:t>z</a:t>
            </a:r>
            <a:r>
              <a:rPr lang="es-ES" b="1">
                <a:solidFill>
                  <a:srgbClr val="FFFF00"/>
                </a:solidFill>
                <a:latin typeface="David" pitchFamily="34" charset="-79"/>
                <a:cs typeface="David" pitchFamily="34" charset="-79"/>
              </a:rPr>
              <a:t>irle su nombre, yo le </a:t>
            </a:r>
            <a:r>
              <a:rPr lang="es-ES" b="1" u="sng">
                <a:solidFill>
                  <a:srgbClr val="FFFF00"/>
                </a:solidFill>
                <a:latin typeface="David" pitchFamily="34" charset="-79"/>
                <a:cs typeface="David" pitchFamily="34" charset="-79"/>
              </a:rPr>
              <a:t>j</a:t>
            </a:r>
            <a:r>
              <a:rPr lang="es-ES" b="1">
                <a:solidFill>
                  <a:srgbClr val="FFFF00"/>
                </a:solidFill>
                <a:latin typeface="David" pitchFamily="34" charset="-79"/>
                <a:cs typeface="David" pitchFamily="34" charset="-79"/>
              </a:rPr>
              <a:t>uri que nadie lo sabrá.</a:t>
            </a:r>
            <a:endParaRPr lang="fr-FR">
              <a:solidFill>
                <a:srgbClr val="FFFF00"/>
              </a:solidFill>
              <a:latin typeface="David" pitchFamily="34" charset="-79"/>
              <a:cs typeface="David" pitchFamily="34" charset="-79"/>
            </a:endParaRPr>
          </a:p>
          <a:p>
            <a:endParaRPr lang="fr-FR">
              <a:solidFill>
                <a:srgbClr val="FFFF00"/>
              </a:solidFill>
              <a:latin typeface="David" pitchFamily="34" charset="-79"/>
              <a:cs typeface="David" pitchFamily="34" charset="-79"/>
            </a:endParaRPr>
          </a:p>
        </p:txBody>
      </p:sp>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1560" y="1070526"/>
            <a:ext cx="2736304" cy="3541917"/>
          </a:xfrm>
          <a:prstGeom prst="rect">
            <a:avLst/>
          </a:prstGeom>
        </p:spPr>
      </p:pic>
    </p:spTree>
    <p:extLst>
      <p:ext uri="{BB962C8B-B14F-4D97-AF65-F5344CB8AC3E}">
        <p14:creationId xmlns:p14="http://schemas.microsoft.com/office/powerpoint/2010/main" val="3245224477"/>
      </p:ext>
    </p:extLst>
  </p:cSld>
  <p:clrMapOvr>
    <a:masterClrMapping/>
  </p:clrMapOvr>
  <mc:AlternateContent xmlns:mc="http://schemas.openxmlformats.org/markup-compatibility/2006" xmlns:p14="http://schemas.microsoft.com/office/powerpoint/2010/main">
    <mc:Choice Requires="p14">
      <p:transition spd="slow" p14:dur="1400" advTm="36194">
        <p14:ripple/>
      </p:transition>
    </mc:Choice>
    <mc:Fallback xmlns="">
      <p:transition spd="slow" advTm="3619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Don Juan Piste 1 corrigé.wav"/>
                                        </p:tgtEl>
                                      </p:cMediaNode>
                                    </p:audio>
                                  </p:subTnLst>
                                </p:cTn>
                              </p:par>
                            </p:childTnLst>
                          </p:cTn>
                        </p:par>
                        <p:par>
                          <p:cTn id="12" fill="hold">
                            <p:stCondLst>
                              <p:cond delay="500"/>
                            </p:stCondLst>
                            <p:childTnLst>
                              <p:par>
                                <p:cTn id="13" presetID="41" presetClass="entr" presetSubtype="0" fill="hold" grpId="0"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50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17" dur="50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3">
                                            <p:txEl>
                                              <p:pRg st="1" end="1"/>
                                            </p:txEl>
                                          </p:spTgt>
                                        </p:tgtEl>
                                      </p:cBhvr>
                                    </p:animEffect>
                                  </p:childTnLst>
                                  <p:subTnLst>
                                    <p:audio>
                                      <p:cMediaNode>
                                        <p:cTn display="0" masterRel="sameClick">
                                          <p:stCondLst>
                                            <p:cond evt="begin" delay="0">
                                              <p:tn val="13"/>
                                            </p:cond>
                                          </p:stCondLst>
                                          <p:endCondLst>
                                            <p:cond evt="onStopAudio" delay="0">
                                              <p:tgtEl>
                                                <p:sldTgt/>
                                              </p:tgtEl>
                                            </p:cond>
                                          </p:endCondLst>
                                        </p:cTn>
                                        <p:tgtEl>
                                          <p:sndTgt r:embed="rId2" name="Don Juan Piste 1 corrigé.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normAutofit fontScale="77500" lnSpcReduction="20000"/>
          </a:bodyPr>
          <a:lstStyle/>
          <a:p>
            <a:r>
              <a:rPr lang="es-ES" b="1">
                <a:solidFill>
                  <a:srgbClr val="FFFF00"/>
                </a:solidFill>
                <a:latin typeface="David" pitchFamily="34" charset="-79"/>
                <a:cs typeface="David" pitchFamily="34" charset="-79"/>
              </a:rPr>
              <a:t>Un día que Don Juan doreaba (paseaba) por el puerto, vio un hombre aprontándose (preparándose) a subir al vapor (barco); tenía güen porte y vistía de como y como (muy elegante).</a:t>
            </a:r>
            <a:endParaRPr lang="fr-FR">
              <a:solidFill>
                <a:srgbClr val="FFFF00"/>
              </a:solidFill>
              <a:latin typeface="David" pitchFamily="34" charset="-79"/>
              <a:cs typeface="David" pitchFamily="34" charset="-79"/>
            </a:endParaRPr>
          </a:p>
          <a:p>
            <a:r>
              <a:rPr lang="es-ES" b="1">
                <a:solidFill>
                  <a:srgbClr val="FFFF00"/>
                </a:solidFill>
                <a:latin typeface="David" pitchFamily="34" charset="-79"/>
                <a:cs typeface="David" pitchFamily="34" charset="-79"/>
              </a:rPr>
              <a:t>Oyó como el hombre comendaba (daba órdenes) a su ayudante que talearía (velaría) bien sobre el negocio </a:t>
            </a:r>
            <a:r>
              <a:rPr lang="es-ES" b="1" u="sng">
                <a:solidFill>
                  <a:srgbClr val="FFFF00"/>
                </a:solidFill>
                <a:latin typeface="David" pitchFamily="34" charset="-79"/>
                <a:cs typeface="David" pitchFamily="34" charset="-79"/>
              </a:rPr>
              <a:t>h</a:t>
            </a:r>
            <a:r>
              <a:rPr lang="es-ES" b="1">
                <a:solidFill>
                  <a:srgbClr val="FFFF00"/>
                </a:solidFill>
                <a:latin typeface="David" pitchFamily="34" charset="-79"/>
                <a:cs typeface="David" pitchFamily="34" charset="-79"/>
              </a:rPr>
              <a:t>atta (hasta) que él vuelva de su viaje de negocios.</a:t>
            </a:r>
            <a:endParaRPr lang="fr-FR">
              <a:solidFill>
                <a:srgbClr val="FFFF00"/>
              </a:solidFill>
              <a:latin typeface="David" pitchFamily="34" charset="-79"/>
              <a:cs typeface="David" pitchFamily="34" charset="-79"/>
            </a:endParaRPr>
          </a:p>
          <a:p>
            <a:endParaRPr lang="fr-FR">
              <a:solidFill>
                <a:srgbClr val="FFFF00"/>
              </a:solidFill>
              <a:latin typeface="David" pitchFamily="34" charset="-79"/>
              <a:cs typeface="David" pitchFamily="34" charset="-79"/>
            </a:endParaRPr>
          </a:p>
        </p:txBody>
      </p:sp>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1474" y="1491630"/>
            <a:ext cx="2958016" cy="1839516"/>
          </a:xfrm>
          <a:prstGeom prst="rect">
            <a:avLst/>
          </a:prstGeom>
          <a:ln>
            <a:noFill/>
          </a:ln>
          <a:effectLst>
            <a:softEdge rad="112500"/>
          </a:effectLst>
        </p:spPr>
      </p:pic>
      <p:sp>
        <p:nvSpPr>
          <p:cNvPr id="6" name="ZoneTexte 5"/>
          <p:cNvSpPr txBox="1"/>
          <p:nvPr/>
        </p:nvSpPr>
        <p:spPr>
          <a:xfrm>
            <a:off x="251520" y="339502"/>
            <a:ext cx="3187970" cy="584775"/>
          </a:xfrm>
          <a:prstGeom prst="rect">
            <a:avLst/>
          </a:prstGeom>
          <a:noFill/>
        </p:spPr>
        <p:txBody>
          <a:bodyPr wrap="square" rtlCol="0">
            <a:spAutoFit/>
          </a:bodyPr>
          <a:lstStyle/>
          <a:p>
            <a:pPr algn="ctr"/>
            <a:r>
              <a:rPr lang="fr-FR" sz="3200" smtClean="0">
                <a:solidFill>
                  <a:srgbClr val="FFFF00"/>
                </a:solidFill>
                <a:latin typeface="Brush Script MT" pitchFamily="66" charset="0"/>
              </a:rPr>
              <a:t>Puerto de Larache</a:t>
            </a:r>
            <a:endParaRPr lang="fr-FR" sz="3200">
              <a:solidFill>
                <a:srgbClr val="FFFF00"/>
              </a:solidFill>
              <a:latin typeface="Brush Script MT" pitchFamily="66" charset="0"/>
            </a:endParaRPr>
          </a:p>
        </p:txBody>
      </p:sp>
    </p:spTree>
    <p:extLst>
      <p:ext uri="{BB962C8B-B14F-4D97-AF65-F5344CB8AC3E}">
        <p14:creationId xmlns:p14="http://schemas.microsoft.com/office/powerpoint/2010/main" val="1028065907"/>
      </p:ext>
    </p:extLst>
  </p:cSld>
  <p:clrMapOvr>
    <a:masterClrMapping/>
  </p:clrMapOvr>
  <mc:AlternateContent xmlns:mc="http://schemas.openxmlformats.org/markup-compatibility/2006" xmlns:p14="http://schemas.microsoft.com/office/powerpoint/2010/main">
    <mc:Choice Requires="p14">
      <p:transition spd="slow" p14:dur="1400" advTm="35972">
        <p14:ripple/>
      </p:transition>
    </mc:Choice>
    <mc:Fallback xmlns="">
      <p:transition spd="slow" advTm="3597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Don Juan piste 2.wav"/>
                                        </p:tgtEl>
                                      </p:cMediaNode>
                                    </p:audio>
                                  </p:subTnLst>
                                </p:cTn>
                              </p:par>
                            </p:childTnLst>
                          </p:cTn>
                        </p:par>
                        <p:par>
                          <p:cTn id="12" fill="hold">
                            <p:stCondLst>
                              <p:cond delay="500"/>
                            </p:stCondLst>
                            <p:childTnLst>
                              <p:par>
                                <p:cTn id="13" presetID="41" presetClass="entr" presetSubtype="0" fill="hold" grpId="0"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50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17" dur="50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3">
                                            <p:txEl>
                                              <p:pRg st="1" end="1"/>
                                            </p:txEl>
                                          </p:spTgt>
                                        </p:tgtEl>
                                      </p:cBhvr>
                                    </p:animEffect>
                                  </p:childTnLst>
                                  <p:subTnLst>
                                    <p:audio>
                                      <p:cMediaNode>
                                        <p:cTn display="0" masterRel="sameClick">
                                          <p:stCondLst>
                                            <p:cond evt="begin" delay="0">
                                              <p:tn val="13"/>
                                            </p:cond>
                                          </p:stCondLst>
                                          <p:endCondLst>
                                            <p:cond evt="onStopAudio" delay="0">
                                              <p:tgtEl>
                                                <p:sldTgt/>
                                              </p:tgtEl>
                                            </p:cond>
                                          </p:endCondLst>
                                        </p:cTn>
                                        <p:tgtEl>
                                          <p:sndTgt r:embed="rId2" name="Don Juan piste 2.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normAutofit fontScale="85000" lnSpcReduction="10000"/>
          </a:bodyPr>
          <a:lstStyle/>
          <a:p>
            <a:r>
              <a:rPr lang="es-ES" b="1">
                <a:solidFill>
                  <a:srgbClr val="FFFF00"/>
                </a:solidFill>
                <a:latin typeface="David" pitchFamily="34" charset="-79"/>
                <a:cs typeface="David" pitchFamily="34" charset="-79"/>
              </a:rPr>
              <a:t>El ayudante le preguntó: ¿jefe, cuánto tiempo estará de viaje?</a:t>
            </a:r>
            <a:endParaRPr lang="fr-FR">
              <a:solidFill>
                <a:srgbClr val="FFFF00"/>
              </a:solidFill>
              <a:latin typeface="David" pitchFamily="34" charset="-79"/>
              <a:cs typeface="David" pitchFamily="34" charset="-79"/>
            </a:endParaRPr>
          </a:p>
          <a:p>
            <a:r>
              <a:rPr lang="es-ES" b="1">
                <a:solidFill>
                  <a:srgbClr val="FFFF00"/>
                </a:solidFill>
                <a:latin typeface="David" pitchFamily="34" charset="-79"/>
                <a:cs typeface="David" pitchFamily="34" charset="-79"/>
              </a:rPr>
              <a:t>Unas doz me</a:t>
            </a:r>
            <a:r>
              <a:rPr lang="es-ES" b="1" u="sng">
                <a:solidFill>
                  <a:srgbClr val="FFFF00"/>
                </a:solidFill>
                <a:latin typeface="David" pitchFamily="34" charset="-79"/>
                <a:cs typeface="David" pitchFamily="34" charset="-79"/>
              </a:rPr>
              <a:t>z</a:t>
            </a:r>
            <a:r>
              <a:rPr lang="es-ES" b="1">
                <a:solidFill>
                  <a:srgbClr val="FFFF00"/>
                </a:solidFill>
                <a:latin typeface="David" pitchFamily="34" charset="-79"/>
                <a:cs typeface="David" pitchFamily="34" charset="-79"/>
              </a:rPr>
              <a:t>es, ya te deshi (dejé) en el libro lo que hay que fa</a:t>
            </a:r>
            <a:r>
              <a:rPr lang="es-ES" b="1" u="sng">
                <a:solidFill>
                  <a:srgbClr val="FFFF00"/>
                </a:solidFill>
                <a:latin typeface="David" pitchFamily="34" charset="-79"/>
                <a:cs typeface="David" pitchFamily="34" charset="-79"/>
              </a:rPr>
              <a:t>z</a:t>
            </a:r>
            <a:r>
              <a:rPr lang="es-ES" b="1">
                <a:solidFill>
                  <a:srgbClr val="FFFF00"/>
                </a:solidFill>
                <a:latin typeface="David" pitchFamily="34" charset="-79"/>
                <a:cs typeface="David" pitchFamily="34" charset="-79"/>
              </a:rPr>
              <a:t>er (hacer). Dale las cuentas a mi sirviente que se las dé a mi mu</a:t>
            </a:r>
            <a:r>
              <a:rPr lang="es-ES" b="1" u="sng">
                <a:solidFill>
                  <a:srgbClr val="FFFF00"/>
                </a:solidFill>
                <a:latin typeface="David" pitchFamily="34" charset="-79"/>
                <a:cs typeface="David" pitchFamily="34" charset="-79"/>
              </a:rPr>
              <a:t>j</a:t>
            </a:r>
            <a:r>
              <a:rPr lang="es-ES" b="1">
                <a:solidFill>
                  <a:srgbClr val="FFFF00"/>
                </a:solidFill>
                <a:latin typeface="David" pitchFamily="34" charset="-79"/>
                <a:cs typeface="David" pitchFamily="34" charset="-79"/>
              </a:rPr>
              <a:t>er.</a:t>
            </a:r>
            <a:endParaRPr lang="fr-FR">
              <a:solidFill>
                <a:srgbClr val="FFFF00"/>
              </a:solidFill>
              <a:latin typeface="David" pitchFamily="34" charset="-79"/>
              <a:cs typeface="David" pitchFamily="34" charset="-79"/>
            </a:endParaRPr>
          </a:p>
          <a:p>
            <a:r>
              <a:rPr lang="es-ES" b="1">
                <a:solidFill>
                  <a:srgbClr val="FFFF00"/>
                </a:solidFill>
                <a:latin typeface="David" pitchFamily="34" charset="-79"/>
                <a:cs typeface="David" pitchFamily="34" charset="-79"/>
              </a:rPr>
              <a:t>Don Juan se quedó jameando (pensando): esta pobre mu</a:t>
            </a:r>
            <a:r>
              <a:rPr lang="es-ES" b="1" u="sng">
                <a:solidFill>
                  <a:srgbClr val="FFFF00"/>
                </a:solidFill>
                <a:latin typeface="David" pitchFamily="34" charset="-79"/>
                <a:cs typeface="David" pitchFamily="34" charset="-79"/>
              </a:rPr>
              <a:t>j</a:t>
            </a:r>
            <a:r>
              <a:rPr lang="es-ES" b="1">
                <a:solidFill>
                  <a:srgbClr val="FFFF00"/>
                </a:solidFill>
                <a:latin typeface="David" pitchFamily="34" charset="-79"/>
                <a:cs typeface="David" pitchFamily="34" charset="-79"/>
              </a:rPr>
              <a:t>er la va deshar (dejar) sola tanto tiempo, que man</a:t>
            </a:r>
            <a:r>
              <a:rPr lang="es-ES" b="1" u="sng">
                <a:solidFill>
                  <a:srgbClr val="FFFF00"/>
                </a:solidFill>
                <a:latin typeface="David" pitchFamily="34" charset="-79"/>
                <a:cs typeface="David" pitchFamily="34" charset="-79"/>
              </a:rPr>
              <a:t>z</a:t>
            </a:r>
            <a:r>
              <a:rPr lang="es-ES" b="1">
                <a:solidFill>
                  <a:srgbClr val="FFFF00"/>
                </a:solidFill>
                <a:latin typeface="David" pitchFamily="34" charset="-79"/>
                <a:cs typeface="David" pitchFamily="34" charset="-79"/>
              </a:rPr>
              <a:t>ia (que pena).</a:t>
            </a:r>
            <a:endParaRPr lang="fr-FR">
              <a:solidFill>
                <a:srgbClr val="FFFF00"/>
              </a:solidFill>
              <a:latin typeface="David" pitchFamily="34" charset="-79"/>
              <a:cs typeface="David" pitchFamily="34" charset="-79"/>
            </a:endParaRPr>
          </a:p>
          <a:p>
            <a:endParaRPr lang="fr-FR">
              <a:solidFill>
                <a:srgbClr val="FFFF00"/>
              </a:solidFill>
              <a:latin typeface="David" pitchFamily="34" charset="-79"/>
              <a:cs typeface="David" pitchFamily="34" charset="-79"/>
            </a:endParaRPr>
          </a:p>
        </p:txBody>
      </p:sp>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1560" y="296094"/>
            <a:ext cx="2664296" cy="1998222"/>
          </a:xfrm>
          <a:prstGeom prst="rect">
            <a:avLst/>
          </a:prstGeom>
        </p:spPr>
      </p:pic>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5576" y="2618890"/>
            <a:ext cx="2304256" cy="1725968"/>
          </a:xfrm>
          <a:prstGeom prst="rect">
            <a:avLst/>
          </a:prstGeom>
        </p:spPr>
      </p:pic>
    </p:spTree>
    <p:extLst>
      <p:ext uri="{BB962C8B-B14F-4D97-AF65-F5344CB8AC3E}">
        <p14:creationId xmlns:p14="http://schemas.microsoft.com/office/powerpoint/2010/main" val="2527106071"/>
      </p:ext>
    </p:extLst>
  </p:cSld>
  <p:clrMapOvr>
    <a:masterClrMapping/>
  </p:clrMapOvr>
  <mc:AlternateContent xmlns:mc="http://schemas.openxmlformats.org/markup-compatibility/2006" xmlns:p14="http://schemas.microsoft.com/office/powerpoint/2010/main">
    <mc:Choice Requires="p14">
      <p:transition spd="slow" p14:dur="1400" advTm="35875">
        <p14:ripple/>
      </p:transition>
    </mc:Choice>
    <mc:Fallback xmlns="">
      <p:transition spd="slow" advTm="3587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Don juan piste 3.wav"/>
                                        </p:tgtEl>
                                      </p:cMediaNode>
                                    </p:audio>
                                  </p:subTnLst>
                                </p:cTn>
                              </p:par>
                            </p:childTnLst>
                          </p:cTn>
                        </p:par>
                        <p:par>
                          <p:cTn id="12" fill="hold">
                            <p:stCondLst>
                              <p:cond delay="500"/>
                            </p:stCondLst>
                            <p:childTnLst>
                              <p:par>
                                <p:cTn id="13" presetID="41" presetClass="entr" presetSubtype="0" fill="hold" grpId="0"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50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17" dur="50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3">
                                            <p:txEl>
                                              <p:pRg st="1" end="1"/>
                                            </p:txEl>
                                          </p:spTgt>
                                        </p:tgtEl>
                                      </p:cBhvr>
                                    </p:animEffect>
                                  </p:childTnLst>
                                  <p:subTnLst>
                                    <p:audio>
                                      <p:cMediaNode>
                                        <p:cTn display="0" masterRel="sameClick">
                                          <p:stCondLst>
                                            <p:cond evt="begin" delay="0">
                                              <p:tn val="13"/>
                                            </p:cond>
                                          </p:stCondLst>
                                          <p:endCondLst>
                                            <p:cond evt="onStopAudio" delay="0">
                                              <p:tgtEl>
                                                <p:sldTgt/>
                                              </p:tgtEl>
                                            </p:cond>
                                          </p:endCondLst>
                                        </p:cTn>
                                        <p:tgtEl>
                                          <p:sndTgt r:embed="rId2" name="Don juan piste 3.wav"/>
                                        </p:tgtEl>
                                      </p:cMediaNode>
                                    </p:audio>
                                  </p:subTnLst>
                                </p:cTn>
                              </p:par>
                            </p:childTnLst>
                          </p:cTn>
                        </p:par>
                        <p:par>
                          <p:cTn id="20" fill="hold">
                            <p:stCondLst>
                              <p:cond delay="1000"/>
                            </p:stCondLst>
                            <p:childTnLst>
                              <p:par>
                                <p:cTn id="21" presetID="41" presetClass="entr" presetSubtype="0" fill="hold" grpId="0" nodeType="after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500" fill="hold"/>
                                        <p:tgtEl>
                                          <p:spTgt spid="3">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3">
                                            <p:txEl>
                                              <p:pRg st="2" end="2"/>
                                            </p:txEl>
                                          </p:spTgt>
                                        </p:tgtEl>
                                        <p:attrNameLst>
                                          <p:attrName>ppt_y</p:attrName>
                                        </p:attrNameLst>
                                      </p:cBhvr>
                                      <p:tavLst>
                                        <p:tav tm="0">
                                          <p:val>
                                            <p:strVal val="#ppt_y"/>
                                          </p:val>
                                        </p:tav>
                                        <p:tav tm="100000">
                                          <p:val>
                                            <p:strVal val="#ppt_y"/>
                                          </p:val>
                                        </p:tav>
                                      </p:tavLst>
                                    </p:anim>
                                    <p:anim calcmode="lin" valueType="num">
                                      <p:cBhvr>
                                        <p:cTn id="25" dur="500" fill="hold"/>
                                        <p:tgtEl>
                                          <p:spTgt spid="3">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3">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3">
                                            <p:txEl>
                                              <p:pRg st="2" end="2"/>
                                            </p:txEl>
                                          </p:spTgt>
                                        </p:tgtEl>
                                      </p:cBhvr>
                                    </p:animEffect>
                                  </p:childTnLst>
                                  <p:subTnLst>
                                    <p:audio>
                                      <p:cMediaNode>
                                        <p:cTn display="0" masterRel="sameClick">
                                          <p:stCondLst>
                                            <p:cond evt="begin" delay="0">
                                              <p:tn val="21"/>
                                            </p:cond>
                                          </p:stCondLst>
                                          <p:endCondLst>
                                            <p:cond evt="onStopAudio" delay="0">
                                              <p:tgtEl>
                                                <p:sldTgt/>
                                              </p:tgtEl>
                                            </p:cond>
                                          </p:endCondLst>
                                        </p:cTn>
                                        <p:tgtEl>
                                          <p:sndTgt r:embed="rId2" name="Don juan piste 3.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49289" y="339502"/>
            <a:ext cx="3008313" cy="871538"/>
          </a:xfrm>
        </p:spPr>
        <p:txBody>
          <a:bodyPr>
            <a:normAutofit/>
          </a:bodyPr>
          <a:lstStyle/>
          <a:p>
            <a:pPr algn="ctr"/>
            <a:r>
              <a:rPr lang="fr-FR" sz="3600" smtClean="0">
                <a:solidFill>
                  <a:srgbClr val="FFFF00"/>
                </a:solidFill>
                <a:latin typeface="Brush Script MT" pitchFamily="66" charset="0"/>
              </a:rPr>
              <a:t>Caleja Chinguiti</a:t>
            </a:r>
            <a:endParaRPr lang="fr-FR" sz="3600">
              <a:solidFill>
                <a:srgbClr val="FFFF00"/>
              </a:solidFill>
              <a:latin typeface="Brush Script MT" pitchFamily="66" charset="0"/>
            </a:endParaRPr>
          </a:p>
        </p:txBody>
      </p:sp>
      <p:sp>
        <p:nvSpPr>
          <p:cNvPr id="3" name="Espace réservé du contenu 2"/>
          <p:cNvSpPr>
            <a:spLocks noGrp="1"/>
          </p:cNvSpPr>
          <p:nvPr>
            <p:ph idx="1"/>
          </p:nvPr>
        </p:nvSpPr>
        <p:spPr/>
        <p:txBody>
          <a:bodyPr>
            <a:normAutofit fontScale="70000" lnSpcReduction="20000"/>
          </a:bodyPr>
          <a:lstStyle/>
          <a:p>
            <a:r>
              <a:rPr lang="es-ES" b="1">
                <a:solidFill>
                  <a:srgbClr val="FFFF00"/>
                </a:solidFill>
                <a:latin typeface="David" pitchFamily="34" charset="-79"/>
                <a:cs typeface="David" pitchFamily="34" charset="-79"/>
              </a:rPr>
              <a:t>Cunando (cuando) el vapor salió, preguntó Don Juan al ayudante: ¿Sinyor quien ez ese señor jefe suyo?</a:t>
            </a:r>
            <a:endParaRPr lang="fr-FR">
              <a:solidFill>
                <a:srgbClr val="FFFF00"/>
              </a:solidFill>
              <a:latin typeface="David" pitchFamily="34" charset="-79"/>
              <a:cs typeface="David" pitchFamily="34" charset="-79"/>
            </a:endParaRPr>
          </a:p>
          <a:p>
            <a:r>
              <a:rPr lang="es-ES" b="1">
                <a:solidFill>
                  <a:srgbClr val="FFFF00"/>
                </a:solidFill>
                <a:latin typeface="David" pitchFamily="34" charset="-79"/>
                <a:cs typeface="David" pitchFamily="34" charset="-79"/>
              </a:rPr>
              <a:t>-Ez Don Izake Fuentes, commerciante de cuero, muy respetado por todo el país.</a:t>
            </a:r>
            <a:endParaRPr lang="fr-FR">
              <a:solidFill>
                <a:srgbClr val="FFFF00"/>
              </a:solidFill>
              <a:latin typeface="David" pitchFamily="34" charset="-79"/>
              <a:cs typeface="David" pitchFamily="34" charset="-79"/>
            </a:endParaRPr>
          </a:p>
          <a:p>
            <a:r>
              <a:rPr lang="es-ES" b="1">
                <a:solidFill>
                  <a:srgbClr val="FFFF00"/>
                </a:solidFill>
                <a:latin typeface="David" pitchFamily="34" charset="-79"/>
                <a:cs typeface="David" pitchFamily="34" charset="-79"/>
              </a:rPr>
              <a:t>-Ah si, ¿vive en la ca</a:t>
            </a:r>
            <a:r>
              <a:rPr lang="es-ES" b="1" u="sng">
                <a:solidFill>
                  <a:srgbClr val="FFFF00"/>
                </a:solidFill>
                <a:latin typeface="David" pitchFamily="34" charset="-79"/>
                <a:cs typeface="David" pitchFamily="34" charset="-79"/>
              </a:rPr>
              <a:t>l</a:t>
            </a:r>
            <a:r>
              <a:rPr lang="es-ES" b="1">
                <a:solidFill>
                  <a:srgbClr val="FFFF00"/>
                </a:solidFill>
                <a:latin typeface="David" pitchFamily="34" charset="-79"/>
                <a:cs typeface="David" pitchFamily="34" charset="-79"/>
              </a:rPr>
              <a:t>eja (calle) ro</a:t>
            </a:r>
            <a:r>
              <a:rPr lang="es-ES" b="1" u="sng">
                <a:solidFill>
                  <a:srgbClr val="FFFF00"/>
                </a:solidFill>
                <a:latin typeface="David" pitchFamily="34" charset="-79"/>
                <a:cs typeface="David" pitchFamily="34" charset="-79"/>
              </a:rPr>
              <a:t>z</a:t>
            </a:r>
            <a:r>
              <a:rPr lang="es-ES" b="1">
                <a:solidFill>
                  <a:srgbClr val="FFFF00"/>
                </a:solidFill>
                <a:latin typeface="David" pitchFamily="34" charset="-79"/>
                <a:cs typeface="David" pitchFamily="34" charset="-79"/>
              </a:rPr>
              <a:t>a?</a:t>
            </a:r>
            <a:endParaRPr lang="fr-FR">
              <a:solidFill>
                <a:srgbClr val="FFFF00"/>
              </a:solidFill>
              <a:latin typeface="David" pitchFamily="34" charset="-79"/>
              <a:cs typeface="David" pitchFamily="34" charset="-79"/>
            </a:endParaRPr>
          </a:p>
          <a:p>
            <a:r>
              <a:rPr lang="es-ES" b="1">
                <a:solidFill>
                  <a:srgbClr val="FFFF00"/>
                </a:solidFill>
                <a:latin typeface="David" pitchFamily="34" charset="-79"/>
                <a:cs typeface="David" pitchFamily="34" charset="-79"/>
              </a:rPr>
              <a:t>- No sinyor vive en la ca</a:t>
            </a:r>
            <a:r>
              <a:rPr lang="es-ES" b="1" u="sng">
                <a:solidFill>
                  <a:srgbClr val="FFFF00"/>
                </a:solidFill>
                <a:latin typeface="David" pitchFamily="34" charset="-79"/>
                <a:cs typeface="David" pitchFamily="34" charset="-79"/>
              </a:rPr>
              <a:t>l</a:t>
            </a:r>
            <a:r>
              <a:rPr lang="es-ES" b="1">
                <a:solidFill>
                  <a:srgbClr val="FFFF00"/>
                </a:solidFill>
                <a:latin typeface="David" pitchFamily="34" charset="-79"/>
                <a:cs typeface="David" pitchFamily="34" charset="-79"/>
              </a:rPr>
              <a:t>eja Chinguiti, una ca</a:t>
            </a:r>
            <a:r>
              <a:rPr lang="es-ES" b="1" u="sng">
                <a:solidFill>
                  <a:srgbClr val="FFFF00"/>
                </a:solidFill>
                <a:latin typeface="David" pitchFamily="34" charset="-79"/>
                <a:cs typeface="David" pitchFamily="34" charset="-79"/>
              </a:rPr>
              <a:t>zz</a:t>
            </a:r>
            <a:r>
              <a:rPr lang="es-ES" b="1">
                <a:solidFill>
                  <a:srgbClr val="FFFF00"/>
                </a:solidFill>
                <a:latin typeface="David" pitchFamily="34" charset="-79"/>
                <a:cs typeface="David" pitchFamily="34" charset="-79"/>
              </a:rPr>
              <a:t>a blanca de piso alto, un olam (muy grande) de grande</a:t>
            </a:r>
            <a:endParaRPr lang="fr-FR">
              <a:solidFill>
                <a:srgbClr val="FFFF00"/>
              </a:solidFill>
              <a:latin typeface="David" pitchFamily="34" charset="-79"/>
              <a:cs typeface="David" pitchFamily="34" charset="-79"/>
            </a:endParaRPr>
          </a:p>
          <a:p>
            <a:r>
              <a:rPr lang="es-ES" b="1">
                <a:solidFill>
                  <a:srgbClr val="FFFF00"/>
                </a:solidFill>
                <a:latin typeface="David" pitchFamily="34" charset="-79"/>
                <a:cs typeface="David" pitchFamily="34" charset="-79"/>
              </a:rPr>
              <a:t>- Gracias senyor y se marchó.</a:t>
            </a:r>
            <a:endParaRPr lang="fr-FR">
              <a:solidFill>
                <a:srgbClr val="FFFF00"/>
              </a:solidFill>
              <a:latin typeface="David" pitchFamily="34" charset="-79"/>
              <a:cs typeface="David" pitchFamily="34" charset="-79"/>
            </a:endParaRPr>
          </a:p>
          <a:p>
            <a:endParaRPr lang="fr-FR">
              <a:solidFill>
                <a:srgbClr val="FFFF00"/>
              </a:solidFill>
              <a:latin typeface="David" pitchFamily="34" charset="-79"/>
              <a:cs typeface="David" pitchFamily="34" charset="-79"/>
            </a:endParaRPr>
          </a:p>
        </p:txBody>
      </p:sp>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7545" y="1707654"/>
            <a:ext cx="3015848" cy="1923150"/>
          </a:xfrm>
          <a:prstGeom prst="rect">
            <a:avLst/>
          </a:prstGeom>
          <a:ln>
            <a:noFill/>
          </a:ln>
          <a:effectLst>
            <a:softEdge rad="112500"/>
          </a:effectLst>
        </p:spPr>
      </p:pic>
    </p:spTree>
    <p:extLst>
      <p:ext uri="{BB962C8B-B14F-4D97-AF65-F5344CB8AC3E}">
        <p14:creationId xmlns:p14="http://schemas.microsoft.com/office/powerpoint/2010/main" val="2587205953"/>
      </p:ext>
    </p:extLst>
  </p:cSld>
  <p:clrMapOvr>
    <a:masterClrMapping/>
  </p:clrMapOvr>
  <mc:AlternateContent xmlns:mc="http://schemas.openxmlformats.org/markup-compatibility/2006" xmlns:p14="http://schemas.microsoft.com/office/powerpoint/2010/main">
    <mc:Choice Requires="p14">
      <p:transition spd="slow" p14:dur="1400" advTm="41057">
        <p14:ripple/>
      </p:transition>
    </mc:Choice>
    <mc:Fallback xmlns="">
      <p:transition spd="slow" advTm="4105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Don Juan Piste 4 corrigé.wav"/>
                                        </p:tgtEl>
                                      </p:cMediaNode>
                                    </p:audio>
                                  </p:subTnLst>
                                </p:cTn>
                              </p:par>
                            </p:childTnLst>
                          </p:cTn>
                        </p:par>
                        <p:par>
                          <p:cTn id="12" fill="hold">
                            <p:stCondLst>
                              <p:cond delay="500"/>
                            </p:stCondLst>
                            <p:childTnLst>
                              <p:par>
                                <p:cTn id="13" presetID="41" presetClass="entr" presetSubtype="0" fill="hold" grpId="0"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50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17" dur="50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3">
                                            <p:txEl>
                                              <p:pRg st="1" end="1"/>
                                            </p:txEl>
                                          </p:spTgt>
                                        </p:tgtEl>
                                      </p:cBhvr>
                                    </p:animEffect>
                                  </p:childTnLst>
                                  <p:subTnLst>
                                    <p:audio>
                                      <p:cMediaNode>
                                        <p:cTn display="0" masterRel="sameClick">
                                          <p:stCondLst>
                                            <p:cond evt="begin" delay="0">
                                              <p:tn val="13"/>
                                            </p:cond>
                                          </p:stCondLst>
                                          <p:endCondLst>
                                            <p:cond evt="onStopAudio" delay="0">
                                              <p:tgtEl>
                                                <p:sldTgt/>
                                              </p:tgtEl>
                                            </p:cond>
                                          </p:endCondLst>
                                        </p:cTn>
                                        <p:tgtEl>
                                          <p:sndTgt r:embed="rId2" name="Don Juan Piste 4 corrigé.wav"/>
                                        </p:tgtEl>
                                      </p:cMediaNode>
                                    </p:audio>
                                  </p:subTnLst>
                                </p:cTn>
                              </p:par>
                            </p:childTnLst>
                          </p:cTn>
                        </p:par>
                        <p:par>
                          <p:cTn id="20" fill="hold">
                            <p:stCondLst>
                              <p:cond delay="1000"/>
                            </p:stCondLst>
                            <p:childTnLst>
                              <p:par>
                                <p:cTn id="21" presetID="41" presetClass="entr" presetSubtype="0" fill="hold" grpId="0" nodeType="after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500" fill="hold"/>
                                        <p:tgtEl>
                                          <p:spTgt spid="3">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3">
                                            <p:txEl>
                                              <p:pRg st="2" end="2"/>
                                            </p:txEl>
                                          </p:spTgt>
                                        </p:tgtEl>
                                        <p:attrNameLst>
                                          <p:attrName>ppt_y</p:attrName>
                                        </p:attrNameLst>
                                      </p:cBhvr>
                                      <p:tavLst>
                                        <p:tav tm="0">
                                          <p:val>
                                            <p:strVal val="#ppt_y"/>
                                          </p:val>
                                        </p:tav>
                                        <p:tav tm="100000">
                                          <p:val>
                                            <p:strVal val="#ppt_y"/>
                                          </p:val>
                                        </p:tav>
                                      </p:tavLst>
                                    </p:anim>
                                    <p:anim calcmode="lin" valueType="num">
                                      <p:cBhvr>
                                        <p:cTn id="25" dur="500" fill="hold"/>
                                        <p:tgtEl>
                                          <p:spTgt spid="3">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3">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3">
                                            <p:txEl>
                                              <p:pRg st="2" end="2"/>
                                            </p:txEl>
                                          </p:spTgt>
                                        </p:tgtEl>
                                      </p:cBhvr>
                                    </p:animEffect>
                                  </p:childTnLst>
                                  <p:subTnLst>
                                    <p:audio>
                                      <p:cMediaNode>
                                        <p:cTn display="0" masterRel="sameClick">
                                          <p:stCondLst>
                                            <p:cond evt="begin" delay="0">
                                              <p:tn val="21"/>
                                            </p:cond>
                                          </p:stCondLst>
                                          <p:endCondLst>
                                            <p:cond evt="onStopAudio" delay="0">
                                              <p:tgtEl>
                                                <p:sldTgt/>
                                              </p:tgtEl>
                                            </p:cond>
                                          </p:endCondLst>
                                        </p:cTn>
                                        <p:tgtEl>
                                          <p:sndTgt r:embed="rId2" name="Don Juan Piste 4 corrigé.wav"/>
                                        </p:tgtEl>
                                      </p:cMediaNode>
                                    </p:audio>
                                  </p:subTnLst>
                                </p:cTn>
                              </p:par>
                            </p:childTnLst>
                          </p:cTn>
                        </p:par>
                        <p:par>
                          <p:cTn id="28" fill="hold">
                            <p:stCondLst>
                              <p:cond delay="1500"/>
                            </p:stCondLst>
                            <p:childTnLst>
                              <p:par>
                                <p:cTn id="29" presetID="41" presetClass="entr" presetSubtype="0" fill="hold" grpId="0" nodeType="after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500" fill="hold"/>
                                        <p:tgtEl>
                                          <p:spTgt spid="3">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3">
                                            <p:txEl>
                                              <p:pRg st="3" end="3"/>
                                            </p:txEl>
                                          </p:spTgt>
                                        </p:tgtEl>
                                        <p:attrNameLst>
                                          <p:attrName>ppt_y</p:attrName>
                                        </p:attrNameLst>
                                      </p:cBhvr>
                                      <p:tavLst>
                                        <p:tav tm="0">
                                          <p:val>
                                            <p:strVal val="#ppt_y"/>
                                          </p:val>
                                        </p:tav>
                                        <p:tav tm="100000">
                                          <p:val>
                                            <p:strVal val="#ppt_y"/>
                                          </p:val>
                                        </p:tav>
                                      </p:tavLst>
                                    </p:anim>
                                    <p:anim calcmode="lin" valueType="num">
                                      <p:cBhvr>
                                        <p:cTn id="33" dur="500" fill="hold"/>
                                        <p:tgtEl>
                                          <p:spTgt spid="3">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3">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3">
                                            <p:txEl>
                                              <p:pRg st="3" end="3"/>
                                            </p:txEl>
                                          </p:spTgt>
                                        </p:tgtEl>
                                      </p:cBhvr>
                                    </p:animEffect>
                                  </p:childTnLst>
                                  <p:subTnLst>
                                    <p:audio>
                                      <p:cMediaNode>
                                        <p:cTn display="0" masterRel="sameClick">
                                          <p:stCondLst>
                                            <p:cond evt="begin" delay="0">
                                              <p:tn val="29"/>
                                            </p:cond>
                                          </p:stCondLst>
                                          <p:endCondLst>
                                            <p:cond evt="onStopAudio" delay="0">
                                              <p:tgtEl>
                                                <p:sldTgt/>
                                              </p:tgtEl>
                                            </p:cond>
                                          </p:endCondLst>
                                        </p:cTn>
                                        <p:tgtEl>
                                          <p:sndTgt r:embed="rId2" name="Don Juan Piste 4 corrigé.wav"/>
                                        </p:tgtEl>
                                      </p:cMediaNode>
                                    </p:audio>
                                  </p:subTnLst>
                                </p:cTn>
                              </p:par>
                            </p:childTnLst>
                          </p:cTn>
                        </p:par>
                        <p:par>
                          <p:cTn id="36" fill="hold">
                            <p:stCondLst>
                              <p:cond delay="2000"/>
                            </p:stCondLst>
                            <p:childTnLst>
                              <p:par>
                                <p:cTn id="37" presetID="41" presetClass="entr" presetSubtype="0" fill="hold" grpId="0" nodeType="after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 calcmode="lin" valueType="num">
                                      <p:cBhvr>
                                        <p:cTn id="39" dur="500" fill="hold"/>
                                        <p:tgtEl>
                                          <p:spTgt spid="3">
                                            <p:txEl>
                                              <p:pRg st="4" end="4"/>
                                            </p:txEl>
                                          </p:spTgt>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3">
                                            <p:txEl>
                                              <p:pRg st="4" end="4"/>
                                            </p:txEl>
                                          </p:spTgt>
                                        </p:tgtEl>
                                        <p:attrNameLst>
                                          <p:attrName>ppt_y</p:attrName>
                                        </p:attrNameLst>
                                      </p:cBhvr>
                                      <p:tavLst>
                                        <p:tav tm="0">
                                          <p:val>
                                            <p:strVal val="#ppt_y"/>
                                          </p:val>
                                        </p:tav>
                                        <p:tav tm="100000">
                                          <p:val>
                                            <p:strVal val="#ppt_y"/>
                                          </p:val>
                                        </p:tav>
                                      </p:tavLst>
                                    </p:anim>
                                    <p:anim calcmode="lin" valueType="num">
                                      <p:cBhvr>
                                        <p:cTn id="41" dur="500" fill="hold"/>
                                        <p:tgtEl>
                                          <p:spTgt spid="3">
                                            <p:txEl>
                                              <p:pRg st="4" end="4"/>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3">
                                            <p:txEl>
                                              <p:pRg st="4" end="4"/>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tmFilter="0,0; .5, 1; 1, 1"/>
                                        <p:tgtEl>
                                          <p:spTgt spid="3">
                                            <p:txEl>
                                              <p:pRg st="4" end="4"/>
                                            </p:txEl>
                                          </p:spTgt>
                                        </p:tgtEl>
                                      </p:cBhvr>
                                    </p:animEffect>
                                  </p:childTnLst>
                                  <p:subTnLst>
                                    <p:audio>
                                      <p:cMediaNode>
                                        <p:cTn display="0" masterRel="sameClick">
                                          <p:stCondLst>
                                            <p:cond evt="begin" delay="0">
                                              <p:tn val="37"/>
                                            </p:cond>
                                          </p:stCondLst>
                                          <p:endCondLst>
                                            <p:cond evt="onStopAudio" delay="0">
                                              <p:tgtEl>
                                                <p:sldTgt/>
                                              </p:tgtEl>
                                            </p:cond>
                                          </p:endCondLst>
                                        </p:cTn>
                                        <p:tgtEl>
                                          <p:sndTgt r:embed="rId2" name="Don Juan Piste 4 corrigé.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normAutofit fontScale="85000" lnSpcReduction="10000"/>
          </a:bodyPr>
          <a:lstStyle/>
          <a:p>
            <a:r>
              <a:rPr lang="es-ES" b="1">
                <a:solidFill>
                  <a:srgbClr val="FFFF00"/>
                </a:solidFill>
                <a:latin typeface="David" pitchFamily="34" charset="-79"/>
                <a:cs typeface="David" pitchFamily="34" charset="-79"/>
              </a:rPr>
              <a:t>Aspero (esperó) unos días y fue a rondar por esa ca</a:t>
            </a:r>
            <a:r>
              <a:rPr lang="es-ES" b="1" u="sng">
                <a:solidFill>
                  <a:srgbClr val="FFFF00"/>
                </a:solidFill>
                <a:latin typeface="David" pitchFamily="34" charset="-79"/>
                <a:cs typeface="David" pitchFamily="34" charset="-79"/>
              </a:rPr>
              <a:t>l</a:t>
            </a:r>
            <a:r>
              <a:rPr lang="es-ES" b="1">
                <a:solidFill>
                  <a:srgbClr val="FFFF00"/>
                </a:solidFill>
                <a:latin typeface="David" pitchFamily="34" charset="-79"/>
                <a:cs typeface="David" pitchFamily="34" charset="-79"/>
              </a:rPr>
              <a:t>eja por la noshe.</a:t>
            </a:r>
            <a:endParaRPr lang="fr-FR">
              <a:solidFill>
                <a:srgbClr val="FFFF00"/>
              </a:solidFill>
              <a:latin typeface="David" pitchFamily="34" charset="-79"/>
              <a:cs typeface="David" pitchFamily="34" charset="-79"/>
            </a:endParaRPr>
          </a:p>
          <a:p>
            <a:r>
              <a:rPr lang="es-ES" b="1">
                <a:solidFill>
                  <a:srgbClr val="FFFF00"/>
                </a:solidFill>
                <a:latin typeface="David" pitchFamily="34" charset="-79"/>
                <a:cs typeface="David" pitchFamily="34" charset="-79"/>
              </a:rPr>
              <a:t>Contró la ca</a:t>
            </a:r>
            <a:r>
              <a:rPr lang="es-ES" b="1" u="sng">
                <a:solidFill>
                  <a:srgbClr val="FFFF00"/>
                </a:solidFill>
                <a:latin typeface="David" pitchFamily="34" charset="-79"/>
                <a:cs typeface="David" pitchFamily="34" charset="-79"/>
              </a:rPr>
              <a:t>zz</a:t>
            </a:r>
            <a:r>
              <a:rPr lang="es-ES" b="1">
                <a:solidFill>
                  <a:srgbClr val="FFFF00"/>
                </a:solidFill>
                <a:latin typeface="David" pitchFamily="34" charset="-79"/>
                <a:cs typeface="David" pitchFamily="34" charset="-79"/>
              </a:rPr>
              <a:t>a de Don Izake, ya weldi (mi hijo) ¡que palacio! En la reja de la ventana estaba una mujercita jameando (pensando). Que ghzala (guapa) pensó él y ese marido que se fe (fue) y la decho (dejó) sola.</a:t>
            </a:r>
            <a:endParaRPr lang="fr-FR">
              <a:solidFill>
                <a:srgbClr val="FFFF00"/>
              </a:solidFill>
              <a:latin typeface="David" pitchFamily="34" charset="-79"/>
              <a:cs typeface="David" pitchFamily="34" charset="-79"/>
            </a:endParaRPr>
          </a:p>
          <a:p>
            <a:endParaRPr lang="fr-FR">
              <a:solidFill>
                <a:srgbClr val="FFFF00"/>
              </a:solidFill>
              <a:latin typeface="David" pitchFamily="34" charset="-79"/>
              <a:cs typeface="David" pitchFamily="34" charset="-79"/>
            </a:endParaRPr>
          </a:p>
        </p:txBody>
      </p:sp>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528" y="1520230"/>
            <a:ext cx="2880320" cy="2160240"/>
          </a:xfrm>
          <a:prstGeom prst="rect">
            <a:avLst/>
          </a:prstGeom>
          <a:ln>
            <a:noFill/>
          </a:ln>
          <a:effectLst>
            <a:softEdge rad="112500"/>
          </a:effectLst>
        </p:spPr>
      </p:pic>
    </p:spTree>
    <p:extLst>
      <p:ext uri="{BB962C8B-B14F-4D97-AF65-F5344CB8AC3E}">
        <p14:creationId xmlns:p14="http://schemas.microsoft.com/office/powerpoint/2010/main" val="2344780206"/>
      </p:ext>
    </p:extLst>
  </p:cSld>
  <p:clrMapOvr>
    <a:masterClrMapping/>
  </p:clrMapOvr>
  <mc:AlternateContent xmlns:mc="http://schemas.openxmlformats.org/markup-compatibility/2006" xmlns:p14="http://schemas.microsoft.com/office/powerpoint/2010/main">
    <mc:Choice Requires="p14">
      <p:transition spd="slow" p14:dur="1400" advTm="35750">
        <p14:ripple/>
      </p:transition>
    </mc:Choice>
    <mc:Fallback xmlns="">
      <p:transition spd="slow" advTm="3575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Don Juan Piste 5.wav"/>
                                        </p:tgtEl>
                                      </p:cMediaNode>
                                    </p:audio>
                                  </p:subTnLst>
                                </p:cTn>
                              </p:par>
                            </p:childTnLst>
                          </p:cTn>
                        </p:par>
                        <p:par>
                          <p:cTn id="12" fill="hold">
                            <p:stCondLst>
                              <p:cond delay="500"/>
                            </p:stCondLst>
                            <p:childTnLst>
                              <p:par>
                                <p:cTn id="13" presetID="41" presetClass="entr" presetSubtype="0" fill="hold" grpId="0"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50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17" dur="50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3">
                                            <p:txEl>
                                              <p:pRg st="1" end="1"/>
                                            </p:txEl>
                                          </p:spTgt>
                                        </p:tgtEl>
                                      </p:cBhvr>
                                    </p:animEffect>
                                  </p:childTnLst>
                                  <p:subTnLst>
                                    <p:audio>
                                      <p:cMediaNode>
                                        <p:cTn display="0" masterRel="sameClick">
                                          <p:stCondLst>
                                            <p:cond evt="begin" delay="0">
                                              <p:tn val="13"/>
                                            </p:cond>
                                          </p:stCondLst>
                                          <p:endCondLst>
                                            <p:cond evt="onStopAudio" delay="0">
                                              <p:tgtEl>
                                                <p:sldTgt/>
                                              </p:tgtEl>
                                            </p:cond>
                                          </p:endCondLst>
                                        </p:cTn>
                                        <p:tgtEl>
                                          <p:sndTgt r:embed="rId2" name="Don Juan Piste 5.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normAutofit fontScale="85000" lnSpcReduction="20000"/>
          </a:bodyPr>
          <a:lstStyle/>
          <a:p>
            <a:r>
              <a:rPr lang="es-ES" b="1">
                <a:solidFill>
                  <a:srgbClr val="FFFF00"/>
                </a:solidFill>
                <a:latin typeface="David" pitchFamily="34" charset="-79"/>
                <a:cs typeface="David" pitchFamily="34" charset="-79"/>
              </a:rPr>
              <a:t>Se quedó mirándola </a:t>
            </a:r>
            <a:r>
              <a:rPr lang="es-ES" b="1" u="sng">
                <a:solidFill>
                  <a:srgbClr val="FFFF00"/>
                </a:solidFill>
                <a:latin typeface="David" pitchFamily="34" charset="-79"/>
                <a:cs typeface="David" pitchFamily="34" charset="-79"/>
              </a:rPr>
              <a:t>h</a:t>
            </a:r>
            <a:r>
              <a:rPr lang="es-ES" b="1">
                <a:solidFill>
                  <a:srgbClr val="FFFF00"/>
                </a:solidFill>
                <a:latin typeface="David" pitchFamily="34" charset="-79"/>
                <a:cs typeface="David" pitchFamily="34" charset="-79"/>
              </a:rPr>
              <a:t>atta (hasta) que ella se fetneo (se dio cuenta) y aferro</a:t>
            </a:r>
            <a:r>
              <a:rPr lang="es-ES" b="1" u="sng">
                <a:solidFill>
                  <a:srgbClr val="FFFF00"/>
                </a:solidFill>
                <a:latin typeface="David" pitchFamily="34" charset="-79"/>
                <a:cs typeface="David" pitchFamily="34" charset="-79"/>
              </a:rPr>
              <a:t>j</a:t>
            </a:r>
            <a:r>
              <a:rPr lang="es-ES" b="1">
                <a:solidFill>
                  <a:srgbClr val="FFFF00"/>
                </a:solidFill>
                <a:latin typeface="David" pitchFamily="34" charset="-79"/>
                <a:cs typeface="David" pitchFamily="34" charset="-79"/>
              </a:rPr>
              <a:t>o (cerró con cerrojo) la ventana.</a:t>
            </a:r>
            <a:endParaRPr lang="fr-FR">
              <a:solidFill>
                <a:srgbClr val="FFFF00"/>
              </a:solidFill>
              <a:latin typeface="David" pitchFamily="34" charset="-79"/>
              <a:cs typeface="David" pitchFamily="34" charset="-79"/>
            </a:endParaRPr>
          </a:p>
          <a:p>
            <a:r>
              <a:rPr lang="es-ES" b="1">
                <a:solidFill>
                  <a:srgbClr val="FFFF00"/>
                </a:solidFill>
                <a:latin typeface="David" pitchFamily="34" charset="-79"/>
                <a:cs typeface="David" pitchFamily="34" charset="-79"/>
              </a:rPr>
              <a:t>-Señorita a si me quedes tu no se vaya por favor, no la quiero jaufear (asustar).</a:t>
            </a:r>
            <a:endParaRPr lang="fr-FR">
              <a:solidFill>
                <a:srgbClr val="FFFF00"/>
              </a:solidFill>
              <a:latin typeface="David" pitchFamily="34" charset="-79"/>
              <a:cs typeface="David" pitchFamily="34" charset="-79"/>
            </a:endParaRPr>
          </a:p>
          <a:p>
            <a:r>
              <a:rPr lang="es-ES" b="1">
                <a:solidFill>
                  <a:srgbClr val="FFFF00"/>
                </a:solidFill>
                <a:latin typeface="David" pitchFamily="34" charset="-79"/>
                <a:cs typeface="David" pitchFamily="34" charset="-79"/>
              </a:rPr>
              <a:t>-Yo no soy señorita, soy doña Oro.</a:t>
            </a:r>
            <a:endParaRPr lang="fr-FR">
              <a:solidFill>
                <a:srgbClr val="FFFF00"/>
              </a:solidFill>
              <a:latin typeface="David" pitchFamily="34" charset="-79"/>
              <a:cs typeface="David" pitchFamily="34" charset="-79"/>
            </a:endParaRPr>
          </a:p>
          <a:p>
            <a:r>
              <a:rPr lang="es-ES" b="1">
                <a:solidFill>
                  <a:srgbClr val="FFFF00"/>
                </a:solidFill>
                <a:latin typeface="David" pitchFamily="34" charset="-79"/>
                <a:cs typeface="David" pitchFamily="34" charset="-79"/>
              </a:rPr>
              <a:t>-Perdone no la qui</a:t>
            </a:r>
            <a:r>
              <a:rPr lang="es-ES" b="1" u="sng">
                <a:solidFill>
                  <a:srgbClr val="FFFF00"/>
                </a:solidFill>
                <a:latin typeface="David" pitchFamily="34" charset="-79"/>
                <a:cs typeface="David" pitchFamily="34" charset="-79"/>
              </a:rPr>
              <a:t>z</a:t>
            </a:r>
            <a:r>
              <a:rPr lang="es-ES" b="1">
                <a:solidFill>
                  <a:srgbClr val="FFFF00"/>
                </a:solidFill>
                <a:latin typeface="David" pitchFamily="34" charset="-79"/>
                <a:cs typeface="David" pitchFamily="34" charset="-79"/>
              </a:rPr>
              <a:t>e ofender, es que sus o</a:t>
            </a:r>
            <a:r>
              <a:rPr lang="es-ES" b="1" u="sng">
                <a:solidFill>
                  <a:srgbClr val="FFFF00"/>
                </a:solidFill>
                <a:latin typeface="David" pitchFamily="34" charset="-79"/>
                <a:cs typeface="David" pitchFamily="34" charset="-79"/>
              </a:rPr>
              <a:t>jk</a:t>
            </a:r>
            <a:r>
              <a:rPr lang="es-ES" b="1">
                <a:solidFill>
                  <a:srgbClr val="FFFF00"/>
                </a:solidFill>
                <a:latin typeface="David" pitchFamily="34" charset="-79"/>
                <a:cs typeface="David" pitchFamily="34" charset="-79"/>
              </a:rPr>
              <a:t>os me parecieron tan tristes, ¿por que?</a:t>
            </a:r>
            <a:endParaRPr lang="fr-FR">
              <a:solidFill>
                <a:srgbClr val="FFFF00"/>
              </a:solidFill>
              <a:latin typeface="David" pitchFamily="34" charset="-79"/>
              <a:cs typeface="David" pitchFamily="34" charset="-79"/>
            </a:endParaRPr>
          </a:p>
          <a:p>
            <a:endParaRPr lang="fr-FR">
              <a:solidFill>
                <a:srgbClr val="FFFF00"/>
              </a:solidFill>
              <a:latin typeface="David" pitchFamily="34" charset="-79"/>
              <a:cs typeface="David" pitchFamily="34" charset="-79"/>
            </a:endParaRPr>
          </a:p>
        </p:txBody>
      </p:sp>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9552" y="1593449"/>
            <a:ext cx="2880320" cy="2149162"/>
          </a:xfrm>
          <a:prstGeom prst="rect">
            <a:avLst/>
          </a:prstGeom>
          <a:ln>
            <a:noFill/>
          </a:ln>
          <a:effectLst>
            <a:softEdge rad="112500"/>
          </a:effectLst>
        </p:spPr>
      </p:pic>
    </p:spTree>
    <p:extLst>
      <p:ext uri="{BB962C8B-B14F-4D97-AF65-F5344CB8AC3E}">
        <p14:creationId xmlns:p14="http://schemas.microsoft.com/office/powerpoint/2010/main" val="1593677756"/>
      </p:ext>
    </p:extLst>
  </p:cSld>
  <p:clrMapOvr>
    <a:masterClrMapping/>
  </p:clrMapOvr>
  <mc:AlternateContent xmlns:mc="http://schemas.openxmlformats.org/markup-compatibility/2006" xmlns:p14="http://schemas.microsoft.com/office/powerpoint/2010/main">
    <mc:Choice Requires="p14">
      <p:transition spd="slow" p14:dur="1400" advTm="36237">
        <p14:ripple/>
      </p:transition>
    </mc:Choice>
    <mc:Fallback xmlns="">
      <p:transition spd="slow" advTm="3623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Don Juan piste 6 corrigé.wav"/>
                                        </p:tgtEl>
                                      </p:cMediaNode>
                                    </p:audio>
                                  </p:subTnLst>
                                </p:cTn>
                              </p:par>
                            </p:childTnLst>
                          </p:cTn>
                        </p:par>
                        <p:par>
                          <p:cTn id="12" fill="hold">
                            <p:stCondLst>
                              <p:cond delay="500"/>
                            </p:stCondLst>
                            <p:childTnLst>
                              <p:par>
                                <p:cTn id="13" presetID="41" presetClass="entr" presetSubtype="0" fill="hold" grpId="0"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50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17" dur="50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3">
                                            <p:txEl>
                                              <p:pRg st="1" end="1"/>
                                            </p:txEl>
                                          </p:spTgt>
                                        </p:tgtEl>
                                      </p:cBhvr>
                                    </p:animEffect>
                                  </p:childTnLst>
                                  <p:subTnLst>
                                    <p:audio>
                                      <p:cMediaNode>
                                        <p:cTn display="0" masterRel="sameClick">
                                          <p:stCondLst>
                                            <p:cond evt="begin" delay="0">
                                              <p:tn val="13"/>
                                            </p:cond>
                                          </p:stCondLst>
                                          <p:endCondLst>
                                            <p:cond evt="onStopAudio" delay="0">
                                              <p:tgtEl>
                                                <p:sldTgt/>
                                              </p:tgtEl>
                                            </p:cond>
                                          </p:endCondLst>
                                        </p:cTn>
                                        <p:tgtEl>
                                          <p:sndTgt r:embed="rId2" name="Don Juan piste 6 corrigé.wav"/>
                                        </p:tgtEl>
                                      </p:cMediaNode>
                                    </p:audio>
                                  </p:subTnLst>
                                </p:cTn>
                              </p:par>
                            </p:childTnLst>
                          </p:cTn>
                        </p:par>
                        <p:par>
                          <p:cTn id="20" fill="hold">
                            <p:stCondLst>
                              <p:cond delay="1000"/>
                            </p:stCondLst>
                            <p:childTnLst>
                              <p:par>
                                <p:cTn id="21" presetID="41" presetClass="entr" presetSubtype="0" fill="hold" grpId="0" nodeType="after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500" fill="hold"/>
                                        <p:tgtEl>
                                          <p:spTgt spid="3">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3">
                                            <p:txEl>
                                              <p:pRg st="2" end="2"/>
                                            </p:txEl>
                                          </p:spTgt>
                                        </p:tgtEl>
                                        <p:attrNameLst>
                                          <p:attrName>ppt_y</p:attrName>
                                        </p:attrNameLst>
                                      </p:cBhvr>
                                      <p:tavLst>
                                        <p:tav tm="0">
                                          <p:val>
                                            <p:strVal val="#ppt_y"/>
                                          </p:val>
                                        </p:tav>
                                        <p:tav tm="100000">
                                          <p:val>
                                            <p:strVal val="#ppt_y"/>
                                          </p:val>
                                        </p:tav>
                                      </p:tavLst>
                                    </p:anim>
                                    <p:anim calcmode="lin" valueType="num">
                                      <p:cBhvr>
                                        <p:cTn id="25" dur="500" fill="hold"/>
                                        <p:tgtEl>
                                          <p:spTgt spid="3">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3">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3">
                                            <p:txEl>
                                              <p:pRg st="2" end="2"/>
                                            </p:txEl>
                                          </p:spTgt>
                                        </p:tgtEl>
                                      </p:cBhvr>
                                    </p:animEffect>
                                  </p:childTnLst>
                                  <p:subTnLst>
                                    <p:audio>
                                      <p:cMediaNode>
                                        <p:cTn display="0" masterRel="sameClick">
                                          <p:stCondLst>
                                            <p:cond evt="begin" delay="0">
                                              <p:tn val="21"/>
                                            </p:cond>
                                          </p:stCondLst>
                                          <p:endCondLst>
                                            <p:cond evt="onStopAudio" delay="0">
                                              <p:tgtEl>
                                                <p:sldTgt/>
                                              </p:tgtEl>
                                            </p:cond>
                                          </p:endCondLst>
                                        </p:cTn>
                                        <p:tgtEl>
                                          <p:sndTgt r:embed="rId2" name="Don Juan piste 6 corrigé.wav"/>
                                        </p:tgtEl>
                                      </p:cMediaNode>
                                    </p:audio>
                                  </p:subTnLst>
                                </p:cTn>
                              </p:par>
                            </p:childTnLst>
                          </p:cTn>
                        </p:par>
                        <p:par>
                          <p:cTn id="28" fill="hold">
                            <p:stCondLst>
                              <p:cond delay="1500"/>
                            </p:stCondLst>
                            <p:childTnLst>
                              <p:par>
                                <p:cTn id="29" presetID="41" presetClass="entr" presetSubtype="0" fill="hold" grpId="0" nodeType="after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500" fill="hold"/>
                                        <p:tgtEl>
                                          <p:spTgt spid="3">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3">
                                            <p:txEl>
                                              <p:pRg st="3" end="3"/>
                                            </p:txEl>
                                          </p:spTgt>
                                        </p:tgtEl>
                                        <p:attrNameLst>
                                          <p:attrName>ppt_y</p:attrName>
                                        </p:attrNameLst>
                                      </p:cBhvr>
                                      <p:tavLst>
                                        <p:tav tm="0">
                                          <p:val>
                                            <p:strVal val="#ppt_y"/>
                                          </p:val>
                                        </p:tav>
                                        <p:tav tm="100000">
                                          <p:val>
                                            <p:strVal val="#ppt_y"/>
                                          </p:val>
                                        </p:tav>
                                      </p:tavLst>
                                    </p:anim>
                                    <p:anim calcmode="lin" valueType="num">
                                      <p:cBhvr>
                                        <p:cTn id="33" dur="500" fill="hold"/>
                                        <p:tgtEl>
                                          <p:spTgt spid="3">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3">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3">
                                            <p:txEl>
                                              <p:pRg st="3" end="3"/>
                                            </p:txEl>
                                          </p:spTgt>
                                        </p:tgtEl>
                                      </p:cBhvr>
                                    </p:animEffect>
                                  </p:childTnLst>
                                  <p:subTnLst>
                                    <p:audio>
                                      <p:cMediaNode>
                                        <p:cTn display="0" masterRel="sameClick">
                                          <p:stCondLst>
                                            <p:cond evt="begin" delay="0">
                                              <p:tn val="29"/>
                                            </p:cond>
                                          </p:stCondLst>
                                          <p:endCondLst>
                                            <p:cond evt="onStopAudio" delay="0">
                                              <p:tgtEl>
                                                <p:sldTgt/>
                                              </p:tgtEl>
                                            </p:cond>
                                          </p:endCondLst>
                                        </p:cTn>
                                        <p:tgtEl>
                                          <p:sndTgt r:embed="rId2" name="Don Juan piste 6 corrigé.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normAutofit fontScale="92500" lnSpcReduction="20000"/>
          </a:bodyPr>
          <a:lstStyle/>
          <a:p>
            <a:r>
              <a:rPr lang="es-ES" b="1">
                <a:solidFill>
                  <a:srgbClr val="FFFF00"/>
                </a:solidFill>
                <a:latin typeface="David" pitchFamily="34" charset="-79"/>
                <a:cs typeface="David" pitchFamily="34" charset="-79"/>
              </a:rPr>
              <a:t>-Si soy triste, porque s’toy sola, mi marido via</a:t>
            </a:r>
            <a:r>
              <a:rPr lang="es-ES" b="1" u="sng">
                <a:solidFill>
                  <a:srgbClr val="FFFF00"/>
                </a:solidFill>
                <a:latin typeface="David" pitchFamily="34" charset="-79"/>
                <a:cs typeface="David" pitchFamily="34" charset="-79"/>
              </a:rPr>
              <a:t>j</a:t>
            </a:r>
            <a:r>
              <a:rPr lang="es-ES" b="1">
                <a:solidFill>
                  <a:srgbClr val="FFFF00"/>
                </a:solidFill>
                <a:latin typeface="David" pitchFamily="34" charset="-79"/>
                <a:cs typeface="David" pitchFamily="34" charset="-79"/>
              </a:rPr>
              <a:t>o leshos (lejos), no tengo nadie con quien </a:t>
            </a:r>
            <a:r>
              <a:rPr lang="es-ES" b="1" u="sng">
                <a:solidFill>
                  <a:srgbClr val="FFFF00"/>
                </a:solidFill>
                <a:latin typeface="David" pitchFamily="34" charset="-79"/>
                <a:cs typeface="David" pitchFamily="34" charset="-79"/>
              </a:rPr>
              <a:t>h</a:t>
            </a:r>
            <a:r>
              <a:rPr lang="es-ES" b="1">
                <a:solidFill>
                  <a:srgbClr val="FFFF00"/>
                </a:solidFill>
                <a:latin typeface="David" pitchFamily="34" charset="-79"/>
                <a:cs typeface="David" pitchFamily="34" charset="-79"/>
              </a:rPr>
              <a:t>adrear (hablar).</a:t>
            </a:r>
            <a:endParaRPr lang="fr-FR">
              <a:solidFill>
                <a:srgbClr val="FFFF00"/>
              </a:solidFill>
              <a:latin typeface="David" pitchFamily="34" charset="-79"/>
              <a:cs typeface="David" pitchFamily="34" charset="-79"/>
            </a:endParaRPr>
          </a:p>
          <a:p>
            <a:r>
              <a:rPr lang="es-ES" b="1">
                <a:solidFill>
                  <a:srgbClr val="FFFF00"/>
                </a:solidFill>
                <a:latin typeface="David" pitchFamily="34" charset="-79"/>
                <a:cs typeface="David" pitchFamily="34" charset="-79"/>
              </a:rPr>
              <a:t>-Pobre mía, mira yo le cuedo (puedo) dar un poco de compañía, la tocaré unoz romanceros.</a:t>
            </a:r>
            <a:endParaRPr lang="fr-FR">
              <a:solidFill>
                <a:srgbClr val="FFFF00"/>
              </a:solidFill>
              <a:latin typeface="David" pitchFamily="34" charset="-79"/>
              <a:cs typeface="David" pitchFamily="34" charset="-79"/>
            </a:endParaRPr>
          </a:p>
          <a:p>
            <a:r>
              <a:rPr lang="es-ES" b="1">
                <a:solidFill>
                  <a:srgbClr val="FFFF00"/>
                </a:solidFill>
                <a:latin typeface="David" pitchFamily="34" charset="-79"/>
                <a:cs typeface="David" pitchFamily="34" charset="-79"/>
              </a:rPr>
              <a:t>Que ma</a:t>
            </a:r>
            <a:r>
              <a:rPr lang="es-ES" b="1" u="sng">
                <a:solidFill>
                  <a:srgbClr val="FFFF00"/>
                </a:solidFill>
                <a:latin typeface="David" pitchFamily="34" charset="-79"/>
                <a:cs typeface="David" pitchFamily="34" charset="-79"/>
              </a:rPr>
              <a:t>z</a:t>
            </a:r>
            <a:r>
              <a:rPr lang="es-ES" b="1">
                <a:solidFill>
                  <a:srgbClr val="FFFF00"/>
                </a:solidFill>
                <a:latin typeface="David" pitchFamily="34" charset="-79"/>
                <a:cs typeface="David" pitchFamily="34" charset="-79"/>
              </a:rPr>
              <a:t>al (suerte) güeno me vino, pensó Oro: le voy a tirar la llave y suba.</a:t>
            </a:r>
            <a:endParaRPr lang="fr-FR">
              <a:solidFill>
                <a:srgbClr val="FFFF00"/>
              </a:solidFill>
              <a:latin typeface="David" pitchFamily="34" charset="-79"/>
              <a:cs typeface="David" pitchFamily="34" charset="-79"/>
            </a:endParaRPr>
          </a:p>
          <a:p>
            <a:endParaRPr lang="fr-FR">
              <a:solidFill>
                <a:srgbClr val="FFFF00"/>
              </a:solidFill>
              <a:latin typeface="David" pitchFamily="34" charset="-79"/>
              <a:cs typeface="David" pitchFamily="34" charset="-79"/>
            </a:endParaRPr>
          </a:p>
        </p:txBody>
      </p:sp>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9553" y="1779662"/>
            <a:ext cx="2816366" cy="1874164"/>
          </a:xfrm>
          <a:prstGeom prst="rect">
            <a:avLst/>
          </a:prstGeom>
          <a:ln>
            <a:noFill/>
          </a:ln>
          <a:effectLst>
            <a:softEdge rad="112500"/>
          </a:effectLst>
        </p:spPr>
      </p:pic>
    </p:spTree>
    <p:extLst>
      <p:ext uri="{BB962C8B-B14F-4D97-AF65-F5344CB8AC3E}">
        <p14:creationId xmlns:p14="http://schemas.microsoft.com/office/powerpoint/2010/main" val="1350881136"/>
      </p:ext>
    </p:extLst>
  </p:cSld>
  <p:clrMapOvr>
    <a:masterClrMapping/>
  </p:clrMapOvr>
  <mc:AlternateContent xmlns:mc="http://schemas.openxmlformats.org/markup-compatibility/2006" xmlns:p14="http://schemas.microsoft.com/office/powerpoint/2010/main">
    <mc:Choice Requires="p14">
      <p:transition spd="slow" p14:dur="1400" advTm="36031">
        <p14:ripple/>
      </p:transition>
    </mc:Choice>
    <mc:Fallback xmlns="">
      <p:transition spd="slow" advTm="3603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Don Juan Piste 7.wav"/>
                                        </p:tgtEl>
                                      </p:cMediaNode>
                                    </p:audio>
                                  </p:subTnLst>
                                </p:cTn>
                              </p:par>
                            </p:childTnLst>
                          </p:cTn>
                        </p:par>
                        <p:par>
                          <p:cTn id="12" fill="hold">
                            <p:stCondLst>
                              <p:cond delay="500"/>
                            </p:stCondLst>
                            <p:childTnLst>
                              <p:par>
                                <p:cTn id="13" presetID="41" presetClass="entr" presetSubtype="0" fill="hold" grpId="0"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50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17" dur="50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3">
                                            <p:txEl>
                                              <p:pRg st="1" end="1"/>
                                            </p:txEl>
                                          </p:spTgt>
                                        </p:tgtEl>
                                      </p:cBhvr>
                                    </p:animEffect>
                                  </p:childTnLst>
                                  <p:subTnLst>
                                    <p:audio>
                                      <p:cMediaNode>
                                        <p:cTn display="0" masterRel="sameClick">
                                          <p:stCondLst>
                                            <p:cond evt="begin" delay="0">
                                              <p:tn val="13"/>
                                            </p:cond>
                                          </p:stCondLst>
                                          <p:endCondLst>
                                            <p:cond evt="onStopAudio" delay="0">
                                              <p:tgtEl>
                                                <p:sldTgt/>
                                              </p:tgtEl>
                                            </p:cond>
                                          </p:endCondLst>
                                        </p:cTn>
                                        <p:tgtEl>
                                          <p:sndTgt r:embed="rId2" name="Don Juan Piste 7.wav"/>
                                        </p:tgtEl>
                                      </p:cMediaNode>
                                    </p:audio>
                                  </p:subTnLst>
                                </p:cTn>
                              </p:par>
                            </p:childTnLst>
                          </p:cTn>
                        </p:par>
                        <p:par>
                          <p:cTn id="20" fill="hold">
                            <p:stCondLst>
                              <p:cond delay="1000"/>
                            </p:stCondLst>
                            <p:childTnLst>
                              <p:par>
                                <p:cTn id="21" presetID="41" presetClass="entr" presetSubtype="0" fill="hold" grpId="0" nodeType="after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500" fill="hold"/>
                                        <p:tgtEl>
                                          <p:spTgt spid="3">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3">
                                            <p:txEl>
                                              <p:pRg st="2" end="2"/>
                                            </p:txEl>
                                          </p:spTgt>
                                        </p:tgtEl>
                                        <p:attrNameLst>
                                          <p:attrName>ppt_y</p:attrName>
                                        </p:attrNameLst>
                                      </p:cBhvr>
                                      <p:tavLst>
                                        <p:tav tm="0">
                                          <p:val>
                                            <p:strVal val="#ppt_y"/>
                                          </p:val>
                                        </p:tav>
                                        <p:tav tm="100000">
                                          <p:val>
                                            <p:strVal val="#ppt_y"/>
                                          </p:val>
                                        </p:tav>
                                      </p:tavLst>
                                    </p:anim>
                                    <p:anim calcmode="lin" valueType="num">
                                      <p:cBhvr>
                                        <p:cTn id="25" dur="500" fill="hold"/>
                                        <p:tgtEl>
                                          <p:spTgt spid="3">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3">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3">
                                            <p:txEl>
                                              <p:pRg st="2" end="2"/>
                                            </p:txEl>
                                          </p:spTgt>
                                        </p:tgtEl>
                                      </p:cBhvr>
                                    </p:animEffect>
                                  </p:childTnLst>
                                  <p:subTnLst>
                                    <p:audio>
                                      <p:cMediaNode>
                                        <p:cTn display="0" masterRel="sameClick">
                                          <p:stCondLst>
                                            <p:cond evt="begin" delay="0">
                                              <p:tn val="21"/>
                                            </p:cond>
                                          </p:stCondLst>
                                          <p:endCondLst>
                                            <p:cond evt="onStopAudio" delay="0">
                                              <p:tgtEl>
                                                <p:sldTgt/>
                                              </p:tgtEl>
                                            </p:cond>
                                          </p:endCondLst>
                                        </p:cTn>
                                        <p:tgtEl>
                                          <p:sndTgt r:embed="rId2" name="Don Juan Piste 7.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normAutofit fontScale="77500" lnSpcReduction="20000"/>
          </a:bodyPr>
          <a:lstStyle/>
          <a:p>
            <a:r>
              <a:rPr lang="es-ES" b="1">
                <a:solidFill>
                  <a:srgbClr val="FFFF00"/>
                </a:solidFill>
                <a:latin typeface="David" pitchFamily="34" charset="-79"/>
                <a:cs typeface="David" pitchFamily="34" charset="-79"/>
              </a:rPr>
              <a:t>Claro que a Don Juan no se la fa</a:t>
            </a:r>
            <a:r>
              <a:rPr lang="es-ES" b="1" u="sng">
                <a:solidFill>
                  <a:srgbClr val="FFFF00"/>
                </a:solidFill>
                <a:latin typeface="David" pitchFamily="34" charset="-79"/>
                <a:cs typeface="David" pitchFamily="34" charset="-79"/>
              </a:rPr>
              <a:t>z</a:t>
            </a:r>
            <a:r>
              <a:rPr lang="es-ES" b="1">
                <a:solidFill>
                  <a:srgbClr val="FFFF00"/>
                </a:solidFill>
                <a:latin typeface="David" pitchFamily="34" charset="-79"/>
                <a:cs typeface="David" pitchFamily="34" charset="-79"/>
              </a:rPr>
              <a:t>en (hacen) repitir doz ve</a:t>
            </a:r>
            <a:r>
              <a:rPr lang="es-ES" b="1" u="sng">
                <a:solidFill>
                  <a:srgbClr val="FFFF00"/>
                </a:solidFill>
                <a:latin typeface="David" pitchFamily="34" charset="-79"/>
                <a:cs typeface="David" pitchFamily="34" charset="-79"/>
              </a:rPr>
              <a:t>z</a:t>
            </a:r>
            <a:r>
              <a:rPr lang="es-ES" b="1">
                <a:solidFill>
                  <a:srgbClr val="FFFF00"/>
                </a:solidFill>
                <a:latin typeface="David" pitchFamily="34" charset="-79"/>
                <a:cs typeface="David" pitchFamily="34" charset="-79"/>
              </a:rPr>
              <a:t>es esas co</a:t>
            </a:r>
            <a:r>
              <a:rPr lang="es-ES" b="1" u="sng">
                <a:solidFill>
                  <a:srgbClr val="FFFF00"/>
                </a:solidFill>
                <a:latin typeface="David" pitchFamily="34" charset="-79"/>
                <a:cs typeface="David" pitchFamily="34" charset="-79"/>
              </a:rPr>
              <a:t>zz</a:t>
            </a:r>
            <a:r>
              <a:rPr lang="es-ES" b="1">
                <a:solidFill>
                  <a:srgbClr val="FFFF00"/>
                </a:solidFill>
                <a:latin typeface="David" pitchFamily="34" charset="-79"/>
                <a:cs typeface="David" pitchFamily="34" charset="-79"/>
              </a:rPr>
              <a:t>as. Subió l’ascalera de un tirón y halaquile (aquí está) al lado de la donya.</a:t>
            </a:r>
            <a:endParaRPr lang="fr-FR">
              <a:solidFill>
                <a:srgbClr val="FFFF00"/>
              </a:solidFill>
              <a:latin typeface="David" pitchFamily="34" charset="-79"/>
              <a:cs typeface="David" pitchFamily="34" charset="-79"/>
            </a:endParaRPr>
          </a:p>
          <a:p>
            <a:r>
              <a:rPr lang="es-ES" b="1">
                <a:solidFill>
                  <a:srgbClr val="FFFF00"/>
                </a:solidFill>
                <a:latin typeface="David" pitchFamily="34" charset="-79"/>
                <a:cs typeface="David" pitchFamily="34" charset="-79"/>
              </a:rPr>
              <a:t>De cerca parecía máz fermo</a:t>
            </a:r>
            <a:r>
              <a:rPr lang="es-ES" b="1" u="sng">
                <a:solidFill>
                  <a:srgbClr val="FFFF00"/>
                </a:solidFill>
                <a:latin typeface="David" pitchFamily="34" charset="-79"/>
                <a:cs typeface="David" pitchFamily="34" charset="-79"/>
              </a:rPr>
              <a:t>zz</a:t>
            </a:r>
            <a:r>
              <a:rPr lang="es-ES" b="1">
                <a:solidFill>
                  <a:srgbClr val="FFFF00"/>
                </a:solidFill>
                <a:latin typeface="David" pitchFamily="34" charset="-79"/>
                <a:cs typeface="David" pitchFamily="34" charset="-79"/>
              </a:rPr>
              <a:t>a (hermosa) tavia (todavía), ¡que ghzala (hermosa)!, que o</a:t>
            </a:r>
            <a:r>
              <a:rPr lang="es-ES" b="1" u="sng">
                <a:solidFill>
                  <a:srgbClr val="FFFF00"/>
                </a:solidFill>
                <a:latin typeface="David" pitchFamily="34" charset="-79"/>
                <a:cs typeface="David" pitchFamily="34" charset="-79"/>
              </a:rPr>
              <a:t>j</a:t>
            </a:r>
            <a:r>
              <a:rPr lang="es-ES" b="1">
                <a:solidFill>
                  <a:srgbClr val="FFFF00"/>
                </a:solidFill>
                <a:latin typeface="David" pitchFamily="34" charset="-79"/>
                <a:cs typeface="David" pitchFamily="34" charset="-79"/>
              </a:rPr>
              <a:t>os máz grandes pretos (negro azabeche) como el carbón y esa boca como una frutilla jugosa. El hombre estaba ya loco por co</a:t>
            </a:r>
            <a:r>
              <a:rPr lang="es-ES" b="1" u="sng">
                <a:solidFill>
                  <a:srgbClr val="FFFF00"/>
                </a:solidFill>
                <a:latin typeface="David" pitchFamily="34" charset="-79"/>
                <a:cs typeface="David" pitchFamily="34" charset="-79"/>
              </a:rPr>
              <a:t>j</a:t>
            </a:r>
            <a:r>
              <a:rPr lang="es-ES" b="1">
                <a:solidFill>
                  <a:srgbClr val="FFFF00"/>
                </a:solidFill>
                <a:latin typeface="David" pitchFamily="34" charset="-79"/>
                <a:cs typeface="David" pitchFamily="34" charset="-79"/>
              </a:rPr>
              <a:t>erla en los brazos y be</a:t>
            </a:r>
            <a:r>
              <a:rPr lang="es-ES" b="1" u="sng">
                <a:solidFill>
                  <a:srgbClr val="FFFF00"/>
                </a:solidFill>
                <a:latin typeface="David" pitchFamily="34" charset="-79"/>
                <a:cs typeface="David" pitchFamily="34" charset="-79"/>
              </a:rPr>
              <a:t>zz</a:t>
            </a:r>
            <a:r>
              <a:rPr lang="es-ES" b="1">
                <a:solidFill>
                  <a:srgbClr val="FFFF00"/>
                </a:solidFill>
                <a:latin typeface="David" pitchFamily="34" charset="-79"/>
                <a:cs typeface="David" pitchFamily="34" charset="-79"/>
              </a:rPr>
              <a:t>arla sin parar.</a:t>
            </a:r>
            <a:endParaRPr lang="fr-FR">
              <a:solidFill>
                <a:srgbClr val="FFFF00"/>
              </a:solidFill>
              <a:latin typeface="David" pitchFamily="34" charset="-79"/>
              <a:cs typeface="David" pitchFamily="34" charset="-79"/>
            </a:endParaRPr>
          </a:p>
          <a:p>
            <a:endParaRPr lang="fr-FR">
              <a:solidFill>
                <a:srgbClr val="FFFF00"/>
              </a:solidFill>
              <a:latin typeface="David" pitchFamily="34" charset="-79"/>
              <a:cs typeface="David" pitchFamily="34" charset="-79"/>
            </a:endParaRPr>
          </a:p>
        </p:txBody>
      </p:sp>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7584" y="610845"/>
            <a:ext cx="1973580" cy="1478280"/>
          </a:xfrm>
          <a:prstGeom prst="rect">
            <a:avLst/>
          </a:prstGeom>
        </p:spPr>
      </p:pic>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1864" y="2643758"/>
            <a:ext cx="2065020" cy="1417320"/>
          </a:xfrm>
          <a:prstGeom prst="rect">
            <a:avLst/>
          </a:prstGeom>
          <a:ln>
            <a:noFill/>
          </a:ln>
          <a:effectLst>
            <a:softEdge rad="112500"/>
          </a:effectLst>
        </p:spPr>
      </p:pic>
    </p:spTree>
    <p:extLst>
      <p:ext uri="{BB962C8B-B14F-4D97-AF65-F5344CB8AC3E}">
        <p14:creationId xmlns:p14="http://schemas.microsoft.com/office/powerpoint/2010/main" val="3379989883"/>
      </p:ext>
    </p:extLst>
  </p:cSld>
  <p:clrMapOvr>
    <a:masterClrMapping/>
  </p:clrMapOvr>
  <mc:AlternateContent xmlns:mc="http://schemas.openxmlformats.org/markup-compatibility/2006" xmlns:p14="http://schemas.microsoft.com/office/powerpoint/2010/main">
    <mc:Choice Requires="p14">
      <p:transition spd="slow" p14:dur="1400" advTm="41062">
        <p14:ripple/>
      </p:transition>
    </mc:Choice>
    <mc:Fallback xmlns="">
      <p:transition spd="slow" advTm="4106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Don Juan Piste 8.wav"/>
                                        </p:tgtEl>
                                      </p:cMediaNode>
                                    </p:audio>
                                  </p:subTnLst>
                                </p:cTn>
                              </p:par>
                            </p:childTnLst>
                          </p:cTn>
                        </p:par>
                        <p:par>
                          <p:cTn id="12" fill="hold">
                            <p:stCondLst>
                              <p:cond delay="500"/>
                            </p:stCondLst>
                            <p:childTnLst>
                              <p:par>
                                <p:cTn id="13" presetID="41" presetClass="entr" presetSubtype="0" fill="hold" grpId="0"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50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17" dur="50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3">
                                            <p:txEl>
                                              <p:pRg st="1" end="1"/>
                                            </p:txEl>
                                          </p:spTgt>
                                        </p:tgtEl>
                                      </p:cBhvr>
                                    </p:animEffect>
                                  </p:childTnLst>
                                  <p:subTnLst>
                                    <p:audio>
                                      <p:cMediaNode>
                                        <p:cTn display="0" masterRel="sameClick">
                                          <p:stCondLst>
                                            <p:cond evt="begin" delay="0">
                                              <p:tn val="13"/>
                                            </p:cond>
                                          </p:stCondLst>
                                          <p:endCondLst>
                                            <p:cond evt="onStopAudio" delay="0">
                                              <p:tgtEl>
                                                <p:sldTgt/>
                                              </p:tgtEl>
                                            </p:cond>
                                          </p:endCondLst>
                                        </p:cTn>
                                        <p:tgtEl>
                                          <p:sndTgt r:embed="rId2" name="Don Juan Piste 8.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normAutofit fontScale="92500" lnSpcReduction="10000"/>
          </a:bodyPr>
          <a:lstStyle/>
          <a:p>
            <a:r>
              <a:rPr lang="es-ES" b="1">
                <a:solidFill>
                  <a:srgbClr val="FFFF00"/>
                </a:solidFill>
                <a:latin typeface="David" pitchFamily="34" charset="-79"/>
                <a:cs typeface="David" pitchFamily="34" charset="-79"/>
              </a:rPr>
              <a:t>¡No! pensó, tengo que resistir la tentación, tengo que tomarla con paciencia, máz larga la aspera máz sabro</a:t>
            </a:r>
            <a:r>
              <a:rPr lang="es-ES" b="1" u="sng">
                <a:solidFill>
                  <a:srgbClr val="FFFF00"/>
                </a:solidFill>
                <a:latin typeface="David" pitchFamily="34" charset="-79"/>
                <a:cs typeface="David" pitchFamily="34" charset="-79"/>
              </a:rPr>
              <a:t>zz</a:t>
            </a:r>
            <a:r>
              <a:rPr lang="es-ES" b="1">
                <a:solidFill>
                  <a:srgbClr val="FFFF00"/>
                </a:solidFill>
                <a:latin typeface="David" pitchFamily="34" charset="-79"/>
                <a:cs typeface="David" pitchFamily="34" charset="-79"/>
              </a:rPr>
              <a:t>o el fin.</a:t>
            </a:r>
            <a:endParaRPr lang="fr-FR">
              <a:solidFill>
                <a:srgbClr val="FFFF00"/>
              </a:solidFill>
              <a:latin typeface="David" pitchFamily="34" charset="-79"/>
              <a:cs typeface="David" pitchFamily="34" charset="-79"/>
            </a:endParaRPr>
          </a:p>
          <a:p>
            <a:r>
              <a:rPr lang="es-ES" b="1">
                <a:solidFill>
                  <a:srgbClr val="FFFF00"/>
                </a:solidFill>
                <a:latin typeface="David" pitchFamily="34" charset="-79"/>
                <a:cs typeface="David" pitchFamily="34" charset="-79"/>
              </a:rPr>
              <a:t>Se sentó en el siyón, tocó y cantó unos romanceros de amor, los o</a:t>
            </a:r>
            <a:r>
              <a:rPr lang="es-ES" b="1" u="sng">
                <a:solidFill>
                  <a:srgbClr val="FFFF00"/>
                </a:solidFill>
                <a:latin typeface="David" pitchFamily="34" charset="-79"/>
                <a:cs typeface="David" pitchFamily="34" charset="-79"/>
              </a:rPr>
              <a:t>j</a:t>
            </a:r>
            <a:r>
              <a:rPr lang="es-ES" b="1">
                <a:solidFill>
                  <a:srgbClr val="FFFF00"/>
                </a:solidFill>
                <a:latin typeface="David" pitchFamily="34" charset="-79"/>
                <a:cs typeface="David" pitchFamily="34" charset="-79"/>
              </a:rPr>
              <a:t>os la sha’leaban (brillaban) a ella de ferja (alegria).</a:t>
            </a:r>
            <a:endParaRPr lang="fr-FR">
              <a:solidFill>
                <a:srgbClr val="FFFF00"/>
              </a:solidFill>
              <a:latin typeface="David" pitchFamily="34" charset="-79"/>
              <a:cs typeface="David" pitchFamily="34" charset="-79"/>
            </a:endParaRPr>
          </a:p>
          <a:p>
            <a:endParaRPr lang="fr-FR">
              <a:solidFill>
                <a:srgbClr val="FFFF00"/>
              </a:solidFill>
              <a:latin typeface="David" pitchFamily="34" charset="-79"/>
              <a:cs typeface="David" pitchFamily="34" charset="-79"/>
            </a:endParaRPr>
          </a:p>
        </p:txBody>
      </p:sp>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1560" y="1635646"/>
            <a:ext cx="2759898" cy="1894248"/>
          </a:xfrm>
          <a:prstGeom prst="rect">
            <a:avLst/>
          </a:prstGeom>
          <a:ln>
            <a:noFill/>
          </a:ln>
          <a:effectLst>
            <a:softEdge rad="112500"/>
          </a:effectLst>
        </p:spPr>
      </p:pic>
    </p:spTree>
    <p:extLst>
      <p:ext uri="{BB962C8B-B14F-4D97-AF65-F5344CB8AC3E}">
        <p14:creationId xmlns:p14="http://schemas.microsoft.com/office/powerpoint/2010/main" val="2525037413"/>
      </p:ext>
    </p:extLst>
  </p:cSld>
  <p:clrMapOvr>
    <a:masterClrMapping/>
  </p:clrMapOvr>
  <mc:AlternateContent xmlns:mc="http://schemas.openxmlformats.org/markup-compatibility/2006" xmlns:p14="http://schemas.microsoft.com/office/powerpoint/2010/main">
    <mc:Choice Requires="p14">
      <p:transition spd="slow" p14:dur="1400" advTm="31819">
        <p14:ripple/>
      </p:transition>
    </mc:Choice>
    <mc:Fallback xmlns="">
      <p:transition spd="slow" advTm="3181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Don Juan piste 9.wav"/>
                                        </p:tgtEl>
                                      </p:cMediaNode>
                                    </p:audio>
                                  </p:subTnLst>
                                </p:cTn>
                              </p:par>
                            </p:childTnLst>
                          </p:cTn>
                        </p:par>
                        <p:par>
                          <p:cTn id="12" fill="hold">
                            <p:stCondLst>
                              <p:cond delay="500"/>
                            </p:stCondLst>
                            <p:childTnLst>
                              <p:par>
                                <p:cTn id="13" presetID="41" presetClass="entr" presetSubtype="0" fill="hold" grpId="0"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50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17" dur="50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3">
                                            <p:txEl>
                                              <p:pRg st="1" end="1"/>
                                            </p:txEl>
                                          </p:spTgt>
                                        </p:tgtEl>
                                      </p:cBhvr>
                                    </p:animEffect>
                                  </p:childTnLst>
                                  <p:subTnLst>
                                    <p:audio>
                                      <p:cMediaNode>
                                        <p:cTn display="0" masterRel="sameClick">
                                          <p:stCondLst>
                                            <p:cond evt="begin" delay="0">
                                              <p:tn val="13"/>
                                            </p:cond>
                                          </p:stCondLst>
                                          <p:endCondLst>
                                            <p:cond evt="onStopAudio" delay="0">
                                              <p:tgtEl>
                                                <p:sldTgt/>
                                              </p:tgtEl>
                                            </p:cond>
                                          </p:endCondLst>
                                        </p:cTn>
                                        <p:tgtEl>
                                          <p:sndTgt r:embed="rId2" name="Don Juan piste 9.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normAutofit fontScale="92500" lnSpcReduction="20000"/>
          </a:bodyPr>
          <a:lstStyle/>
          <a:p>
            <a:r>
              <a:rPr lang="es-ES" b="1">
                <a:solidFill>
                  <a:srgbClr val="FFFF00"/>
                </a:solidFill>
                <a:latin typeface="David" pitchFamily="34" charset="-79"/>
                <a:cs typeface="David" pitchFamily="34" charset="-79"/>
              </a:rPr>
              <a:t>A cabo de un rato se paró y se alevantó a irse.</a:t>
            </a:r>
            <a:endParaRPr lang="fr-FR">
              <a:solidFill>
                <a:srgbClr val="FFFF00"/>
              </a:solidFill>
              <a:latin typeface="David" pitchFamily="34" charset="-79"/>
              <a:cs typeface="David" pitchFamily="34" charset="-79"/>
            </a:endParaRPr>
          </a:p>
          <a:p>
            <a:r>
              <a:rPr lang="es-ES" b="1">
                <a:solidFill>
                  <a:srgbClr val="FFFF00"/>
                </a:solidFill>
                <a:latin typeface="David" pitchFamily="34" charset="-79"/>
                <a:cs typeface="David" pitchFamily="34" charset="-79"/>
              </a:rPr>
              <a:t>-¿Como ya se va? con lo alegre que me fi</a:t>
            </a:r>
            <a:r>
              <a:rPr lang="es-ES" b="1" u="sng">
                <a:solidFill>
                  <a:srgbClr val="FFFF00"/>
                </a:solidFill>
                <a:latin typeface="David" pitchFamily="34" charset="-79"/>
                <a:cs typeface="David" pitchFamily="34" charset="-79"/>
              </a:rPr>
              <a:t>z</a:t>
            </a:r>
            <a:r>
              <a:rPr lang="es-ES" b="1">
                <a:solidFill>
                  <a:srgbClr val="FFFF00"/>
                </a:solidFill>
                <a:latin typeface="David" pitchFamily="34" charset="-79"/>
                <a:cs typeface="David" pitchFamily="34" charset="-79"/>
              </a:rPr>
              <a:t>o.</a:t>
            </a:r>
            <a:endParaRPr lang="fr-FR">
              <a:solidFill>
                <a:srgbClr val="FFFF00"/>
              </a:solidFill>
              <a:latin typeface="David" pitchFamily="34" charset="-79"/>
              <a:cs typeface="David" pitchFamily="34" charset="-79"/>
            </a:endParaRPr>
          </a:p>
          <a:p>
            <a:r>
              <a:rPr lang="es-ES" b="1">
                <a:solidFill>
                  <a:srgbClr val="FFFF00"/>
                </a:solidFill>
                <a:latin typeface="David" pitchFamily="34" charset="-79"/>
                <a:cs typeface="David" pitchFamily="34" charset="-79"/>
              </a:rPr>
              <a:t>-Ya volveré y la en</a:t>
            </a:r>
            <a:r>
              <a:rPr lang="es-ES" b="1" u="sng">
                <a:solidFill>
                  <a:srgbClr val="FFFF00"/>
                </a:solidFill>
                <a:latin typeface="David" pitchFamily="34" charset="-79"/>
                <a:cs typeface="David" pitchFamily="34" charset="-79"/>
              </a:rPr>
              <a:t>j</a:t>
            </a:r>
            <a:r>
              <a:rPr lang="es-ES" b="1">
                <a:solidFill>
                  <a:srgbClr val="FFFF00"/>
                </a:solidFill>
                <a:latin typeface="David" pitchFamily="34" charset="-79"/>
                <a:cs typeface="David" pitchFamily="34" charset="-79"/>
              </a:rPr>
              <a:t>ubilaré máz tabia (todavia).</a:t>
            </a:r>
            <a:endParaRPr lang="fr-FR">
              <a:solidFill>
                <a:srgbClr val="FFFF00"/>
              </a:solidFill>
              <a:latin typeface="David" pitchFamily="34" charset="-79"/>
              <a:cs typeface="David" pitchFamily="34" charset="-79"/>
            </a:endParaRPr>
          </a:p>
          <a:p>
            <a:r>
              <a:rPr lang="es-ES" b="1">
                <a:solidFill>
                  <a:srgbClr val="FFFF00"/>
                </a:solidFill>
                <a:latin typeface="David" pitchFamily="34" charset="-79"/>
                <a:cs typeface="David" pitchFamily="34" charset="-79"/>
              </a:rPr>
              <a:t>Ella toda la noshe soñando con él y se quedó jameando (pensando), no sabía que co</a:t>
            </a:r>
            <a:r>
              <a:rPr lang="es-ES" b="1" u="sng">
                <a:solidFill>
                  <a:srgbClr val="FFFF00"/>
                </a:solidFill>
                <a:latin typeface="David" pitchFamily="34" charset="-79"/>
                <a:cs typeface="David" pitchFamily="34" charset="-79"/>
              </a:rPr>
              <a:t>zz</a:t>
            </a:r>
            <a:r>
              <a:rPr lang="es-ES" b="1">
                <a:solidFill>
                  <a:srgbClr val="FFFF00"/>
                </a:solidFill>
                <a:latin typeface="David" pitchFamily="34" charset="-79"/>
                <a:cs typeface="David" pitchFamily="34" charset="-79"/>
              </a:rPr>
              <a:t>as buenas la iba fa</a:t>
            </a:r>
            <a:r>
              <a:rPr lang="es-ES" b="1" u="sng">
                <a:solidFill>
                  <a:srgbClr val="FFFF00"/>
                </a:solidFill>
                <a:latin typeface="David" pitchFamily="34" charset="-79"/>
                <a:cs typeface="David" pitchFamily="34" charset="-79"/>
              </a:rPr>
              <a:t>z</a:t>
            </a:r>
            <a:r>
              <a:rPr lang="es-ES" b="1">
                <a:solidFill>
                  <a:srgbClr val="FFFF00"/>
                </a:solidFill>
                <a:latin typeface="David" pitchFamily="34" charset="-79"/>
                <a:cs typeface="David" pitchFamily="34" charset="-79"/>
              </a:rPr>
              <a:t>er.</a:t>
            </a:r>
            <a:endParaRPr lang="fr-FR">
              <a:solidFill>
                <a:srgbClr val="FFFF00"/>
              </a:solidFill>
              <a:latin typeface="David" pitchFamily="34" charset="-79"/>
              <a:cs typeface="David" pitchFamily="34" charset="-79"/>
            </a:endParaRPr>
          </a:p>
          <a:p>
            <a:endParaRPr lang="fr-FR">
              <a:solidFill>
                <a:srgbClr val="FFFF00"/>
              </a:solidFill>
              <a:latin typeface="David" pitchFamily="34" charset="-79"/>
              <a:cs typeface="David" pitchFamily="34" charset="-79"/>
            </a:endParaRPr>
          </a:p>
        </p:txBody>
      </p:sp>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7730" y="987574"/>
            <a:ext cx="2664296" cy="2664296"/>
          </a:xfrm>
          <a:prstGeom prst="rect">
            <a:avLst/>
          </a:prstGeom>
          <a:ln>
            <a:noFill/>
          </a:ln>
          <a:effectLst>
            <a:softEdge rad="112500"/>
          </a:effectLst>
        </p:spPr>
      </p:pic>
    </p:spTree>
    <p:extLst>
      <p:ext uri="{BB962C8B-B14F-4D97-AF65-F5344CB8AC3E}">
        <p14:creationId xmlns:p14="http://schemas.microsoft.com/office/powerpoint/2010/main" val="2244816077"/>
      </p:ext>
    </p:extLst>
  </p:cSld>
  <p:clrMapOvr>
    <a:masterClrMapping/>
  </p:clrMapOvr>
  <mc:AlternateContent xmlns:mc="http://schemas.openxmlformats.org/markup-compatibility/2006" xmlns:p14="http://schemas.microsoft.com/office/powerpoint/2010/main">
    <mc:Choice Requires="p14">
      <p:transition spd="slow" p14:dur="1400" advTm="32263">
        <p14:ripple/>
      </p:transition>
    </mc:Choice>
    <mc:Fallback xmlns="">
      <p:transition spd="slow" advTm="3226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Don Juan Piste 10.wav"/>
                                        </p:tgtEl>
                                      </p:cMediaNode>
                                    </p:audio>
                                  </p:subTnLst>
                                </p:cTn>
                              </p:par>
                            </p:childTnLst>
                          </p:cTn>
                        </p:par>
                        <p:par>
                          <p:cTn id="12" fill="hold">
                            <p:stCondLst>
                              <p:cond delay="500"/>
                            </p:stCondLst>
                            <p:childTnLst>
                              <p:par>
                                <p:cTn id="13" presetID="41" presetClass="entr" presetSubtype="0" fill="hold" grpId="0"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50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17" dur="50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3">
                                            <p:txEl>
                                              <p:pRg st="1" end="1"/>
                                            </p:txEl>
                                          </p:spTgt>
                                        </p:tgtEl>
                                      </p:cBhvr>
                                    </p:animEffect>
                                  </p:childTnLst>
                                  <p:subTnLst>
                                    <p:audio>
                                      <p:cMediaNode>
                                        <p:cTn display="0" masterRel="sameClick">
                                          <p:stCondLst>
                                            <p:cond evt="begin" delay="0">
                                              <p:tn val="13"/>
                                            </p:cond>
                                          </p:stCondLst>
                                          <p:endCondLst>
                                            <p:cond evt="onStopAudio" delay="0">
                                              <p:tgtEl>
                                                <p:sldTgt/>
                                              </p:tgtEl>
                                            </p:cond>
                                          </p:endCondLst>
                                        </p:cTn>
                                        <p:tgtEl>
                                          <p:sndTgt r:embed="rId2" name="Don Juan Piste 10.wav"/>
                                        </p:tgtEl>
                                      </p:cMediaNode>
                                    </p:audio>
                                  </p:subTnLst>
                                </p:cTn>
                              </p:par>
                            </p:childTnLst>
                          </p:cTn>
                        </p:par>
                        <p:par>
                          <p:cTn id="20" fill="hold">
                            <p:stCondLst>
                              <p:cond delay="1000"/>
                            </p:stCondLst>
                            <p:childTnLst>
                              <p:par>
                                <p:cTn id="21" presetID="41" presetClass="entr" presetSubtype="0" fill="hold" grpId="0" nodeType="after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500" fill="hold"/>
                                        <p:tgtEl>
                                          <p:spTgt spid="3">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3">
                                            <p:txEl>
                                              <p:pRg st="2" end="2"/>
                                            </p:txEl>
                                          </p:spTgt>
                                        </p:tgtEl>
                                        <p:attrNameLst>
                                          <p:attrName>ppt_y</p:attrName>
                                        </p:attrNameLst>
                                      </p:cBhvr>
                                      <p:tavLst>
                                        <p:tav tm="0">
                                          <p:val>
                                            <p:strVal val="#ppt_y"/>
                                          </p:val>
                                        </p:tav>
                                        <p:tav tm="100000">
                                          <p:val>
                                            <p:strVal val="#ppt_y"/>
                                          </p:val>
                                        </p:tav>
                                      </p:tavLst>
                                    </p:anim>
                                    <p:anim calcmode="lin" valueType="num">
                                      <p:cBhvr>
                                        <p:cTn id="25" dur="500" fill="hold"/>
                                        <p:tgtEl>
                                          <p:spTgt spid="3">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3">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3">
                                            <p:txEl>
                                              <p:pRg st="2" end="2"/>
                                            </p:txEl>
                                          </p:spTgt>
                                        </p:tgtEl>
                                      </p:cBhvr>
                                    </p:animEffect>
                                  </p:childTnLst>
                                  <p:subTnLst>
                                    <p:audio>
                                      <p:cMediaNode>
                                        <p:cTn display="0" masterRel="sameClick">
                                          <p:stCondLst>
                                            <p:cond evt="begin" delay="0">
                                              <p:tn val="21"/>
                                            </p:cond>
                                          </p:stCondLst>
                                          <p:endCondLst>
                                            <p:cond evt="onStopAudio" delay="0">
                                              <p:tgtEl>
                                                <p:sldTgt/>
                                              </p:tgtEl>
                                            </p:cond>
                                          </p:endCondLst>
                                        </p:cTn>
                                        <p:tgtEl>
                                          <p:sndTgt r:embed="rId2" name="Don Juan Piste 10.wav"/>
                                        </p:tgtEl>
                                      </p:cMediaNode>
                                    </p:audio>
                                  </p:subTnLst>
                                </p:cTn>
                              </p:par>
                            </p:childTnLst>
                          </p:cTn>
                        </p:par>
                        <p:par>
                          <p:cTn id="28" fill="hold">
                            <p:stCondLst>
                              <p:cond delay="1500"/>
                            </p:stCondLst>
                            <p:childTnLst>
                              <p:par>
                                <p:cTn id="29" presetID="41" presetClass="entr" presetSubtype="0" fill="hold" grpId="0" nodeType="after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500" fill="hold"/>
                                        <p:tgtEl>
                                          <p:spTgt spid="3">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3">
                                            <p:txEl>
                                              <p:pRg st="3" end="3"/>
                                            </p:txEl>
                                          </p:spTgt>
                                        </p:tgtEl>
                                        <p:attrNameLst>
                                          <p:attrName>ppt_y</p:attrName>
                                        </p:attrNameLst>
                                      </p:cBhvr>
                                      <p:tavLst>
                                        <p:tav tm="0">
                                          <p:val>
                                            <p:strVal val="#ppt_y"/>
                                          </p:val>
                                        </p:tav>
                                        <p:tav tm="100000">
                                          <p:val>
                                            <p:strVal val="#ppt_y"/>
                                          </p:val>
                                        </p:tav>
                                      </p:tavLst>
                                    </p:anim>
                                    <p:anim calcmode="lin" valueType="num">
                                      <p:cBhvr>
                                        <p:cTn id="33" dur="500" fill="hold"/>
                                        <p:tgtEl>
                                          <p:spTgt spid="3">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3">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3">
                                            <p:txEl>
                                              <p:pRg st="3" end="3"/>
                                            </p:txEl>
                                          </p:spTgt>
                                        </p:tgtEl>
                                      </p:cBhvr>
                                    </p:animEffect>
                                  </p:childTnLst>
                                  <p:subTnLst>
                                    <p:audio>
                                      <p:cMediaNode>
                                        <p:cTn display="0" masterRel="sameClick">
                                          <p:stCondLst>
                                            <p:cond evt="begin" delay="0">
                                              <p:tn val="29"/>
                                            </p:cond>
                                          </p:stCondLst>
                                          <p:endCondLst>
                                            <p:cond evt="onStopAudio" delay="0">
                                              <p:tgtEl>
                                                <p:sldTgt/>
                                              </p:tgtEl>
                                            </p:cond>
                                          </p:endCondLst>
                                        </p:cTn>
                                        <p:tgtEl>
                                          <p:sndTgt r:embed="rId2" name="Don Juan Piste 10.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normAutofit fontScale="77500" lnSpcReduction="20000"/>
          </a:bodyPr>
          <a:lstStyle/>
          <a:p>
            <a:r>
              <a:rPr lang="es-ES" b="1">
                <a:solidFill>
                  <a:srgbClr val="FFFF00"/>
                </a:solidFill>
                <a:latin typeface="David" pitchFamily="34" charset="-79"/>
                <a:cs typeface="David" pitchFamily="34" charset="-79"/>
              </a:rPr>
              <a:t>Noshe ajar (tras) noche él venía, la cantaba y ella le miraba con ansia y sonri</a:t>
            </a:r>
            <a:r>
              <a:rPr lang="es-ES" b="1" u="sng">
                <a:solidFill>
                  <a:srgbClr val="FFFF00"/>
                </a:solidFill>
                <a:latin typeface="David" pitchFamily="34" charset="-79"/>
                <a:cs typeface="David" pitchFamily="34" charset="-79"/>
              </a:rPr>
              <a:t>z</a:t>
            </a:r>
            <a:r>
              <a:rPr lang="es-ES" b="1">
                <a:solidFill>
                  <a:srgbClr val="FFFF00"/>
                </a:solidFill>
                <a:latin typeface="David" pitchFamily="34" charset="-79"/>
                <a:cs typeface="David" pitchFamily="34" charset="-79"/>
              </a:rPr>
              <a:t>as.</a:t>
            </a:r>
            <a:endParaRPr lang="fr-FR">
              <a:solidFill>
                <a:srgbClr val="FFFF00"/>
              </a:solidFill>
              <a:latin typeface="David" pitchFamily="34" charset="-79"/>
              <a:cs typeface="David" pitchFamily="34" charset="-79"/>
            </a:endParaRPr>
          </a:p>
          <a:p>
            <a:r>
              <a:rPr lang="es-ES" b="1">
                <a:solidFill>
                  <a:srgbClr val="FFFF00"/>
                </a:solidFill>
                <a:latin typeface="David" pitchFamily="34" charset="-79"/>
                <a:cs typeface="David" pitchFamily="34" charset="-79"/>
              </a:rPr>
              <a:t>El supó que este día ella estaba bien yebda (a punto), se la acercó con dabagar (despacio) y la afalagó (acarició) la cara, la tenía ensapu</a:t>
            </a:r>
            <a:r>
              <a:rPr lang="es-ES" b="1" u="sng">
                <a:solidFill>
                  <a:srgbClr val="FFFF00"/>
                </a:solidFill>
                <a:latin typeface="David" pitchFamily="34" charset="-79"/>
                <a:cs typeface="David" pitchFamily="34" charset="-79"/>
              </a:rPr>
              <a:t>zz</a:t>
            </a:r>
            <a:r>
              <a:rPr lang="es-ES" b="1">
                <a:solidFill>
                  <a:srgbClr val="FFFF00"/>
                </a:solidFill>
                <a:latin typeface="David" pitchFamily="34" charset="-79"/>
                <a:cs typeface="David" pitchFamily="34" charset="-79"/>
              </a:rPr>
              <a:t>ada (mojada), la tocó el brazo. Ella estaba ya bra</a:t>
            </a:r>
            <a:r>
              <a:rPr lang="es-ES" b="1" u="sng">
                <a:solidFill>
                  <a:srgbClr val="FFFF00"/>
                </a:solidFill>
                <a:latin typeface="David" pitchFamily="34" charset="-79"/>
                <a:cs typeface="David" pitchFamily="34" charset="-79"/>
              </a:rPr>
              <a:t>z</a:t>
            </a:r>
            <a:r>
              <a:rPr lang="es-ES" b="1">
                <a:solidFill>
                  <a:srgbClr val="FFFF00"/>
                </a:solidFill>
                <a:latin typeface="David" pitchFamily="34" charset="-79"/>
                <a:cs typeface="David" pitchFamily="34" charset="-79"/>
              </a:rPr>
              <a:t>a (ardiendo), nuncua (nunca) sintio algo ansí (así) con ferazmal (salido del mal) Izake.</a:t>
            </a:r>
            <a:endParaRPr lang="fr-FR">
              <a:solidFill>
                <a:srgbClr val="FFFF00"/>
              </a:solidFill>
              <a:latin typeface="David" pitchFamily="34" charset="-79"/>
              <a:cs typeface="David" pitchFamily="34" charset="-79"/>
            </a:endParaRPr>
          </a:p>
          <a:p>
            <a:endParaRPr lang="fr-FR">
              <a:solidFill>
                <a:srgbClr val="FFFF00"/>
              </a:solidFill>
              <a:latin typeface="David" pitchFamily="34" charset="-79"/>
              <a:cs typeface="David" pitchFamily="34" charset="-79"/>
            </a:endParaRPr>
          </a:p>
        </p:txBody>
      </p:sp>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9592" y="1115331"/>
            <a:ext cx="2016224" cy="3125147"/>
          </a:xfrm>
          <a:prstGeom prst="rect">
            <a:avLst/>
          </a:prstGeom>
          <a:ln>
            <a:noFill/>
          </a:ln>
          <a:effectLst>
            <a:softEdge rad="112500"/>
          </a:effectLst>
        </p:spPr>
      </p:pic>
    </p:spTree>
    <p:extLst>
      <p:ext uri="{BB962C8B-B14F-4D97-AF65-F5344CB8AC3E}">
        <p14:creationId xmlns:p14="http://schemas.microsoft.com/office/powerpoint/2010/main" val="2466641452"/>
      </p:ext>
    </p:extLst>
  </p:cSld>
  <p:clrMapOvr>
    <a:masterClrMapping/>
  </p:clrMapOvr>
  <mc:AlternateContent xmlns:mc="http://schemas.openxmlformats.org/markup-compatibility/2006" xmlns:p14="http://schemas.microsoft.com/office/powerpoint/2010/main">
    <mc:Choice Requires="p14">
      <p:transition spd="slow" p14:dur="1400" advTm="38393">
        <p14:ripple/>
      </p:transition>
    </mc:Choice>
    <mc:Fallback xmlns="">
      <p:transition spd="slow" advTm="3839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Don Juan Piste 11.wav"/>
                                        </p:tgtEl>
                                      </p:cMediaNode>
                                    </p:audio>
                                  </p:subTnLst>
                                </p:cTn>
                              </p:par>
                            </p:childTnLst>
                          </p:cTn>
                        </p:par>
                        <p:par>
                          <p:cTn id="12" fill="hold">
                            <p:stCondLst>
                              <p:cond delay="500"/>
                            </p:stCondLst>
                            <p:childTnLst>
                              <p:par>
                                <p:cTn id="13" presetID="41" presetClass="entr" presetSubtype="0" fill="hold" grpId="0"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50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17" dur="50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3">
                                            <p:txEl>
                                              <p:pRg st="1" end="1"/>
                                            </p:txEl>
                                          </p:spTgt>
                                        </p:tgtEl>
                                      </p:cBhvr>
                                    </p:animEffect>
                                  </p:childTnLst>
                                  <p:subTnLst>
                                    <p:audio>
                                      <p:cMediaNode>
                                        <p:cTn display="0" masterRel="sameClick">
                                          <p:stCondLst>
                                            <p:cond evt="begin" delay="0">
                                              <p:tn val="13"/>
                                            </p:cond>
                                          </p:stCondLst>
                                          <p:endCondLst>
                                            <p:cond evt="onStopAudio" delay="0">
                                              <p:tgtEl>
                                                <p:sldTgt/>
                                              </p:tgtEl>
                                            </p:cond>
                                          </p:endCondLst>
                                        </p:cTn>
                                        <p:tgtEl>
                                          <p:sndTgt r:embed="rId2" name="Don Juan Piste 11.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normAutofit fontScale="85000" lnSpcReduction="10000"/>
          </a:bodyPr>
          <a:lstStyle/>
          <a:p>
            <a:r>
              <a:rPr lang="es-ES" b="1">
                <a:solidFill>
                  <a:srgbClr val="FFFF00"/>
                </a:solidFill>
                <a:latin typeface="David" pitchFamily="34" charset="-79"/>
                <a:cs typeface="David" pitchFamily="34" charset="-79"/>
              </a:rPr>
              <a:t>La co</a:t>
            </a:r>
            <a:r>
              <a:rPr lang="es-ES" b="1" u="sng">
                <a:solidFill>
                  <a:srgbClr val="FFFF00"/>
                </a:solidFill>
                <a:latin typeface="David" pitchFamily="34" charset="-79"/>
                <a:cs typeface="David" pitchFamily="34" charset="-79"/>
              </a:rPr>
              <a:t>j</a:t>
            </a:r>
            <a:r>
              <a:rPr lang="es-ES" b="1">
                <a:solidFill>
                  <a:srgbClr val="FFFF00"/>
                </a:solidFill>
                <a:latin typeface="David" pitchFamily="34" charset="-79"/>
                <a:cs typeface="David" pitchFamily="34" charset="-79"/>
              </a:rPr>
              <a:t>io en sus brazos y la be</a:t>
            </a:r>
            <a:r>
              <a:rPr lang="es-ES" b="1" u="sng">
                <a:solidFill>
                  <a:srgbClr val="FFFF00"/>
                </a:solidFill>
                <a:latin typeface="David" pitchFamily="34" charset="-79"/>
                <a:cs typeface="David" pitchFamily="34" charset="-79"/>
              </a:rPr>
              <a:t>zz</a:t>
            </a:r>
            <a:r>
              <a:rPr lang="es-ES" b="1">
                <a:solidFill>
                  <a:srgbClr val="FFFF00"/>
                </a:solidFill>
                <a:latin typeface="David" pitchFamily="34" charset="-79"/>
                <a:cs typeface="David" pitchFamily="34" charset="-79"/>
              </a:rPr>
              <a:t>o en la boca largo, largo, </a:t>
            </a:r>
            <a:r>
              <a:rPr lang="es-ES" b="1" u="sng">
                <a:solidFill>
                  <a:srgbClr val="FFFF00"/>
                </a:solidFill>
                <a:latin typeface="David" pitchFamily="34" charset="-79"/>
                <a:cs typeface="David" pitchFamily="34" charset="-79"/>
              </a:rPr>
              <a:t>h</a:t>
            </a:r>
            <a:r>
              <a:rPr lang="es-ES" b="1">
                <a:solidFill>
                  <a:srgbClr val="FFFF00"/>
                </a:solidFill>
                <a:latin typeface="David" pitchFamily="34" charset="-79"/>
                <a:cs typeface="David" pitchFamily="34" charset="-79"/>
              </a:rPr>
              <a:t>atta (hasta) que la faltó el respiro.</a:t>
            </a:r>
            <a:endParaRPr lang="fr-FR">
              <a:solidFill>
                <a:srgbClr val="FFFF00"/>
              </a:solidFill>
              <a:latin typeface="David" pitchFamily="34" charset="-79"/>
              <a:cs typeface="David" pitchFamily="34" charset="-79"/>
            </a:endParaRPr>
          </a:p>
          <a:p>
            <a:r>
              <a:rPr lang="es-ES" b="1">
                <a:solidFill>
                  <a:srgbClr val="FFFF00"/>
                </a:solidFill>
                <a:latin typeface="David" pitchFamily="34" charset="-79"/>
                <a:cs typeface="David" pitchFamily="34" charset="-79"/>
              </a:rPr>
              <a:t>¿Qué marido desha a una mu</a:t>
            </a:r>
            <a:r>
              <a:rPr lang="es-ES" b="1" u="sng">
                <a:solidFill>
                  <a:srgbClr val="FFFF00"/>
                </a:solidFill>
                <a:latin typeface="David" pitchFamily="34" charset="-79"/>
                <a:cs typeface="David" pitchFamily="34" charset="-79"/>
              </a:rPr>
              <a:t>j</a:t>
            </a:r>
            <a:r>
              <a:rPr lang="es-ES" b="1">
                <a:solidFill>
                  <a:srgbClr val="FFFF00"/>
                </a:solidFill>
                <a:latin typeface="David" pitchFamily="34" charset="-79"/>
                <a:cs typeface="David" pitchFamily="34" charset="-79"/>
              </a:rPr>
              <a:t>er como esta sola, no sabe que hay lobos soltos (sueltos) por estos barrios?</a:t>
            </a:r>
            <a:endParaRPr lang="fr-FR">
              <a:solidFill>
                <a:srgbClr val="FFFF00"/>
              </a:solidFill>
              <a:latin typeface="David" pitchFamily="34" charset="-79"/>
              <a:cs typeface="David" pitchFamily="34" charset="-79"/>
            </a:endParaRPr>
          </a:p>
          <a:p>
            <a:r>
              <a:rPr lang="es-ES" b="1">
                <a:solidFill>
                  <a:srgbClr val="FFFF00"/>
                </a:solidFill>
                <a:latin typeface="David" pitchFamily="34" charset="-79"/>
                <a:cs typeface="David" pitchFamily="34" charset="-79"/>
              </a:rPr>
              <a:t>-Ay, como me endujea (marea), disho ella, ¿te gusta? Si, si, máz, máz, no te pares.</a:t>
            </a:r>
            <a:endParaRPr lang="fr-FR">
              <a:solidFill>
                <a:srgbClr val="FFFF00"/>
              </a:solidFill>
              <a:latin typeface="David" pitchFamily="34" charset="-79"/>
              <a:cs typeface="David" pitchFamily="34" charset="-79"/>
            </a:endParaRPr>
          </a:p>
          <a:p>
            <a:endParaRPr lang="fr-FR">
              <a:solidFill>
                <a:srgbClr val="FFFF00"/>
              </a:solidFill>
              <a:latin typeface="David" pitchFamily="34" charset="-79"/>
              <a:cs typeface="David" pitchFamily="34" charset="-79"/>
            </a:endParaRPr>
          </a:p>
        </p:txBody>
      </p:sp>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3144" y="1635646"/>
            <a:ext cx="2956342" cy="1935447"/>
          </a:xfrm>
          <a:prstGeom prst="rect">
            <a:avLst/>
          </a:prstGeom>
          <a:ln>
            <a:noFill/>
          </a:ln>
          <a:effectLst>
            <a:softEdge rad="112500"/>
          </a:effectLst>
        </p:spPr>
      </p:pic>
    </p:spTree>
    <p:extLst>
      <p:ext uri="{BB962C8B-B14F-4D97-AF65-F5344CB8AC3E}">
        <p14:creationId xmlns:p14="http://schemas.microsoft.com/office/powerpoint/2010/main" val="3091558176"/>
      </p:ext>
    </p:extLst>
  </p:cSld>
  <p:clrMapOvr>
    <a:masterClrMapping/>
  </p:clrMapOvr>
  <mc:AlternateContent xmlns:mc="http://schemas.openxmlformats.org/markup-compatibility/2006" xmlns:p14="http://schemas.microsoft.com/office/powerpoint/2010/main">
    <mc:Choice Requires="p14">
      <p:transition spd="slow" p14:dur="1400" advTm="32337">
        <p14:ripple/>
      </p:transition>
    </mc:Choice>
    <mc:Fallback xmlns="">
      <p:transition spd="slow" advTm="3233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Don Juan piste 12.wav"/>
                                        </p:tgtEl>
                                      </p:cMediaNode>
                                    </p:audio>
                                  </p:subTnLst>
                                </p:cTn>
                              </p:par>
                            </p:childTnLst>
                          </p:cTn>
                        </p:par>
                        <p:par>
                          <p:cTn id="12" fill="hold">
                            <p:stCondLst>
                              <p:cond delay="500"/>
                            </p:stCondLst>
                            <p:childTnLst>
                              <p:par>
                                <p:cTn id="13" presetID="41" presetClass="entr" presetSubtype="0" fill="hold" grpId="0"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50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17" dur="50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3">
                                            <p:txEl>
                                              <p:pRg st="1" end="1"/>
                                            </p:txEl>
                                          </p:spTgt>
                                        </p:tgtEl>
                                      </p:cBhvr>
                                    </p:animEffect>
                                  </p:childTnLst>
                                  <p:subTnLst>
                                    <p:audio>
                                      <p:cMediaNode>
                                        <p:cTn display="0" masterRel="sameClick">
                                          <p:stCondLst>
                                            <p:cond evt="begin" delay="0">
                                              <p:tn val="13"/>
                                            </p:cond>
                                          </p:stCondLst>
                                          <p:endCondLst>
                                            <p:cond evt="onStopAudio" delay="0">
                                              <p:tgtEl>
                                                <p:sldTgt/>
                                              </p:tgtEl>
                                            </p:cond>
                                          </p:endCondLst>
                                        </p:cTn>
                                        <p:tgtEl>
                                          <p:sndTgt r:embed="rId2" name="Don Juan piste 12.wav"/>
                                        </p:tgtEl>
                                      </p:cMediaNode>
                                    </p:audio>
                                  </p:subTnLst>
                                </p:cTn>
                              </p:par>
                            </p:childTnLst>
                          </p:cTn>
                        </p:par>
                        <p:par>
                          <p:cTn id="20" fill="hold">
                            <p:stCondLst>
                              <p:cond delay="1000"/>
                            </p:stCondLst>
                            <p:childTnLst>
                              <p:par>
                                <p:cTn id="21" presetID="41" presetClass="entr" presetSubtype="0" fill="hold" grpId="0" nodeType="after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500" fill="hold"/>
                                        <p:tgtEl>
                                          <p:spTgt spid="3">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3">
                                            <p:txEl>
                                              <p:pRg st="2" end="2"/>
                                            </p:txEl>
                                          </p:spTgt>
                                        </p:tgtEl>
                                        <p:attrNameLst>
                                          <p:attrName>ppt_y</p:attrName>
                                        </p:attrNameLst>
                                      </p:cBhvr>
                                      <p:tavLst>
                                        <p:tav tm="0">
                                          <p:val>
                                            <p:strVal val="#ppt_y"/>
                                          </p:val>
                                        </p:tav>
                                        <p:tav tm="100000">
                                          <p:val>
                                            <p:strVal val="#ppt_y"/>
                                          </p:val>
                                        </p:tav>
                                      </p:tavLst>
                                    </p:anim>
                                    <p:anim calcmode="lin" valueType="num">
                                      <p:cBhvr>
                                        <p:cTn id="25" dur="500" fill="hold"/>
                                        <p:tgtEl>
                                          <p:spTgt spid="3">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3">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3">
                                            <p:txEl>
                                              <p:pRg st="2" end="2"/>
                                            </p:txEl>
                                          </p:spTgt>
                                        </p:tgtEl>
                                      </p:cBhvr>
                                    </p:animEffect>
                                  </p:childTnLst>
                                  <p:subTnLst>
                                    <p:audio>
                                      <p:cMediaNode>
                                        <p:cTn display="0" masterRel="sameClick">
                                          <p:stCondLst>
                                            <p:cond evt="begin" delay="0">
                                              <p:tn val="21"/>
                                            </p:cond>
                                          </p:stCondLst>
                                          <p:endCondLst>
                                            <p:cond evt="onStopAudio" delay="0">
                                              <p:tgtEl>
                                                <p:sldTgt/>
                                              </p:tgtEl>
                                            </p:cond>
                                          </p:endCondLst>
                                        </p:cTn>
                                        <p:tgtEl>
                                          <p:sndTgt r:embed="rId2" name="Don Juan piste 12.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normAutofit fontScale="85000" lnSpcReduction="20000"/>
          </a:bodyPr>
          <a:lstStyle/>
          <a:p>
            <a:r>
              <a:rPr lang="es-ES" b="1">
                <a:solidFill>
                  <a:srgbClr val="FFFF00"/>
                </a:solidFill>
                <a:latin typeface="David" pitchFamily="34" charset="-79"/>
                <a:cs typeface="David" pitchFamily="34" charset="-79"/>
              </a:rPr>
              <a:t>El empeci</a:t>
            </a:r>
            <a:r>
              <a:rPr lang="es-ES" b="1" u="sng">
                <a:solidFill>
                  <a:srgbClr val="FFFF00"/>
                </a:solidFill>
                <a:latin typeface="David" pitchFamily="34" charset="-79"/>
                <a:cs typeface="David" pitchFamily="34" charset="-79"/>
              </a:rPr>
              <a:t>j</a:t>
            </a:r>
            <a:r>
              <a:rPr lang="es-ES" b="1">
                <a:solidFill>
                  <a:srgbClr val="FFFF00"/>
                </a:solidFill>
                <a:latin typeface="David" pitchFamily="34" charset="-79"/>
                <a:cs typeface="David" pitchFamily="34" charset="-79"/>
              </a:rPr>
              <a:t>ó (empezó) a quitarla los atuendos, uno por uno despacieto, despacieto,</a:t>
            </a:r>
            <a:r>
              <a:rPr lang="es-ES" b="1" u="sng">
                <a:solidFill>
                  <a:srgbClr val="FFFF00"/>
                </a:solidFill>
                <a:latin typeface="David" pitchFamily="34" charset="-79"/>
                <a:cs typeface="David" pitchFamily="34" charset="-79"/>
              </a:rPr>
              <a:t> h</a:t>
            </a:r>
            <a:r>
              <a:rPr lang="es-ES" b="1">
                <a:solidFill>
                  <a:srgbClr val="FFFF00"/>
                </a:solidFill>
                <a:latin typeface="David" pitchFamily="34" charset="-79"/>
                <a:cs typeface="David" pitchFamily="34" charset="-79"/>
              </a:rPr>
              <a:t>atta que no quedó nada. La afalagaba (acariciaba) y la be</a:t>
            </a:r>
            <a:r>
              <a:rPr lang="es-ES" b="1" u="sng">
                <a:solidFill>
                  <a:srgbClr val="FFFF00"/>
                </a:solidFill>
                <a:latin typeface="David" pitchFamily="34" charset="-79"/>
                <a:cs typeface="David" pitchFamily="34" charset="-79"/>
              </a:rPr>
              <a:t>zz</a:t>
            </a:r>
            <a:r>
              <a:rPr lang="es-ES" b="1">
                <a:solidFill>
                  <a:srgbClr val="FFFF00"/>
                </a:solidFill>
                <a:latin typeface="David" pitchFamily="34" charset="-79"/>
                <a:cs typeface="David" pitchFamily="34" charset="-79"/>
              </a:rPr>
              <a:t>aba cada pedazito de su puerpo (cuerpo), sudaban, esas manos la volvían loca. Sabía darle tanta pla</a:t>
            </a:r>
            <a:r>
              <a:rPr lang="es-ES" b="1" u="sng">
                <a:solidFill>
                  <a:srgbClr val="FFFF00"/>
                </a:solidFill>
                <a:latin typeface="David" pitchFamily="34" charset="-79"/>
                <a:cs typeface="David" pitchFamily="34" charset="-79"/>
              </a:rPr>
              <a:t>z</a:t>
            </a:r>
            <a:r>
              <a:rPr lang="es-ES" b="1">
                <a:solidFill>
                  <a:srgbClr val="FFFF00"/>
                </a:solidFill>
                <a:latin typeface="David" pitchFamily="34" charset="-79"/>
                <a:cs typeface="David" pitchFamily="34" charset="-79"/>
              </a:rPr>
              <a:t>er (placer) que quería gritar de gozo, Don Juan era muy davivo</a:t>
            </a:r>
            <a:r>
              <a:rPr lang="es-ES" b="1" u="sng">
                <a:solidFill>
                  <a:srgbClr val="FFFF00"/>
                </a:solidFill>
                <a:latin typeface="David" pitchFamily="34" charset="-79"/>
                <a:cs typeface="David" pitchFamily="34" charset="-79"/>
              </a:rPr>
              <a:t>zz</a:t>
            </a:r>
            <a:r>
              <a:rPr lang="es-ES" b="1">
                <a:solidFill>
                  <a:srgbClr val="FFFF00"/>
                </a:solidFill>
                <a:latin typeface="David" pitchFamily="34" charset="-79"/>
                <a:cs typeface="David" pitchFamily="34" charset="-79"/>
              </a:rPr>
              <a:t>o (generoso) con su cariño, muy </a:t>
            </a:r>
            <a:r>
              <a:rPr lang="es-ES" b="1" u="sng">
                <a:solidFill>
                  <a:srgbClr val="FFFF00"/>
                </a:solidFill>
                <a:latin typeface="David" pitchFamily="34" charset="-79"/>
                <a:cs typeface="David" pitchFamily="34" charset="-79"/>
              </a:rPr>
              <a:t>h</a:t>
            </a:r>
            <a:r>
              <a:rPr lang="es-ES" b="1">
                <a:solidFill>
                  <a:srgbClr val="FFFF00"/>
                </a:solidFill>
                <a:latin typeface="David" pitchFamily="34" charset="-79"/>
                <a:cs typeface="David" pitchFamily="34" charset="-79"/>
              </a:rPr>
              <a:t>nin (dulce).</a:t>
            </a:r>
            <a:endParaRPr lang="fr-FR">
              <a:solidFill>
                <a:srgbClr val="FFFF00"/>
              </a:solidFill>
              <a:latin typeface="David" pitchFamily="34" charset="-79"/>
              <a:cs typeface="David" pitchFamily="34" charset="-79"/>
            </a:endParaRPr>
          </a:p>
          <a:p>
            <a:endParaRPr lang="fr-FR">
              <a:solidFill>
                <a:srgbClr val="FFFF00"/>
              </a:solidFill>
              <a:latin typeface="David" pitchFamily="34" charset="-79"/>
              <a:cs typeface="David" pitchFamily="34" charset="-79"/>
            </a:endParaRPr>
          </a:p>
        </p:txBody>
      </p:sp>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5537" y="1275606"/>
            <a:ext cx="2704982" cy="3178354"/>
          </a:xfrm>
          <a:prstGeom prst="rect">
            <a:avLst/>
          </a:prstGeom>
          <a:ln>
            <a:noFill/>
          </a:ln>
          <a:effectLst>
            <a:softEdge rad="112500"/>
          </a:effectLst>
        </p:spPr>
      </p:pic>
    </p:spTree>
    <p:extLst>
      <p:ext uri="{BB962C8B-B14F-4D97-AF65-F5344CB8AC3E}">
        <p14:creationId xmlns:p14="http://schemas.microsoft.com/office/powerpoint/2010/main" val="950852511"/>
      </p:ext>
    </p:extLst>
  </p:cSld>
  <p:clrMapOvr>
    <a:masterClrMapping/>
  </p:clrMapOvr>
  <mc:AlternateContent xmlns:mc="http://schemas.openxmlformats.org/markup-compatibility/2006" xmlns:p14="http://schemas.microsoft.com/office/powerpoint/2010/main">
    <mc:Choice Requires="p14">
      <p:transition spd="slow" p14:dur="1400" advTm="37424">
        <p14:ripple/>
      </p:transition>
    </mc:Choice>
    <mc:Fallback xmlns="">
      <p:transition spd="slow" advTm="3742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Don Juan Piste 13.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normAutofit fontScale="92500" lnSpcReduction="10000"/>
          </a:bodyPr>
          <a:lstStyle/>
          <a:p>
            <a:r>
              <a:rPr lang="es-ES" b="1">
                <a:solidFill>
                  <a:srgbClr val="FFFF00"/>
                </a:solidFill>
                <a:latin typeface="David" pitchFamily="34" charset="-79"/>
                <a:cs typeface="David" pitchFamily="34" charset="-79"/>
              </a:rPr>
              <a:t>Mammá nuncua me dishites que uno podía sentir tanta farja (alegría). Esto era como un baile moruno. Sus puerpos apegados (pegados) en uno, no quería que esto no se acabe nuncua.</a:t>
            </a:r>
            <a:endParaRPr lang="fr-FR">
              <a:solidFill>
                <a:srgbClr val="FFFF00"/>
              </a:solidFill>
              <a:latin typeface="David" pitchFamily="34" charset="-79"/>
              <a:cs typeface="David" pitchFamily="34" charset="-79"/>
            </a:endParaRPr>
          </a:p>
          <a:p>
            <a:r>
              <a:rPr lang="es-ES" b="1">
                <a:solidFill>
                  <a:srgbClr val="FFFF00"/>
                </a:solidFill>
                <a:latin typeface="David" pitchFamily="34" charset="-79"/>
                <a:cs typeface="David" pitchFamily="34" charset="-79"/>
              </a:rPr>
              <a:t>Ueno todas las co</a:t>
            </a:r>
            <a:r>
              <a:rPr lang="es-ES" b="1" u="sng">
                <a:solidFill>
                  <a:srgbClr val="FFFF00"/>
                </a:solidFill>
                <a:latin typeface="David" pitchFamily="34" charset="-79"/>
                <a:cs typeface="David" pitchFamily="34" charset="-79"/>
              </a:rPr>
              <a:t>z</a:t>
            </a:r>
            <a:r>
              <a:rPr lang="es-ES" b="1">
                <a:solidFill>
                  <a:srgbClr val="FFFF00"/>
                </a:solidFill>
                <a:latin typeface="David" pitchFamily="34" charset="-79"/>
                <a:cs typeface="David" pitchFamily="34" charset="-79"/>
              </a:rPr>
              <a:t>as uenas tienen un fin, Don Izake volvió.</a:t>
            </a:r>
            <a:endParaRPr lang="fr-FR">
              <a:solidFill>
                <a:srgbClr val="FFFF00"/>
              </a:solidFill>
              <a:latin typeface="David" pitchFamily="34" charset="-79"/>
              <a:cs typeface="David" pitchFamily="34" charset="-79"/>
            </a:endParaRPr>
          </a:p>
          <a:p>
            <a:endParaRPr lang="fr-FR">
              <a:solidFill>
                <a:srgbClr val="FFFF00"/>
              </a:solidFill>
              <a:latin typeface="David" pitchFamily="34" charset="-79"/>
              <a:cs typeface="David" pitchFamily="34" charset="-79"/>
            </a:endParaRPr>
          </a:p>
        </p:txBody>
      </p:sp>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7584" y="1160159"/>
            <a:ext cx="2304256" cy="3466580"/>
          </a:xfrm>
          <a:prstGeom prst="rect">
            <a:avLst/>
          </a:prstGeom>
          <a:ln>
            <a:noFill/>
          </a:ln>
          <a:effectLst>
            <a:softEdge rad="112500"/>
          </a:effectLst>
        </p:spPr>
      </p:pic>
    </p:spTree>
    <p:extLst>
      <p:ext uri="{BB962C8B-B14F-4D97-AF65-F5344CB8AC3E}">
        <p14:creationId xmlns:p14="http://schemas.microsoft.com/office/powerpoint/2010/main" val="1785349571"/>
      </p:ext>
    </p:extLst>
  </p:cSld>
  <p:clrMapOvr>
    <a:masterClrMapping/>
  </p:clrMapOvr>
  <mc:AlternateContent xmlns:mc="http://schemas.openxmlformats.org/markup-compatibility/2006" xmlns:p14="http://schemas.microsoft.com/office/powerpoint/2010/main">
    <mc:Choice Requires="p14">
      <p:transition spd="slow" p14:dur="1400" advTm="31675">
        <p14:ripple/>
      </p:transition>
    </mc:Choice>
    <mc:Fallback xmlns="">
      <p:transition spd="slow" advTm="3167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Don Juan Piste 14.wav"/>
                                        </p:tgtEl>
                                      </p:cMediaNode>
                                    </p:audio>
                                  </p:subTnLst>
                                </p:cTn>
                              </p:par>
                            </p:childTnLst>
                          </p:cTn>
                        </p:par>
                        <p:par>
                          <p:cTn id="12" fill="hold">
                            <p:stCondLst>
                              <p:cond delay="500"/>
                            </p:stCondLst>
                            <p:childTnLst>
                              <p:par>
                                <p:cTn id="13" presetID="41" presetClass="entr" presetSubtype="0" fill="hold" grpId="0"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50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17" dur="50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3">
                                            <p:txEl>
                                              <p:pRg st="1" end="1"/>
                                            </p:txEl>
                                          </p:spTgt>
                                        </p:tgtEl>
                                      </p:cBhvr>
                                    </p:animEffect>
                                  </p:childTnLst>
                                  <p:subTnLst>
                                    <p:audio>
                                      <p:cMediaNode>
                                        <p:cTn display="0" masterRel="sameClick">
                                          <p:stCondLst>
                                            <p:cond evt="begin" delay="0">
                                              <p:tn val="13"/>
                                            </p:cond>
                                          </p:stCondLst>
                                          <p:endCondLst>
                                            <p:cond evt="onStopAudio" delay="0">
                                              <p:tgtEl>
                                                <p:sldTgt/>
                                              </p:tgtEl>
                                            </p:cond>
                                          </p:endCondLst>
                                        </p:cTn>
                                        <p:tgtEl>
                                          <p:sndTgt r:embed="rId2" name="Don Juan Piste 14.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normAutofit fontScale="77500" lnSpcReduction="20000"/>
          </a:bodyPr>
          <a:lstStyle/>
          <a:p>
            <a:r>
              <a:rPr lang="es-ES" b="1">
                <a:solidFill>
                  <a:srgbClr val="FFFF00"/>
                </a:solidFill>
                <a:latin typeface="David" pitchFamily="34" charset="-79"/>
                <a:cs typeface="David" pitchFamily="34" charset="-79"/>
              </a:rPr>
              <a:t>Las ve</a:t>
            </a:r>
            <a:r>
              <a:rPr lang="es-ES" b="1" u="sng">
                <a:solidFill>
                  <a:srgbClr val="FFFF00"/>
                </a:solidFill>
                <a:latin typeface="David" pitchFamily="34" charset="-79"/>
                <a:cs typeface="David" pitchFamily="34" charset="-79"/>
              </a:rPr>
              <a:t>z</a:t>
            </a:r>
            <a:r>
              <a:rPr lang="es-ES" b="1">
                <a:solidFill>
                  <a:srgbClr val="FFFF00"/>
                </a:solidFill>
                <a:latin typeface="David" pitchFamily="34" charset="-79"/>
                <a:cs typeface="David" pitchFamily="34" charset="-79"/>
              </a:rPr>
              <a:t>inas se queshaban (quejaban) a ella que sus maridos no laz ava</a:t>
            </a:r>
            <a:r>
              <a:rPr lang="es-ES" b="1" u="sng">
                <a:solidFill>
                  <a:srgbClr val="FFFF00"/>
                </a:solidFill>
                <a:latin typeface="David" pitchFamily="34" charset="-79"/>
                <a:cs typeface="David" pitchFamily="34" charset="-79"/>
              </a:rPr>
              <a:t>zz</a:t>
            </a:r>
            <a:r>
              <a:rPr lang="es-ES" b="1">
                <a:solidFill>
                  <a:srgbClr val="FFFF00"/>
                </a:solidFill>
                <a:latin typeface="David" pitchFamily="34" charset="-79"/>
                <a:cs typeface="David" pitchFamily="34" charset="-79"/>
              </a:rPr>
              <a:t>iaban (alegraban). Y ella que conoció la gloria las encommendo (aconsejó) a Don Juan como amen</a:t>
            </a:r>
            <a:r>
              <a:rPr lang="es-ES" b="1" u="sng">
                <a:solidFill>
                  <a:srgbClr val="FFFF00"/>
                </a:solidFill>
                <a:latin typeface="David" pitchFamily="34" charset="-79"/>
                <a:cs typeface="David" pitchFamily="34" charset="-79"/>
              </a:rPr>
              <a:t>j</a:t>
            </a:r>
            <a:r>
              <a:rPr lang="es-ES" b="1">
                <a:solidFill>
                  <a:srgbClr val="FFFF00"/>
                </a:solidFill>
                <a:latin typeface="David" pitchFamily="34" charset="-79"/>
                <a:cs typeface="David" pitchFamily="34" charset="-79"/>
              </a:rPr>
              <a:t>ura (cura). Y ansina (así) fue que Don Juan pasaba las noshes de una ca</a:t>
            </a:r>
            <a:r>
              <a:rPr lang="es-ES" b="1" u="sng">
                <a:solidFill>
                  <a:srgbClr val="FFFF00"/>
                </a:solidFill>
                <a:latin typeface="David" pitchFamily="34" charset="-79"/>
                <a:cs typeface="David" pitchFamily="34" charset="-79"/>
              </a:rPr>
              <a:t>zz</a:t>
            </a:r>
            <a:r>
              <a:rPr lang="es-ES" b="1">
                <a:solidFill>
                  <a:srgbClr val="FFFF00"/>
                </a:solidFill>
                <a:latin typeface="David" pitchFamily="34" charset="-79"/>
                <a:cs typeface="David" pitchFamily="34" charset="-79"/>
              </a:rPr>
              <a:t>a a la otra en la cale</a:t>
            </a:r>
            <a:r>
              <a:rPr lang="es-ES" b="1" u="sng">
                <a:solidFill>
                  <a:srgbClr val="FFFF00"/>
                </a:solidFill>
                <a:latin typeface="David" pitchFamily="34" charset="-79"/>
                <a:cs typeface="David" pitchFamily="34" charset="-79"/>
              </a:rPr>
              <a:t>j</a:t>
            </a:r>
            <a:r>
              <a:rPr lang="es-ES" b="1">
                <a:solidFill>
                  <a:srgbClr val="FFFF00"/>
                </a:solidFill>
                <a:latin typeface="David" pitchFamily="34" charset="-79"/>
                <a:cs typeface="David" pitchFamily="34" charset="-79"/>
              </a:rPr>
              <a:t>a Chinguiti. Se volvió tan famo</a:t>
            </a:r>
            <a:r>
              <a:rPr lang="es-ES" b="1" u="sng">
                <a:solidFill>
                  <a:srgbClr val="FFFF00"/>
                </a:solidFill>
                <a:latin typeface="David" pitchFamily="34" charset="-79"/>
                <a:cs typeface="David" pitchFamily="34" charset="-79"/>
              </a:rPr>
              <a:t>zz</a:t>
            </a:r>
            <a:r>
              <a:rPr lang="es-ES" b="1">
                <a:solidFill>
                  <a:srgbClr val="FFFF00"/>
                </a:solidFill>
                <a:latin typeface="David" pitchFamily="34" charset="-79"/>
                <a:cs typeface="David" pitchFamily="34" charset="-79"/>
              </a:rPr>
              <a:t>o que ya no le abondaban (no eran bastante) sus manos y tuvo que tomar un ayudante que le acuda (ayude).</a:t>
            </a:r>
            <a:endParaRPr lang="fr-FR">
              <a:solidFill>
                <a:srgbClr val="FFFF00"/>
              </a:solidFill>
              <a:latin typeface="David" pitchFamily="34" charset="-79"/>
              <a:cs typeface="David" pitchFamily="34" charset="-79"/>
            </a:endParaRPr>
          </a:p>
          <a:p>
            <a:endParaRPr lang="fr-FR">
              <a:solidFill>
                <a:srgbClr val="FFFF00"/>
              </a:solidFill>
              <a:latin typeface="David" pitchFamily="34" charset="-79"/>
              <a:cs typeface="David" pitchFamily="34" charset="-79"/>
            </a:endParaRPr>
          </a:p>
        </p:txBody>
      </p:sp>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9552" y="1712133"/>
            <a:ext cx="2880320" cy="2157460"/>
          </a:xfrm>
          <a:prstGeom prst="rect">
            <a:avLst/>
          </a:prstGeom>
          <a:ln>
            <a:noFill/>
          </a:ln>
          <a:effectLst>
            <a:softEdge rad="112500"/>
          </a:effectLst>
        </p:spPr>
      </p:pic>
    </p:spTree>
    <p:extLst>
      <p:ext uri="{BB962C8B-B14F-4D97-AF65-F5344CB8AC3E}">
        <p14:creationId xmlns:p14="http://schemas.microsoft.com/office/powerpoint/2010/main" val="3770826026"/>
      </p:ext>
    </p:extLst>
  </p:cSld>
  <p:clrMapOvr>
    <a:masterClrMapping/>
  </p:clrMapOvr>
  <mc:AlternateContent xmlns:mc="http://schemas.openxmlformats.org/markup-compatibility/2006" xmlns:p14="http://schemas.microsoft.com/office/powerpoint/2010/main">
    <mc:Choice Requires="p14">
      <p:transition spd="slow" p14:dur="1400" advTm="41673">
        <p14:ripple/>
      </p:transition>
    </mc:Choice>
    <mc:Fallback xmlns="">
      <p:transition spd="slow" advTm="4167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Don Juan Piste 15.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normAutofit lnSpcReduction="10000"/>
          </a:bodyPr>
          <a:lstStyle/>
          <a:p>
            <a:r>
              <a:rPr lang="es-ES" b="1">
                <a:solidFill>
                  <a:srgbClr val="FFFF00"/>
                </a:solidFill>
                <a:latin typeface="David" pitchFamily="34" charset="-79"/>
                <a:cs typeface="David" pitchFamily="34" charset="-79"/>
              </a:rPr>
              <a:t>Las mu</a:t>
            </a:r>
            <a:r>
              <a:rPr lang="es-ES" b="1" u="sng">
                <a:solidFill>
                  <a:srgbClr val="FFFF00"/>
                </a:solidFill>
                <a:latin typeface="David" pitchFamily="34" charset="-79"/>
                <a:cs typeface="David" pitchFamily="34" charset="-79"/>
              </a:rPr>
              <a:t>j</a:t>
            </a:r>
            <a:r>
              <a:rPr lang="es-ES" b="1">
                <a:solidFill>
                  <a:srgbClr val="FFFF00"/>
                </a:solidFill>
                <a:latin typeface="David" pitchFamily="34" charset="-79"/>
                <a:cs typeface="David" pitchFamily="34" charset="-79"/>
              </a:rPr>
              <a:t>eres que aprendieron los pla</a:t>
            </a:r>
            <a:r>
              <a:rPr lang="es-ES" b="1" u="sng">
                <a:solidFill>
                  <a:srgbClr val="FFFF00"/>
                </a:solidFill>
                <a:latin typeface="David" pitchFamily="34" charset="-79"/>
                <a:cs typeface="David" pitchFamily="34" charset="-79"/>
              </a:rPr>
              <a:t>zz</a:t>
            </a:r>
            <a:r>
              <a:rPr lang="es-ES" b="1">
                <a:solidFill>
                  <a:srgbClr val="FFFF00"/>
                </a:solidFill>
                <a:latin typeface="David" pitchFamily="34" charset="-79"/>
                <a:cs typeface="David" pitchFamily="34" charset="-79"/>
              </a:rPr>
              <a:t>eres del amor ambe</a:t>
            </a:r>
            <a:r>
              <a:rPr lang="es-ES" b="1" u="sng">
                <a:solidFill>
                  <a:srgbClr val="FFFF00"/>
                </a:solidFill>
                <a:latin typeface="David" pitchFamily="34" charset="-79"/>
                <a:cs typeface="David" pitchFamily="34" charset="-79"/>
              </a:rPr>
              <a:t>zz</a:t>
            </a:r>
            <a:r>
              <a:rPr lang="es-ES" b="1">
                <a:solidFill>
                  <a:srgbClr val="FFFF00"/>
                </a:solidFill>
                <a:latin typeface="David" pitchFamily="34" charset="-79"/>
                <a:cs typeface="David" pitchFamily="34" charset="-79"/>
              </a:rPr>
              <a:t>aron (enseñaron) a los maridos. La cale</a:t>
            </a:r>
            <a:r>
              <a:rPr lang="es-ES" b="1" u="sng">
                <a:solidFill>
                  <a:srgbClr val="FFFF00"/>
                </a:solidFill>
                <a:latin typeface="David" pitchFamily="34" charset="-79"/>
                <a:cs typeface="David" pitchFamily="34" charset="-79"/>
              </a:rPr>
              <a:t>j</a:t>
            </a:r>
            <a:r>
              <a:rPr lang="es-ES" b="1">
                <a:solidFill>
                  <a:srgbClr val="FFFF00"/>
                </a:solidFill>
                <a:latin typeface="David" pitchFamily="34" charset="-79"/>
                <a:cs typeface="David" pitchFamily="34" charset="-79"/>
              </a:rPr>
              <a:t>a Chinguiti se volvió la máz alegre del barrio. Tantos suspiros, jadeos, aíteos (gritos), máz, máz…..</a:t>
            </a:r>
            <a:endParaRPr lang="fr-FR">
              <a:solidFill>
                <a:srgbClr val="FFFF00"/>
              </a:solidFill>
              <a:latin typeface="David" pitchFamily="34" charset="-79"/>
              <a:cs typeface="David" pitchFamily="34" charset="-79"/>
            </a:endParaRPr>
          </a:p>
          <a:p>
            <a:endParaRPr lang="fr-FR">
              <a:solidFill>
                <a:srgbClr val="FFFF00"/>
              </a:solidFill>
              <a:latin typeface="David" pitchFamily="34" charset="-79"/>
              <a:cs typeface="David" pitchFamily="34" charset="-79"/>
            </a:endParaRPr>
          </a:p>
        </p:txBody>
      </p:sp>
      <p:pic>
        <p:nvPicPr>
          <p:cNvPr id="7" name="Imag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7544" y="524752"/>
            <a:ext cx="2736304" cy="3784889"/>
          </a:xfrm>
          <a:prstGeom prst="rect">
            <a:avLst/>
          </a:prstGeom>
          <a:ln>
            <a:noFill/>
          </a:ln>
          <a:effectLst>
            <a:softEdge rad="112500"/>
          </a:effectLst>
        </p:spPr>
      </p:pic>
    </p:spTree>
    <p:extLst>
      <p:ext uri="{BB962C8B-B14F-4D97-AF65-F5344CB8AC3E}">
        <p14:creationId xmlns:p14="http://schemas.microsoft.com/office/powerpoint/2010/main" val="3365880763"/>
      </p:ext>
    </p:extLst>
  </p:cSld>
  <p:clrMapOvr>
    <a:masterClrMapping/>
  </p:clrMapOvr>
  <mc:AlternateContent xmlns:mc="http://schemas.openxmlformats.org/markup-compatibility/2006" xmlns:p14="http://schemas.microsoft.com/office/powerpoint/2010/main">
    <mc:Choice Requires="p14">
      <p:transition spd="slow" p14:dur="1400" advTm="26319">
        <p14:ripple/>
      </p:transition>
    </mc:Choice>
    <mc:Fallback xmlns="">
      <p:transition spd="slow" advTm="2631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Don Juan Piste 16 et fin.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es-ES" sz="2400">
                <a:solidFill>
                  <a:srgbClr val="92D050"/>
                </a:solidFill>
                <a:latin typeface="Brush Script MT" pitchFamily="66" charset="0"/>
              </a:rPr>
              <a:t>Mercedes Dembo Barcessat</a:t>
            </a:r>
            <a:r>
              <a:rPr lang="fr-FR" sz="2400">
                <a:solidFill>
                  <a:srgbClr val="92D050"/>
                </a:solidFill>
                <a:latin typeface="Brush Script MT" pitchFamily="66" charset="0"/>
              </a:rPr>
              <a:t/>
            </a:r>
            <a:br>
              <a:rPr lang="fr-FR" sz="2400">
                <a:solidFill>
                  <a:srgbClr val="92D050"/>
                </a:solidFill>
                <a:latin typeface="Brush Script MT" pitchFamily="66" charset="0"/>
              </a:rPr>
            </a:br>
            <a:endParaRPr lang="fr-FR" sz="2400">
              <a:solidFill>
                <a:srgbClr val="92D050"/>
              </a:solidFill>
              <a:latin typeface="Brush Script MT" pitchFamily="66" charset="0"/>
            </a:endParaRPr>
          </a:p>
        </p:txBody>
      </p:sp>
      <p:sp>
        <p:nvSpPr>
          <p:cNvPr id="3" name="Espace réservé du contenu 2"/>
          <p:cNvSpPr>
            <a:spLocks noGrp="1"/>
          </p:cNvSpPr>
          <p:nvPr>
            <p:ph idx="1"/>
          </p:nvPr>
        </p:nvSpPr>
        <p:spPr/>
        <p:txBody>
          <a:bodyPr>
            <a:normAutofit fontScale="77500" lnSpcReduction="20000"/>
          </a:bodyPr>
          <a:lstStyle/>
          <a:p>
            <a:r>
              <a:rPr lang="es-ES" b="1">
                <a:solidFill>
                  <a:schemeClr val="accent1">
                    <a:lumMod val="40000"/>
                    <a:lumOff val="60000"/>
                  </a:schemeClr>
                </a:solidFill>
                <a:latin typeface="Brush Script MT" pitchFamily="66" charset="0"/>
              </a:rPr>
              <a:t>Mercedes Dembo Barcesat. Nació en Soko l’Arba, Marruecos, de padres larachenses. Vivió su niñez en Larache y Soko l’Arba, y luego emigró a Israel y años más tarde a Australia. Actualmente vive en Perth Western, Australia. Escribe en inglés, francés, español y portugués, y ha participado en varias antologías.</a:t>
            </a:r>
            <a:endParaRPr lang="fr-FR">
              <a:solidFill>
                <a:schemeClr val="accent1">
                  <a:lumMod val="40000"/>
                  <a:lumOff val="60000"/>
                </a:schemeClr>
              </a:solidFill>
              <a:latin typeface="Brush Script MT" pitchFamily="66" charset="0"/>
            </a:endParaRPr>
          </a:p>
          <a:p>
            <a:r>
              <a:rPr lang="es-ES" b="1">
                <a:solidFill>
                  <a:schemeClr val="accent1">
                    <a:lumMod val="40000"/>
                    <a:lumOff val="60000"/>
                  </a:schemeClr>
                </a:solidFill>
                <a:latin typeface="Brush Script MT" pitchFamily="66" charset="0"/>
              </a:rPr>
              <a:t>Su obra, una antología en cuatro idiomas, compuesta por escritos diversos de narrativa y poesía en jaquetía, ingles, francés y español, se está editando actualmente.</a:t>
            </a:r>
            <a:endParaRPr lang="fr-FR">
              <a:solidFill>
                <a:schemeClr val="accent1">
                  <a:lumMod val="40000"/>
                  <a:lumOff val="60000"/>
                </a:schemeClr>
              </a:solidFill>
              <a:latin typeface="Brush Script MT" pitchFamily="66" charset="0"/>
            </a:endParaRPr>
          </a:p>
          <a:p>
            <a:endParaRPr lang="fr-FR">
              <a:solidFill>
                <a:schemeClr val="accent1">
                  <a:lumMod val="40000"/>
                  <a:lumOff val="60000"/>
                </a:schemeClr>
              </a:solidFill>
              <a:latin typeface="Brush Script MT" pitchFamily="66" charset="0"/>
            </a:endParaRPr>
          </a:p>
        </p:txBody>
      </p:sp>
      <p:pic>
        <p:nvPicPr>
          <p:cNvPr id="5" name="Image 4" descr="http://sergiobarce.files.wordpress.com/2012/05/mercedes-dembo1.jpg?w=500&amp;h=375">
            <a:hlinkClick r:id="rId4"/>
          </p:cNvPr>
          <p:cNvPicPr/>
          <p:nvPr/>
        </p:nvPicPr>
        <p:blipFill>
          <a:blip r:embed="rId5">
            <a:extLst>
              <a:ext uri="{28A0092B-C50C-407E-A947-70E740481C1C}">
                <a14:useLocalDpi xmlns:a14="http://schemas.microsoft.com/office/drawing/2010/main" val="0"/>
              </a:ext>
            </a:extLst>
          </a:blip>
          <a:srcRect/>
          <a:stretch>
            <a:fillRect/>
          </a:stretch>
        </p:blipFill>
        <p:spPr bwMode="auto">
          <a:xfrm>
            <a:off x="107504" y="1059582"/>
            <a:ext cx="3384376" cy="3168352"/>
          </a:xfrm>
          <a:prstGeom prst="rect">
            <a:avLst/>
          </a:prstGeom>
          <a:ln>
            <a:noFill/>
          </a:ln>
          <a:effectLst>
            <a:softEdge rad="112500"/>
          </a:effectLst>
        </p:spPr>
      </p:pic>
    </p:spTree>
    <p:custDataLst>
      <p:tags r:id="rId1"/>
    </p:custDataLst>
    <p:extLst>
      <p:ext uri="{BB962C8B-B14F-4D97-AF65-F5344CB8AC3E}">
        <p14:creationId xmlns:p14="http://schemas.microsoft.com/office/powerpoint/2010/main" val="2080099183"/>
      </p:ext>
    </p:extLst>
  </p:cSld>
  <p:clrMapOvr>
    <a:masterClrMapping/>
  </p:clrMapOvr>
  <mc:AlternateContent xmlns:mc="http://schemas.openxmlformats.org/markup-compatibility/2006">
    <mc:Choice xmlns:p14="http://schemas.microsoft.com/office/powerpoint/2010/main" Requires="p14">
      <p:transition spd="slow" p14:dur="3000" advTm="61757">
        <p14:shred/>
        <p:sndAc>
          <p:stSnd>
            <p:snd r:embed="rId3" name="Capricho Arabe Francisco Tarrega.wav"/>
          </p:stSnd>
        </p:sndAc>
      </p:transition>
    </mc:Choice>
    <mc:Fallback>
      <p:transition spd="slow" advTm="61757">
        <p:fade/>
        <p:sndAc>
          <p:stSnd>
            <p:snd r:embed="rId3" name="Capricho Arabe Francisco Tarreg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Effect transition="in" filter="fade">
                                      <p:cBhvr>
                                        <p:cTn id="9" dur="2000"/>
                                        <p:tgtEl>
                                          <p:spTgt spid="2"/>
                                        </p:tgtEl>
                                      </p:cBhvr>
                                    </p:animEffect>
                                  </p:childTnLst>
                                </p:cTn>
                              </p:par>
                            </p:childTnLst>
                          </p:cTn>
                        </p:par>
                        <p:par>
                          <p:cTn id="10" fill="hold">
                            <p:stCondLst>
                              <p:cond delay="2000"/>
                            </p:stCondLst>
                            <p:childTnLst>
                              <p:par>
                                <p:cTn id="11" presetID="31"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2000" fill="hold"/>
                                        <p:tgtEl>
                                          <p:spTgt spid="5"/>
                                        </p:tgtEl>
                                        <p:attrNameLst>
                                          <p:attrName>ppt_w</p:attrName>
                                        </p:attrNameLst>
                                      </p:cBhvr>
                                      <p:tavLst>
                                        <p:tav tm="0">
                                          <p:val>
                                            <p:fltVal val="0"/>
                                          </p:val>
                                        </p:tav>
                                        <p:tav tm="100000">
                                          <p:val>
                                            <p:strVal val="#ppt_w"/>
                                          </p:val>
                                        </p:tav>
                                      </p:tavLst>
                                    </p:anim>
                                    <p:anim calcmode="lin" valueType="num">
                                      <p:cBhvr>
                                        <p:cTn id="14" dur="2000" fill="hold"/>
                                        <p:tgtEl>
                                          <p:spTgt spid="5"/>
                                        </p:tgtEl>
                                        <p:attrNameLst>
                                          <p:attrName>ppt_h</p:attrName>
                                        </p:attrNameLst>
                                      </p:cBhvr>
                                      <p:tavLst>
                                        <p:tav tm="0">
                                          <p:val>
                                            <p:fltVal val="0"/>
                                          </p:val>
                                        </p:tav>
                                        <p:tav tm="100000">
                                          <p:val>
                                            <p:strVal val="#ppt_h"/>
                                          </p:val>
                                        </p:tav>
                                      </p:tavLst>
                                    </p:anim>
                                    <p:anim calcmode="lin" valueType="num">
                                      <p:cBhvr>
                                        <p:cTn id="15" dur="2000" fill="hold"/>
                                        <p:tgtEl>
                                          <p:spTgt spid="5"/>
                                        </p:tgtEl>
                                        <p:attrNameLst>
                                          <p:attrName>style.rotation</p:attrName>
                                        </p:attrNameLst>
                                      </p:cBhvr>
                                      <p:tavLst>
                                        <p:tav tm="0">
                                          <p:val>
                                            <p:fltVal val="90"/>
                                          </p:val>
                                        </p:tav>
                                        <p:tav tm="100000">
                                          <p:val>
                                            <p:fltVal val="0"/>
                                          </p:val>
                                        </p:tav>
                                      </p:tavLst>
                                    </p:anim>
                                    <p:animEffect transition="in" filter="fade">
                                      <p:cBhvr>
                                        <p:cTn id="16" dur="2000"/>
                                        <p:tgtEl>
                                          <p:spTgt spid="5"/>
                                        </p:tgtEl>
                                      </p:cBhvr>
                                    </p:animEffect>
                                  </p:childTnLst>
                                </p:cTn>
                              </p:par>
                            </p:childTnLst>
                          </p:cTn>
                        </p:par>
                        <p:par>
                          <p:cTn id="17" fill="hold">
                            <p:stCondLst>
                              <p:cond delay="4000"/>
                            </p:stCondLst>
                            <p:childTnLst>
                              <p:par>
                                <p:cTn id="18" presetID="35" presetClass="entr" presetSubtype="0" fill="hold" grpId="0" nodeType="afterEffect">
                                  <p:stCondLst>
                                    <p:cond delay="0"/>
                                  </p:stCondLst>
                                  <p:childTnLst>
                                    <p:set>
                                      <p:cBhvr>
                                        <p:cTn id="19" dur="1" fill="hold">
                                          <p:stCondLst>
                                            <p:cond delay="0"/>
                                          </p:stCondLst>
                                        </p:cTn>
                                        <p:tgtEl>
                                          <p:spTgt spid="3">
                                            <p:txEl>
                                              <p:pRg st="0" end="0"/>
                                            </p:txEl>
                                          </p:spTgt>
                                        </p:tgtEl>
                                        <p:attrNameLst>
                                          <p:attrName>style.visibility</p:attrName>
                                        </p:attrNameLst>
                                      </p:cBhvr>
                                      <p:to>
                                        <p:strVal val="visible"/>
                                      </p:to>
                                    </p:set>
                                    <p:animEffect transition="in" filter="fade">
                                      <p:cBhvr>
                                        <p:cTn id="20" dur="2000"/>
                                        <p:tgtEl>
                                          <p:spTgt spid="3">
                                            <p:txEl>
                                              <p:pRg st="0" end="0"/>
                                            </p:txEl>
                                          </p:spTgt>
                                        </p:tgtEl>
                                      </p:cBhvr>
                                    </p:animEffect>
                                    <p:anim calcmode="lin" valueType="num">
                                      <p:cBhvr>
                                        <p:cTn id="21" dur="2000" fill="hold"/>
                                        <p:tgtEl>
                                          <p:spTgt spid="3">
                                            <p:txEl>
                                              <p:pRg st="0" end="0"/>
                                            </p:txEl>
                                          </p:spTgt>
                                        </p:tgtEl>
                                        <p:attrNameLst>
                                          <p:attrName>style.rotation</p:attrName>
                                        </p:attrNameLst>
                                      </p:cBhvr>
                                      <p:tavLst>
                                        <p:tav tm="0">
                                          <p:val>
                                            <p:fltVal val="720"/>
                                          </p:val>
                                        </p:tav>
                                        <p:tav tm="100000">
                                          <p:val>
                                            <p:fltVal val="0"/>
                                          </p:val>
                                        </p:tav>
                                      </p:tavLst>
                                    </p:anim>
                                    <p:anim calcmode="lin" valueType="num">
                                      <p:cBhvr>
                                        <p:cTn id="22" dur="2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23" dur="2000" fill="hold"/>
                                        <p:tgtEl>
                                          <p:spTgt spid="3">
                                            <p:txEl>
                                              <p:pRg st="0" end="0"/>
                                            </p:txEl>
                                          </p:spTgt>
                                        </p:tgtEl>
                                        <p:attrNameLst>
                                          <p:attrName>ppt_w</p:attrName>
                                        </p:attrNameLst>
                                      </p:cBhvr>
                                      <p:tavLst>
                                        <p:tav tm="0">
                                          <p:val>
                                            <p:fltVal val="0"/>
                                          </p:val>
                                        </p:tav>
                                        <p:tav tm="100000">
                                          <p:val>
                                            <p:strVal val="#ppt_w"/>
                                          </p:val>
                                        </p:tav>
                                      </p:tavLst>
                                    </p:anim>
                                  </p:childTnLst>
                                </p:cTn>
                              </p:par>
                            </p:childTnLst>
                          </p:cTn>
                        </p:par>
                        <p:par>
                          <p:cTn id="24" fill="hold">
                            <p:stCondLst>
                              <p:cond delay="6000"/>
                            </p:stCondLst>
                            <p:childTnLst>
                              <p:par>
                                <p:cTn id="25" presetID="35" presetClass="entr" presetSubtype="0" fill="hold" grpId="0" nodeType="afterEffect">
                                  <p:stCondLst>
                                    <p:cond delay="0"/>
                                  </p:stCondLst>
                                  <p:childTnLst>
                                    <p:set>
                                      <p:cBhvr>
                                        <p:cTn id="26" dur="1" fill="hold">
                                          <p:stCondLst>
                                            <p:cond delay="0"/>
                                          </p:stCondLst>
                                        </p:cTn>
                                        <p:tgtEl>
                                          <p:spTgt spid="3">
                                            <p:txEl>
                                              <p:pRg st="1" end="1"/>
                                            </p:txEl>
                                          </p:spTgt>
                                        </p:tgtEl>
                                        <p:attrNameLst>
                                          <p:attrName>style.visibility</p:attrName>
                                        </p:attrNameLst>
                                      </p:cBhvr>
                                      <p:to>
                                        <p:strVal val="visible"/>
                                      </p:to>
                                    </p:set>
                                    <p:animEffect transition="in" filter="fade">
                                      <p:cBhvr>
                                        <p:cTn id="27" dur="2000"/>
                                        <p:tgtEl>
                                          <p:spTgt spid="3">
                                            <p:txEl>
                                              <p:pRg st="1" end="1"/>
                                            </p:txEl>
                                          </p:spTgt>
                                        </p:tgtEl>
                                      </p:cBhvr>
                                    </p:animEffect>
                                    <p:anim calcmode="lin" valueType="num">
                                      <p:cBhvr>
                                        <p:cTn id="28" dur="2000" fill="hold"/>
                                        <p:tgtEl>
                                          <p:spTgt spid="3">
                                            <p:txEl>
                                              <p:pRg st="1" end="1"/>
                                            </p:txEl>
                                          </p:spTgt>
                                        </p:tgtEl>
                                        <p:attrNameLst>
                                          <p:attrName>style.rotation</p:attrName>
                                        </p:attrNameLst>
                                      </p:cBhvr>
                                      <p:tavLst>
                                        <p:tav tm="0">
                                          <p:val>
                                            <p:fltVal val="720"/>
                                          </p:val>
                                        </p:tav>
                                        <p:tav tm="100000">
                                          <p:val>
                                            <p:fltVal val="0"/>
                                          </p:val>
                                        </p:tav>
                                      </p:tavLst>
                                    </p:anim>
                                    <p:anim calcmode="lin" valueType="num">
                                      <p:cBhvr>
                                        <p:cTn id="29" dur="2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30" dur="2000" fill="hold"/>
                                        <p:tgtEl>
                                          <p:spTgt spid="3">
                                            <p:txEl>
                                              <p:pRg st="1" end="1"/>
                                            </p:txEl>
                                          </p:spTgt>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94130" y="1057"/>
            <a:ext cx="2349870" cy="192262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p:cNvSpPr txBox="1"/>
          <p:nvPr/>
        </p:nvSpPr>
        <p:spPr>
          <a:xfrm>
            <a:off x="1619672" y="555526"/>
            <a:ext cx="4896544" cy="646331"/>
          </a:xfrm>
          <a:prstGeom prst="rect">
            <a:avLst/>
          </a:prstGeom>
          <a:noFill/>
        </p:spPr>
        <p:txBody>
          <a:bodyPr wrap="square" rtlCol="0">
            <a:prstTxWarp prst="textTriangle">
              <a:avLst/>
            </a:prstTxWarp>
            <a:spAutoFit/>
          </a:bodyPr>
          <a:lstStyle/>
          <a:p>
            <a:pPr algn="ctr"/>
            <a:r>
              <a:rPr lang="fr-FR" sz="3600" smtClean="0">
                <a:solidFill>
                  <a:srgbClr val="00B050"/>
                </a:solidFill>
                <a:latin typeface="Blazed" pitchFamily="2" charset="0"/>
              </a:rPr>
              <a:t>THE END</a:t>
            </a:r>
            <a:endParaRPr lang="fr-FR" sz="3600">
              <a:solidFill>
                <a:srgbClr val="00B050"/>
              </a:solidFill>
              <a:latin typeface="Blazed" pitchFamily="2" charset="0"/>
            </a:endParaRPr>
          </a:p>
        </p:txBody>
      </p:sp>
      <p:sp>
        <p:nvSpPr>
          <p:cNvPr id="5" name="ZoneTexte 4"/>
          <p:cNvSpPr txBox="1"/>
          <p:nvPr/>
        </p:nvSpPr>
        <p:spPr>
          <a:xfrm>
            <a:off x="179512" y="2211710"/>
            <a:ext cx="8496944" cy="2369880"/>
          </a:xfrm>
          <a:prstGeom prst="rect">
            <a:avLst/>
          </a:prstGeom>
          <a:noFill/>
        </p:spPr>
        <p:txBody>
          <a:bodyPr wrap="square" rtlCol="0">
            <a:prstTxWarp prst="textInflate">
              <a:avLst/>
            </a:prstTxWarp>
            <a:spAutoFit/>
          </a:bodyPr>
          <a:lstStyle/>
          <a:p>
            <a:pPr algn="ctr"/>
            <a:r>
              <a:rPr lang="fr-FR" sz="2400" smtClean="0">
                <a:solidFill>
                  <a:srgbClr val="FFFF00"/>
                </a:solidFill>
                <a:latin typeface="David" pitchFamily="34" charset="-79"/>
                <a:cs typeface="David" pitchFamily="34" charset="-79"/>
              </a:rPr>
              <a:t>Muchisimas gracias querida Amiga </a:t>
            </a:r>
            <a:r>
              <a:rPr lang="fr-FR" sz="2400" smtClean="0">
                <a:solidFill>
                  <a:srgbClr val="00B050"/>
                </a:solidFill>
                <a:latin typeface="Celticmd" pitchFamily="34" charset="0"/>
                <a:cs typeface="David" pitchFamily="34" charset="-79"/>
              </a:rPr>
              <a:t>Mercedes</a:t>
            </a:r>
          </a:p>
          <a:p>
            <a:pPr algn="ctr"/>
            <a:r>
              <a:rPr lang="fr-FR" sz="2400" smtClean="0">
                <a:solidFill>
                  <a:srgbClr val="FFFF00"/>
                </a:solidFill>
                <a:latin typeface="David" pitchFamily="34" charset="-79"/>
                <a:cs typeface="David" pitchFamily="34" charset="-79"/>
              </a:rPr>
              <a:t>Por esta sympatica  historia en Jaketia, y sobre</a:t>
            </a:r>
          </a:p>
          <a:p>
            <a:pPr algn="ctr"/>
            <a:r>
              <a:rPr lang="fr-FR" sz="2400" smtClean="0">
                <a:solidFill>
                  <a:srgbClr val="FFFF00"/>
                </a:solidFill>
                <a:latin typeface="David" pitchFamily="34" charset="-79"/>
                <a:cs typeface="David" pitchFamily="34" charset="-79"/>
              </a:rPr>
              <a:t>Todo, Comentada por ti misma</a:t>
            </a:r>
          </a:p>
          <a:p>
            <a:pPr algn="ctr"/>
            <a:r>
              <a:rPr lang="fr-FR" sz="2800" smtClean="0">
                <a:solidFill>
                  <a:srgbClr val="002060"/>
                </a:solidFill>
                <a:latin typeface="Cleopatra" pitchFamily="2" charset="0"/>
                <a:cs typeface="David" pitchFamily="34" charset="-79"/>
              </a:rPr>
              <a:t>Bravo ! Mercedes !</a:t>
            </a:r>
          </a:p>
          <a:p>
            <a:pPr algn="ctr"/>
            <a:endParaRPr lang="fr-FR" sz="2400">
              <a:solidFill>
                <a:srgbClr val="FFFF00"/>
              </a:solidFill>
              <a:latin typeface="David" pitchFamily="34" charset="-79"/>
              <a:cs typeface="David" pitchFamily="34" charset="-79"/>
            </a:endParaRPr>
          </a:p>
          <a:p>
            <a:pPr algn="ctr"/>
            <a:r>
              <a:rPr lang="fr-FR" sz="2400" smtClean="0">
                <a:solidFill>
                  <a:srgbClr val="FFFF00"/>
                </a:solidFill>
                <a:latin typeface="David" pitchFamily="34" charset="-79"/>
                <a:cs typeface="David" pitchFamily="34" charset="-79"/>
              </a:rPr>
              <a:t>A Bientôt pour d’autres !</a:t>
            </a:r>
            <a:endParaRPr lang="fr-FR" sz="2400">
              <a:solidFill>
                <a:srgbClr val="FFFF00"/>
              </a:solidFill>
              <a:latin typeface="David" pitchFamily="34" charset="-79"/>
              <a:cs typeface="David" pitchFamily="34" charset="-79"/>
            </a:endParaRPr>
          </a:p>
        </p:txBody>
      </p:sp>
      <p:sp>
        <p:nvSpPr>
          <p:cNvPr id="6" name="ZoneTexte 5"/>
          <p:cNvSpPr txBox="1"/>
          <p:nvPr/>
        </p:nvSpPr>
        <p:spPr>
          <a:xfrm>
            <a:off x="7308304" y="4659982"/>
            <a:ext cx="1728192" cy="461665"/>
          </a:xfrm>
          <a:prstGeom prst="rect">
            <a:avLst/>
          </a:prstGeom>
          <a:noFill/>
        </p:spPr>
        <p:txBody>
          <a:bodyPr wrap="square" rtlCol="0">
            <a:spAutoFit/>
          </a:bodyPr>
          <a:lstStyle/>
          <a:p>
            <a:pPr algn="ctr"/>
            <a:r>
              <a:rPr lang="fr-FR" sz="2400" smtClean="0">
                <a:solidFill>
                  <a:srgbClr val="FF0000"/>
                </a:solidFill>
                <a:latin typeface="Brush Script MT" pitchFamily="66" charset="0"/>
              </a:rPr>
              <a:t>Mai 2012</a:t>
            </a:r>
            <a:endParaRPr lang="fr-FR" sz="2400">
              <a:solidFill>
                <a:srgbClr val="FF0000"/>
              </a:solidFill>
              <a:latin typeface="Brush Script MT" pitchFamily="66" charset="0"/>
            </a:endParaRPr>
          </a:p>
        </p:txBody>
      </p:sp>
    </p:spTree>
    <p:extLst>
      <p:ext uri="{BB962C8B-B14F-4D97-AF65-F5344CB8AC3E}">
        <p14:creationId xmlns:p14="http://schemas.microsoft.com/office/powerpoint/2010/main" val="767767860"/>
      </p:ext>
    </p:extLst>
  </p:cSld>
  <p:clrMapOvr>
    <a:masterClrMapping/>
  </p:clrMapOvr>
  <mc:AlternateContent xmlns:mc="http://schemas.openxmlformats.org/markup-compatibility/2006">
    <mc:Choice xmlns:p14="http://schemas.microsoft.com/office/powerpoint/2010/main" Requires="p14">
      <p:transition spd="slow" p14:dur="2000" advTm="30000"/>
    </mc:Choice>
    <mc:Fallback>
      <p:transition spd="slow" advTm="3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childTnLst>
                                </p:cTn>
                              </p:par>
                            </p:childTnLst>
                          </p:cTn>
                        </p:par>
                        <p:par>
                          <p:cTn id="8" fill="hold">
                            <p:stCondLst>
                              <p:cond delay="3000"/>
                            </p:stCondLst>
                            <p:childTnLst>
                              <p:par>
                                <p:cTn id="9" presetID="23" presetClass="entr" presetSubtype="36"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2000" fill="hold"/>
                                        <p:tgtEl>
                                          <p:spTgt spid="4"/>
                                        </p:tgtEl>
                                        <p:attrNameLst>
                                          <p:attrName>ppt_w</p:attrName>
                                        </p:attrNameLst>
                                      </p:cBhvr>
                                      <p:tavLst>
                                        <p:tav tm="0">
                                          <p:val>
                                            <p:strVal val="(6*min(max(#ppt_w*#ppt_h,.3),1)-7.4)/-.7*#ppt_w"/>
                                          </p:val>
                                        </p:tav>
                                        <p:tav tm="100000">
                                          <p:val>
                                            <p:strVal val="#ppt_w"/>
                                          </p:val>
                                        </p:tav>
                                      </p:tavLst>
                                    </p:anim>
                                    <p:anim calcmode="lin" valueType="num">
                                      <p:cBhvr>
                                        <p:cTn id="12" dur="2000" fill="hold"/>
                                        <p:tgtEl>
                                          <p:spTgt spid="4"/>
                                        </p:tgtEl>
                                        <p:attrNameLst>
                                          <p:attrName>ppt_h</p:attrName>
                                        </p:attrNameLst>
                                      </p:cBhvr>
                                      <p:tavLst>
                                        <p:tav tm="0">
                                          <p:val>
                                            <p:strVal val="(6*min(max(#ppt_w*#ppt_h,.3),1)-7.4)/-.7*#ppt_h"/>
                                          </p:val>
                                        </p:tav>
                                        <p:tav tm="100000">
                                          <p:val>
                                            <p:strVal val="#ppt_h"/>
                                          </p:val>
                                        </p:tav>
                                      </p:tavLst>
                                    </p:anim>
                                    <p:anim calcmode="lin" valueType="num">
                                      <p:cBhvr>
                                        <p:cTn id="13" dur="2000" fill="hold"/>
                                        <p:tgtEl>
                                          <p:spTgt spid="4"/>
                                        </p:tgtEl>
                                        <p:attrNameLst>
                                          <p:attrName>ppt_x</p:attrName>
                                        </p:attrNameLst>
                                      </p:cBhvr>
                                      <p:tavLst>
                                        <p:tav tm="0">
                                          <p:val>
                                            <p:fltVal val="0.5"/>
                                          </p:val>
                                        </p:tav>
                                        <p:tav tm="100000">
                                          <p:val>
                                            <p:strVal val="#ppt_x"/>
                                          </p:val>
                                        </p:tav>
                                      </p:tavLst>
                                    </p:anim>
                                    <p:anim calcmode="lin" valueType="num">
                                      <p:cBhvr>
                                        <p:cTn id="14" dur="2000" fill="hold"/>
                                        <p:tgtEl>
                                          <p:spTgt spid="4"/>
                                        </p:tgtEl>
                                        <p:attrNameLst>
                                          <p:attrName>ppt_y</p:attrName>
                                        </p:attrNameLst>
                                      </p:cBhvr>
                                      <p:tavLst>
                                        <p:tav tm="0">
                                          <p:val>
                                            <p:strVal val="1+(6*min(max(#ppt_w*#ppt_h,.3),1)-7.4)/-.7*#ppt_h/2"/>
                                          </p:val>
                                        </p:tav>
                                        <p:tav tm="100000">
                                          <p:val>
                                            <p:strVal val="#ppt_y"/>
                                          </p:val>
                                        </p:tav>
                                      </p:tavLst>
                                    </p:anim>
                                  </p:childTnLst>
                                </p:cTn>
                              </p:par>
                            </p:childTnLst>
                          </p:cTn>
                        </p:par>
                        <p:par>
                          <p:cTn id="15" fill="hold">
                            <p:stCondLst>
                              <p:cond delay="5000"/>
                            </p:stCondLst>
                            <p:childTnLst>
                              <p:par>
                                <p:cTn id="16" presetID="3" presetClass="emph" presetSubtype="2" repeatCount="indefinite" fill="hold" grpId="1" nodeType="afterEffect">
                                  <p:stCondLst>
                                    <p:cond delay="0"/>
                                  </p:stCondLst>
                                  <p:childTnLst>
                                    <p:animClr clrSpc="rgb" dir="cw">
                                      <p:cBhvr override="childStyle">
                                        <p:cTn id="17" dur="2000" fill="hold"/>
                                        <p:tgtEl>
                                          <p:spTgt spid="4"/>
                                        </p:tgtEl>
                                        <p:attrNameLst>
                                          <p:attrName>style.color</p:attrName>
                                        </p:attrNameLst>
                                      </p:cBhvr>
                                      <p:to>
                                        <a:schemeClr val="accent2"/>
                                      </p:to>
                                    </p:animClr>
                                  </p:childTnLst>
                                </p:cTn>
                              </p:par>
                            </p:childTnLst>
                          </p:cTn>
                        </p:par>
                        <p:par>
                          <p:cTn id="18" fill="hold">
                            <p:stCondLst>
                              <p:cond delay="7000"/>
                            </p:stCondLst>
                            <p:childTnLst>
                              <p:par>
                                <p:cTn id="19" presetID="41" presetClass="entr" presetSubtype="0" fill="hold" grpId="0" nodeType="afterEffect">
                                  <p:stCondLst>
                                    <p:cond delay="0"/>
                                  </p:stCondLst>
                                  <p:iterate type="wd">
                                    <p:tmPct val="10000"/>
                                  </p:iterate>
                                  <p:childTnLst>
                                    <p:set>
                                      <p:cBhvr>
                                        <p:cTn id="20" dur="1" fill="hold">
                                          <p:stCondLst>
                                            <p:cond delay="0"/>
                                          </p:stCondLst>
                                        </p:cTn>
                                        <p:tgtEl>
                                          <p:spTgt spid="5"/>
                                        </p:tgtEl>
                                        <p:attrNameLst>
                                          <p:attrName>style.visibility</p:attrName>
                                        </p:attrNameLst>
                                      </p:cBhvr>
                                      <p:to>
                                        <p:strVal val="visible"/>
                                      </p:to>
                                    </p:set>
                                    <p:anim calcmode="lin" valueType="num">
                                      <p:cBhvr>
                                        <p:cTn id="21" dur="10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2" dur="1000" fill="hold"/>
                                        <p:tgtEl>
                                          <p:spTgt spid="5"/>
                                        </p:tgtEl>
                                        <p:attrNameLst>
                                          <p:attrName>ppt_y</p:attrName>
                                        </p:attrNameLst>
                                      </p:cBhvr>
                                      <p:tavLst>
                                        <p:tav tm="0">
                                          <p:val>
                                            <p:strVal val="#ppt_y"/>
                                          </p:val>
                                        </p:tav>
                                        <p:tav tm="100000">
                                          <p:val>
                                            <p:strVal val="#ppt_y"/>
                                          </p:val>
                                        </p:tav>
                                      </p:tavLst>
                                    </p:anim>
                                    <p:anim calcmode="lin" valueType="num">
                                      <p:cBhvr>
                                        <p:cTn id="23" dur="10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4" dur="10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5" dur="1000" tmFilter="0,0; .5, 1; 1, 1"/>
                                        <p:tgtEl>
                                          <p:spTgt spid="5"/>
                                        </p:tgtEl>
                                      </p:cBhvr>
                                    </p:animEffect>
                                  </p:childTnLst>
                                </p:cTn>
                              </p:par>
                            </p:childTnLst>
                          </p:cTn>
                        </p:par>
                        <p:par>
                          <p:cTn id="26" fill="hold">
                            <p:stCondLst>
                              <p:cond delay="10800"/>
                            </p:stCondLst>
                            <p:childTnLst>
                              <p:par>
                                <p:cTn id="27" presetID="10" presetClass="entr" presetSubtype="0" fill="hold" grpId="0" nodeType="after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P spid="6"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17|7"/>
</p:tagLst>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1163</TotalTime>
  <Words>1300</Words>
  <Application>Microsoft Office PowerPoint</Application>
  <PresentationFormat>Affichage à l'écran (16:9)</PresentationFormat>
  <Paragraphs>55</Paragraphs>
  <Slides>19</Slides>
  <Notes>0</Notes>
  <HiddenSlides>0</HiddenSlides>
  <MMClips>0</MMClips>
  <ScaleCrop>false</ScaleCrop>
  <HeadingPairs>
    <vt:vector size="4" baseType="variant">
      <vt:variant>
        <vt:lpstr>Thème</vt:lpstr>
      </vt:variant>
      <vt:variant>
        <vt:i4>1</vt:i4>
      </vt:variant>
      <vt:variant>
        <vt:lpstr>Titres des diapositives</vt:lpstr>
      </vt:variant>
      <vt:variant>
        <vt:i4>19</vt:i4>
      </vt:variant>
    </vt:vector>
  </HeadingPairs>
  <TitlesOfParts>
    <vt:vector size="20" baseType="lpstr">
      <vt:lpstr>Thème Office</vt:lpstr>
      <vt:lpstr>Présentation PowerPoint</vt:lpstr>
      <vt:lpstr>Don Juan de la Caleja Chinguiti</vt:lpstr>
      <vt:lpstr>Présentation PowerPoint</vt:lpstr>
      <vt:lpstr>Présentation PowerPoint</vt:lpstr>
      <vt:lpstr>Caleja Chinguiti</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Mercedes Dembo Barcessat </vt:lpstr>
      <vt:lpstr>Présentation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Felix</dc:creator>
  <cp:lastModifiedBy>Felix</cp:lastModifiedBy>
  <cp:revision>35</cp:revision>
  <dcterms:created xsi:type="dcterms:W3CDTF">2012-05-24T16:29:07Z</dcterms:created>
  <dcterms:modified xsi:type="dcterms:W3CDTF">2012-05-28T17:42:43Z</dcterms:modified>
</cp:coreProperties>
</file>