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897" autoAdjust="0"/>
    <p:restoredTop sz="94660"/>
  </p:normalViewPr>
  <p:slideViewPr>
    <p:cSldViewPr>
      <p:cViewPr varScale="1">
        <p:scale>
          <a:sx n="68" d="100"/>
          <a:sy n="68" d="100"/>
        </p:scale>
        <p:origin x="-1512"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11BBE447-0420-4B30-A208-CB313911C137}" type="datetimeFigureOut">
              <a:rPr lang="fr-FR" smtClean="0"/>
              <a:t>06/05/2012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36AFB0A-DCCD-4DE0-892B-25CFD721098E}" type="slidenum">
              <a:rPr lang="fr-FR" smtClean="0"/>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11BBE447-0420-4B30-A208-CB313911C137}" type="datetimeFigureOut">
              <a:rPr lang="fr-FR" smtClean="0"/>
              <a:t>06/05/2012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36AFB0A-DCCD-4DE0-892B-25CFD721098E}" type="slidenum">
              <a:rPr lang="fr-FR" smtClean="0"/>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11BBE447-0420-4B30-A208-CB313911C137}" type="datetimeFigureOut">
              <a:rPr lang="fr-FR" smtClean="0"/>
              <a:t>06/05/2012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36AFB0A-DCCD-4DE0-892B-25CFD721098E}" type="slidenum">
              <a:rPr lang="fr-FR" smtClean="0"/>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11BBE447-0420-4B30-A208-CB313911C137}" type="datetimeFigureOut">
              <a:rPr lang="fr-FR" smtClean="0"/>
              <a:t>06/05/2012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36AFB0A-DCCD-4DE0-892B-25CFD721098E}" type="slidenum">
              <a:rPr lang="fr-FR" smtClean="0"/>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11BBE447-0420-4B30-A208-CB313911C137}" type="datetimeFigureOut">
              <a:rPr lang="fr-FR" smtClean="0"/>
              <a:t>06/05/2012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36AFB0A-DCCD-4DE0-892B-25CFD721098E}" type="slidenum">
              <a:rPr lang="fr-FR" smtClean="0"/>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11BBE447-0420-4B30-A208-CB313911C137}" type="datetimeFigureOut">
              <a:rPr lang="fr-FR" smtClean="0"/>
              <a:t>06/05/2012</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836AFB0A-DCCD-4DE0-892B-25CFD721098E}" type="slidenum">
              <a:rPr lang="fr-FR" smtClean="0"/>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11BBE447-0420-4B30-A208-CB313911C137}" type="datetimeFigureOut">
              <a:rPr lang="fr-FR" smtClean="0"/>
              <a:t>06/05/2012</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836AFB0A-DCCD-4DE0-892B-25CFD721098E}" type="slidenum">
              <a:rPr lang="fr-FR" smtClean="0"/>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p:txBody>
          <a:bodyPr/>
          <a:lstStyle/>
          <a:p>
            <a:fld id="{11BBE447-0420-4B30-A208-CB313911C137}" type="datetimeFigureOut">
              <a:rPr lang="fr-FR" smtClean="0"/>
              <a:t>06/05/2012</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836AFB0A-DCCD-4DE0-892B-25CFD721098E}" type="slidenum">
              <a:rPr lang="fr-FR" smtClean="0"/>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11BBE447-0420-4B30-A208-CB313911C137}" type="datetimeFigureOut">
              <a:rPr lang="fr-FR" smtClean="0"/>
              <a:t>06/05/2012</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836AFB0A-DCCD-4DE0-892B-25CFD721098E}" type="slidenum">
              <a:rPr lang="fr-FR" smtClean="0"/>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11BBE447-0420-4B30-A208-CB313911C137}" type="datetimeFigureOut">
              <a:rPr lang="fr-FR" smtClean="0"/>
              <a:t>06/05/2012</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836AFB0A-DCCD-4DE0-892B-25CFD721098E}" type="slidenum">
              <a:rPr lang="fr-FR" smtClean="0"/>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11BBE447-0420-4B30-A208-CB313911C137}" type="datetimeFigureOut">
              <a:rPr lang="fr-FR" smtClean="0"/>
              <a:t>06/05/2012</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836AFB0A-DCCD-4DE0-892B-25CFD721098E}" type="slidenum">
              <a:rPr lang="fr-FR" smtClean="0"/>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BBE447-0420-4B30-A208-CB313911C137}" type="datetimeFigureOut">
              <a:rPr lang="fr-FR" smtClean="0"/>
              <a:t>06/05/2012</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6AFB0A-DCCD-4DE0-892B-25CFD721098E}" type="slidenum">
              <a:rPr lang="fr-FR" smtClean="0"/>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culturesciences.chimie.ens.fr/content/les-combustibles-fossiles-formation-composition-et-reserves-1050" TargetMode="External"/><Relationship Id="rId2" Type="http://schemas.openxmlformats.org/officeDocument/2006/relationships/hyperlink" Target="http://www.lenntech.fr/effet-de-serre/combustible-fossile.html" TargetMode="External"/><Relationship Id="rId1" Type="http://schemas.openxmlformats.org/officeDocument/2006/relationships/slideLayout" Target="../slideLayouts/slideLayout2.xml"/><Relationship Id="rId4" Type="http://schemas.openxmlformats.org/officeDocument/2006/relationships/hyperlink" Target="http://www.tpepetrole.sitew.com/Partie_3_Les_enjeux_de_la_substitution_du_petrole_et_Conclusion.E.ht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0000" r="-10000"/>
          </a:stretch>
        </a:blipFill>
        <a:effectLst/>
      </p:bgPr>
    </p:bg>
    <p:spTree>
      <p:nvGrpSpPr>
        <p:cNvPr id="1" name=""/>
        <p:cNvGrpSpPr/>
        <p:nvPr/>
      </p:nvGrpSpPr>
      <p:grpSpPr>
        <a:xfrm>
          <a:off x="0" y="0"/>
          <a:ext cx="0" cy="0"/>
          <a:chOff x="0" y="0"/>
          <a:chExt cx="0" cy="0"/>
        </a:xfrm>
      </p:grpSpPr>
      <p:sp>
        <p:nvSpPr>
          <p:cNvPr id="2" name="Titre 1"/>
          <p:cNvSpPr>
            <a:spLocks noGrp="1"/>
          </p:cNvSpPr>
          <p:nvPr>
            <p:ph type="ctrTitle"/>
          </p:nvPr>
        </p:nvSpPr>
        <p:spPr>
          <a:xfrm>
            <a:off x="0" y="1772816"/>
            <a:ext cx="9144000" cy="2520280"/>
          </a:xfrm>
        </p:spPr>
        <p:txBody>
          <a:bodyPr>
            <a:normAutofit/>
          </a:bodyPr>
          <a:lstStyle/>
          <a:p>
            <a:r>
              <a:rPr lang="fr-FR" sz="5400" b="1" dirty="0" smtClean="0">
                <a:solidFill>
                  <a:schemeClr val="bg1">
                    <a:lumMod val="85000"/>
                  </a:schemeClr>
                </a:solidFill>
                <a:latin typeface="Arial Black" pitchFamily="34" charset="0"/>
              </a:rPr>
              <a:t>Les combustibles fossiles</a:t>
            </a:r>
            <a:endParaRPr lang="fr-FR" sz="5400" b="1" dirty="0">
              <a:solidFill>
                <a:schemeClr val="bg1">
                  <a:lumMod val="85000"/>
                </a:schemeClr>
              </a:solidFill>
              <a:latin typeface="Arial Black" pitchFamily="34" charset="0"/>
            </a:endParaRPr>
          </a:p>
        </p:txBody>
      </p:sp>
      <p:sp>
        <p:nvSpPr>
          <p:cNvPr id="3" name="Sous-titre 2"/>
          <p:cNvSpPr>
            <a:spLocks noGrp="1"/>
          </p:cNvSpPr>
          <p:nvPr>
            <p:ph type="subTitle" idx="1"/>
          </p:nvPr>
        </p:nvSpPr>
        <p:spPr>
          <a:xfrm>
            <a:off x="5655568" y="5512296"/>
            <a:ext cx="3488432" cy="1345704"/>
          </a:xfrm>
        </p:spPr>
        <p:txBody>
          <a:bodyPr/>
          <a:lstStyle/>
          <a:p>
            <a:r>
              <a:rPr lang="fr-FR" dirty="0" smtClean="0">
                <a:solidFill>
                  <a:schemeClr val="bg1">
                    <a:lumMod val="85000"/>
                  </a:schemeClr>
                </a:solidFill>
              </a:rPr>
              <a:t>Par </a:t>
            </a:r>
            <a:r>
              <a:rPr lang="fr-FR" dirty="0" err="1" smtClean="0">
                <a:solidFill>
                  <a:schemeClr val="bg1">
                    <a:lumMod val="85000"/>
                  </a:schemeClr>
                </a:solidFill>
              </a:rPr>
              <a:t>Aloyse</a:t>
            </a:r>
            <a:r>
              <a:rPr lang="fr-FR" dirty="0" smtClean="0">
                <a:solidFill>
                  <a:schemeClr val="bg1">
                    <a:lumMod val="85000"/>
                  </a:schemeClr>
                </a:solidFill>
              </a:rPr>
              <a:t> RUMENS</a:t>
            </a:r>
          </a:p>
          <a:p>
            <a:r>
              <a:rPr lang="fr-FR" dirty="0" smtClean="0">
                <a:solidFill>
                  <a:schemeClr val="bg1">
                    <a:lumMod val="85000"/>
                  </a:schemeClr>
                </a:solidFill>
              </a:rPr>
              <a:t>et </a:t>
            </a:r>
            <a:r>
              <a:rPr lang="fr-FR" dirty="0" err="1" smtClean="0">
                <a:solidFill>
                  <a:schemeClr val="bg1">
                    <a:lumMod val="85000"/>
                  </a:schemeClr>
                </a:solidFill>
              </a:rPr>
              <a:t>Maëlys</a:t>
            </a:r>
            <a:r>
              <a:rPr lang="fr-FR" dirty="0" smtClean="0">
                <a:solidFill>
                  <a:schemeClr val="bg1">
                    <a:lumMod val="85000"/>
                  </a:schemeClr>
                </a:solidFill>
              </a:rPr>
              <a:t> DORIZON</a:t>
            </a:r>
            <a:endParaRPr lang="fr-FR" dirty="0">
              <a:solidFill>
                <a:schemeClr val="bg1">
                  <a:lumMod val="85000"/>
                </a:schemeClr>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2000" r="-2000"/>
          </a:stretch>
        </a:blipFill>
        <a:effectLst/>
      </p:bgPr>
    </p:bg>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79512" y="260648"/>
            <a:ext cx="8784976" cy="6597352"/>
          </a:xfrm>
        </p:spPr>
        <p:txBody>
          <a:bodyPr>
            <a:normAutofit lnSpcReduction="10000"/>
          </a:bodyPr>
          <a:lstStyle/>
          <a:p>
            <a:pPr algn="ctr">
              <a:buNone/>
            </a:pPr>
            <a:r>
              <a:rPr lang="fr-FR" sz="3600" dirty="0" smtClean="0">
                <a:solidFill>
                  <a:schemeClr val="bg1">
                    <a:lumMod val="95000"/>
                  </a:schemeClr>
                </a:solidFill>
                <a:latin typeface="Bookman Old Style" pitchFamily="18" charset="0"/>
              </a:rPr>
              <a:t>-Sommaire-</a:t>
            </a:r>
            <a:endParaRPr lang="fr-FR" sz="2800" dirty="0">
              <a:solidFill>
                <a:schemeClr val="bg1">
                  <a:lumMod val="95000"/>
                </a:schemeClr>
              </a:solidFill>
              <a:latin typeface="Bookman Old Style" pitchFamily="18" charset="0"/>
            </a:endParaRPr>
          </a:p>
          <a:p>
            <a:pPr algn="ctr">
              <a:buNone/>
            </a:pPr>
            <a:endParaRPr lang="fr-FR" i="1" dirty="0">
              <a:solidFill>
                <a:schemeClr val="bg1">
                  <a:lumMod val="95000"/>
                </a:schemeClr>
              </a:solidFill>
              <a:latin typeface="Bookman Old Style" pitchFamily="18" charset="0"/>
            </a:endParaRPr>
          </a:p>
          <a:p>
            <a:pPr algn="ctr">
              <a:buNone/>
            </a:pPr>
            <a:r>
              <a:rPr lang="fr-FR" i="1" dirty="0" smtClean="0">
                <a:solidFill>
                  <a:schemeClr val="bg1">
                    <a:lumMod val="95000"/>
                  </a:schemeClr>
                </a:solidFill>
                <a:latin typeface="Bookman Old Style" pitchFamily="18" charset="0"/>
              </a:rPr>
              <a:t>« </a:t>
            </a:r>
            <a:r>
              <a:rPr lang="fr-FR" sz="2400" i="1" dirty="0" smtClean="0">
                <a:solidFill>
                  <a:schemeClr val="bg1">
                    <a:lumMod val="95000"/>
                  </a:schemeClr>
                </a:solidFill>
                <a:latin typeface="Bookman Old Style" pitchFamily="18" charset="0"/>
              </a:rPr>
              <a:t>Brûler un combustible fossile, c’est en réalité utiliser une énergie solaire du passé. L’exploitation des combustibles fossiles a des implications économiques et environnementales. »</a:t>
            </a:r>
          </a:p>
          <a:p>
            <a:pPr algn="ctr">
              <a:buNone/>
            </a:pPr>
            <a:endParaRPr lang="fr-FR" sz="2800" i="1" dirty="0">
              <a:solidFill>
                <a:schemeClr val="bg1">
                  <a:lumMod val="95000"/>
                </a:schemeClr>
              </a:solidFill>
              <a:latin typeface="Bookman Old Style" pitchFamily="18" charset="0"/>
            </a:endParaRPr>
          </a:p>
          <a:p>
            <a:pPr algn="ctr">
              <a:buNone/>
            </a:pPr>
            <a:r>
              <a:rPr lang="fr-FR" sz="2400" dirty="0" smtClean="0">
                <a:solidFill>
                  <a:schemeClr val="bg1">
                    <a:lumMod val="95000"/>
                  </a:schemeClr>
                </a:solidFill>
                <a:latin typeface="Bookman Old Style" pitchFamily="18" charset="0"/>
              </a:rPr>
              <a:t>C’est au travers de cet exposé que nous allons justifier cette affirmation.</a:t>
            </a:r>
          </a:p>
          <a:p>
            <a:pPr algn="ctr">
              <a:buNone/>
            </a:pPr>
            <a:endParaRPr lang="fr-FR" sz="2400" dirty="0">
              <a:solidFill>
                <a:schemeClr val="bg1">
                  <a:lumMod val="95000"/>
                </a:schemeClr>
              </a:solidFill>
              <a:latin typeface="Bookman Old Style" pitchFamily="18" charset="0"/>
            </a:endParaRPr>
          </a:p>
          <a:p>
            <a:pPr algn="ctr">
              <a:buNone/>
            </a:pPr>
            <a:endParaRPr lang="fr-FR" sz="2400" dirty="0">
              <a:solidFill>
                <a:schemeClr val="bg1">
                  <a:lumMod val="95000"/>
                </a:schemeClr>
              </a:solidFill>
              <a:latin typeface="Bookman Old Style" pitchFamily="18" charset="0"/>
            </a:endParaRPr>
          </a:p>
          <a:p>
            <a:pPr>
              <a:buNone/>
            </a:pPr>
            <a:r>
              <a:rPr lang="fr-FR" sz="2400" u="sng" dirty="0" smtClean="0">
                <a:solidFill>
                  <a:schemeClr val="bg1">
                    <a:lumMod val="95000"/>
                  </a:schemeClr>
                </a:solidFill>
                <a:latin typeface="Bookman Old Style" pitchFamily="18" charset="0"/>
              </a:rPr>
              <a:t>I- Introduction</a:t>
            </a:r>
          </a:p>
          <a:p>
            <a:pPr>
              <a:buNone/>
            </a:pPr>
            <a:r>
              <a:rPr lang="fr-FR" sz="2400" u="sng" dirty="0" smtClean="0">
                <a:solidFill>
                  <a:schemeClr val="bg1">
                    <a:lumMod val="95000"/>
                  </a:schemeClr>
                </a:solidFill>
                <a:latin typeface="Bookman Old Style" pitchFamily="18" charset="0"/>
              </a:rPr>
              <a:t>II- Structure et formation des combustibles fossiles</a:t>
            </a:r>
          </a:p>
          <a:p>
            <a:pPr>
              <a:buNone/>
            </a:pPr>
            <a:r>
              <a:rPr lang="fr-FR" sz="2400" u="sng" dirty="0" smtClean="0">
                <a:solidFill>
                  <a:schemeClr val="bg1">
                    <a:lumMod val="95000"/>
                  </a:schemeClr>
                </a:solidFill>
                <a:latin typeface="Bookman Old Style" pitchFamily="18" charset="0"/>
              </a:rPr>
              <a:t>III- Enjeux économiques et environnementaux actuels des combustibles fossiles</a:t>
            </a:r>
          </a:p>
          <a:p>
            <a:pPr>
              <a:buNone/>
            </a:pPr>
            <a:r>
              <a:rPr lang="fr-FR" sz="2400" u="sng" dirty="0" smtClean="0">
                <a:solidFill>
                  <a:schemeClr val="bg1">
                    <a:lumMod val="95000"/>
                  </a:schemeClr>
                </a:solidFill>
                <a:latin typeface="Bookman Old Style" pitchFamily="18" charset="0"/>
              </a:rPr>
              <a:t>IV- Conclusion</a:t>
            </a:r>
            <a:endParaRPr lang="fr-FR" sz="2400" u="sng" dirty="0">
              <a:solidFill>
                <a:schemeClr val="bg1">
                  <a:lumMod val="95000"/>
                </a:schemeClr>
              </a:solidFill>
              <a:latin typeface="Bookman Old Style"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75000"/>
              </a:schemeClr>
            </a:gs>
            <a:gs pos="50000">
              <a:schemeClr val="accent1">
                <a:tint val="44500"/>
                <a:satMod val="160000"/>
              </a:schemeClr>
            </a:gs>
            <a:gs pos="100000">
              <a:schemeClr val="accent1">
                <a:tint val="23500"/>
                <a:satMod val="160000"/>
              </a:schemeClr>
            </a:gs>
          </a:gsLst>
          <a:lin ang="16200000" scaled="1"/>
          <a:tileRect/>
        </a:gradFill>
        <a:effectLst/>
      </p:bgPr>
    </p:bg>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srcRect/>
          <a:stretch>
            <a:fillRect/>
          </a:stretch>
        </p:blipFill>
        <p:spPr bwMode="auto">
          <a:xfrm>
            <a:off x="1403648" y="0"/>
            <a:ext cx="6336704" cy="6858000"/>
          </a:xfrm>
          <a:prstGeom prst="rect">
            <a:avLst/>
          </a:prstGeom>
          <a:noFill/>
          <a:ln w="9525">
            <a:noFill/>
            <a:miter lim="800000"/>
            <a:headEnd/>
            <a:tailEnd/>
          </a:ln>
        </p:spPr>
      </p:pic>
      <p:sp>
        <p:nvSpPr>
          <p:cNvPr id="2" name="Titre 1"/>
          <p:cNvSpPr>
            <a:spLocks noGrp="1"/>
          </p:cNvSpPr>
          <p:nvPr>
            <p:ph type="title"/>
          </p:nvPr>
        </p:nvSpPr>
        <p:spPr>
          <a:xfrm>
            <a:off x="1979712" y="0"/>
            <a:ext cx="4896544" cy="836712"/>
          </a:xfrm>
        </p:spPr>
        <p:txBody>
          <a:bodyPr>
            <a:normAutofit/>
          </a:bodyPr>
          <a:lstStyle/>
          <a:p>
            <a:r>
              <a:rPr lang="fr-FR" sz="3600" u="sng" dirty="0" smtClean="0">
                <a:latin typeface="Bookman Old Style" pitchFamily="18" charset="0"/>
              </a:rPr>
              <a:t>I- Introduction</a:t>
            </a:r>
            <a:endParaRPr lang="fr-FR" sz="3600" u="sng" dirty="0">
              <a:latin typeface="Bookman Old Style" pitchFamily="18" charset="0"/>
            </a:endParaRPr>
          </a:p>
        </p:txBody>
      </p:sp>
      <p:sp>
        <p:nvSpPr>
          <p:cNvPr id="3" name="Espace réservé du contenu 2"/>
          <p:cNvSpPr>
            <a:spLocks noGrp="1"/>
          </p:cNvSpPr>
          <p:nvPr>
            <p:ph idx="1"/>
          </p:nvPr>
        </p:nvSpPr>
        <p:spPr>
          <a:xfrm>
            <a:off x="1403648" y="692696"/>
            <a:ext cx="6120680" cy="5256584"/>
          </a:xfrm>
        </p:spPr>
        <p:txBody>
          <a:bodyPr>
            <a:normAutofit fontScale="92500"/>
          </a:bodyPr>
          <a:lstStyle/>
          <a:p>
            <a:pPr algn="ctr">
              <a:buNone/>
            </a:pPr>
            <a:r>
              <a:rPr lang="fr-FR" sz="2800" dirty="0" smtClean="0">
                <a:latin typeface="Bookman Old Style" pitchFamily="18" charset="0"/>
              </a:rPr>
              <a:t>Aujourd'hui, l’Homme dispose de plus en plus d’énergies renouvelables, telles que les énergies solaire, éolienne, et hydraulique. En revanche, la plupart des énergies que nous utilisons sont non-renouvelables. Ce sont les </a:t>
            </a:r>
            <a:r>
              <a:rPr lang="fr-FR" sz="2800" b="1" dirty="0" smtClean="0">
                <a:latin typeface="Bookman Old Style" pitchFamily="18" charset="0"/>
              </a:rPr>
              <a:t>combustibles fossiles.</a:t>
            </a:r>
            <a:r>
              <a:rPr lang="fr-FR" sz="2800" dirty="0" smtClean="0">
                <a:latin typeface="Bookman Old Style" pitchFamily="18" charset="0"/>
              </a:rPr>
              <a:t> On compte parmi les plus courantes le pétrole, dont nous détaillerons sa nature par la suite, le gaz naturel et le charbon.</a:t>
            </a:r>
            <a:endParaRPr lang="fr-FR" sz="2800" dirty="0">
              <a:latin typeface="Bookman Old Style"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60000"/>
                <a:lumOff val="40000"/>
              </a:schemeClr>
            </a:gs>
            <a:gs pos="30000">
              <a:srgbClr val="D49E6C"/>
            </a:gs>
            <a:gs pos="70000">
              <a:srgbClr val="A65528"/>
            </a:gs>
            <a:gs pos="100000">
              <a:srgbClr val="663012"/>
            </a:gs>
          </a:gsLst>
          <a:lin ang="5400000" scaled="1"/>
          <a:tileRect/>
        </a:grad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323528" y="0"/>
            <a:ext cx="8507288" cy="764704"/>
          </a:xfrm>
        </p:spPr>
        <p:txBody>
          <a:bodyPr>
            <a:normAutofit/>
          </a:bodyPr>
          <a:lstStyle/>
          <a:p>
            <a:r>
              <a:rPr lang="fr-FR" sz="3200" u="sng" dirty="0" smtClean="0">
                <a:latin typeface="Bookman Old Style" pitchFamily="18" charset="0"/>
              </a:rPr>
              <a:t>I- Structure et formation du pétrole</a:t>
            </a:r>
            <a:endParaRPr lang="fr-FR" sz="3200" u="sng" dirty="0">
              <a:latin typeface="Bookman Old Style" pitchFamily="18" charset="0"/>
            </a:endParaRPr>
          </a:p>
        </p:txBody>
      </p:sp>
      <p:sp>
        <p:nvSpPr>
          <p:cNvPr id="3" name="Espace réservé du contenu 2"/>
          <p:cNvSpPr>
            <a:spLocks noGrp="1"/>
          </p:cNvSpPr>
          <p:nvPr>
            <p:ph idx="1"/>
          </p:nvPr>
        </p:nvSpPr>
        <p:spPr>
          <a:xfrm>
            <a:off x="179512" y="836712"/>
            <a:ext cx="4392488" cy="5472608"/>
          </a:xfrm>
        </p:spPr>
        <p:txBody>
          <a:bodyPr>
            <a:noAutofit/>
          </a:bodyPr>
          <a:lstStyle/>
          <a:p>
            <a:pPr>
              <a:buNone/>
            </a:pPr>
            <a:r>
              <a:rPr lang="fr-FR" sz="2400" dirty="0" smtClean="0">
                <a:latin typeface="Bookman Old Style" pitchFamily="18" charset="0"/>
              </a:rPr>
              <a:t>La composition de chaque gisement est unique et dépend de son passé biologique et géologique. On y trouve plusieurs milliers de molécules différentes, essentiellement des hydrocarbures.</a:t>
            </a:r>
          </a:p>
          <a:p>
            <a:pPr>
              <a:buNone/>
            </a:pPr>
            <a:r>
              <a:rPr lang="fr-FR" sz="2400" dirty="0" smtClean="0">
                <a:latin typeface="Bookman Old Style" pitchFamily="18" charset="0"/>
              </a:rPr>
              <a:t>Ci-contre se trouve un schéma simplifié sur la formation de cette énergie.</a:t>
            </a:r>
            <a:endParaRPr lang="fr-FR" sz="2400" dirty="0">
              <a:latin typeface="Bookman Old Style" pitchFamily="18" charset="0"/>
            </a:endParaRPr>
          </a:p>
        </p:txBody>
      </p:sp>
      <p:sp>
        <p:nvSpPr>
          <p:cNvPr id="4097" name="Rectangle 1"/>
          <p:cNvSpPr>
            <a:spLocks noChangeArrowheads="1"/>
          </p:cNvSpPr>
          <p:nvPr/>
        </p:nvSpPr>
        <p:spPr bwMode="auto">
          <a:xfrm>
            <a:off x="0" y="-900246"/>
            <a:ext cx="8403262" cy="1800493"/>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800" b="0" i="0" u="none" strike="noStrike" cap="none" normalizeH="0" baseline="0" dirty="0" smtClean="0">
                <a:ln>
                  <a:noFill/>
                </a:ln>
                <a:solidFill>
                  <a:schemeClr val="tx1"/>
                </a:solidFill>
                <a:effectLst/>
                <a:latin typeface="Arial" charset="0"/>
                <a:cs typeface="Arial" charset="0"/>
              </a:rPr>
              <a:t>                                                             </a:t>
            </a:r>
            <a:r>
              <a:rPr kumimoji="0" lang="fr-FR" sz="11100" b="0" i="0" u="none" strike="noStrike" cap="none" normalizeH="0" baseline="0" dirty="0" smtClean="0">
                <a:ln>
                  <a:noFill/>
                </a:ln>
                <a:solidFill>
                  <a:schemeClr val="tx1"/>
                </a:solidFill>
                <a:effectLst/>
                <a:latin typeface="Arial" charset="0"/>
                <a:cs typeface="Arial" charset="0"/>
              </a:rPr>
              <a:t> </a:t>
            </a:r>
            <a:r>
              <a:rPr kumimoji="0" lang="fr-FR" sz="1800" b="0" i="0" u="none" strike="noStrike" cap="none" normalizeH="0" baseline="0" dirty="0" smtClean="0">
                <a:ln>
                  <a:noFill/>
                </a:ln>
                <a:solidFill>
                  <a:schemeClr val="tx1"/>
                </a:solidFill>
                <a:effectLst/>
                <a:latin typeface="Arial" charset="0"/>
                <a:cs typeface="Arial" charset="0"/>
              </a:rPr>
              <a:t>                                                             </a:t>
            </a:r>
          </a:p>
        </p:txBody>
      </p:sp>
      <p:pic>
        <p:nvPicPr>
          <p:cNvPr id="4101" name="Picture 5"/>
          <p:cNvPicPr>
            <a:picLocks noChangeAspect="1" noChangeArrowheads="1"/>
          </p:cNvPicPr>
          <p:nvPr/>
        </p:nvPicPr>
        <p:blipFill>
          <a:blip r:embed="rId2" cstate="print"/>
          <a:srcRect/>
          <a:stretch>
            <a:fillRect/>
          </a:stretch>
        </p:blipFill>
        <p:spPr bwMode="auto">
          <a:xfrm>
            <a:off x="4644008" y="836712"/>
            <a:ext cx="4252542" cy="5184576"/>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60000"/>
                <a:lumOff val="40000"/>
              </a:schemeClr>
            </a:gs>
            <a:gs pos="37000">
              <a:schemeClr val="accent3">
                <a:lumMod val="75000"/>
              </a:schemeClr>
            </a:gs>
            <a:gs pos="39999">
              <a:schemeClr val="accent3">
                <a:lumMod val="75000"/>
              </a:schemeClr>
            </a:gs>
            <a:gs pos="70000">
              <a:schemeClr val="accent3">
                <a:lumMod val="40000"/>
                <a:lumOff val="60000"/>
              </a:schemeClr>
            </a:gs>
            <a:gs pos="100000">
              <a:schemeClr val="accent3">
                <a:lumMod val="40000"/>
                <a:lumOff val="60000"/>
              </a:schemeClr>
            </a:gs>
          </a:gsLst>
          <a:lin ang="16200000" scaled="1"/>
          <a:tileRect/>
        </a:grad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323528" y="0"/>
            <a:ext cx="8507288" cy="1210146"/>
          </a:xfrm>
        </p:spPr>
        <p:txBody>
          <a:bodyPr>
            <a:normAutofit/>
          </a:bodyPr>
          <a:lstStyle/>
          <a:p>
            <a:r>
              <a:rPr lang="fr-FR" sz="3200" u="sng" dirty="0" smtClean="0">
                <a:latin typeface="Bookman Old Style" pitchFamily="18" charset="0"/>
              </a:rPr>
              <a:t>III- Enjeux économiques et environnementaux actuels</a:t>
            </a:r>
            <a:endParaRPr lang="fr-FR" sz="3200" u="sng" dirty="0">
              <a:latin typeface="Bookman Old Style" pitchFamily="18" charset="0"/>
            </a:endParaRPr>
          </a:p>
        </p:txBody>
      </p:sp>
      <p:sp>
        <p:nvSpPr>
          <p:cNvPr id="3" name="Espace réservé du contenu 2"/>
          <p:cNvSpPr>
            <a:spLocks noGrp="1"/>
          </p:cNvSpPr>
          <p:nvPr>
            <p:ph idx="1"/>
          </p:nvPr>
        </p:nvSpPr>
        <p:spPr>
          <a:xfrm>
            <a:off x="611560" y="1124744"/>
            <a:ext cx="8229600" cy="2664296"/>
          </a:xfrm>
        </p:spPr>
        <p:txBody>
          <a:bodyPr>
            <a:normAutofit fontScale="85000" lnSpcReduction="10000"/>
          </a:bodyPr>
          <a:lstStyle/>
          <a:p>
            <a:pPr>
              <a:buNone/>
            </a:pPr>
            <a:r>
              <a:rPr lang="fr-FR" sz="2000" dirty="0" smtClean="0">
                <a:latin typeface="Bookman Old Style" pitchFamily="18" charset="0"/>
              </a:rPr>
              <a:t>Ces dernières années, les ressources pétrolières se raréfient. En conséquence, les demandes s’envolent, tout comme les prix. </a:t>
            </a:r>
          </a:p>
          <a:p>
            <a:pPr>
              <a:buNone/>
            </a:pPr>
            <a:r>
              <a:rPr lang="fr-FR" sz="2000" dirty="0" smtClean="0">
                <a:latin typeface="Bookman Old Style" pitchFamily="18" charset="0"/>
              </a:rPr>
              <a:t>De plus, la combustion de pétrole produit des rejets de CO2 nocives à la couche d’ozone. Cela entraîne alors un réchauffement climatique considérable. Néanmoins, ces contraintes économiques pourraient pousser l’homme à utiliser des ressources inépuisables, et, qui plus est, écologiques. Ces nouvelles énergies sont de plus en plus médiatisées et commercialisées. Par exemple, de grandes marques automobiles proposent aujourd’hui des véhicules entièrement électriques ou semi-électriques. Cela créé déjà un grand marché de l’énergie renouvelable.</a:t>
            </a:r>
            <a:endParaRPr lang="fr-FR" sz="2000" dirty="0">
              <a:latin typeface="Bookman Old Style" pitchFamily="18" charset="0"/>
            </a:endParaRPr>
          </a:p>
        </p:txBody>
      </p:sp>
      <p:pic>
        <p:nvPicPr>
          <p:cNvPr id="3073" name="Picture 1"/>
          <p:cNvPicPr>
            <a:picLocks noChangeAspect="1" noChangeArrowheads="1"/>
          </p:cNvPicPr>
          <p:nvPr/>
        </p:nvPicPr>
        <p:blipFill>
          <a:blip r:embed="rId2" cstate="print"/>
          <a:srcRect/>
          <a:stretch>
            <a:fillRect/>
          </a:stretch>
        </p:blipFill>
        <p:spPr bwMode="auto">
          <a:xfrm>
            <a:off x="251520" y="3789040"/>
            <a:ext cx="4066840" cy="2724783"/>
          </a:xfrm>
          <a:prstGeom prst="rect">
            <a:avLst/>
          </a:prstGeom>
          <a:noFill/>
          <a:ln w="9525">
            <a:noFill/>
            <a:miter lim="800000"/>
            <a:headEnd/>
            <a:tailEnd/>
          </a:ln>
        </p:spPr>
      </p:pic>
      <p:sp>
        <p:nvSpPr>
          <p:cNvPr id="5" name="ZoneTexte 4"/>
          <p:cNvSpPr txBox="1"/>
          <p:nvPr/>
        </p:nvSpPr>
        <p:spPr>
          <a:xfrm>
            <a:off x="683568" y="6550223"/>
            <a:ext cx="2808312" cy="307777"/>
          </a:xfrm>
          <a:prstGeom prst="rect">
            <a:avLst/>
          </a:prstGeom>
          <a:noFill/>
        </p:spPr>
        <p:txBody>
          <a:bodyPr wrap="square" rtlCol="0">
            <a:spAutoFit/>
          </a:bodyPr>
          <a:lstStyle/>
          <a:p>
            <a:r>
              <a:rPr lang="fr-FR" sz="1400" dirty="0" smtClean="0"/>
              <a:t>Une raffinerie de pétrole en France</a:t>
            </a:r>
            <a:endParaRPr lang="fr-FR" sz="1400" dirty="0"/>
          </a:p>
        </p:txBody>
      </p:sp>
      <p:pic>
        <p:nvPicPr>
          <p:cNvPr id="3074" name="Picture 2"/>
          <p:cNvPicPr>
            <a:picLocks noChangeAspect="1" noChangeArrowheads="1"/>
          </p:cNvPicPr>
          <p:nvPr/>
        </p:nvPicPr>
        <p:blipFill>
          <a:blip r:embed="rId3" cstate="print"/>
          <a:srcRect/>
          <a:stretch>
            <a:fillRect/>
          </a:stretch>
        </p:blipFill>
        <p:spPr bwMode="auto">
          <a:xfrm>
            <a:off x="4860032" y="3789039"/>
            <a:ext cx="4032448" cy="2716597"/>
          </a:xfrm>
          <a:prstGeom prst="rect">
            <a:avLst/>
          </a:prstGeom>
          <a:noFill/>
          <a:ln w="9525">
            <a:noFill/>
            <a:miter lim="800000"/>
            <a:headEnd/>
            <a:tailEnd/>
          </a:ln>
        </p:spPr>
      </p:pic>
      <p:sp>
        <p:nvSpPr>
          <p:cNvPr id="7" name="ZoneTexte 6"/>
          <p:cNvSpPr txBox="1"/>
          <p:nvPr/>
        </p:nvSpPr>
        <p:spPr>
          <a:xfrm>
            <a:off x="5652120" y="6550223"/>
            <a:ext cx="2880320" cy="307777"/>
          </a:xfrm>
          <a:prstGeom prst="rect">
            <a:avLst/>
          </a:prstGeom>
          <a:noFill/>
        </p:spPr>
        <p:txBody>
          <a:bodyPr wrap="square" rtlCol="0">
            <a:spAutoFit/>
          </a:bodyPr>
          <a:lstStyle/>
          <a:p>
            <a:r>
              <a:rPr lang="fr-FR" sz="1400" dirty="0" smtClean="0"/>
              <a:t>Diverses énergies disponibles</a:t>
            </a:r>
            <a:endParaRPr lang="fr-FR" sz="14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2"/>
            </a:gs>
            <a:gs pos="64999">
              <a:schemeClr val="accent2">
                <a:lumMod val="60000"/>
                <a:lumOff val="40000"/>
              </a:schemeClr>
            </a:gs>
            <a:gs pos="100000">
              <a:schemeClr val="accent2">
                <a:lumMod val="40000"/>
                <a:lumOff val="60000"/>
              </a:schemeClr>
            </a:gs>
          </a:gsLst>
          <a:lin ang="5400000" scaled="1"/>
          <a:tileRect/>
        </a:grad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1475656" y="-171400"/>
            <a:ext cx="5987008" cy="706090"/>
          </a:xfrm>
        </p:spPr>
        <p:txBody>
          <a:bodyPr>
            <a:normAutofit/>
          </a:bodyPr>
          <a:lstStyle/>
          <a:p>
            <a:r>
              <a:rPr lang="fr-FR" sz="3200" u="sng" dirty="0" smtClean="0">
                <a:latin typeface="Bookman Old Style" pitchFamily="18" charset="0"/>
              </a:rPr>
              <a:t>IV- Conclusion</a:t>
            </a:r>
            <a:endParaRPr lang="fr-FR" sz="3200" u="sng" dirty="0">
              <a:latin typeface="Bookman Old Style" pitchFamily="18" charset="0"/>
            </a:endParaRPr>
          </a:p>
        </p:txBody>
      </p:sp>
      <p:sp>
        <p:nvSpPr>
          <p:cNvPr id="3" name="Espace réservé du contenu 2"/>
          <p:cNvSpPr>
            <a:spLocks noGrp="1"/>
          </p:cNvSpPr>
          <p:nvPr>
            <p:ph idx="1"/>
          </p:nvPr>
        </p:nvSpPr>
        <p:spPr>
          <a:xfrm>
            <a:off x="0" y="548680"/>
            <a:ext cx="9144000" cy="6120680"/>
          </a:xfrm>
        </p:spPr>
        <p:txBody>
          <a:bodyPr>
            <a:normAutofit fontScale="62500" lnSpcReduction="20000"/>
          </a:bodyPr>
          <a:lstStyle/>
          <a:p>
            <a:pPr>
              <a:buNone/>
            </a:pPr>
            <a:r>
              <a:rPr lang="fr-FR" sz="2900" dirty="0" smtClean="0">
                <a:latin typeface="Bookman Old Style" pitchFamily="18" charset="0"/>
              </a:rPr>
              <a:t>Ce </a:t>
            </a:r>
            <a:r>
              <a:rPr lang="fr-FR" sz="2900" dirty="0">
                <a:latin typeface="Bookman Old Style" pitchFamily="18" charset="0"/>
              </a:rPr>
              <a:t>qui encore aujourd'hui est inquiétant, c'est qu'il nous reste à découvrir un bon </a:t>
            </a:r>
            <a:r>
              <a:rPr lang="fr-FR" sz="2900" dirty="0" smtClean="0">
                <a:latin typeface="Bookman Old Style" pitchFamily="18" charset="0"/>
              </a:rPr>
              <a:t>nombre </a:t>
            </a:r>
            <a:r>
              <a:rPr lang="fr-FR" sz="2900" dirty="0">
                <a:latin typeface="Bookman Old Style" pitchFamily="18" charset="0"/>
              </a:rPr>
              <a:t>de solutions originales ou non explorées. La science progresse, mais cela demande du temps. Entre la découverte, la mise au point et son exploitation rentable et fiable, que d'étapes à franchir. Il est clair que l'homme a pris du retard par sa négligence et son manque d'intérêt.</a:t>
            </a:r>
            <a:br>
              <a:rPr lang="fr-FR" sz="2900" dirty="0">
                <a:latin typeface="Bookman Old Style" pitchFamily="18" charset="0"/>
              </a:rPr>
            </a:br>
            <a:endParaRPr lang="fr-FR" sz="2900" dirty="0" smtClean="0">
              <a:latin typeface="Bookman Old Style" pitchFamily="18" charset="0"/>
            </a:endParaRPr>
          </a:p>
          <a:p>
            <a:pPr>
              <a:buNone/>
            </a:pPr>
            <a:r>
              <a:rPr lang="fr-FR" sz="2900" dirty="0">
                <a:latin typeface="Bookman Old Style" pitchFamily="18" charset="0"/>
              </a:rPr>
              <a:t>       Rien n'est perdu, d'après un certains nombre de spécialistes en la matière il se pourrait que si l'on agit rapidement et que l'on réduit sensiblement notre consommation de pétrole, celui-ci devienne une énergie fossile inépuisable, puisque le pétrole est juste une dégradation de biomasse. Il reste que l'excès de consommation de pétrole met notre planète en danger.</a:t>
            </a:r>
            <a:br>
              <a:rPr lang="fr-FR" sz="2900" dirty="0">
                <a:latin typeface="Bookman Old Style" pitchFamily="18" charset="0"/>
              </a:rPr>
            </a:br>
            <a:endParaRPr lang="fr-FR" sz="2900" dirty="0" smtClean="0">
              <a:latin typeface="Bookman Old Style" pitchFamily="18" charset="0"/>
            </a:endParaRPr>
          </a:p>
          <a:p>
            <a:pPr>
              <a:buNone/>
            </a:pPr>
            <a:r>
              <a:rPr lang="fr-FR" sz="2900" dirty="0">
                <a:latin typeface="Bookman Old Style" pitchFamily="18" charset="0"/>
              </a:rPr>
              <a:t>       Sur le plan économique, une chose est acquise, le pétrole coûtera de plus en plus cher. Si dès maintenant on ne pense pas à son remplacement ou à </a:t>
            </a:r>
            <a:r>
              <a:rPr lang="fr-FR" sz="2900" dirty="0" smtClean="0">
                <a:latin typeface="Bookman Old Style" pitchFamily="18" charset="0"/>
              </a:rPr>
              <a:t>défaut </a:t>
            </a:r>
            <a:r>
              <a:rPr lang="fr-FR" sz="2900" dirty="0">
                <a:latin typeface="Bookman Old Style" pitchFamily="18" charset="0"/>
              </a:rPr>
              <a:t>dans une première étape à son utilisation limitée, cela peut provoquer dans l'avenir des crises économiques et politiques graves.</a:t>
            </a:r>
            <a:endParaRPr lang="fr-FR" sz="2900" dirty="0" smtClean="0">
              <a:latin typeface="Bookman Old Style" pitchFamily="18" charset="0"/>
            </a:endParaRPr>
          </a:p>
          <a:p>
            <a:pPr>
              <a:buNone/>
            </a:pPr>
            <a:endParaRPr lang="fr-FR" sz="2200" dirty="0" smtClean="0">
              <a:latin typeface="Bookman Old Style" pitchFamily="18" charset="0"/>
            </a:endParaRPr>
          </a:p>
          <a:p>
            <a:pPr>
              <a:buNone/>
            </a:pPr>
            <a:r>
              <a:rPr lang="fr-FR" sz="2200" dirty="0" smtClean="0">
                <a:latin typeface="Bookman Old Style" pitchFamily="18" charset="0"/>
              </a:rPr>
              <a:t>Sources :</a:t>
            </a:r>
          </a:p>
          <a:p>
            <a:pPr>
              <a:buNone/>
            </a:pPr>
            <a:r>
              <a:rPr lang="fr-FR" sz="2200" dirty="0" smtClean="0">
                <a:latin typeface="Bookman Old Style" pitchFamily="18" charset="0"/>
              </a:rPr>
              <a:t>- </a:t>
            </a:r>
            <a:r>
              <a:rPr lang="fr-FR" sz="2200" dirty="0" smtClean="0">
                <a:latin typeface="Bookman Old Style" pitchFamily="18" charset="0"/>
                <a:hlinkClick r:id="rId2"/>
              </a:rPr>
              <a:t>http://www.lenntech.fr/effet-de-serre/combustible-fossile.html</a:t>
            </a:r>
            <a:r>
              <a:rPr lang="fr-FR" sz="2200" dirty="0" smtClean="0">
                <a:latin typeface="Bookman Old Style" pitchFamily="18" charset="0"/>
              </a:rPr>
              <a:t> </a:t>
            </a:r>
          </a:p>
          <a:p>
            <a:pPr>
              <a:buFontTx/>
              <a:buChar char="-"/>
            </a:pPr>
            <a:r>
              <a:rPr lang="fr-FR" sz="2200" dirty="0" smtClean="0">
                <a:latin typeface="Bookman Old Style" pitchFamily="18" charset="0"/>
                <a:hlinkClick r:id="rId3"/>
              </a:rPr>
              <a:t>http://culturesciences.chimie.ens.fr/content/les-combustibles-fossiles-formation-composition-et-reserves-1050</a:t>
            </a:r>
            <a:r>
              <a:rPr lang="fr-FR" sz="2200" dirty="0" smtClean="0">
                <a:latin typeface="Bookman Old Style" pitchFamily="18" charset="0"/>
              </a:rPr>
              <a:t> </a:t>
            </a:r>
          </a:p>
          <a:p>
            <a:pPr>
              <a:buFontTx/>
              <a:buChar char="-"/>
            </a:pPr>
            <a:r>
              <a:rPr lang="fr-FR" sz="2200" dirty="0" smtClean="0">
                <a:latin typeface="Bookman Old Style" pitchFamily="18" charset="0"/>
                <a:hlinkClick r:id="rId4"/>
              </a:rPr>
              <a:t>http://www.tpepetrole.sitew.com/Partie_3_Les_enjeux_de_la_substitution_du_petrole_et_Conclusion.E.htm#Partie_3_Les_enjeux_de_la_substitution_du_petrole_et_Conclusion.E</a:t>
            </a:r>
            <a:r>
              <a:rPr lang="fr-FR" sz="2200" dirty="0" smtClean="0">
                <a:latin typeface="Bookman Old Style" pitchFamily="18" charset="0"/>
              </a:rPr>
              <a:t> </a:t>
            </a:r>
          </a:p>
          <a:p>
            <a:pPr>
              <a:buFontTx/>
              <a:buChar char="-"/>
            </a:pPr>
            <a:r>
              <a:rPr lang="fr-FR" sz="2200" dirty="0" smtClean="0">
                <a:latin typeface="Bookman Old Style" pitchFamily="18" charset="0"/>
              </a:rPr>
              <a:t>Connaissances personnelles</a:t>
            </a:r>
            <a:endParaRPr lang="fr-FR" sz="2200" dirty="0">
              <a:latin typeface="Bookman Old Style" pitchFamily="18" charset="0"/>
            </a:endParaRPr>
          </a:p>
        </p:txBody>
      </p:sp>
    </p:spTree>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115</TotalTime>
  <Words>383</Words>
  <Application>Microsoft Office PowerPoint</Application>
  <PresentationFormat>Affichage à l'écran (4:3)</PresentationFormat>
  <Paragraphs>35</Paragraphs>
  <Slides>6</Slides>
  <Notes>0</Notes>
  <HiddenSlides>0</HiddenSlides>
  <MMClips>0</MMClips>
  <ScaleCrop>false</ScaleCrop>
  <HeadingPairs>
    <vt:vector size="4" baseType="variant">
      <vt:variant>
        <vt:lpstr>Thème</vt:lpstr>
      </vt:variant>
      <vt:variant>
        <vt:i4>1</vt:i4>
      </vt:variant>
      <vt:variant>
        <vt:lpstr>Titres des diapositives</vt:lpstr>
      </vt:variant>
      <vt:variant>
        <vt:i4>6</vt:i4>
      </vt:variant>
    </vt:vector>
  </HeadingPairs>
  <TitlesOfParts>
    <vt:vector size="7" baseType="lpstr">
      <vt:lpstr>Thème Office</vt:lpstr>
      <vt:lpstr>Les combustibles fossiles</vt:lpstr>
      <vt:lpstr>Diapositive 2</vt:lpstr>
      <vt:lpstr>I- Introduction</vt:lpstr>
      <vt:lpstr>I- Structure et formation du pétrole</vt:lpstr>
      <vt:lpstr>III- Enjeux économiques et environnementaux actuels</vt:lpstr>
      <vt:lpstr>IV- Conclusion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Aloyse</dc:creator>
  <cp:lastModifiedBy>Aloyse</cp:lastModifiedBy>
  <cp:revision>14</cp:revision>
  <dcterms:created xsi:type="dcterms:W3CDTF">2012-05-06T13:01:54Z</dcterms:created>
  <dcterms:modified xsi:type="dcterms:W3CDTF">2012-05-06T14:57:02Z</dcterms:modified>
</cp:coreProperties>
</file>