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31" r:id="rId2"/>
  </p:sldMasterIdLst>
  <p:notesMasterIdLst>
    <p:notesMasterId r:id="rId62"/>
  </p:notesMasterIdLst>
  <p:sldIdLst>
    <p:sldId id="296" r:id="rId3"/>
    <p:sldId id="324" r:id="rId4"/>
    <p:sldId id="297" r:id="rId5"/>
    <p:sldId id="344" r:id="rId6"/>
    <p:sldId id="346" r:id="rId7"/>
    <p:sldId id="343" r:id="rId8"/>
    <p:sldId id="360" r:id="rId9"/>
    <p:sldId id="348" r:id="rId10"/>
    <p:sldId id="349" r:id="rId11"/>
    <p:sldId id="350" r:id="rId12"/>
    <p:sldId id="351" r:id="rId13"/>
    <p:sldId id="355" r:id="rId14"/>
    <p:sldId id="327" r:id="rId15"/>
    <p:sldId id="303" r:id="rId16"/>
    <p:sldId id="339" r:id="rId17"/>
    <p:sldId id="338" r:id="rId18"/>
    <p:sldId id="353" r:id="rId19"/>
    <p:sldId id="375" r:id="rId20"/>
    <p:sldId id="306" r:id="rId21"/>
    <p:sldId id="395" r:id="rId22"/>
    <p:sldId id="354" r:id="rId23"/>
    <p:sldId id="357" r:id="rId24"/>
    <p:sldId id="358" r:id="rId25"/>
    <p:sldId id="359" r:id="rId26"/>
    <p:sldId id="368" r:id="rId27"/>
    <p:sldId id="305" r:id="rId28"/>
    <p:sldId id="361" r:id="rId29"/>
    <p:sldId id="364" r:id="rId30"/>
    <p:sldId id="362" r:id="rId31"/>
    <p:sldId id="363" r:id="rId32"/>
    <p:sldId id="374" r:id="rId33"/>
    <p:sldId id="369" r:id="rId34"/>
    <p:sldId id="367" r:id="rId35"/>
    <p:sldId id="366" r:id="rId36"/>
    <p:sldId id="370" r:id="rId37"/>
    <p:sldId id="371" r:id="rId38"/>
    <p:sldId id="372" r:id="rId39"/>
    <p:sldId id="373" r:id="rId40"/>
    <p:sldId id="384" r:id="rId41"/>
    <p:sldId id="340" r:id="rId42"/>
    <p:sldId id="310" r:id="rId43"/>
    <p:sldId id="376" r:id="rId44"/>
    <p:sldId id="312" r:id="rId45"/>
    <p:sldId id="377" r:id="rId46"/>
    <p:sldId id="378" r:id="rId47"/>
    <p:sldId id="381" r:id="rId48"/>
    <p:sldId id="379" r:id="rId49"/>
    <p:sldId id="380" r:id="rId50"/>
    <p:sldId id="382" r:id="rId51"/>
    <p:sldId id="394" r:id="rId52"/>
    <p:sldId id="385" r:id="rId53"/>
    <p:sldId id="383" r:id="rId54"/>
    <p:sldId id="390" r:id="rId55"/>
    <p:sldId id="388" r:id="rId56"/>
    <p:sldId id="389" r:id="rId57"/>
    <p:sldId id="391" r:id="rId58"/>
    <p:sldId id="392" r:id="rId59"/>
    <p:sldId id="393" r:id="rId60"/>
    <p:sldId id="342" r:id="rId61"/>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33"/>
    <a:srgbClr val="BCBF41"/>
    <a:srgbClr val="CFBC3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horzBarState="maximized">
    <p:restoredLeft sz="34587" autoAdjust="0"/>
    <p:restoredTop sz="94660" autoAdjust="0"/>
  </p:normalViewPr>
  <p:slideViewPr>
    <p:cSldViewPr>
      <p:cViewPr varScale="1">
        <p:scale>
          <a:sx n="119" d="100"/>
          <a:sy n="119" d="100"/>
        </p:scale>
        <p:origin x="-1404" y="-90"/>
      </p:cViewPr>
      <p:guideLst>
        <p:guide orient="horz" pos="2160"/>
        <p:guide pos="2880"/>
      </p:guideLst>
    </p:cSldViewPr>
  </p:slideViewPr>
  <p:outlineViewPr>
    <p:cViewPr>
      <p:scale>
        <a:sx n="33" d="100"/>
        <a:sy n="33" d="100"/>
      </p:scale>
      <p:origin x="0" y="11388"/>
    </p:cViewPr>
    <p:sldLst>
      <p:sld r:id="rId1" collapse="1"/>
    </p:sldLst>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_rels/viewProps.xml.rels><?xml version="1.0" encoding="UTF-8" standalone="yes"?>
<Relationships xmlns="http://schemas.openxmlformats.org/package/2006/relationships"><Relationship Id="rId1"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02C19B-5297-4B9B-982A-196982EAB0AE}" type="doc">
      <dgm:prSet loTypeId="urn:microsoft.com/office/officeart/2005/8/layout/pyramid1" loCatId="pyramid" qsTypeId="urn:microsoft.com/office/officeart/2005/8/quickstyle/simple1" qsCatId="simple" csTypeId="urn:microsoft.com/office/officeart/2005/8/colors/accent2_5" csCatId="accent2" phldr="1"/>
      <dgm:spPr/>
    </dgm:pt>
    <dgm:pt modelId="{F0B736F1-4F7B-4FB0-8385-A4DB8E51D07A}">
      <dgm:prSet phldrT="[Texte]" custT="1"/>
      <dgm:spPr/>
      <dgm:t>
        <a:bodyPr/>
        <a:lstStyle/>
        <a:p>
          <a:r>
            <a:rPr lang="fr-FR" sz="1600" b="1" dirty="0" smtClean="0">
              <a:solidFill>
                <a:srgbClr val="FF0000"/>
              </a:solidFill>
              <a:effectLst>
                <a:outerShdw blurRad="38100" dist="38100" dir="2700000" algn="tl">
                  <a:srgbClr val="000000">
                    <a:alpha val="43137"/>
                  </a:srgbClr>
                </a:outerShdw>
              </a:effectLst>
            </a:rPr>
            <a:t/>
          </a:r>
          <a:br>
            <a:rPr lang="fr-FR" sz="1600" b="1" dirty="0" smtClean="0">
              <a:solidFill>
                <a:srgbClr val="FF0000"/>
              </a:solidFill>
              <a:effectLst>
                <a:outerShdw blurRad="38100" dist="38100" dir="2700000" algn="tl">
                  <a:srgbClr val="000000">
                    <a:alpha val="43137"/>
                  </a:srgbClr>
                </a:outerShdw>
              </a:effectLst>
            </a:rPr>
          </a:br>
          <a:r>
            <a:rPr lang="fr-FR" sz="2600" b="1" dirty="0" smtClean="0">
              <a:solidFill>
                <a:srgbClr val="FF0000"/>
              </a:solidFill>
              <a:effectLst>
                <a:outerShdw blurRad="38100" dist="38100" dir="2700000" algn="tl">
                  <a:srgbClr val="000000">
                    <a:alpha val="43137"/>
                  </a:srgbClr>
                </a:outerShdw>
              </a:effectLst>
            </a:rPr>
            <a:t>Popularité</a:t>
          </a:r>
        </a:p>
        <a:p>
          <a:r>
            <a:rPr lang="fr-FR" sz="1400" b="1" i="1" dirty="0" smtClean="0">
              <a:solidFill>
                <a:srgbClr val="FF0000"/>
              </a:solidFill>
              <a:effectLst>
                <a:outerShdw blurRad="38100" dist="38100" dir="2700000" algn="tl">
                  <a:srgbClr val="000000">
                    <a:alpha val="43137"/>
                  </a:srgbClr>
                </a:outerShdw>
              </a:effectLst>
            </a:rPr>
            <a:t>Naturelle &amp; artificielle</a:t>
          </a:r>
          <a:endParaRPr lang="fr-FR" sz="1400" b="1" dirty="0">
            <a:solidFill>
              <a:srgbClr val="FF0000"/>
            </a:solidFill>
            <a:effectLst>
              <a:outerShdw blurRad="38100" dist="38100" dir="2700000" algn="tl">
                <a:srgbClr val="000000">
                  <a:alpha val="43137"/>
                </a:srgbClr>
              </a:outerShdw>
            </a:effectLst>
          </a:endParaRPr>
        </a:p>
      </dgm:t>
    </dgm:pt>
    <dgm:pt modelId="{55D165B9-5825-48DA-9A69-6D9C06E45A52}" type="parTrans" cxnId="{113BD91C-C877-443C-A57A-2D1ACD5C02D5}">
      <dgm:prSet/>
      <dgm:spPr/>
      <dgm:t>
        <a:bodyPr/>
        <a:lstStyle/>
        <a:p>
          <a:endParaRPr lang="fr-FR"/>
        </a:p>
      </dgm:t>
    </dgm:pt>
    <dgm:pt modelId="{E826A5B9-AD81-42EA-A0F2-84AB731F8527}" type="sibTrans" cxnId="{113BD91C-C877-443C-A57A-2D1ACD5C02D5}">
      <dgm:prSet/>
      <dgm:spPr/>
      <dgm:t>
        <a:bodyPr/>
        <a:lstStyle/>
        <a:p>
          <a:endParaRPr lang="fr-FR"/>
        </a:p>
      </dgm:t>
    </dgm:pt>
    <dgm:pt modelId="{B02A160F-43FC-49E3-83D4-C276479127B1}">
      <dgm:prSet phldrT="[Texte]" custT="1"/>
      <dgm:spPr/>
      <dgm:t>
        <a:bodyPr/>
        <a:lstStyle/>
        <a:p>
          <a:r>
            <a:rPr lang="fr-FR" sz="2600" b="1" dirty="0" smtClean="0">
              <a:solidFill>
                <a:schemeClr val="tx1"/>
              </a:solidFill>
              <a:effectLst>
                <a:outerShdw blurRad="38100" dist="38100" dir="2700000" algn="tl">
                  <a:srgbClr val="000000">
                    <a:alpha val="43137"/>
                  </a:srgbClr>
                </a:outerShdw>
              </a:effectLst>
            </a:rPr>
            <a:t>Contenu</a:t>
          </a:r>
          <a:r>
            <a:rPr lang="fr-FR" sz="2000" b="1" dirty="0" smtClean="0">
              <a:solidFill>
                <a:schemeClr val="tx1"/>
              </a:solidFill>
              <a:effectLst>
                <a:outerShdw blurRad="38100" dist="38100" dir="2700000" algn="tl">
                  <a:srgbClr val="000000">
                    <a:alpha val="43137"/>
                  </a:srgbClr>
                </a:outerShdw>
              </a:effectLst>
            </a:rPr>
            <a:t/>
          </a:r>
          <a:br>
            <a:rPr lang="fr-FR" sz="2000" b="1" dirty="0" smtClean="0">
              <a:solidFill>
                <a:schemeClr val="tx1"/>
              </a:solidFill>
              <a:effectLst>
                <a:outerShdw blurRad="38100" dist="38100" dir="2700000" algn="tl">
                  <a:srgbClr val="000000">
                    <a:alpha val="43137"/>
                  </a:srgbClr>
                </a:outerShdw>
              </a:effectLst>
            </a:rPr>
          </a:br>
          <a:r>
            <a:rPr lang="fr-FR" sz="1400" b="0" i="1" dirty="0" smtClean="0">
              <a:solidFill>
                <a:schemeClr val="tx1"/>
              </a:solidFill>
              <a:effectLst/>
            </a:rPr>
            <a:t>production &amp; optimisation du contenu</a:t>
          </a:r>
          <a:endParaRPr lang="fr-FR" sz="1400" b="0" i="1" dirty="0">
            <a:solidFill>
              <a:schemeClr val="tx1"/>
            </a:solidFill>
            <a:effectLst/>
          </a:endParaRPr>
        </a:p>
      </dgm:t>
    </dgm:pt>
    <dgm:pt modelId="{F34AFBDB-141C-45F9-9E2E-245C98392572}" type="parTrans" cxnId="{569B3AE0-6535-40B3-BDAA-09F5FEC9F977}">
      <dgm:prSet/>
      <dgm:spPr/>
      <dgm:t>
        <a:bodyPr/>
        <a:lstStyle/>
        <a:p>
          <a:endParaRPr lang="fr-FR"/>
        </a:p>
      </dgm:t>
    </dgm:pt>
    <dgm:pt modelId="{3F0EBACB-CCD4-4901-AE27-7D8EA2B40DF8}" type="sibTrans" cxnId="{569B3AE0-6535-40B3-BDAA-09F5FEC9F977}">
      <dgm:prSet/>
      <dgm:spPr/>
      <dgm:t>
        <a:bodyPr/>
        <a:lstStyle/>
        <a:p>
          <a:endParaRPr lang="fr-FR"/>
        </a:p>
      </dgm:t>
    </dgm:pt>
    <dgm:pt modelId="{D4701136-38D9-4F6E-832C-A5D53832472A}">
      <dgm:prSet phldrT="[Texte]" custT="1"/>
      <dgm:spPr/>
      <dgm:t>
        <a:bodyPr/>
        <a:lstStyle/>
        <a:p>
          <a:r>
            <a:rPr lang="fr-FR" sz="2600" b="1" dirty="0" smtClean="0">
              <a:solidFill>
                <a:schemeClr val="tx1"/>
              </a:solidFill>
              <a:effectLst>
                <a:outerShdw blurRad="38100" dist="38100" dir="2700000" algn="tl">
                  <a:srgbClr val="000000">
                    <a:alpha val="43137"/>
                  </a:srgbClr>
                </a:outerShdw>
              </a:effectLst>
            </a:rPr>
            <a:t>Structure</a:t>
          </a:r>
          <a:br>
            <a:rPr lang="fr-FR" sz="2600" b="1" dirty="0" smtClean="0">
              <a:solidFill>
                <a:schemeClr val="tx1"/>
              </a:solidFill>
              <a:effectLst>
                <a:outerShdw blurRad="38100" dist="38100" dir="2700000" algn="tl">
                  <a:srgbClr val="000000">
                    <a:alpha val="43137"/>
                  </a:srgbClr>
                </a:outerShdw>
              </a:effectLst>
            </a:rPr>
          </a:br>
          <a:r>
            <a:rPr lang="fr-FR" sz="1400" b="0" dirty="0" err="1" smtClean="0">
              <a:solidFill>
                <a:schemeClr val="tx1"/>
              </a:solidFill>
              <a:effectLst/>
            </a:rPr>
            <a:t>crawlabilité</a:t>
          </a:r>
          <a:r>
            <a:rPr lang="fr-FR" sz="1400" b="0" dirty="0" smtClean="0">
              <a:solidFill>
                <a:schemeClr val="tx1"/>
              </a:solidFill>
              <a:effectLst/>
            </a:rPr>
            <a:t>, fiabilité &amp; arborescence</a:t>
          </a:r>
        </a:p>
        <a:p>
          <a:endParaRPr lang="fr-FR" sz="1400" b="1" dirty="0">
            <a:solidFill>
              <a:schemeClr val="tx1"/>
            </a:solidFill>
            <a:effectLst>
              <a:outerShdw blurRad="38100" dist="38100" dir="2700000" algn="tl">
                <a:srgbClr val="000000">
                  <a:alpha val="43137"/>
                </a:srgbClr>
              </a:outerShdw>
            </a:effectLst>
          </a:endParaRPr>
        </a:p>
      </dgm:t>
    </dgm:pt>
    <dgm:pt modelId="{25F024BF-AECB-48DF-9D36-EFE61AA08EB0}" type="parTrans" cxnId="{2D0B0B06-CA83-449F-8815-1428039204DC}">
      <dgm:prSet/>
      <dgm:spPr/>
      <dgm:t>
        <a:bodyPr/>
        <a:lstStyle/>
        <a:p>
          <a:endParaRPr lang="fr-FR"/>
        </a:p>
      </dgm:t>
    </dgm:pt>
    <dgm:pt modelId="{15A417CA-871F-4C37-9A85-FC850CD9D4FF}" type="sibTrans" cxnId="{2D0B0B06-CA83-449F-8815-1428039204DC}">
      <dgm:prSet/>
      <dgm:spPr/>
      <dgm:t>
        <a:bodyPr/>
        <a:lstStyle/>
        <a:p>
          <a:endParaRPr lang="fr-FR"/>
        </a:p>
      </dgm:t>
    </dgm:pt>
    <dgm:pt modelId="{67D937FD-CC21-4BAE-AA69-787718A039F5}">
      <dgm:prSet phldrT="[Texte]" custT="1"/>
      <dgm:spPr/>
      <dgm:t>
        <a:bodyPr/>
        <a:lstStyle/>
        <a:p>
          <a:r>
            <a:rPr lang="fr-FR" sz="2600" b="1" dirty="0" smtClean="0">
              <a:solidFill>
                <a:schemeClr val="tx1"/>
              </a:solidFill>
              <a:effectLst>
                <a:outerShdw blurRad="38100" dist="38100" dir="2700000" algn="tl">
                  <a:srgbClr val="000000">
                    <a:alpha val="43137"/>
                  </a:srgbClr>
                </a:outerShdw>
              </a:effectLst>
            </a:rPr>
            <a:t>Stratégie</a:t>
          </a:r>
          <a:r>
            <a:rPr lang="fr-FR" sz="2600" b="1" dirty="0" smtClean="0">
              <a:solidFill>
                <a:schemeClr val="tx1"/>
              </a:solidFill>
              <a:effectLst/>
            </a:rPr>
            <a:t/>
          </a:r>
          <a:br>
            <a:rPr lang="fr-FR" sz="2600" b="1" dirty="0" smtClean="0">
              <a:solidFill>
                <a:schemeClr val="tx1"/>
              </a:solidFill>
              <a:effectLst/>
            </a:rPr>
          </a:br>
          <a:r>
            <a:rPr lang="fr-FR" sz="1400" b="0" i="1" dirty="0" smtClean="0">
              <a:solidFill>
                <a:schemeClr val="tx1"/>
              </a:solidFill>
              <a:effectLst/>
            </a:rPr>
            <a:t>objectifs, concurrence, ciblage mots-clés</a:t>
          </a:r>
          <a:endParaRPr lang="fr-FR" sz="1200" b="0" i="1" dirty="0">
            <a:solidFill>
              <a:schemeClr val="tx1"/>
            </a:solidFill>
            <a:effectLst/>
          </a:endParaRPr>
        </a:p>
      </dgm:t>
    </dgm:pt>
    <dgm:pt modelId="{4E47C40F-C51A-4614-8B40-3FD76D0C8A1C}" type="parTrans" cxnId="{D78004A2-90B9-4CC3-8B74-734F1A30B1B8}">
      <dgm:prSet/>
      <dgm:spPr/>
      <dgm:t>
        <a:bodyPr/>
        <a:lstStyle/>
        <a:p>
          <a:endParaRPr lang="fr-FR"/>
        </a:p>
      </dgm:t>
    </dgm:pt>
    <dgm:pt modelId="{817EEC14-F6E2-4935-AE12-3BA9CA2ECCE3}" type="sibTrans" cxnId="{D78004A2-90B9-4CC3-8B74-734F1A30B1B8}">
      <dgm:prSet/>
      <dgm:spPr/>
      <dgm:t>
        <a:bodyPr/>
        <a:lstStyle/>
        <a:p>
          <a:endParaRPr lang="fr-FR"/>
        </a:p>
      </dgm:t>
    </dgm:pt>
    <dgm:pt modelId="{AA4AD90C-5EF8-4DB0-8301-28F8A6F2C05A}" type="pres">
      <dgm:prSet presAssocID="{FD02C19B-5297-4B9B-982A-196982EAB0AE}" presName="Name0" presStyleCnt="0">
        <dgm:presLayoutVars>
          <dgm:dir/>
          <dgm:animLvl val="lvl"/>
          <dgm:resizeHandles val="exact"/>
        </dgm:presLayoutVars>
      </dgm:prSet>
      <dgm:spPr/>
    </dgm:pt>
    <dgm:pt modelId="{897ED9A9-6BDA-4B1D-B82F-6B56B5B9F67F}" type="pres">
      <dgm:prSet presAssocID="{F0B736F1-4F7B-4FB0-8385-A4DB8E51D07A}" presName="Name8" presStyleCnt="0"/>
      <dgm:spPr/>
    </dgm:pt>
    <dgm:pt modelId="{330C2149-0862-4235-B6BE-63EFEE127CD4}" type="pres">
      <dgm:prSet presAssocID="{F0B736F1-4F7B-4FB0-8385-A4DB8E51D07A}" presName="level" presStyleLbl="node1" presStyleIdx="0" presStyleCnt="4">
        <dgm:presLayoutVars>
          <dgm:chMax val="1"/>
          <dgm:bulletEnabled val="1"/>
        </dgm:presLayoutVars>
      </dgm:prSet>
      <dgm:spPr/>
      <dgm:t>
        <a:bodyPr/>
        <a:lstStyle/>
        <a:p>
          <a:endParaRPr lang="fr-FR"/>
        </a:p>
      </dgm:t>
    </dgm:pt>
    <dgm:pt modelId="{B39DA240-F7FC-43BB-9401-5424A8C49D39}" type="pres">
      <dgm:prSet presAssocID="{F0B736F1-4F7B-4FB0-8385-A4DB8E51D07A}" presName="levelTx" presStyleLbl="revTx" presStyleIdx="0" presStyleCnt="0">
        <dgm:presLayoutVars>
          <dgm:chMax val="1"/>
          <dgm:bulletEnabled val="1"/>
        </dgm:presLayoutVars>
      </dgm:prSet>
      <dgm:spPr/>
      <dgm:t>
        <a:bodyPr/>
        <a:lstStyle/>
        <a:p>
          <a:endParaRPr lang="fr-FR"/>
        </a:p>
      </dgm:t>
    </dgm:pt>
    <dgm:pt modelId="{9251FF41-DB7B-47B9-86C0-5C08732AD599}" type="pres">
      <dgm:prSet presAssocID="{B02A160F-43FC-49E3-83D4-C276479127B1}" presName="Name8" presStyleCnt="0"/>
      <dgm:spPr/>
    </dgm:pt>
    <dgm:pt modelId="{CD30A196-697B-44C6-AF49-56C4146ADBDD}" type="pres">
      <dgm:prSet presAssocID="{B02A160F-43FC-49E3-83D4-C276479127B1}" presName="level" presStyleLbl="node1" presStyleIdx="1" presStyleCnt="4">
        <dgm:presLayoutVars>
          <dgm:chMax val="1"/>
          <dgm:bulletEnabled val="1"/>
        </dgm:presLayoutVars>
      </dgm:prSet>
      <dgm:spPr/>
      <dgm:t>
        <a:bodyPr/>
        <a:lstStyle/>
        <a:p>
          <a:endParaRPr lang="fr-FR"/>
        </a:p>
      </dgm:t>
    </dgm:pt>
    <dgm:pt modelId="{769A3A0D-5A94-4FCD-8FB4-6C34680F4C16}" type="pres">
      <dgm:prSet presAssocID="{B02A160F-43FC-49E3-83D4-C276479127B1}" presName="levelTx" presStyleLbl="revTx" presStyleIdx="0" presStyleCnt="0">
        <dgm:presLayoutVars>
          <dgm:chMax val="1"/>
          <dgm:bulletEnabled val="1"/>
        </dgm:presLayoutVars>
      </dgm:prSet>
      <dgm:spPr/>
      <dgm:t>
        <a:bodyPr/>
        <a:lstStyle/>
        <a:p>
          <a:endParaRPr lang="fr-FR"/>
        </a:p>
      </dgm:t>
    </dgm:pt>
    <dgm:pt modelId="{C3276FCD-FFAA-49B0-971B-D56BE3AB1928}" type="pres">
      <dgm:prSet presAssocID="{D4701136-38D9-4F6E-832C-A5D53832472A}" presName="Name8" presStyleCnt="0"/>
      <dgm:spPr/>
    </dgm:pt>
    <dgm:pt modelId="{727ACF90-3753-4998-A6FE-75E0CE67D56B}" type="pres">
      <dgm:prSet presAssocID="{D4701136-38D9-4F6E-832C-A5D53832472A}" presName="level" presStyleLbl="node1" presStyleIdx="2" presStyleCnt="4">
        <dgm:presLayoutVars>
          <dgm:chMax val="1"/>
          <dgm:bulletEnabled val="1"/>
        </dgm:presLayoutVars>
      </dgm:prSet>
      <dgm:spPr/>
      <dgm:t>
        <a:bodyPr/>
        <a:lstStyle/>
        <a:p>
          <a:endParaRPr lang="fr-FR"/>
        </a:p>
      </dgm:t>
    </dgm:pt>
    <dgm:pt modelId="{0BA2B22D-294F-40F7-A93B-C52020BC08E4}" type="pres">
      <dgm:prSet presAssocID="{D4701136-38D9-4F6E-832C-A5D53832472A}" presName="levelTx" presStyleLbl="revTx" presStyleIdx="0" presStyleCnt="0">
        <dgm:presLayoutVars>
          <dgm:chMax val="1"/>
          <dgm:bulletEnabled val="1"/>
        </dgm:presLayoutVars>
      </dgm:prSet>
      <dgm:spPr/>
      <dgm:t>
        <a:bodyPr/>
        <a:lstStyle/>
        <a:p>
          <a:endParaRPr lang="fr-FR"/>
        </a:p>
      </dgm:t>
    </dgm:pt>
    <dgm:pt modelId="{E578ACAE-DD4C-4AF5-90F7-A761661C0B79}" type="pres">
      <dgm:prSet presAssocID="{67D937FD-CC21-4BAE-AA69-787718A039F5}" presName="Name8" presStyleCnt="0"/>
      <dgm:spPr/>
    </dgm:pt>
    <dgm:pt modelId="{01947928-3B14-4578-BE02-DE1F900BF93C}" type="pres">
      <dgm:prSet presAssocID="{67D937FD-CC21-4BAE-AA69-787718A039F5}" presName="level" presStyleLbl="node1" presStyleIdx="3" presStyleCnt="4" custLinFactNeighborX="-15" custLinFactNeighborY="-2507">
        <dgm:presLayoutVars>
          <dgm:chMax val="1"/>
          <dgm:bulletEnabled val="1"/>
        </dgm:presLayoutVars>
      </dgm:prSet>
      <dgm:spPr/>
      <dgm:t>
        <a:bodyPr/>
        <a:lstStyle/>
        <a:p>
          <a:endParaRPr lang="fr-FR"/>
        </a:p>
      </dgm:t>
    </dgm:pt>
    <dgm:pt modelId="{D0C9A981-9353-46BC-BA9C-64FE710E77E6}" type="pres">
      <dgm:prSet presAssocID="{67D937FD-CC21-4BAE-AA69-787718A039F5}" presName="levelTx" presStyleLbl="revTx" presStyleIdx="0" presStyleCnt="0">
        <dgm:presLayoutVars>
          <dgm:chMax val="1"/>
          <dgm:bulletEnabled val="1"/>
        </dgm:presLayoutVars>
      </dgm:prSet>
      <dgm:spPr/>
      <dgm:t>
        <a:bodyPr/>
        <a:lstStyle/>
        <a:p>
          <a:endParaRPr lang="fr-FR"/>
        </a:p>
      </dgm:t>
    </dgm:pt>
  </dgm:ptLst>
  <dgm:cxnLst>
    <dgm:cxn modelId="{EFC1704C-2B04-4BD6-B737-D4873C58F336}" type="presOf" srcId="{F0B736F1-4F7B-4FB0-8385-A4DB8E51D07A}" destId="{330C2149-0862-4235-B6BE-63EFEE127CD4}" srcOrd="0" destOrd="0" presId="urn:microsoft.com/office/officeart/2005/8/layout/pyramid1"/>
    <dgm:cxn modelId="{66F473FC-841B-4ECA-BD6F-A7B914F1A003}" type="presOf" srcId="{D4701136-38D9-4F6E-832C-A5D53832472A}" destId="{0BA2B22D-294F-40F7-A93B-C52020BC08E4}" srcOrd="1" destOrd="0" presId="urn:microsoft.com/office/officeart/2005/8/layout/pyramid1"/>
    <dgm:cxn modelId="{2D0B0B06-CA83-449F-8815-1428039204DC}" srcId="{FD02C19B-5297-4B9B-982A-196982EAB0AE}" destId="{D4701136-38D9-4F6E-832C-A5D53832472A}" srcOrd="2" destOrd="0" parTransId="{25F024BF-AECB-48DF-9D36-EFE61AA08EB0}" sibTransId="{15A417CA-871F-4C37-9A85-FC850CD9D4FF}"/>
    <dgm:cxn modelId="{65551201-35B1-4F5A-BECE-614C5DAB50CA}" type="presOf" srcId="{67D937FD-CC21-4BAE-AA69-787718A039F5}" destId="{D0C9A981-9353-46BC-BA9C-64FE710E77E6}" srcOrd="1" destOrd="0" presId="urn:microsoft.com/office/officeart/2005/8/layout/pyramid1"/>
    <dgm:cxn modelId="{4AC52062-A115-42A8-BCE3-DEEA084C2F84}" type="presOf" srcId="{FD02C19B-5297-4B9B-982A-196982EAB0AE}" destId="{AA4AD90C-5EF8-4DB0-8301-28F8A6F2C05A}" srcOrd="0" destOrd="0" presId="urn:microsoft.com/office/officeart/2005/8/layout/pyramid1"/>
    <dgm:cxn modelId="{4DD6AF02-3555-4A0D-B93E-FC1DC590BAB8}" type="presOf" srcId="{F0B736F1-4F7B-4FB0-8385-A4DB8E51D07A}" destId="{B39DA240-F7FC-43BB-9401-5424A8C49D39}" srcOrd="1" destOrd="0" presId="urn:microsoft.com/office/officeart/2005/8/layout/pyramid1"/>
    <dgm:cxn modelId="{D78004A2-90B9-4CC3-8B74-734F1A30B1B8}" srcId="{FD02C19B-5297-4B9B-982A-196982EAB0AE}" destId="{67D937FD-CC21-4BAE-AA69-787718A039F5}" srcOrd="3" destOrd="0" parTransId="{4E47C40F-C51A-4614-8B40-3FD76D0C8A1C}" sibTransId="{817EEC14-F6E2-4935-AE12-3BA9CA2ECCE3}"/>
    <dgm:cxn modelId="{4B217F0E-651D-4F09-8327-8543A134082F}" type="presOf" srcId="{D4701136-38D9-4F6E-832C-A5D53832472A}" destId="{727ACF90-3753-4998-A6FE-75E0CE67D56B}" srcOrd="0" destOrd="0" presId="urn:microsoft.com/office/officeart/2005/8/layout/pyramid1"/>
    <dgm:cxn modelId="{28E19867-F94D-4AAA-9686-88D20F208CC4}" type="presOf" srcId="{B02A160F-43FC-49E3-83D4-C276479127B1}" destId="{769A3A0D-5A94-4FCD-8FB4-6C34680F4C16}" srcOrd="1" destOrd="0" presId="urn:microsoft.com/office/officeart/2005/8/layout/pyramid1"/>
    <dgm:cxn modelId="{5ADFCC0E-7D22-48DA-BA7C-3978AD3203DB}" type="presOf" srcId="{B02A160F-43FC-49E3-83D4-C276479127B1}" destId="{CD30A196-697B-44C6-AF49-56C4146ADBDD}" srcOrd="0" destOrd="0" presId="urn:microsoft.com/office/officeart/2005/8/layout/pyramid1"/>
    <dgm:cxn modelId="{113BD91C-C877-443C-A57A-2D1ACD5C02D5}" srcId="{FD02C19B-5297-4B9B-982A-196982EAB0AE}" destId="{F0B736F1-4F7B-4FB0-8385-A4DB8E51D07A}" srcOrd="0" destOrd="0" parTransId="{55D165B9-5825-48DA-9A69-6D9C06E45A52}" sibTransId="{E826A5B9-AD81-42EA-A0F2-84AB731F8527}"/>
    <dgm:cxn modelId="{C0582FF1-4215-49D3-9608-3C9F9E1537B7}" type="presOf" srcId="{67D937FD-CC21-4BAE-AA69-787718A039F5}" destId="{01947928-3B14-4578-BE02-DE1F900BF93C}" srcOrd="0" destOrd="0" presId="urn:microsoft.com/office/officeart/2005/8/layout/pyramid1"/>
    <dgm:cxn modelId="{569B3AE0-6535-40B3-BDAA-09F5FEC9F977}" srcId="{FD02C19B-5297-4B9B-982A-196982EAB0AE}" destId="{B02A160F-43FC-49E3-83D4-C276479127B1}" srcOrd="1" destOrd="0" parTransId="{F34AFBDB-141C-45F9-9E2E-245C98392572}" sibTransId="{3F0EBACB-CCD4-4901-AE27-7D8EA2B40DF8}"/>
    <dgm:cxn modelId="{995CFFAC-7403-4865-82E5-045F5167EA99}" type="presParOf" srcId="{AA4AD90C-5EF8-4DB0-8301-28F8A6F2C05A}" destId="{897ED9A9-6BDA-4B1D-B82F-6B56B5B9F67F}" srcOrd="0" destOrd="0" presId="urn:microsoft.com/office/officeart/2005/8/layout/pyramid1"/>
    <dgm:cxn modelId="{85B29048-7D67-485A-864D-C7C014976FC0}" type="presParOf" srcId="{897ED9A9-6BDA-4B1D-B82F-6B56B5B9F67F}" destId="{330C2149-0862-4235-B6BE-63EFEE127CD4}" srcOrd="0" destOrd="0" presId="urn:microsoft.com/office/officeart/2005/8/layout/pyramid1"/>
    <dgm:cxn modelId="{C2CFB021-89B7-44B3-B422-DD2DD87D518A}" type="presParOf" srcId="{897ED9A9-6BDA-4B1D-B82F-6B56B5B9F67F}" destId="{B39DA240-F7FC-43BB-9401-5424A8C49D39}" srcOrd="1" destOrd="0" presId="urn:microsoft.com/office/officeart/2005/8/layout/pyramid1"/>
    <dgm:cxn modelId="{519A8B19-49B9-4910-BB5A-619E1555A723}" type="presParOf" srcId="{AA4AD90C-5EF8-4DB0-8301-28F8A6F2C05A}" destId="{9251FF41-DB7B-47B9-86C0-5C08732AD599}" srcOrd="1" destOrd="0" presId="urn:microsoft.com/office/officeart/2005/8/layout/pyramid1"/>
    <dgm:cxn modelId="{81357A02-7866-4AD0-98F5-7E64FE6A48DF}" type="presParOf" srcId="{9251FF41-DB7B-47B9-86C0-5C08732AD599}" destId="{CD30A196-697B-44C6-AF49-56C4146ADBDD}" srcOrd="0" destOrd="0" presId="urn:microsoft.com/office/officeart/2005/8/layout/pyramid1"/>
    <dgm:cxn modelId="{2E08C862-5471-4A97-BCA0-B2463A0B68E4}" type="presParOf" srcId="{9251FF41-DB7B-47B9-86C0-5C08732AD599}" destId="{769A3A0D-5A94-4FCD-8FB4-6C34680F4C16}" srcOrd="1" destOrd="0" presId="urn:microsoft.com/office/officeart/2005/8/layout/pyramid1"/>
    <dgm:cxn modelId="{30B4CE34-00E0-4C77-B568-8E89723EEED4}" type="presParOf" srcId="{AA4AD90C-5EF8-4DB0-8301-28F8A6F2C05A}" destId="{C3276FCD-FFAA-49B0-971B-D56BE3AB1928}" srcOrd="2" destOrd="0" presId="urn:microsoft.com/office/officeart/2005/8/layout/pyramid1"/>
    <dgm:cxn modelId="{FD3D4810-1670-4E28-9B8A-BB2F761137D0}" type="presParOf" srcId="{C3276FCD-FFAA-49B0-971B-D56BE3AB1928}" destId="{727ACF90-3753-4998-A6FE-75E0CE67D56B}" srcOrd="0" destOrd="0" presId="urn:microsoft.com/office/officeart/2005/8/layout/pyramid1"/>
    <dgm:cxn modelId="{235D0D24-C6E1-4FB5-B739-DCBD8135289F}" type="presParOf" srcId="{C3276FCD-FFAA-49B0-971B-D56BE3AB1928}" destId="{0BA2B22D-294F-40F7-A93B-C52020BC08E4}" srcOrd="1" destOrd="0" presId="urn:microsoft.com/office/officeart/2005/8/layout/pyramid1"/>
    <dgm:cxn modelId="{E0C7FDF6-B4D2-47C6-880E-FBA5909F3662}" type="presParOf" srcId="{AA4AD90C-5EF8-4DB0-8301-28F8A6F2C05A}" destId="{E578ACAE-DD4C-4AF5-90F7-A761661C0B79}" srcOrd="3" destOrd="0" presId="urn:microsoft.com/office/officeart/2005/8/layout/pyramid1"/>
    <dgm:cxn modelId="{79978FE4-14F3-40CC-86FA-9B8C800933C4}" type="presParOf" srcId="{E578ACAE-DD4C-4AF5-90F7-A761661C0B79}" destId="{01947928-3B14-4578-BE02-DE1F900BF93C}" srcOrd="0" destOrd="0" presId="urn:microsoft.com/office/officeart/2005/8/layout/pyramid1"/>
    <dgm:cxn modelId="{33290034-F2EE-4F28-8A7A-FCA66C02C7F4}" type="presParOf" srcId="{E578ACAE-DD4C-4AF5-90F7-A761661C0B79}" destId="{D0C9A981-9353-46BC-BA9C-64FE710E77E6}"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0C2149-0862-4235-B6BE-63EFEE127CD4}">
      <dsp:nvSpPr>
        <dsp:cNvPr id="0" name=""/>
        <dsp:cNvSpPr/>
      </dsp:nvSpPr>
      <dsp:spPr>
        <a:xfrm>
          <a:off x="3057524" y="0"/>
          <a:ext cx="2038350" cy="1123950"/>
        </a:xfrm>
        <a:prstGeom prst="trapezoid">
          <a:avLst>
            <a:gd name="adj" fmla="val 90678"/>
          </a:avLst>
        </a:prstGeom>
        <a:solidFill>
          <a:schemeClr val="accent2">
            <a:alpha val="90000"/>
            <a:hueOff val="0"/>
            <a:satOff val="0"/>
            <a:lumOff val="0"/>
            <a:alphaOff val="0"/>
          </a:schemeClr>
        </a:solidFill>
        <a:ln w="425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fr-FR" sz="1600" b="1" kern="1200" dirty="0" smtClean="0">
              <a:solidFill>
                <a:srgbClr val="FF0000"/>
              </a:solidFill>
              <a:effectLst>
                <a:outerShdw blurRad="38100" dist="38100" dir="2700000" algn="tl">
                  <a:srgbClr val="000000">
                    <a:alpha val="43137"/>
                  </a:srgbClr>
                </a:outerShdw>
              </a:effectLst>
            </a:rPr>
            <a:t/>
          </a:r>
          <a:br>
            <a:rPr lang="fr-FR" sz="1600" b="1" kern="1200" dirty="0" smtClean="0">
              <a:solidFill>
                <a:srgbClr val="FF0000"/>
              </a:solidFill>
              <a:effectLst>
                <a:outerShdw blurRad="38100" dist="38100" dir="2700000" algn="tl">
                  <a:srgbClr val="000000">
                    <a:alpha val="43137"/>
                  </a:srgbClr>
                </a:outerShdw>
              </a:effectLst>
            </a:rPr>
          </a:br>
          <a:r>
            <a:rPr lang="fr-FR" sz="2600" b="1" kern="1200" dirty="0" smtClean="0">
              <a:solidFill>
                <a:srgbClr val="FF0000"/>
              </a:solidFill>
              <a:effectLst>
                <a:outerShdw blurRad="38100" dist="38100" dir="2700000" algn="tl">
                  <a:srgbClr val="000000">
                    <a:alpha val="43137"/>
                  </a:srgbClr>
                </a:outerShdw>
              </a:effectLst>
            </a:rPr>
            <a:t>Popularité</a:t>
          </a:r>
        </a:p>
        <a:p>
          <a:pPr lvl="0" algn="ctr" defTabSz="711200">
            <a:lnSpc>
              <a:spcPct val="90000"/>
            </a:lnSpc>
            <a:spcBef>
              <a:spcPct val="0"/>
            </a:spcBef>
            <a:spcAft>
              <a:spcPct val="35000"/>
            </a:spcAft>
          </a:pPr>
          <a:r>
            <a:rPr lang="fr-FR" sz="1400" b="1" i="1" kern="1200" dirty="0" smtClean="0">
              <a:solidFill>
                <a:srgbClr val="FF0000"/>
              </a:solidFill>
              <a:effectLst>
                <a:outerShdw blurRad="38100" dist="38100" dir="2700000" algn="tl">
                  <a:srgbClr val="000000">
                    <a:alpha val="43137"/>
                  </a:srgbClr>
                </a:outerShdw>
              </a:effectLst>
            </a:rPr>
            <a:t>Naturelle &amp; artificielle</a:t>
          </a:r>
          <a:endParaRPr lang="fr-FR" sz="1400" b="1" kern="1200" dirty="0">
            <a:solidFill>
              <a:srgbClr val="FF0000"/>
            </a:solidFill>
            <a:effectLst>
              <a:outerShdw blurRad="38100" dist="38100" dir="2700000" algn="tl">
                <a:srgbClr val="000000">
                  <a:alpha val="43137"/>
                </a:srgbClr>
              </a:outerShdw>
            </a:effectLst>
          </a:endParaRPr>
        </a:p>
      </dsp:txBody>
      <dsp:txXfrm>
        <a:off x="3057524" y="0"/>
        <a:ext cx="2038350" cy="1123950"/>
      </dsp:txXfrm>
    </dsp:sp>
    <dsp:sp modelId="{CD30A196-697B-44C6-AF49-56C4146ADBDD}">
      <dsp:nvSpPr>
        <dsp:cNvPr id="0" name=""/>
        <dsp:cNvSpPr/>
      </dsp:nvSpPr>
      <dsp:spPr>
        <a:xfrm>
          <a:off x="2038350" y="1123950"/>
          <a:ext cx="4076700" cy="1123950"/>
        </a:xfrm>
        <a:prstGeom prst="trapezoid">
          <a:avLst>
            <a:gd name="adj" fmla="val 90678"/>
          </a:avLst>
        </a:prstGeom>
        <a:solidFill>
          <a:schemeClr val="accent2">
            <a:alpha val="90000"/>
            <a:hueOff val="0"/>
            <a:satOff val="0"/>
            <a:lumOff val="0"/>
            <a:alphaOff val="-13333"/>
          </a:schemeClr>
        </a:solidFill>
        <a:ln w="425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r>
            <a:rPr lang="fr-FR" sz="2600" b="1" kern="1200" dirty="0" smtClean="0">
              <a:solidFill>
                <a:schemeClr val="tx1"/>
              </a:solidFill>
              <a:effectLst>
                <a:outerShdw blurRad="38100" dist="38100" dir="2700000" algn="tl">
                  <a:srgbClr val="000000">
                    <a:alpha val="43137"/>
                  </a:srgbClr>
                </a:outerShdw>
              </a:effectLst>
            </a:rPr>
            <a:t>Contenu</a:t>
          </a:r>
          <a:r>
            <a:rPr lang="fr-FR" sz="2000" b="1" kern="1200" dirty="0" smtClean="0">
              <a:solidFill>
                <a:schemeClr val="tx1"/>
              </a:solidFill>
              <a:effectLst>
                <a:outerShdw blurRad="38100" dist="38100" dir="2700000" algn="tl">
                  <a:srgbClr val="000000">
                    <a:alpha val="43137"/>
                  </a:srgbClr>
                </a:outerShdw>
              </a:effectLst>
            </a:rPr>
            <a:t/>
          </a:r>
          <a:br>
            <a:rPr lang="fr-FR" sz="2000" b="1" kern="1200" dirty="0" smtClean="0">
              <a:solidFill>
                <a:schemeClr val="tx1"/>
              </a:solidFill>
              <a:effectLst>
                <a:outerShdw blurRad="38100" dist="38100" dir="2700000" algn="tl">
                  <a:srgbClr val="000000">
                    <a:alpha val="43137"/>
                  </a:srgbClr>
                </a:outerShdw>
              </a:effectLst>
            </a:rPr>
          </a:br>
          <a:r>
            <a:rPr lang="fr-FR" sz="1400" b="0" i="1" kern="1200" dirty="0" smtClean="0">
              <a:solidFill>
                <a:schemeClr val="tx1"/>
              </a:solidFill>
              <a:effectLst/>
            </a:rPr>
            <a:t>production &amp; optimisation du contenu</a:t>
          </a:r>
          <a:endParaRPr lang="fr-FR" sz="1400" b="0" i="1" kern="1200" dirty="0">
            <a:solidFill>
              <a:schemeClr val="tx1"/>
            </a:solidFill>
            <a:effectLst/>
          </a:endParaRPr>
        </a:p>
      </dsp:txBody>
      <dsp:txXfrm>
        <a:off x="2751772" y="1123950"/>
        <a:ext cx="2649855" cy="1123950"/>
      </dsp:txXfrm>
    </dsp:sp>
    <dsp:sp modelId="{727ACF90-3753-4998-A6FE-75E0CE67D56B}">
      <dsp:nvSpPr>
        <dsp:cNvPr id="0" name=""/>
        <dsp:cNvSpPr/>
      </dsp:nvSpPr>
      <dsp:spPr>
        <a:xfrm>
          <a:off x="1019174" y="2247900"/>
          <a:ext cx="6115050" cy="1123950"/>
        </a:xfrm>
        <a:prstGeom prst="trapezoid">
          <a:avLst>
            <a:gd name="adj" fmla="val 90678"/>
          </a:avLst>
        </a:prstGeom>
        <a:solidFill>
          <a:schemeClr val="accent2">
            <a:alpha val="90000"/>
            <a:hueOff val="0"/>
            <a:satOff val="0"/>
            <a:lumOff val="0"/>
            <a:alphaOff val="-26667"/>
          </a:schemeClr>
        </a:solidFill>
        <a:ln w="425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r>
            <a:rPr lang="fr-FR" sz="2600" b="1" kern="1200" dirty="0" smtClean="0">
              <a:solidFill>
                <a:schemeClr val="tx1"/>
              </a:solidFill>
              <a:effectLst>
                <a:outerShdw blurRad="38100" dist="38100" dir="2700000" algn="tl">
                  <a:srgbClr val="000000">
                    <a:alpha val="43137"/>
                  </a:srgbClr>
                </a:outerShdw>
              </a:effectLst>
            </a:rPr>
            <a:t>Structure</a:t>
          </a:r>
          <a:br>
            <a:rPr lang="fr-FR" sz="2600" b="1" kern="1200" dirty="0" smtClean="0">
              <a:solidFill>
                <a:schemeClr val="tx1"/>
              </a:solidFill>
              <a:effectLst>
                <a:outerShdw blurRad="38100" dist="38100" dir="2700000" algn="tl">
                  <a:srgbClr val="000000">
                    <a:alpha val="43137"/>
                  </a:srgbClr>
                </a:outerShdw>
              </a:effectLst>
            </a:rPr>
          </a:br>
          <a:r>
            <a:rPr lang="fr-FR" sz="1400" b="0" kern="1200" dirty="0" err="1" smtClean="0">
              <a:solidFill>
                <a:schemeClr val="tx1"/>
              </a:solidFill>
              <a:effectLst/>
            </a:rPr>
            <a:t>crawlabilité</a:t>
          </a:r>
          <a:r>
            <a:rPr lang="fr-FR" sz="1400" b="0" kern="1200" dirty="0" smtClean="0">
              <a:solidFill>
                <a:schemeClr val="tx1"/>
              </a:solidFill>
              <a:effectLst/>
            </a:rPr>
            <a:t>, fiabilité &amp; arborescence</a:t>
          </a:r>
        </a:p>
        <a:p>
          <a:pPr lvl="0" algn="ctr" defTabSz="1155700">
            <a:lnSpc>
              <a:spcPct val="90000"/>
            </a:lnSpc>
            <a:spcBef>
              <a:spcPct val="0"/>
            </a:spcBef>
            <a:spcAft>
              <a:spcPct val="35000"/>
            </a:spcAft>
          </a:pPr>
          <a:endParaRPr lang="fr-FR" sz="1400" b="1" kern="1200" dirty="0">
            <a:solidFill>
              <a:schemeClr val="tx1"/>
            </a:solidFill>
            <a:effectLst>
              <a:outerShdw blurRad="38100" dist="38100" dir="2700000" algn="tl">
                <a:srgbClr val="000000">
                  <a:alpha val="43137"/>
                </a:srgbClr>
              </a:outerShdw>
            </a:effectLst>
          </a:endParaRPr>
        </a:p>
      </dsp:txBody>
      <dsp:txXfrm>
        <a:off x="2089308" y="2247900"/>
        <a:ext cx="3974782" cy="1123950"/>
      </dsp:txXfrm>
    </dsp:sp>
    <dsp:sp modelId="{01947928-3B14-4578-BE02-DE1F900BF93C}">
      <dsp:nvSpPr>
        <dsp:cNvPr id="0" name=""/>
        <dsp:cNvSpPr/>
      </dsp:nvSpPr>
      <dsp:spPr>
        <a:xfrm>
          <a:off x="0" y="3343672"/>
          <a:ext cx="8153400" cy="1123950"/>
        </a:xfrm>
        <a:prstGeom prst="trapezoid">
          <a:avLst>
            <a:gd name="adj" fmla="val 90678"/>
          </a:avLst>
        </a:prstGeom>
        <a:solidFill>
          <a:schemeClr val="accent2">
            <a:alpha val="90000"/>
            <a:hueOff val="0"/>
            <a:satOff val="0"/>
            <a:lumOff val="0"/>
            <a:alphaOff val="-40000"/>
          </a:schemeClr>
        </a:solidFill>
        <a:ln w="425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r>
            <a:rPr lang="fr-FR" sz="2600" b="1" kern="1200" dirty="0" smtClean="0">
              <a:solidFill>
                <a:schemeClr val="tx1"/>
              </a:solidFill>
              <a:effectLst>
                <a:outerShdw blurRad="38100" dist="38100" dir="2700000" algn="tl">
                  <a:srgbClr val="000000">
                    <a:alpha val="43137"/>
                  </a:srgbClr>
                </a:outerShdw>
              </a:effectLst>
            </a:rPr>
            <a:t>Stratégie</a:t>
          </a:r>
          <a:r>
            <a:rPr lang="fr-FR" sz="2600" b="1" kern="1200" dirty="0" smtClean="0">
              <a:solidFill>
                <a:schemeClr val="tx1"/>
              </a:solidFill>
              <a:effectLst/>
            </a:rPr>
            <a:t/>
          </a:r>
          <a:br>
            <a:rPr lang="fr-FR" sz="2600" b="1" kern="1200" dirty="0" smtClean="0">
              <a:solidFill>
                <a:schemeClr val="tx1"/>
              </a:solidFill>
              <a:effectLst/>
            </a:rPr>
          </a:br>
          <a:r>
            <a:rPr lang="fr-FR" sz="1400" b="0" i="1" kern="1200" dirty="0" smtClean="0">
              <a:solidFill>
                <a:schemeClr val="tx1"/>
              </a:solidFill>
              <a:effectLst/>
            </a:rPr>
            <a:t>objectifs, concurrence, ciblage mots-clés</a:t>
          </a:r>
          <a:endParaRPr lang="fr-FR" sz="1200" b="0" i="1" kern="1200" dirty="0">
            <a:solidFill>
              <a:schemeClr val="tx1"/>
            </a:solidFill>
            <a:effectLst/>
          </a:endParaRPr>
        </a:p>
      </dsp:txBody>
      <dsp:txXfrm>
        <a:off x="1426844" y="3343672"/>
        <a:ext cx="5299710" cy="1123950"/>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cs typeface="Arial" charset="0"/>
              </a:defRPr>
            </a:lvl1pPr>
          </a:lstStyle>
          <a:p>
            <a:pPr>
              <a:defRPr/>
            </a:pPr>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cs typeface="Arial" charset="0"/>
              </a:defRPr>
            </a:lvl1pPr>
          </a:lstStyle>
          <a:p>
            <a:pPr>
              <a:defRPr/>
            </a:pPr>
            <a:fld id="{D67D5F49-2EC3-4188-AC04-23E85261937D}" type="datetimeFigureOut">
              <a:rPr lang="fr-FR"/>
              <a:pPr>
                <a:defRPr/>
              </a:pPr>
              <a:t>16/04/2012</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fr-FR" noProof="0" smtClean="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cs typeface="Arial" charset="0"/>
              </a:defRPr>
            </a:lvl1pPr>
          </a:lstStyle>
          <a:p>
            <a:pPr>
              <a:defRPr/>
            </a:pPr>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cs typeface="Arial" charset="0"/>
              </a:defRPr>
            </a:lvl1pPr>
          </a:lstStyle>
          <a:p>
            <a:pPr>
              <a:defRPr/>
            </a:pPr>
            <a:fld id="{4E6A4440-91C2-48DD-9BAD-64079A9A4B32}" type="slidenum">
              <a:rPr lang="fr-FR"/>
              <a:pPr>
                <a:defRPr/>
              </a:pPr>
              <a:t>‹N°›</a:t>
            </a:fld>
            <a:endParaRPr lang="fr-FR"/>
          </a:p>
        </p:txBody>
      </p:sp>
    </p:spTree>
    <p:extLst>
      <p:ext uri="{BB962C8B-B14F-4D97-AF65-F5344CB8AC3E}">
        <p14:creationId xmlns:p14="http://schemas.microsoft.com/office/powerpoint/2010/main" val="347729541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fr-FR" smtClean="0"/>
          </a:p>
        </p:txBody>
      </p:sp>
      <p:sp>
        <p:nvSpPr>
          <p:cNvPr id="68612"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372F050D-C90A-464E-BE39-F9BCA399C1A5}" type="slidenum">
              <a:rPr lang="fr-FR" smtClean="0"/>
              <a:pPr eaLnBrk="1" hangingPunct="1"/>
              <a:t>1</a:t>
            </a:fld>
            <a:endParaRPr lang="fr-F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9634" name="Rectangle 11"/>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ABEEB7DC-2927-4A62-8411-0160548DC376}" type="slidenum">
              <a:rPr lang="en-GB" smtClean="0"/>
              <a:pPr eaLnBrk="1" hangingPunct="1"/>
              <a:t>2</a:t>
            </a:fld>
            <a:endParaRPr lang="en-GB" smtClean="0"/>
          </a:p>
        </p:txBody>
      </p:sp>
      <p:sp>
        <p:nvSpPr>
          <p:cNvPr id="69635" name="Text Box 2"/>
          <p:cNvSpPr txBox="1">
            <a:spLocks noChangeArrowheads="1"/>
          </p:cNvSpPr>
          <p:nvPr/>
        </p:nvSpPr>
        <p:spPr bwMode="auto">
          <a:xfrm>
            <a:off x="923925" y="685800"/>
            <a:ext cx="5011738" cy="3430588"/>
          </a:xfrm>
          <a:prstGeom prst="rect">
            <a:avLst/>
          </a:prstGeom>
          <a:solidFill>
            <a:srgbClr val="FFFFFF"/>
          </a:solidFill>
          <a:ln w="9360">
            <a:solidFill>
              <a:srgbClr val="000000"/>
            </a:solidFill>
            <a:miter lim="800000"/>
            <a:headEnd/>
            <a:tailEnd/>
          </a:ln>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fr-FR"/>
          </a:p>
        </p:txBody>
      </p:sp>
      <p:sp>
        <p:nvSpPr>
          <p:cNvPr id="69636" name="Text Box 3"/>
          <p:cNvSpPr>
            <a:spLocks noChangeArrowheads="1"/>
          </p:cNvSpPr>
          <p:nvPr>
            <p:ph type="body"/>
          </p:nvPr>
        </p:nvSpPr>
        <p:spPr bwMode="auto">
          <a:xfrm>
            <a:off x="914400" y="4343400"/>
            <a:ext cx="5029200" cy="50307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0" tIns="0" rIns="0" bIns="0" numCol="1" anchor="t" anchorCtr="0" compatLnSpc="1">
            <a:prstTxWarp prst="textNoShape">
              <a:avLst/>
            </a:prstTxWarp>
          </a:bodyPr>
          <a:lstStyle/>
          <a:p>
            <a:pPr eaLnBrk="1" hangingPunct="1">
              <a:lnSpc>
                <a:spcPct val="96000"/>
              </a:lnSpc>
              <a:spcBef>
                <a:spcPts val="1250"/>
              </a:spcBef>
              <a:buClr>
                <a:srgbClr val="808080"/>
              </a:buClr>
              <a:buFont typeface="Wingdings" pitchFamily="2" charset="2"/>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smtClean="0">
                <a:solidFill>
                  <a:srgbClr val="808080"/>
                </a:solidFill>
                <a:latin typeface="Arial" pitchFamily="34" charset="0"/>
                <a:cs typeface="Arial" pitchFamily="34" charset="0"/>
              </a:rPr>
              <a:t>Un moteur est avant tout un index, contenant des milliards de pages web, à partir duquel sont extraits les résultats fournis lors d’une requête, tapée par l’internaute.</a:t>
            </a:r>
          </a:p>
          <a:p>
            <a:pPr eaLnBrk="1" hangingPunct="1">
              <a:lnSpc>
                <a:spcPct val="96000"/>
              </a:lnSpc>
              <a:spcBef>
                <a:spcPts val="1250"/>
              </a:spcBef>
              <a:buClr>
                <a:srgbClr val="808080"/>
              </a:buClr>
              <a:buFont typeface="Wingdings" pitchFamily="2" charset="2"/>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z="2000" smtClean="0">
              <a:solidFill>
                <a:srgbClr val="808080"/>
              </a:solidFill>
              <a:latin typeface="Arial" pitchFamily="34" charset="0"/>
              <a:cs typeface="Arial" pitchFamily="34" charset="0"/>
            </a:endParaRPr>
          </a:p>
          <a:p>
            <a:pPr eaLnBrk="1" hangingPunct="1">
              <a:lnSpc>
                <a:spcPct val="96000"/>
              </a:lnSpc>
              <a:spcBef>
                <a:spcPts val="1250"/>
              </a:spcBef>
              <a:buClr>
                <a:srgbClr val="808080"/>
              </a:buClr>
              <a:buFont typeface="Wingdings" pitchFamily="2" charset="2"/>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smtClean="0">
                <a:solidFill>
                  <a:srgbClr val="808080"/>
                </a:solidFill>
                <a:latin typeface="Arial" pitchFamily="34" charset="0"/>
                <a:cs typeface="Arial" pitchFamily="34" charset="0"/>
              </a:rPr>
              <a:t>1 = Mise à jour de l'index de référencement  (vérification du fichier robot.txt et lecture du fichier sitemap).</a:t>
            </a:r>
          </a:p>
          <a:p>
            <a:pPr eaLnBrk="1" hangingPunct="1">
              <a:lnSpc>
                <a:spcPct val="96000"/>
              </a:lnSpc>
              <a:spcBef>
                <a:spcPts val="1250"/>
              </a:spcBef>
              <a:buClr>
                <a:srgbClr val="808080"/>
              </a:buClr>
              <a:buFont typeface="Wingdings" pitchFamily="2" charset="2"/>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smtClean="0">
                <a:solidFill>
                  <a:srgbClr val="808080"/>
                </a:solidFill>
                <a:latin typeface="Arial" pitchFamily="34" charset="0"/>
                <a:cs typeface="Times New Roman" pitchFamily="18" charset="0"/>
              </a:rPr>
              <a:t>2 = Requête tapée par l’internaute (les résultats sont extraits à partir d'un algorithme de pertinence)</a:t>
            </a:r>
          </a:p>
          <a:p>
            <a:pPr eaLnBrk="1" hangingPunct="1">
              <a:lnSpc>
                <a:spcPct val="96000"/>
              </a:lnSpc>
              <a:spcBef>
                <a:spcPts val="1250"/>
              </a:spcBef>
              <a:buClr>
                <a:srgbClr val="808080"/>
              </a:buClr>
              <a:buFont typeface="Wingdings" pitchFamily="2" charset="2"/>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smtClean="0">
                <a:solidFill>
                  <a:srgbClr val="808080"/>
                </a:solidFill>
                <a:latin typeface="Arial" pitchFamily="34" charset="0"/>
                <a:cs typeface="Times New Roman" pitchFamily="18" charset="0"/>
              </a:rPr>
              <a:t>3 = Positionnement (classement des réponses en deux catégories = référencement naturel et liens sponsorisés).</a:t>
            </a:r>
          </a:p>
          <a:p>
            <a:pPr eaLnBrk="1" hangingPunct="1">
              <a:lnSpc>
                <a:spcPct val="96000"/>
              </a:lnSpc>
              <a:spcBef>
                <a:spcPts val="1125"/>
              </a:spcBef>
              <a:buClr>
                <a:srgbClr val="808080"/>
              </a:buClr>
              <a:buFont typeface="Wingdings" pitchFamily="2" charset="2"/>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z="2000" smtClean="0">
              <a:solidFill>
                <a:srgbClr val="808080"/>
              </a:solidFill>
              <a:latin typeface="Arial" pitchFamily="34" charset="0"/>
              <a:cs typeface="Times New Roman"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1026"/>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Rectangle 1027"/>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fr-F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682" name="Rectangle 11"/>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BC0B175A-D106-4A64-8799-7DDF3C9AB594}" type="slidenum">
              <a:rPr lang="en-GB" smtClean="0"/>
              <a:pPr eaLnBrk="1" hangingPunct="1"/>
              <a:t>6</a:t>
            </a:fld>
            <a:endParaRPr lang="en-GB" smtClean="0"/>
          </a:p>
        </p:txBody>
      </p:sp>
      <p:sp>
        <p:nvSpPr>
          <p:cNvPr id="71683" name="Text Box 2"/>
          <p:cNvSpPr txBox="1">
            <a:spLocks noChangeArrowheads="1"/>
          </p:cNvSpPr>
          <p:nvPr/>
        </p:nvSpPr>
        <p:spPr bwMode="auto">
          <a:xfrm>
            <a:off x="923925" y="685800"/>
            <a:ext cx="5011738" cy="3430588"/>
          </a:xfrm>
          <a:prstGeom prst="rect">
            <a:avLst/>
          </a:prstGeom>
          <a:solidFill>
            <a:srgbClr val="FFFFFF"/>
          </a:solidFill>
          <a:ln w="9360">
            <a:solidFill>
              <a:srgbClr val="000000"/>
            </a:solidFill>
            <a:miter lim="800000"/>
            <a:headEnd/>
            <a:tailEnd/>
          </a:ln>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fr-FR"/>
          </a:p>
        </p:txBody>
      </p:sp>
      <p:sp>
        <p:nvSpPr>
          <p:cNvPr id="71684" name="Text Box 3"/>
          <p:cNvSpPr>
            <a:spLocks noChangeArrowheads="1"/>
          </p:cNvSpPr>
          <p:nvPr>
            <p:ph type="body"/>
          </p:nvPr>
        </p:nvSpPr>
        <p:spPr bwMode="auto">
          <a:xfrm>
            <a:off x="914400" y="4343400"/>
            <a:ext cx="5029200" cy="50307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0" tIns="0" rIns="0" bIns="0" numCol="1" anchor="t" anchorCtr="0" compatLnSpc="1">
            <a:prstTxWarp prst="textNoShape">
              <a:avLst/>
            </a:prstTxWarp>
          </a:bodyPr>
          <a:lstStyle/>
          <a:p>
            <a:pPr eaLnBrk="1" hangingPunct="1">
              <a:lnSpc>
                <a:spcPct val="96000"/>
              </a:lnSpc>
              <a:spcBef>
                <a:spcPts val="1250"/>
              </a:spcBef>
              <a:buClr>
                <a:srgbClr val="808080"/>
              </a:buClr>
              <a:buFont typeface="Wingdings" pitchFamily="2" charset="2"/>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smtClean="0">
                <a:solidFill>
                  <a:srgbClr val="808080"/>
                </a:solidFill>
                <a:latin typeface="Arial" pitchFamily="34" charset="0"/>
                <a:cs typeface="Arial" pitchFamily="34" charset="0"/>
              </a:rPr>
              <a:t>Un moteur est avant tout un index, contenant des milliards de pages web, à partir duquel sont extraits les résultats fournis lors d’une requête, tapée par l’internaute.</a:t>
            </a:r>
          </a:p>
          <a:p>
            <a:pPr eaLnBrk="1" hangingPunct="1">
              <a:lnSpc>
                <a:spcPct val="96000"/>
              </a:lnSpc>
              <a:spcBef>
                <a:spcPts val="1250"/>
              </a:spcBef>
              <a:buClr>
                <a:srgbClr val="808080"/>
              </a:buClr>
              <a:buFont typeface="Wingdings" pitchFamily="2" charset="2"/>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z="2000" smtClean="0">
              <a:solidFill>
                <a:srgbClr val="808080"/>
              </a:solidFill>
              <a:latin typeface="Arial" pitchFamily="34" charset="0"/>
              <a:cs typeface="Arial" pitchFamily="34" charset="0"/>
            </a:endParaRPr>
          </a:p>
          <a:p>
            <a:pPr eaLnBrk="1" hangingPunct="1">
              <a:lnSpc>
                <a:spcPct val="96000"/>
              </a:lnSpc>
              <a:spcBef>
                <a:spcPts val="1250"/>
              </a:spcBef>
              <a:buClr>
                <a:srgbClr val="808080"/>
              </a:buClr>
              <a:buFont typeface="Wingdings" pitchFamily="2" charset="2"/>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smtClean="0">
                <a:solidFill>
                  <a:srgbClr val="808080"/>
                </a:solidFill>
                <a:latin typeface="Arial" pitchFamily="34" charset="0"/>
                <a:cs typeface="Arial" pitchFamily="34" charset="0"/>
              </a:rPr>
              <a:t>1 = Mise à jour de l'index de référencement  (vérification du fichier robot.txt et lecture du fichier sitemap).</a:t>
            </a:r>
          </a:p>
          <a:p>
            <a:pPr eaLnBrk="1" hangingPunct="1">
              <a:lnSpc>
                <a:spcPct val="96000"/>
              </a:lnSpc>
              <a:spcBef>
                <a:spcPts val="1250"/>
              </a:spcBef>
              <a:buClr>
                <a:srgbClr val="808080"/>
              </a:buClr>
              <a:buFont typeface="Wingdings" pitchFamily="2" charset="2"/>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smtClean="0">
                <a:solidFill>
                  <a:srgbClr val="808080"/>
                </a:solidFill>
                <a:latin typeface="Arial" pitchFamily="34" charset="0"/>
                <a:cs typeface="Times New Roman" pitchFamily="18" charset="0"/>
              </a:rPr>
              <a:t>2 = Requête tapée par l’internaute (les résultats sont extraits à partir d'un algorithme de pertinence)</a:t>
            </a:r>
          </a:p>
          <a:p>
            <a:pPr eaLnBrk="1" hangingPunct="1">
              <a:lnSpc>
                <a:spcPct val="96000"/>
              </a:lnSpc>
              <a:spcBef>
                <a:spcPts val="1250"/>
              </a:spcBef>
              <a:buClr>
                <a:srgbClr val="808080"/>
              </a:buClr>
              <a:buFont typeface="Wingdings" pitchFamily="2" charset="2"/>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smtClean="0">
                <a:solidFill>
                  <a:srgbClr val="808080"/>
                </a:solidFill>
                <a:latin typeface="Arial" pitchFamily="34" charset="0"/>
                <a:cs typeface="Times New Roman" pitchFamily="18" charset="0"/>
              </a:rPr>
              <a:t>3 = Positionnement (classement des réponses en deux catégories = référencement naturel et liens sponsorisés).</a:t>
            </a:r>
          </a:p>
          <a:p>
            <a:pPr eaLnBrk="1" hangingPunct="1">
              <a:lnSpc>
                <a:spcPct val="96000"/>
              </a:lnSpc>
              <a:spcBef>
                <a:spcPts val="1125"/>
              </a:spcBef>
              <a:buClr>
                <a:srgbClr val="808080"/>
              </a:buClr>
              <a:buFont typeface="Wingdings" pitchFamily="2" charset="2"/>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z="2000" smtClean="0">
              <a:solidFill>
                <a:srgbClr val="808080"/>
              </a:solidFill>
              <a:latin typeface="Arial" pitchFamily="34" charset="0"/>
              <a:cs typeface="Times New Roman" pitchFamily="1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smtClean="0"/>
          </a:p>
        </p:txBody>
      </p:sp>
      <p:sp>
        <p:nvSpPr>
          <p:cNvPr id="72708"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F758351A-6FE9-45D0-B126-CC3D18FF1F66}" type="slidenum">
              <a:rPr lang="fr-FR" smtClean="0"/>
              <a:pPr eaLnBrk="1" hangingPunct="1"/>
              <a:t>7</a:t>
            </a:fld>
            <a:endParaRPr lang="fr-F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3730" name="Rectangle 11"/>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016CBBBF-8FDE-4604-8504-EEE6BED45B57}" type="slidenum">
              <a:rPr lang="en-GB" smtClean="0"/>
              <a:pPr eaLnBrk="1" hangingPunct="1"/>
              <a:t>13</a:t>
            </a:fld>
            <a:endParaRPr lang="en-GB" smtClean="0"/>
          </a:p>
        </p:txBody>
      </p:sp>
      <p:sp>
        <p:nvSpPr>
          <p:cNvPr id="73731" name="Text Box 2"/>
          <p:cNvSpPr txBox="1">
            <a:spLocks noChangeArrowheads="1"/>
          </p:cNvSpPr>
          <p:nvPr/>
        </p:nvSpPr>
        <p:spPr bwMode="auto">
          <a:xfrm>
            <a:off x="923925" y="685800"/>
            <a:ext cx="5011738" cy="3430588"/>
          </a:xfrm>
          <a:prstGeom prst="rect">
            <a:avLst/>
          </a:prstGeom>
          <a:solidFill>
            <a:srgbClr val="FFFFFF"/>
          </a:solidFill>
          <a:ln w="9360">
            <a:solidFill>
              <a:srgbClr val="000000"/>
            </a:solidFill>
            <a:miter lim="800000"/>
            <a:headEnd/>
            <a:tailEnd/>
          </a:ln>
        </p:spPr>
        <p:txBody>
          <a:bodyPr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fr-FR"/>
          </a:p>
        </p:txBody>
      </p:sp>
      <p:sp>
        <p:nvSpPr>
          <p:cNvPr id="73732" name="Text Box 3"/>
          <p:cNvSpPr>
            <a:spLocks noChangeArrowheads="1"/>
          </p:cNvSpPr>
          <p:nvPr>
            <p:ph type="body"/>
          </p:nvPr>
        </p:nvSpPr>
        <p:spPr bwMode="auto">
          <a:xfrm>
            <a:off x="914400" y="4343400"/>
            <a:ext cx="5029200" cy="50307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0" tIns="0" rIns="0" bIns="0" numCol="1" anchor="t" anchorCtr="0" compatLnSpc="1">
            <a:prstTxWarp prst="textNoShape">
              <a:avLst/>
            </a:prstTxWarp>
          </a:bodyPr>
          <a:lstStyle/>
          <a:p>
            <a:pPr eaLnBrk="1" hangingPunct="1">
              <a:lnSpc>
                <a:spcPct val="96000"/>
              </a:lnSpc>
              <a:spcBef>
                <a:spcPts val="1250"/>
              </a:spcBef>
              <a:buClr>
                <a:srgbClr val="808080"/>
              </a:buClr>
              <a:buFont typeface="Wingdings" pitchFamily="2" charset="2"/>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smtClean="0">
                <a:solidFill>
                  <a:srgbClr val="808080"/>
                </a:solidFill>
                <a:latin typeface="Arial" pitchFamily="34" charset="0"/>
                <a:cs typeface="Arial" pitchFamily="34" charset="0"/>
              </a:rPr>
              <a:t>Un moteur est avant tout un index, contenant des milliards de pages web, à partir duquel sont extraits les résultats fournis lors d’une requête, tapée par l’internaute.</a:t>
            </a:r>
          </a:p>
          <a:p>
            <a:pPr eaLnBrk="1" hangingPunct="1">
              <a:lnSpc>
                <a:spcPct val="96000"/>
              </a:lnSpc>
              <a:spcBef>
                <a:spcPts val="1250"/>
              </a:spcBef>
              <a:buClr>
                <a:srgbClr val="808080"/>
              </a:buClr>
              <a:buFont typeface="Wingdings" pitchFamily="2" charset="2"/>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z="2000" smtClean="0">
              <a:solidFill>
                <a:srgbClr val="808080"/>
              </a:solidFill>
              <a:latin typeface="Arial" pitchFamily="34" charset="0"/>
              <a:cs typeface="Arial" pitchFamily="34" charset="0"/>
            </a:endParaRPr>
          </a:p>
          <a:p>
            <a:pPr eaLnBrk="1" hangingPunct="1">
              <a:lnSpc>
                <a:spcPct val="96000"/>
              </a:lnSpc>
              <a:spcBef>
                <a:spcPts val="1250"/>
              </a:spcBef>
              <a:buClr>
                <a:srgbClr val="808080"/>
              </a:buClr>
              <a:buFont typeface="Wingdings" pitchFamily="2" charset="2"/>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smtClean="0">
                <a:solidFill>
                  <a:srgbClr val="808080"/>
                </a:solidFill>
                <a:latin typeface="Arial" pitchFamily="34" charset="0"/>
                <a:cs typeface="Arial" pitchFamily="34" charset="0"/>
              </a:rPr>
              <a:t>1 = Mise à jour de l'index de référencement  (vérification du fichier robot.txt et lecture du fichier sitemap).</a:t>
            </a:r>
          </a:p>
          <a:p>
            <a:pPr eaLnBrk="1" hangingPunct="1">
              <a:lnSpc>
                <a:spcPct val="96000"/>
              </a:lnSpc>
              <a:spcBef>
                <a:spcPts val="1250"/>
              </a:spcBef>
              <a:buClr>
                <a:srgbClr val="808080"/>
              </a:buClr>
              <a:buFont typeface="Wingdings" pitchFamily="2" charset="2"/>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smtClean="0">
                <a:solidFill>
                  <a:srgbClr val="808080"/>
                </a:solidFill>
                <a:latin typeface="Arial" pitchFamily="34" charset="0"/>
                <a:cs typeface="Times New Roman" pitchFamily="18" charset="0"/>
              </a:rPr>
              <a:t>2 = Requête tapée par l’internaute (les résultats sont extraits à partir d'un algorithme de pertinence)</a:t>
            </a:r>
          </a:p>
          <a:p>
            <a:pPr eaLnBrk="1" hangingPunct="1">
              <a:lnSpc>
                <a:spcPct val="96000"/>
              </a:lnSpc>
              <a:spcBef>
                <a:spcPts val="1250"/>
              </a:spcBef>
              <a:buClr>
                <a:srgbClr val="808080"/>
              </a:buClr>
              <a:buFont typeface="Wingdings" pitchFamily="2" charset="2"/>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smtClean="0">
                <a:solidFill>
                  <a:srgbClr val="808080"/>
                </a:solidFill>
                <a:latin typeface="Arial" pitchFamily="34" charset="0"/>
                <a:cs typeface="Times New Roman" pitchFamily="18" charset="0"/>
              </a:rPr>
              <a:t>3 = Positionnement (classement des réponses en deux catégories = référencement naturel et liens sponsorisés).</a:t>
            </a:r>
          </a:p>
          <a:p>
            <a:pPr eaLnBrk="1" hangingPunct="1">
              <a:lnSpc>
                <a:spcPct val="96000"/>
              </a:lnSpc>
              <a:spcBef>
                <a:spcPts val="1125"/>
              </a:spcBef>
              <a:buClr>
                <a:srgbClr val="808080"/>
              </a:buClr>
              <a:buFont typeface="Wingdings" pitchFamily="2" charset="2"/>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z="2000" smtClean="0">
              <a:solidFill>
                <a:srgbClr val="808080"/>
              </a:solidFill>
              <a:latin typeface="Arial" pitchFamily="34" charset="0"/>
              <a:cs typeface="Times New Roman" pitchFamily="18"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smtClean="0"/>
          </a:p>
        </p:txBody>
      </p:sp>
      <p:sp>
        <p:nvSpPr>
          <p:cNvPr id="74756"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BA8A34DC-3664-46E5-9E8B-8812DEAABE4A}" type="slidenum">
              <a:rPr lang="fr-FR" smtClean="0"/>
              <a:pPr eaLnBrk="1" hangingPunct="1"/>
              <a:t>14</a:t>
            </a:fld>
            <a:endParaRPr lang="fr-FR"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smtClean="0"/>
          </a:p>
        </p:txBody>
      </p:sp>
      <p:sp>
        <p:nvSpPr>
          <p:cNvPr id="75780"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D168D694-E428-43C4-AC39-D06E8BB25D31}" type="slidenum">
              <a:rPr lang="fr-FR" smtClean="0"/>
              <a:pPr eaLnBrk="1" hangingPunct="1"/>
              <a:t>16</a:t>
            </a:fld>
            <a:endParaRPr lang="fr-FR"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smtClean="0"/>
          </a:p>
        </p:txBody>
      </p:sp>
      <p:sp>
        <p:nvSpPr>
          <p:cNvPr id="76804"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12C9C3E9-335A-4B19-89BD-E00777494FF9}" type="slidenum">
              <a:rPr lang="fr-FR" smtClean="0"/>
              <a:pPr eaLnBrk="1" hangingPunct="1"/>
              <a:t>17</a:t>
            </a:fld>
            <a:endParaRPr lang="fr-FR"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smtClean="0"/>
          </a:p>
        </p:txBody>
      </p:sp>
      <p:sp>
        <p:nvSpPr>
          <p:cNvPr id="77828"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D672DC3F-69E8-47F6-A488-69112B9DBF23}" type="slidenum">
              <a:rPr lang="fr-FR" smtClean="0"/>
              <a:pPr eaLnBrk="1" hangingPunct="1"/>
              <a:t>18</a:t>
            </a:fld>
            <a:endParaRPr lang="fr-FR"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smtClean="0"/>
          </a:p>
        </p:txBody>
      </p:sp>
      <p:sp>
        <p:nvSpPr>
          <p:cNvPr id="78852"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A0C34C16-CB97-4F44-BDAB-19D2AD9DC48B}" type="slidenum">
              <a:rPr lang="fr-FR" smtClean="0"/>
              <a:pPr eaLnBrk="1" hangingPunct="1"/>
              <a:t>19</a:t>
            </a:fld>
            <a:endParaRPr lang="fr-FR"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smtClean="0"/>
          </a:p>
        </p:txBody>
      </p:sp>
      <p:sp>
        <p:nvSpPr>
          <p:cNvPr id="79876"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2A2499BC-21EA-4829-9323-F7FC78F655B1}" type="slidenum">
              <a:rPr lang="fr-FR" smtClean="0"/>
              <a:pPr eaLnBrk="1" hangingPunct="1"/>
              <a:t>21</a:t>
            </a:fld>
            <a:endParaRPr lang="fr-FR"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smtClean="0"/>
          </a:p>
        </p:txBody>
      </p:sp>
      <p:sp>
        <p:nvSpPr>
          <p:cNvPr id="80900"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9E0A521D-3D16-4182-8E91-E47615C164D2}" type="slidenum">
              <a:rPr lang="fr-FR" smtClean="0"/>
              <a:pPr eaLnBrk="1" hangingPunct="1"/>
              <a:t>22</a:t>
            </a:fld>
            <a:endParaRPr lang="fr-FR"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smtClean="0"/>
          </a:p>
        </p:txBody>
      </p:sp>
      <p:sp>
        <p:nvSpPr>
          <p:cNvPr id="81924"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5CCFC562-18EF-477E-B320-C654C9AA95D5}" type="slidenum">
              <a:rPr lang="fr-FR" smtClean="0"/>
              <a:pPr eaLnBrk="1" hangingPunct="1"/>
              <a:t>23</a:t>
            </a:fld>
            <a:endParaRPr lang="fr-FR"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smtClean="0"/>
          </a:p>
        </p:txBody>
      </p:sp>
      <p:sp>
        <p:nvSpPr>
          <p:cNvPr id="82948"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992924E5-F2F3-4234-8DF5-64AC152E50C7}" type="slidenum">
              <a:rPr lang="fr-FR" smtClean="0"/>
              <a:pPr eaLnBrk="1" hangingPunct="1"/>
              <a:t>24</a:t>
            </a:fld>
            <a:endParaRPr lang="fr-FR"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smtClean="0"/>
          </a:p>
        </p:txBody>
      </p:sp>
      <p:sp>
        <p:nvSpPr>
          <p:cNvPr id="83972"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5001A7A5-2668-42F4-98EF-163BE7F9101E}" type="slidenum">
              <a:rPr lang="fr-FR" smtClean="0"/>
              <a:pPr eaLnBrk="1" hangingPunct="1"/>
              <a:t>26</a:t>
            </a:fld>
            <a:endParaRPr lang="fr-FR"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5"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smtClean="0"/>
          </a:p>
        </p:txBody>
      </p:sp>
      <p:sp>
        <p:nvSpPr>
          <p:cNvPr id="84996"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DBA1032B-988C-47CA-8CA5-5CC04C9054DE}" type="slidenum">
              <a:rPr lang="fr-FR" smtClean="0"/>
              <a:pPr eaLnBrk="1" hangingPunct="1"/>
              <a:t>40</a:t>
            </a:fld>
            <a:endParaRPr lang="fr-FR"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19"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smtClean="0"/>
          </a:p>
        </p:txBody>
      </p:sp>
      <p:sp>
        <p:nvSpPr>
          <p:cNvPr id="86020"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AA07E7EB-4448-4C17-B255-A2BDB5CE9F7E}" type="slidenum">
              <a:rPr lang="fr-FR" smtClean="0"/>
              <a:pPr eaLnBrk="1" hangingPunct="1"/>
              <a:t>41</a:t>
            </a:fld>
            <a:endParaRPr lang="fr-FR"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3"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smtClean="0"/>
          </a:p>
        </p:txBody>
      </p:sp>
      <p:sp>
        <p:nvSpPr>
          <p:cNvPr id="87044"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36DA573F-AA88-4363-8BE9-08C621064CE2}" type="slidenum">
              <a:rPr lang="fr-FR" smtClean="0"/>
              <a:pPr eaLnBrk="1" hangingPunct="1"/>
              <a:t>42</a:t>
            </a:fld>
            <a:endParaRPr lang="fr-FR"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Espace réservé de l'image des diapositives 1"/>
          <p:cNvSpPr>
            <a:spLocks noGrp="1" noRot="1" noChangeAspect="1" noTextEdit="1"/>
          </p:cNvSpPr>
          <p:nvPr>
            <p:ph type="sldImg"/>
          </p:nvPr>
        </p:nvSpPr>
        <p:spPr bwMode="auto">
          <a:xfrm>
            <a:off x="1141413" y="685800"/>
            <a:ext cx="4575175" cy="34305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8067"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fr-FR" smtClean="0"/>
          </a:p>
        </p:txBody>
      </p:sp>
      <p:sp>
        <p:nvSpPr>
          <p:cNvPr id="88068"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795A4198-A21B-4220-B777-BEBC7F6E5814}" type="slidenum">
              <a:rPr lang="fr-FR" smtClean="0"/>
              <a:pPr eaLnBrk="1" hangingPunct="1"/>
              <a:t>43</a:t>
            </a:fld>
            <a:endParaRPr lang="fr-FR"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Espace réservé de l'image des diapositives 1"/>
          <p:cNvSpPr>
            <a:spLocks noGrp="1" noRot="1" noChangeAspect="1" noTextEdit="1"/>
          </p:cNvSpPr>
          <p:nvPr>
            <p:ph type="sldImg"/>
          </p:nvPr>
        </p:nvSpPr>
        <p:spPr bwMode="auto">
          <a:xfrm>
            <a:off x="1141413" y="685800"/>
            <a:ext cx="4575175" cy="34305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9091"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fr-FR" smtClean="0"/>
          </a:p>
        </p:txBody>
      </p:sp>
      <p:sp>
        <p:nvSpPr>
          <p:cNvPr id="89092"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0D12435D-BA1E-4F75-AF26-6B3843B19E59}" type="slidenum">
              <a:rPr lang="fr-FR" smtClean="0"/>
              <a:pPr eaLnBrk="1" hangingPunct="1"/>
              <a:t>44</a:t>
            </a:fld>
            <a:endParaRPr lang="fr-FR"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Espace réservé de l'image des diapositives 1"/>
          <p:cNvSpPr>
            <a:spLocks noGrp="1" noRot="1" noChangeAspect="1" noTextEdit="1"/>
          </p:cNvSpPr>
          <p:nvPr>
            <p:ph type="sldImg"/>
          </p:nvPr>
        </p:nvSpPr>
        <p:spPr bwMode="auto">
          <a:xfrm>
            <a:off x="1141413" y="685800"/>
            <a:ext cx="4575175" cy="34305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fr-FR" smtClean="0"/>
          </a:p>
        </p:txBody>
      </p:sp>
      <p:sp>
        <p:nvSpPr>
          <p:cNvPr id="90116"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0BAEDB20-A539-4DFD-82E0-32327ACADAEF}" type="slidenum">
              <a:rPr lang="fr-FR" smtClean="0"/>
              <a:pPr eaLnBrk="1" hangingPunct="1"/>
              <a:t>45</a:t>
            </a:fld>
            <a:endParaRPr lang="fr-FR"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Espace réservé de l'image des diapositives 1"/>
          <p:cNvSpPr>
            <a:spLocks noGrp="1" noRot="1" noChangeAspect="1" noTextEdit="1"/>
          </p:cNvSpPr>
          <p:nvPr>
            <p:ph type="sldImg"/>
          </p:nvPr>
        </p:nvSpPr>
        <p:spPr bwMode="auto">
          <a:xfrm>
            <a:off x="1141413" y="685800"/>
            <a:ext cx="4575175" cy="34305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1139"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fr-FR" smtClean="0"/>
          </a:p>
        </p:txBody>
      </p:sp>
      <p:sp>
        <p:nvSpPr>
          <p:cNvPr id="91140"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131629C8-0B33-46B7-B588-15CE1BF74775}" type="slidenum">
              <a:rPr lang="fr-FR" smtClean="0"/>
              <a:pPr eaLnBrk="1" hangingPunct="1"/>
              <a:t>46</a:t>
            </a:fld>
            <a:endParaRPr lang="fr-FR"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Espace réservé de l'image des diapositives 1"/>
          <p:cNvSpPr>
            <a:spLocks noGrp="1" noRot="1" noChangeAspect="1" noTextEdit="1"/>
          </p:cNvSpPr>
          <p:nvPr>
            <p:ph type="sldImg"/>
          </p:nvPr>
        </p:nvSpPr>
        <p:spPr bwMode="auto">
          <a:xfrm>
            <a:off x="1141413" y="685800"/>
            <a:ext cx="4575175" cy="34305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63"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fr-FR" smtClean="0"/>
          </a:p>
        </p:txBody>
      </p:sp>
      <p:sp>
        <p:nvSpPr>
          <p:cNvPr id="92164"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431BE773-E48F-49F4-8A4D-B563B04FAB59}" type="slidenum">
              <a:rPr lang="fr-FR" smtClean="0"/>
              <a:pPr eaLnBrk="1" hangingPunct="1"/>
              <a:t>47</a:t>
            </a:fld>
            <a:endParaRPr lang="fr-FR"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Espace réservé de l'image des diapositives 1"/>
          <p:cNvSpPr>
            <a:spLocks noGrp="1" noRot="1" noChangeAspect="1" noTextEdit="1"/>
          </p:cNvSpPr>
          <p:nvPr>
            <p:ph type="sldImg"/>
          </p:nvPr>
        </p:nvSpPr>
        <p:spPr bwMode="auto">
          <a:xfrm>
            <a:off x="1141413" y="685800"/>
            <a:ext cx="4575175" cy="34305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3187"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fr-FR" smtClean="0"/>
          </a:p>
        </p:txBody>
      </p:sp>
      <p:sp>
        <p:nvSpPr>
          <p:cNvPr id="93188"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054ED04C-AE49-4ADA-B33D-F000EE076FE9}" type="slidenum">
              <a:rPr lang="fr-FR" smtClean="0"/>
              <a:pPr eaLnBrk="1" hangingPunct="1"/>
              <a:t>48</a:t>
            </a:fld>
            <a:endParaRPr lang="fr-FR"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Espace réservé de l'image des diapositives 1"/>
          <p:cNvSpPr>
            <a:spLocks noGrp="1" noRot="1" noChangeAspect="1" noTextEdit="1"/>
          </p:cNvSpPr>
          <p:nvPr>
            <p:ph type="sldImg"/>
          </p:nvPr>
        </p:nvSpPr>
        <p:spPr bwMode="auto">
          <a:xfrm>
            <a:off x="1141413" y="685800"/>
            <a:ext cx="4575175" cy="34305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fr-FR" smtClean="0"/>
          </a:p>
        </p:txBody>
      </p:sp>
      <p:sp>
        <p:nvSpPr>
          <p:cNvPr id="94212"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370BFDAC-1371-4CF5-AA1C-49AE7DE0BB5F}" type="slidenum">
              <a:rPr lang="fr-FR" smtClean="0"/>
              <a:pPr eaLnBrk="1" hangingPunct="1"/>
              <a:t>49</a:t>
            </a:fld>
            <a:endParaRPr lang="fr-F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pPr>
              <a:defRPr/>
            </a:pPr>
            <a:fld id="{1535D32D-FA52-425C-9928-DB1E06E085DE}" type="datetime1">
              <a:rPr lang="fr-FR"/>
              <a:pPr>
                <a:defRPr/>
              </a:pPr>
              <a:t>16/04/2012</a:t>
            </a:fld>
            <a:endParaRPr lang="fr-FR"/>
          </a:p>
        </p:txBody>
      </p:sp>
      <p:sp>
        <p:nvSpPr>
          <p:cNvPr id="5" name="Espace réservé du pied de page 4"/>
          <p:cNvSpPr>
            <a:spLocks noGrp="1"/>
          </p:cNvSpPr>
          <p:nvPr>
            <p:ph type="ftr" sz="quarter" idx="11"/>
          </p:nvPr>
        </p:nvSpPr>
        <p:spPr/>
        <p:txBody>
          <a:bodyPr/>
          <a:lstStyle>
            <a:lvl1pPr>
              <a:defRPr/>
            </a:lvl1pPr>
          </a:lstStyle>
          <a:p>
            <a:pPr>
              <a:defRPr/>
            </a:pPr>
            <a:r>
              <a:rPr lang="fr-FR"/>
              <a:t>STARTECH - 27 octobre 2011</a:t>
            </a:r>
          </a:p>
        </p:txBody>
      </p:sp>
      <p:sp>
        <p:nvSpPr>
          <p:cNvPr id="6" name="Espace réservé du numéro de diapositive 5"/>
          <p:cNvSpPr>
            <a:spLocks noGrp="1"/>
          </p:cNvSpPr>
          <p:nvPr>
            <p:ph type="sldNum" sz="quarter" idx="12"/>
          </p:nvPr>
        </p:nvSpPr>
        <p:spPr/>
        <p:txBody>
          <a:bodyPr/>
          <a:lstStyle>
            <a:lvl1pPr>
              <a:defRPr/>
            </a:lvl1pPr>
          </a:lstStyle>
          <a:p>
            <a:pPr>
              <a:defRPr/>
            </a:pPr>
            <a:fld id="{079F0706-391D-4FE6-A0F0-1DA84331BABB}" type="slidenum">
              <a:rPr lang="fr-FR"/>
              <a:pPr>
                <a:defRPr/>
              </a:pPr>
              <a:t>‹N°›</a:t>
            </a:fld>
            <a:endParaRPr lang="fr-FR"/>
          </a:p>
        </p:txBody>
      </p:sp>
    </p:spTree>
    <p:extLst>
      <p:ext uri="{BB962C8B-B14F-4D97-AF65-F5344CB8AC3E}">
        <p14:creationId xmlns:p14="http://schemas.microsoft.com/office/powerpoint/2010/main" val="25526583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F179CAFB-DDD4-4E71-A65A-05A6E6E7E2BE}" type="datetime1">
              <a:rPr lang="fr-FR"/>
              <a:pPr>
                <a:defRPr/>
              </a:pPr>
              <a:t>16/04/2012</a:t>
            </a:fld>
            <a:endParaRPr lang="fr-FR"/>
          </a:p>
        </p:txBody>
      </p:sp>
      <p:sp>
        <p:nvSpPr>
          <p:cNvPr id="5" name="Espace réservé du pied de page 4"/>
          <p:cNvSpPr>
            <a:spLocks noGrp="1"/>
          </p:cNvSpPr>
          <p:nvPr>
            <p:ph type="ftr" sz="quarter" idx="11"/>
          </p:nvPr>
        </p:nvSpPr>
        <p:spPr/>
        <p:txBody>
          <a:bodyPr/>
          <a:lstStyle>
            <a:lvl1pPr>
              <a:defRPr/>
            </a:lvl1pPr>
          </a:lstStyle>
          <a:p>
            <a:pPr>
              <a:defRPr/>
            </a:pPr>
            <a:r>
              <a:rPr lang="fr-FR"/>
              <a:t>STARTECH - 27 octobre 2011</a:t>
            </a:r>
          </a:p>
        </p:txBody>
      </p:sp>
      <p:sp>
        <p:nvSpPr>
          <p:cNvPr id="6" name="Espace réservé du numéro de diapositive 5"/>
          <p:cNvSpPr>
            <a:spLocks noGrp="1"/>
          </p:cNvSpPr>
          <p:nvPr>
            <p:ph type="sldNum" sz="quarter" idx="12"/>
          </p:nvPr>
        </p:nvSpPr>
        <p:spPr/>
        <p:txBody>
          <a:bodyPr/>
          <a:lstStyle>
            <a:lvl1pPr>
              <a:defRPr/>
            </a:lvl1pPr>
          </a:lstStyle>
          <a:p>
            <a:pPr>
              <a:defRPr/>
            </a:pPr>
            <a:fld id="{090C3C32-4C4B-44D4-9AC0-030220222FD2}" type="slidenum">
              <a:rPr lang="fr-FR"/>
              <a:pPr>
                <a:defRPr/>
              </a:pPr>
              <a:t>‹N°›</a:t>
            </a:fld>
            <a:endParaRPr lang="fr-FR"/>
          </a:p>
        </p:txBody>
      </p:sp>
    </p:spTree>
    <p:extLst>
      <p:ext uri="{BB962C8B-B14F-4D97-AF65-F5344CB8AC3E}">
        <p14:creationId xmlns:p14="http://schemas.microsoft.com/office/powerpoint/2010/main" val="3403383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59FC90D5-CCC3-400A-8918-C12DF60F3998}" type="datetime1">
              <a:rPr lang="fr-FR"/>
              <a:pPr>
                <a:defRPr/>
              </a:pPr>
              <a:t>16/04/2012</a:t>
            </a:fld>
            <a:endParaRPr lang="fr-FR"/>
          </a:p>
        </p:txBody>
      </p:sp>
      <p:sp>
        <p:nvSpPr>
          <p:cNvPr id="5" name="Espace réservé du pied de page 4"/>
          <p:cNvSpPr>
            <a:spLocks noGrp="1"/>
          </p:cNvSpPr>
          <p:nvPr>
            <p:ph type="ftr" sz="quarter" idx="11"/>
          </p:nvPr>
        </p:nvSpPr>
        <p:spPr/>
        <p:txBody>
          <a:bodyPr/>
          <a:lstStyle>
            <a:lvl1pPr>
              <a:defRPr/>
            </a:lvl1pPr>
          </a:lstStyle>
          <a:p>
            <a:pPr>
              <a:defRPr/>
            </a:pPr>
            <a:r>
              <a:rPr lang="fr-FR"/>
              <a:t>STARTECH - 27 octobre 2011</a:t>
            </a:r>
          </a:p>
        </p:txBody>
      </p:sp>
      <p:sp>
        <p:nvSpPr>
          <p:cNvPr id="6" name="Espace réservé du numéro de diapositive 5"/>
          <p:cNvSpPr>
            <a:spLocks noGrp="1"/>
          </p:cNvSpPr>
          <p:nvPr>
            <p:ph type="sldNum" sz="quarter" idx="12"/>
          </p:nvPr>
        </p:nvSpPr>
        <p:spPr/>
        <p:txBody>
          <a:bodyPr/>
          <a:lstStyle>
            <a:lvl1pPr>
              <a:defRPr/>
            </a:lvl1pPr>
          </a:lstStyle>
          <a:p>
            <a:pPr>
              <a:defRPr/>
            </a:pPr>
            <a:fld id="{BC92754E-D1FB-4D3E-B7EA-4F6D580CC268}" type="slidenum">
              <a:rPr lang="fr-FR"/>
              <a:pPr>
                <a:defRPr/>
              </a:pPr>
              <a:t>‹N°›</a:t>
            </a:fld>
            <a:endParaRPr lang="fr-FR"/>
          </a:p>
        </p:txBody>
      </p:sp>
    </p:spTree>
    <p:extLst>
      <p:ext uri="{BB962C8B-B14F-4D97-AF65-F5344CB8AC3E}">
        <p14:creationId xmlns:p14="http://schemas.microsoft.com/office/powerpoint/2010/main" val="38332037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3"/>
          <p:cNvSpPr>
            <a:spLocks noGrp="1"/>
          </p:cNvSpPr>
          <p:nvPr>
            <p:ph type="dt" sz="half" idx="10"/>
          </p:nvPr>
        </p:nvSpPr>
        <p:spPr/>
        <p:txBody>
          <a:bodyPr/>
          <a:lstStyle>
            <a:lvl1pPr>
              <a:defRPr/>
            </a:lvl1pPr>
          </a:lstStyle>
          <a:p>
            <a:pPr>
              <a:defRPr/>
            </a:pPr>
            <a:fld id="{1DD1E37D-010F-49B0-9972-092E9D13E3D1}" type="datetime1">
              <a:rPr lang="fr-FR"/>
              <a:pPr>
                <a:defRPr/>
              </a:pPr>
              <a:t>16/04/2012</a:t>
            </a:fld>
            <a:endParaRPr lang="fr-FR"/>
          </a:p>
        </p:txBody>
      </p:sp>
      <p:sp>
        <p:nvSpPr>
          <p:cNvPr id="6" name="Espace réservé du pied de page 4"/>
          <p:cNvSpPr>
            <a:spLocks noGrp="1"/>
          </p:cNvSpPr>
          <p:nvPr>
            <p:ph type="ftr" sz="quarter" idx="11"/>
          </p:nvPr>
        </p:nvSpPr>
        <p:spPr/>
        <p:txBody>
          <a:bodyPr/>
          <a:lstStyle>
            <a:lvl1pPr>
              <a:defRPr/>
            </a:lvl1pPr>
          </a:lstStyle>
          <a:p>
            <a:pPr>
              <a:defRPr/>
            </a:pPr>
            <a:r>
              <a:rPr lang="fr-FR"/>
              <a:t>STARTECH - 27 octobre 2011</a:t>
            </a:r>
          </a:p>
        </p:txBody>
      </p:sp>
      <p:sp>
        <p:nvSpPr>
          <p:cNvPr id="7" name="Espace réservé du numéro de diapositive 5"/>
          <p:cNvSpPr>
            <a:spLocks noGrp="1"/>
          </p:cNvSpPr>
          <p:nvPr>
            <p:ph type="sldNum" sz="quarter" idx="12"/>
          </p:nvPr>
        </p:nvSpPr>
        <p:spPr/>
        <p:txBody>
          <a:bodyPr/>
          <a:lstStyle>
            <a:lvl1pPr>
              <a:defRPr/>
            </a:lvl1pPr>
          </a:lstStyle>
          <a:p>
            <a:pPr>
              <a:defRPr/>
            </a:pPr>
            <a:fld id="{132AAE43-6A12-43C5-8BD3-DDD16388A8DE}" type="slidenum">
              <a:rPr lang="fr-FR"/>
              <a:pPr>
                <a:defRPr/>
              </a:pPr>
              <a:t>‹N°›</a:t>
            </a:fld>
            <a:endParaRPr lang="fr-FR"/>
          </a:p>
        </p:txBody>
      </p:sp>
    </p:spTree>
    <p:extLst>
      <p:ext uri="{BB962C8B-B14F-4D97-AF65-F5344CB8AC3E}">
        <p14:creationId xmlns:p14="http://schemas.microsoft.com/office/powerpoint/2010/main" val="35817165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3"/>
          <p:cNvSpPr>
            <a:spLocks noGrp="1"/>
          </p:cNvSpPr>
          <p:nvPr>
            <p:ph type="dt" sz="half" idx="10"/>
          </p:nvPr>
        </p:nvSpPr>
        <p:spPr/>
        <p:txBody>
          <a:bodyPr/>
          <a:lstStyle>
            <a:lvl1pPr>
              <a:defRPr/>
            </a:lvl1pPr>
          </a:lstStyle>
          <a:p>
            <a:pPr>
              <a:defRPr/>
            </a:pPr>
            <a:fld id="{CCB1E754-67D0-4237-B2E1-38A32C41E742}" type="datetime1">
              <a:rPr lang="fr-FR"/>
              <a:pPr>
                <a:defRPr/>
              </a:pPr>
              <a:t>16/04/2012</a:t>
            </a:fld>
            <a:endParaRPr lang="fr-FR"/>
          </a:p>
        </p:txBody>
      </p:sp>
      <p:sp>
        <p:nvSpPr>
          <p:cNvPr id="8" name="Espace réservé du pied de page 4"/>
          <p:cNvSpPr>
            <a:spLocks noGrp="1"/>
          </p:cNvSpPr>
          <p:nvPr>
            <p:ph type="ftr" sz="quarter" idx="11"/>
          </p:nvPr>
        </p:nvSpPr>
        <p:spPr/>
        <p:txBody>
          <a:bodyPr/>
          <a:lstStyle>
            <a:lvl1pPr>
              <a:defRPr/>
            </a:lvl1pPr>
          </a:lstStyle>
          <a:p>
            <a:pPr>
              <a:defRPr/>
            </a:pPr>
            <a:r>
              <a:rPr lang="fr-FR"/>
              <a:t>STARTECH - 27 octobre 2011</a:t>
            </a:r>
          </a:p>
        </p:txBody>
      </p:sp>
      <p:sp>
        <p:nvSpPr>
          <p:cNvPr id="9" name="Espace réservé du numéro de diapositive 5"/>
          <p:cNvSpPr>
            <a:spLocks noGrp="1"/>
          </p:cNvSpPr>
          <p:nvPr>
            <p:ph type="sldNum" sz="quarter" idx="12"/>
          </p:nvPr>
        </p:nvSpPr>
        <p:spPr/>
        <p:txBody>
          <a:bodyPr/>
          <a:lstStyle>
            <a:lvl1pPr>
              <a:defRPr/>
            </a:lvl1pPr>
          </a:lstStyle>
          <a:p>
            <a:pPr>
              <a:defRPr/>
            </a:pPr>
            <a:fld id="{3EED968F-2B13-4BA0-9BA6-63B7FA688416}" type="slidenum">
              <a:rPr lang="fr-FR"/>
              <a:pPr>
                <a:defRPr/>
              </a:pPr>
              <a:t>‹N°›</a:t>
            </a:fld>
            <a:endParaRPr lang="fr-FR"/>
          </a:p>
        </p:txBody>
      </p:sp>
    </p:spTree>
    <p:extLst>
      <p:ext uri="{BB962C8B-B14F-4D97-AF65-F5344CB8AC3E}">
        <p14:creationId xmlns:p14="http://schemas.microsoft.com/office/powerpoint/2010/main" val="1338336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3"/>
          <p:cNvSpPr>
            <a:spLocks noGrp="1"/>
          </p:cNvSpPr>
          <p:nvPr>
            <p:ph type="dt" sz="half" idx="10"/>
          </p:nvPr>
        </p:nvSpPr>
        <p:spPr/>
        <p:txBody>
          <a:bodyPr/>
          <a:lstStyle>
            <a:lvl1pPr>
              <a:defRPr/>
            </a:lvl1pPr>
          </a:lstStyle>
          <a:p>
            <a:pPr>
              <a:defRPr/>
            </a:pPr>
            <a:fld id="{76856662-7699-4466-96CC-D64D4C3CD569}" type="datetime1">
              <a:rPr lang="fr-FR"/>
              <a:pPr>
                <a:defRPr/>
              </a:pPr>
              <a:t>16/04/2012</a:t>
            </a:fld>
            <a:endParaRPr lang="fr-FR"/>
          </a:p>
        </p:txBody>
      </p:sp>
      <p:sp>
        <p:nvSpPr>
          <p:cNvPr id="4" name="Espace réservé du pied de page 4"/>
          <p:cNvSpPr>
            <a:spLocks noGrp="1"/>
          </p:cNvSpPr>
          <p:nvPr>
            <p:ph type="ftr" sz="quarter" idx="11"/>
          </p:nvPr>
        </p:nvSpPr>
        <p:spPr/>
        <p:txBody>
          <a:bodyPr/>
          <a:lstStyle>
            <a:lvl1pPr>
              <a:defRPr/>
            </a:lvl1pPr>
          </a:lstStyle>
          <a:p>
            <a:pPr>
              <a:defRPr/>
            </a:pPr>
            <a:r>
              <a:rPr lang="fr-FR"/>
              <a:t>STARTECH - 27 octobre 2011</a:t>
            </a:r>
          </a:p>
        </p:txBody>
      </p:sp>
      <p:sp>
        <p:nvSpPr>
          <p:cNvPr id="5" name="Espace réservé du numéro de diapositive 5"/>
          <p:cNvSpPr>
            <a:spLocks noGrp="1"/>
          </p:cNvSpPr>
          <p:nvPr>
            <p:ph type="sldNum" sz="quarter" idx="12"/>
          </p:nvPr>
        </p:nvSpPr>
        <p:spPr/>
        <p:txBody>
          <a:bodyPr/>
          <a:lstStyle>
            <a:lvl1pPr>
              <a:defRPr/>
            </a:lvl1pPr>
          </a:lstStyle>
          <a:p>
            <a:pPr>
              <a:defRPr/>
            </a:pPr>
            <a:fld id="{2AE742A7-9DD7-4C6D-8F1D-5F4AECDC9D0A}" type="slidenum">
              <a:rPr lang="fr-FR"/>
              <a:pPr>
                <a:defRPr/>
              </a:pPr>
              <a:t>‹N°›</a:t>
            </a:fld>
            <a:endParaRPr lang="fr-FR"/>
          </a:p>
        </p:txBody>
      </p:sp>
    </p:spTree>
    <p:extLst>
      <p:ext uri="{BB962C8B-B14F-4D97-AF65-F5344CB8AC3E}">
        <p14:creationId xmlns:p14="http://schemas.microsoft.com/office/powerpoint/2010/main" val="41781997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3360F1AC-0E50-4EBF-953B-2BDB521529F8}" type="datetime1">
              <a:rPr lang="fr-FR"/>
              <a:pPr>
                <a:defRPr/>
              </a:pPr>
              <a:t>16/04/2012</a:t>
            </a:fld>
            <a:endParaRPr lang="fr-FR"/>
          </a:p>
        </p:txBody>
      </p:sp>
      <p:sp>
        <p:nvSpPr>
          <p:cNvPr id="3" name="Espace réservé du pied de page 4"/>
          <p:cNvSpPr>
            <a:spLocks noGrp="1"/>
          </p:cNvSpPr>
          <p:nvPr>
            <p:ph type="ftr" sz="quarter" idx="11"/>
          </p:nvPr>
        </p:nvSpPr>
        <p:spPr/>
        <p:txBody>
          <a:bodyPr/>
          <a:lstStyle>
            <a:lvl1pPr>
              <a:defRPr/>
            </a:lvl1pPr>
          </a:lstStyle>
          <a:p>
            <a:pPr>
              <a:defRPr/>
            </a:pPr>
            <a:r>
              <a:rPr lang="fr-FR"/>
              <a:t>STARTECH - 27 octobre 2011</a:t>
            </a:r>
          </a:p>
        </p:txBody>
      </p:sp>
      <p:sp>
        <p:nvSpPr>
          <p:cNvPr id="4" name="Espace réservé du numéro de diapositive 5"/>
          <p:cNvSpPr>
            <a:spLocks noGrp="1"/>
          </p:cNvSpPr>
          <p:nvPr>
            <p:ph type="sldNum" sz="quarter" idx="12"/>
          </p:nvPr>
        </p:nvSpPr>
        <p:spPr/>
        <p:txBody>
          <a:bodyPr/>
          <a:lstStyle>
            <a:lvl1pPr>
              <a:defRPr/>
            </a:lvl1pPr>
          </a:lstStyle>
          <a:p>
            <a:pPr>
              <a:defRPr/>
            </a:pPr>
            <a:fld id="{34F07874-8F0A-4CF0-A274-73D4AF846C69}" type="slidenum">
              <a:rPr lang="fr-FR"/>
              <a:pPr>
                <a:defRPr/>
              </a:pPr>
              <a:t>‹N°›</a:t>
            </a:fld>
            <a:endParaRPr lang="fr-FR"/>
          </a:p>
        </p:txBody>
      </p:sp>
    </p:spTree>
    <p:extLst>
      <p:ext uri="{BB962C8B-B14F-4D97-AF65-F5344CB8AC3E}">
        <p14:creationId xmlns:p14="http://schemas.microsoft.com/office/powerpoint/2010/main" val="28296614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B2F6AEA8-DCB6-4100-B311-354D72C4D0AD}" type="datetime1">
              <a:rPr lang="fr-FR"/>
              <a:pPr>
                <a:defRPr/>
              </a:pPr>
              <a:t>16/04/2012</a:t>
            </a:fld>
            <a:endParaRPr lang="fr-FR"/>
          </a:p>
        </p:txBody>
      </p:sp>
      <p:sp>
        <p:nvSpPr>
          <p:cNvPr id="6" name="Espace réservé du pied de page 4"/>
          <p:cNvSpPr>
            <a:spLocks noGrp="1"/>
          </p:cNvSpPr>
          <p:nvPr>
            <p:ph type="ftr" sz="quarter" idx="11"/>
          </p:nvPr>
        </p:nvSpPr>
        <p:spPr/>
        <p:txBody>
          <a:bodyPr/>
          <a:lstStyle>
            <a:lvl1pPr>
              <a:defRPr/>
            </a:lvl1pPr>
          </a:lstStyle>
          <a:p>
            <a:pPr>
              <a:defRPr/>
            </a:pPr>
            <a:r>
              <a:rPr lang="fr-FR"/>
              <a:t>STARTECH - 27 octobre 2011</a:t>
            </a:r>
          </a:p>
        </p:txBody>
      </p:sp>
      <p:sp>
        <p:nvSpPr>
          <p:cNvPr id="7" name="Espace réservé du numéro de diapositive 5"/>
          <p:cNvSpPr>
            <a:spLocks noGrp="1"/>
          </p:cNvSpPr>
          <p:nvPr>
            <p:ph type="sldNum" sz="quarter" idx="12"/>
          </p:nvPr>
        </p:nvSpPr>
        <p:spPr/>
        <p:txBody>
          <a:bodyPr/>
          <a:lstStyle>
            <a:lvl1pPr>
              <a:defRPr/>
            </a:lvl1pPr>
          </a:lstStyle>
          <a:p>
            <a:pPr>
              <a:defRPr/>
            </a:pPr>
            <a:fld id="{5114CDE7-929B-4C66-B28A-E0E01C82E5DF}" type="slidenum">
              <a:rPr lang="fr-FR"/>
              <a:pPr>
                <a:defRPr/>
              </a:pPr>
              <a:t>‹N°›</a:t>
            </a:fld>
            <a:endParaRPr lang="fr-FR"/>
          </a:p>
        </p:txBody>
      </p:sp>
    </p:spTree>
    <p:extLst>
      <p:ext uri="{BB962C8B-B14F-4D97-AF65-F5344CB8AC3E}">
        <p14:creationId xmlns:p14="http://schemas.microsoft.com/office/powerpoint/2010/main" val="3063864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BBE2A87D-87AF-40DD-9587-4DBB3C87C476}" type="datetime1">
              <a:rPr lang="fr-FR"/>
              <a:pPr>
                <a:defRPr/>
              </a:pPr>
              <a:t>16/04/2012</a:t>
            </a:fld>
            <a:endParaRPr lang="fr-FR"/>
          </a:p>
        </p:txBody>
      </p:sp>
      <p:sp>
        <p:nvSpPr>
          <p:cNvPr id="6" name="Espace réservé du pied de page 4"/>
          <p:cNvSpPr>
            <a:spLocks noGrp="1"/>
          </p:cNvSpPr>
          <p:nvPr>
            <p:ph type="ftr" sz="quarter" idx="11"/>
          </p:nvPr>
        </p:nvSpPr>
        <p:spPr/>
        <p:txBody>
          <a:bodyPr/>
          <a:lstStyle>
            <a:lvl1pPr>
              <a:defRPr/>
            </a:lvl1pPr>
          </a:lstStyle>
          <a:p>
            <a:pPr>
              <a:defRPr/>
            </a:pPr>
            <a:r>
              <a:rPr lang="fr-FR"/>
              <a:t>STARTECH - 27 octobre 2011</a:t>
            </a:r>
          </a:p>
        </p:txBody>
      </p:sp>
      <p:sp>
        <p:nvSpPr>
          <p:cNvPr id="7" name="Espace réservé du numéro de diapositive 5"/>
          <p:cNvSpPr>
            <a:spLocks noGrp="1"/>
          </p:cNvSpPr>
          <p:nvPr>
            <p:ph type="sldNum" sz="quarter" idx="12"/>
          </p:nvPr>
        </p:nvSpPr>
        <p:spPr/>
        <p:txBody>
          <a:bodyPr/>
          <a:lstStyle>
            <a:lvl1pPr>
              <a:defRPr/>
            </a:lvl1pPr>
          </a:lstStyle>
          <a:p>
            <a:pPr>
              <a:defRPr/>
            </a:pPr>
            <a:fld id="{B127E735-5482-4D96-B307-23BD219B5F22}" type="slidenum">
              <a:rPr lang="fr-FR"/>
              <a:pPr>
                <a:defRPr/>
              </a:pPr>
              <a:t>‹N°›</a:t>
            </a:fld>
            <a:endParaRPr lang="fr-FR"/>
          </a:p>
        </p:txBody>
      </p:sp>
    </p:spTree>
    <p:extLst>
      <p:ext uri="{BB962C8B-B14F-4D97-AF65-F5344CB8AC3E}">
        <p14:creationId xmlns:p14="http://schemas.microsoft.com/office/powerpoint/2010/main" val="2391109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3E15F776-3BC6-4747-8E57-8428B2821B06}" type="datetime1">
              <a:rPr lang="fr-FR"/>
              <a:pPr>
                <a:defRPr/>
              </a:pPr>
              <a:t>16/04/2012</a:t>
            </a:fld>
            <a:endParaRPr lang="fr-FR"/>
          </a:p>
        </p:txBody>
      </p:sp>
      <p:sp>
        <p:nvSpPr>
          <p:cNvPr id="5" name="Espace réservé du pied de page 4"/>
          <p:cNvSpPr>
            <a:spLocks noGrp="1"/>
          </p:cNvSpPr>
          <p:nvPr>
            <p:ph type="ftr" sz="quarter" idx="11"/>
          </p:nvPr>
        </p:nvSpPr>
        <p:spPr/>
        <p:txBody>
          <a:bodyPr/>
          <a:lstStyle>
            <a:lvl1pPr>
              <a:defRPr/>
            </a:lvl1pPr>
          </a:lstStyle>
          <a:p>
            <a:pPr>
              <a:defRPr/>
            </a:pPr>
            <a:r>
              <a:rPr lang="fr-FR"/>
              <a:t>STARTECH - 27 octobre 2011</a:t>
            </a:r>
          </a:p>
        </p:txBody>
      </p:sp>
      <p:sp>
        <p:nvSpPr>
          <p:cNvPr id="6" name="Espace réservé du numéro de diapositive 5"/>
          <p:cNvSpPr>
            <a:spLocks noGrp="1"/>
          </p:cNvSpPr>
          <p:nvPr>
            <p:ph type="sldNum" sz="quarter" idx="12"/>
          </p:nvPr>
        </p:nvSpPr>
        <p:spPr/>
        <p:txBody>
          <a:bodyPr/>
          <a:lstStyle>
            <a:lvl1pPr>
              <a:defRPr/>
            </a:lvl1pPr>
          </a:lstStyle>
          <a:p>
            <a:pPr>
              <a:defRPr/>
            </a:pPr>
            <a:fld id="{82E925FE-E9F8-4ED9-9FF5-ACD5AACD86DC}" type="slidenum">
              <a:rPr lang="fr-FR"/>
              <a:pPr>
                <a:defRPr/>
              </a:pPr>
              <a:t>‹N°›</a:t>
            </a:fld>
            <a:endParaRPr lang="fr-FR"/>
          </a:p>
        </p:txBody>
      </p:sp>
    </p:spTree>
    <p:extLst>
      <p:ext uri="{BB962C8B-B14F-4D97-AF65-F5344CB8AC3E}">
        <p14:creationId xmlns:p14="http://schemas.microsoft.com/office/powerpoint/2010/main" val="1141659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6A5B2900-A3BA-448B-8D68-070420BF44F7}" type="datetime1">
              <a:rPr lang="fr-FR"/>
              <a:pPr>
                <a:defRPr/>
              </a:pPr>
              <a:t>16/04/2012</a:t>
            </a:fld>
            <a:endParaRPr lang="fr-FR"/>
          </a:p>
        </p:txBody>
      </p:sp>
      <p:sp>
        <p:nvSpPr>
          <p:cNvPr id="5" name="Espace réservé du pied de page 4"/>
          <p:cNvSpPr>
            <a:spLocks noGrp="1"/>
          </p:cNvSpPr>
          <p:nvPr>
            <p:ph type="ftr" sz="quarter" idx="11"/>
          </p:nvPr>
        </p:nvSpPr>
        <p:spPr/>
        <p:txBody>
          <a:bodyPr/>
          <a:lstStyle>
            <a:lvl1pPr>
              <a:defRPr/>
            </a:lvl1pPr>
          </a:lstStyle>
          <a:p>
            <a:pPr>
              <a:defRPr/>
            </a:pPr>
            <a:r>
              <a:rPr lang="fr-FR"/>
              <a:t>STARTECH - 27 octobre 2011</a:t>
            </a:r>
          </a:p>
        </p:txBody>
      </p:sp>
      <p:sp>
        <p:nvSpPr>
          <p:cNvPr id="6" name="Espace réservé du numéro de diapositive 5"/>
          <p:cNvSpPr>
            <a:spLocks noGrp="1"/>
          </p:cNvSpPr>
          <p:nvPr>
            <p:ph type="sldNum" sz="quarter" idx="12"/>
          </p:nvPr>
        </p:nvSpPr>
        <p:spPr/>
        <p:txBody>
          <a:bodyPr/>
          <a:lstStyle>
            <a:lvl1pPr>
              <a:defRPr/>
            </a:lvl1pPr>
          </a:lstStyle>
          <a:p>
            <a:pPr>
              <a:defRPr/>
            </a:pPr>
            <a:fld id="{41CBD9B8-E78E-4300-8E95-9866795FC3C1}" type="slidenum">
              <a:rPr lang="fr-FR"/>
              <a:pPr>
                <a:defRPr/>
              </a:pPr>
              <a:t>‹N°›</a:t>
            </a:fld>
            <a:endParaRPr lang="fr-FR"/>
          </a:p>
        </p:txBody>
      </p:sp>
    </p:spTree>
    <p:extLst>
      <p:ext uri="{BB962C8B-B14F-4D97-AF65-F5344CB8AC3E}">
        <p14:creationId xmlns:p14="http://schemas.microsoft.com/office/powerpoint/2010/main" val="18995505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4" name="Rectangle à coins arrondis 3"/>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6" name="Rectangle à coins arrondis 5"/>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Titre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lang="fr-FR" smtClean="0"/>
              <a:t>Cliquez pour modifier le style du titre</a:t>
            </a:r>
            <a:endParaRPr lang="en-US"/>
          </a:p>
        </p:txBody>
      </p:sp>
      <p:sp>
        <p:nvSpPr>
          <p:cNvPr id="20" name="Sous-titre 19"/>
          <p:cNvSpPr>
            <a:spLocks noGrp="1"/>
          </p:cNvSpPr>
          <p:nvPr>
            <p:ph type="subTitle" idx="1"/>
          </p:nvPr>
        </p:nvSpPr>
        <p:spPr>
          <a:xfrm>
            <a:off x="722376" y="3685032"/>
            <a:ext cx="7772400" cy="914400"/>
          </a:xfrm>
        </p:spPr>
        <p:txBody>
          <a:bodyPr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fr-FR" smtClean="0"/>
              <a:t>Cliquez pour modifier le style des sous-titres du masque</a:t>
            </a:r>
            <a:endParaRPr lang="en-US"/>
          </a:p>
        </p:txBody>
      </p:sp>
      <p:sp>
        <p:nvSpPr>
          <p:cNvPr id="7" name="Espace réservé de la date 18"/>
          <p:cNvSpPr>
            <a:spLocks noGrp="1"/>
          </p:cNvSpPr>
          <p:nvPr>
            <p:ph type="dt" sz="half" idx="10"/>
          </p:nvPr>
        </p:nvSpPr>
        <p:spPr/>
        <p:txBody>
          <a:bodyPr/>
          <a:lstStyle>
            <a:lvl1pPr>
              <a:defRPr/>
            </a:lvl1pPr>
            <a:extLst/>
          </a:lstStyle>
          <a:p>
            <a:pPr>
              <a:defRPr/>
            </a:pPr>
            <a:fld id="{FD7AEB96-E02E-474D-8F4D-4418BDC58719}" type="datetime1">
              <a:rPr lang="fr-FR"/>
              <a:pPr>
                <a:defRPr/>
              </a:pPr>
              <a:t>16/04/2012</a:t>
            </a:fld>
            <a:endParaRPr lang="fr-FR"/>
          </a:p>
        </p:txBody>
      </p:sp>
      <p:sp>
        <p:nvSpPr>
          <p:cNvPr id="8" name="Espace réservé du pied de page 7"/>
          <p:cNvSpPr>
            <a:spLocks noGrp="1"/>
          </p:cNvSpPr>
          <p:nvPr>
            <p:ph type="ftr" sz="quarter" idx="11"/>
          </p:nvPr>
        </p:nvSpPr>
        <p:spPr/>
        <p:txBody>
          <a:bodyPr/>
          <a:lstStyle>
            <a:lvl1pPr>
              <a:defRPr/>
            </a:lvl1pPr>
            <a:extLst/>
          </a:lstStyle>
          <a:p>
            <a:pPr>
              <a:defRPr/>
            </a:pPr>
            <a:r>
              <a:rPr lang="fr-FR"/>
              <a:t>STARTECH - 27 octobre 2011</a:t>
            </a:r>
          </a:p>
        </p:txBody>
      </p:sp>
      <p:sp>
        <p:nvSpPr>
          <p:cNvPr id="9" name="Espace réservé du numéro de diapositive 10"/>
          <p:cNvSpPr>
            <a:spLocks noGrp="1"/>
          </p:cNvSpPr>
          <p:nvPr>
            <p:ph type="sldNum" sz="quarter" idx="12"/>
          </p:nvPr>
        </p:nvSpPr>
        <p:spPr/>
        <p:txBody>
          <a:bodyPr/>
          <a:lstStyle>
            <a:lvl1pPr>
              <a:defRPr/>
            </a:lvl1pPr>
            <a:extLst/>
          </a:lstStyle>
          <a:p>
            <a:pPr>
              <a:defRPr/>
            </a:pPr>
            <a:fld id="{A9399C90-4EA8-4687-9643-91B03A71ECAD}" type="slidenum">
              <a:rPr lang="fr-FR"/>
              <a:pPr>
                <a:defRPr/>
              </a:pPr>
              <a:t>‹N°›</a:t>
            </a:fld>
            <a:endParaRPr lang="fr-FR"/>
          </a:p>
        </p:txBody>
      </p:sp>
    </p:spTree>
    <p:extLst>
      <p:ext uri="{BB962C8B-B14F-4D97-AF65-F5344CB8AC3E}">
        <p14:creationId xmlns:p14="http://schemas.microsoft.com/office/powerpoint/2010/main" val="24011909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502920" y="4983480"/>
            <a:ext cx="8183880" cy="1051560"/>
          </a:xfrm>
        </p:spPr>
        <p:txBody>
          <a:bodyPr/>
          <a:lstStyle>
            <a:extLst/>
          </a:lstStyle>
          <a:p>
            <a:r>
              <a:rPr lang="fr-FR" smtClean="0"/>
              <a:t>Cliquez pour modifier le style du titre</a:t>
            </a:r>
            <a:endParaRPr lang="en-US"/>
          </a:p>
        </p:txBody>
      </p:sp>
      <p:sp>
        <p:nvSpPr>
          <p:cNvPr id="3" name="Espace réservé du contenu 2"/>
          <p:cNvSpPr>
            <a:spLocks noGrp="1"/>
          </p:cNvSpPr>
          <p:nvPr>
            <p:ph idx="1"/>
          </p:nvPr>
        </p:nvSpPr>
        <p:spPr>
          <a:xfrm>
            <a:off x="502920" y="530352"/>
            <a:ext cx="8183880" cy="4187952"/>
          </a:xfrm>
        </p:spPr>
        <p:txBody>
          <a:bodyPr/>
          <a:lstStyle>
            <a:extLs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e la date 24"/>
          <p:cNvSpPr>
            <a:spLocks noGrp="1"/>
          </p:cNvSpPr>
          <p:nvPr>
            <p:ph type="dt" sz="half" idx="10"/>
          </p:nvPr>
        </p:nvSpPr>
        <p:spPr/>
        <p:txBody>
          <a:bodyPr/>
          <a:lstStyle>
            <a:lvl1pPr>
              <a:defRPr/>
            </a:lvl1pPr>
          </a:lstStyle>
          <a:p>
            <a:pPr>
              <a:defRPr/>
            </a:pPr>
            <a:fld id="{7EA00E02-C0E1-4046-AE20-CEECE5B80058}" type="datetime1">
              <a:rPr lang="fr-FR"/>
              <a:pPr>
                <a:defRPr/>
              </a:pPr>
              <a:t>16/04/2012</a:t>
            </a:fld>
            <a:endParaRPr lang="fr-FR"/>
          </a:p>
        </p:txBody>
      </p:sp>
      <p:sp>
        <p:nvSpPr>
          <p:cNvPr id="5" name="Espace réservé du pied de page 17"/>
          <p:cNvSpPr>
            <a:spLocks noGrp="1"/>
          </p:cNvSpPr>
          <p:nvPr>
            <p:ph type="ftr" sz="quarter" idx="11"/>
          </p:nvPr>
        </p:nvSpPr>
        <p:spPr/>
        <p:txBody>
          <a:bodyPr/>
          <a:lstStyle>
            <a:lvl1pPr>
              <a:defRPr/>
            </a:lvl1pPr>
          </a:lstStyle>
          <a:p>
            <a:pPr>
              <a:defRPr/>
            </a:pPr>
            <a:r>
              <a:rPr lang="fr-FR"/>
              <a:t>STARTECH - 27 octobre 2011</a:t>
            </a:r>
          </a:p>
        </p:txBody>
      </p:sp>
      <p:sp>
        <p:nvSpPr>
          <p:cNvPr id="6" name="Espace réservé du numéro de diapositive 4"/>
          <p:cNvSpPr>
            <a:spLocks noGrp="1"/>
          </p:cNvSpPr>
          <p:nvPr>
            <p:ph type="sldNum" sz="quarter" idx="12"/>
          </p:nvPr>
        </p:nvSpPr>
        <p:spPr/>
        <p:txBody>
          <a:bodyPr/>
          <a:lstStyle>
            <a:lvl1pPr>
              <a:defRPr/>
            </a:lvl1pPr>
          </a:lstStyle>
          <a:p>
            <a:pPr>
              <a:defRPr/>
            </a:pPr>
            <a:fld id="{D77D2BBB-9D49-4394-8783-D1A24729D4F8}" type="slidenum">
              <a:rPr lang="fr-FR"/>
              <a:pPr>
                <a:defRPr/>
              </a:pPr>
              <a:t>‹N°›</a:t>
            </a:fld>
            <a:endParaRPr lang="fr-FR"/>
          </a:p>
        </p:txBody>
      </p:sp>
    </p:spTree>
    <p:extLst>
      <p:ext uri="{BB962C8B-B14F-4D97-AF65-F5344CB8AC3E}">
        <p14:creationId xmlns:p14="http://schemas.microsoft.com/office/powerpoint/2010/main" val="23316046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4" name="Rectangle à coins arrondis 3"/>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Rectangle à coins arrondis 4"/>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 name="Titre 1"/>
          <p:cNvSpPr>
            <a:spLocks noGrp="1"/>
          </p:cNvSpPr>
          <p:nvPr>
            <p:ph type="title"/>
          </p:nvPr>
        </p:nvSpPr>
        <p:spPr>
          <a:xfrm>
            <a:off x="468344" y="4928616"/>
            <a:ext cx="8183880" cy="676656"/>
          </a:xfrm>
        </p:spPr>
        <p:txBody>
          <a:bodyPr lIns="91440" bIns="0"/>
          <a:lstStyle>
            <a:lvl1pPr algn="l">
              <a:buNone/>
              <a:defRPr sz="3600" b="0" cap="none" baseline="0">
                <a:solidFill>
                  <a:schemeClr val="bg2">
                    <a:shade val="25000"/>
                  </a:schemeClr>
                </a:solidFill>
                <a:effectLst/>
              </a:defRPr>
            </a:lvl1pPr>
            <a:extLst/>
          </a:lstStyle>
          <a:p>
            <a:r>
              <a:rPr lang="fr-FR" smtClean="0"/>
              <a:t>Cliquez pour modifier le style du titre</a:t>
            </a:r>
            <a:endParaRPr lang="en-US"/>
          </a:p>
        </p:txBody>
      </p:sp>
      <p:sp>
        <p:nvSpPr>
          <p:cNvPr id="3" name="Espace réservé du texte 2"/>
          <p:cNvSpPr>
            <a:spLocks noGrp="1"/>
          </p:cNvSpPr>
          <p:nvPr>
            <p:ph type="body" idx="1"/>
          </p:nvPr>
        </p:nvSpPr>
        <p:spPr>
          <a:xfrm>
            <a:off x="468344" y="5624484"/>
            <a:ext cx="8183880" cy="420624"/>
          </a:xfrm>
        </p:spPr>
        <p:txBody>
          <a:bodyPr lIns="118872" tIns="0"/>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fr-FR" smtClean="0"/>
              <a:t>Cliquez pour modifier les styles du texte du masque</a:t>
            </a:r>
          </a:p>
        </p:txBody>
      </p:sp>
      <p:sp>
        <p:nvSpPr>
          <p:cNvPr id="6" name="Espace réservé de la date 3"/>
          <p:cNvSpPr>
            <a:spLocks noGrp="1"/>
          </p:cNvSpPr>
          <p:nvPr>
            <p:ph type="dt" sz="half" idx="10"/>
          </p:nvPr>
        </p:nvSpPr>
        <p:spPr/>
        <p:txBody>
          <a:bodyPr/>
          <a:lstStyle>
            <a:lvl1pPr>
              <a:defRPr/>
            </a:lvl1pPr>
            <a:extLst/>
          </a:lstStyle>
          <a:p>
            <a:pPr>
              <a:defRPr/>
            </a:pPr>
            <a:fld id="{1411E5BB-7469-487B-9190-4A16EFF52C5E}" type="datetime1">
              <a:rPr lang="fr-FR"/>
              <a:pPr>
                <a:defRPr/>
              </a:pPr>
              <a:t>16/04/2012</a:t>
            </a:fld>
            <a:endParaRPr lang="fr-FR"/>
          </a:p>
        </p:txBody>
      </p:sp>
      <p:sp>
        <p:nvSpPr>
          <p:cNvPr id="7" name="Espace réservé du pied de page 4"/>
          <p:cNvSpPr>
            <a:spLocks noGrp="1"/>
          </p:cNvSpPr>
          <p:nvPr>
            <p:ph type="ftr" sz="quarter" idx="11"/>
          </p:nvPr>
        </p:nvSpPr>
        <p:spPr/>
        <p:txBody>
          <a:bodyPr/>
          <a:lstStyle>
            <a:lvl1pPr>
              <a:defRPr/>
            </a:lvl1pPr>
            <a:extLst/>
          </a:lstStyle>
          <a:p>
            <a:pPr>
              <a:defRPr/>
            </a:pPr>
            <a:r>
              <a:rPr lang="fr-FR"/>
              <a:t>STARTECH - 27 octobre 2011</a:t>
            </a:r>
          </a:p>
        </p:txBody>
      </p:sp>
      <p:sp>
        <p:nvSpPr>
          <p:cNvPr id="8" name="Espace réservé du numéro de diapositive 5"/>
          <p:cNvSpPr>
            <a:spLocks noGrp="1"/>
          </p:cNvSpPr>
          <p:nvPr>
            <p:ph type="sldNum" sz="quarter" idx="12"/>
          </p:nvPr>
        </p:nvSpPr>
        <p:spPr/>
        <p:txBody>
          <a:bodyPr/>
          <a:lstStyle>
            <a:lvl1pPr>
              <a:defRPr/>
            </a:lvl1pPr>
            <a:extLst/>
          </a:lstStyle>
          <a:p>
            <a:pPr>
              <a:defRPr/>
            </a:pPr>
            <a:fld id="{BE1EB5D2-AE90-41B9-AE28-4DA9DCDB5735}" type="slidenum">
              <a:rPr lang="fr-FR"/>
              <a:pPr>
                <a:defRPr/>
              </a:pPr>
              <a:t>‹N°›</a:t>
            </a:fld>
            <a:endParaRPr lang="fr-FR"/>
          </a:p>
        </p:txBody>
      </p:sp>
    </p:spTree>
    <p:extLst>
      <p:ext uri="{BB962C8B-B14F-4D97-AF65-F5344CB8AC3E}">
        <p14:creationId xmlns:p14="http://schemas.microsoft.com/office/powerpoint/2010/main" val="12996818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extLst/>
          </a:lstStyle>
          <a:p>
            <a:r>
              <a:rPr lang="fr-FR" smtClean="0"/>
              <a:t>Cliquez pour modifier le style du titre</a:t>
            </a:r>
            <a:endParaRPr lang="en-US"/>
          </a:p>
        </p:txBody>
      </p:sp>
      <p:sp>
        <p:nvSpPr>
          <p:cNvPr id="3" name="Espace réservé du contenu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u contenu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Espace réservé de la date 24"/>
          <p:cNvSpPr>
            <a:spLocks noGrp="1"/>
          </p:cNvSpPr>
          <p:nvPr>
            <p:ph type="dt" sz="half" idx="10"/>
          </p:nvPr>
        </p:nvSpPr>
        <p:spPr/>
        <p:txBody>
          <a:bodyPr/>
          <a:lstStyle>
            <a:lvl1pPr>
              <a:defRPr/>
            </a:lvl1pPr>
          </a:lstStyle>
          <a:p>
            <a:pPr>
              <a:defRPr/>
            </a:pPr>
            <a:fld id="{F7BCECAE-67E5-4B85-8CB2-9B1943B96770}" type="datetime1">
              <a:rPr lang="fr-FR"/>
              <a:pPr>
                <a:defRPr/>
              </a:pPr>
              <a:t>16/04/2012</a:t>
            </a:fld>
            <a:endParaRPr lang="fr-FR"/>
          </a:p>
        </p:txBody>
      </p:sp>
      <p:sp>
        <p:nvSpPr>
          <p:cNvPr id="6" name="Espace réservé du pied de page 17"/>
          <p:cNvSpPr>
            <a:spLocks noGrp="1"/>
          </p:cNvSpPr>
          <p:nvPr>
            <p:ph type="ftr" sz="quarter" idx="11"/>
          </p:nvPr>
        </p:nvSpPr>
        <p:spPr/>
        <p:txBody>
          <a:bodyPr/>
          <a:lstStyle>
            <a:lvl1pPr>
              <a:defRPr/>
            </a:lvl1pPr>
          </a:lstStyle>
          <a:p>
            <a:pPr>
              <a:defRPr/>
            </a:pPr>
            <a:r>
              <a:rPr lang="fr-FR"/>
              <a:t>STARTECH - 27 octobre 2011</a:t>
            </a:r>
          </a:p>
        </p:txBody>
      </p:sp>
      <p:sp>
        <p:nvSpPr>
          <p:cNvPr id="7" name="Espace réservé du numéro de diapositive 4"/>
          <p:cNvSpPr>
            <a:spLocks noGrp="1"/>
          </p:cNvSpPr>
          <p:nvPr>
            <p:ph type="sldNum" sz="quarter" idx="12"/>
          </p:nvPr>
        </p:nvSpPr>
        <p:spPr/>
        <p:txBody>
          <a:bodyPr/>
          <a:lstStyle>
            <a:lvl1pPr>
              <a:defRPr/>
            </a:lvl1pPr>
          </a:lstStyle>
          <a:p>
            <a:pPr>
              <a:defRPr/>
            </a:pPr>
            <a:fld id="{DBF9D70C-452A-4BD6-AB6D-288396EB1691}" type="slidenum">
              <a:rPr lang="fr-FR"/>
              <a:pPr>
                <a:defRPr/>
              </a:pPr>
              <a:t>‹N°›</a:t>
            </a:fld>
            <a:endParaRPr lang="fr-FR"/>
          </a:p>
        </p:txBody>
      </p:sp>
    </p:spTree>
    <p:extLst>
      <p:ext uri="{BB962C8B-B14F-4D97-AF65-F5344CB8AC3E}">
        <p14:creationId xmlns:p14="http://schemas.microsoft.com/office/powerpoint/2010/main" val="32696081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502920" y="4983480"/>
            <a:ext cx="8183880" cy="1051560"/>
          </a:xfrm>
        </p:spPr>
        <p:txBody>
          <a:bodyPr/>
          <a:lstStyle>
            <a:lvl1pPr>
              <a:defRPr b="1"/>
            </a:lvl1pPr>
            <a:extLst/>
          </a:lstStyle>
          <a:p>
            <a:r>
              <a:rPr lang="fr-FR" smtClean="0"/>
              <a:t>Cliquez pour modifier le style du titre</a:t>
            </a:r>
            <a:endParaRPr lang="en-US"/>
          </a:p>
        </p:txBody>
      </p:sp>
      <p:sp>
        <p:nvSpPr>
          <p:cNvPr id="3" name="Espace réservé du texte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a:r>
              <a:rPr lang="fr-FR" smtClean="0"/>
              <a:t>Cliquez pour modifier les styles du texte du masque</a:t>
            </a:r>
          </a:p>
        </p:txBody>
      </p:sp>
      <p:sp>
        <p:nvSpPr>
          <p:cNvPr id="4" name="Espace réservé du texte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a:r>
              <a:rPr lang="fr-FR" smtClean="0"/>
              <a:t>Cliquez pour modifier les styles du texte du masque</a:t>
            </a:r>
          </a:p>
        </p:txBody>
      </p:sp>
      <p:sp>
        <p:nvSpPr>
          <p:cNvPr id="5" name="Espace réservé du contenu 4"/>
          <p:cNvSpPr>
            <a:spLocks noGrp="1"/>
          </p:cNvSpPr>
          <p:nvPr>
            <p:ph sz="quarter" idx="2"/>
          </p:nvPr>
        </p:nvSpPr>
        <p:spPr>
          <a:xfrm>
            <a:off x="607224" y="1447800"/>
            <a:ext cx="3931920" cy="3489960"/>
          </a:xfrm>
        </p:spPr>
        <p:txBody>
          <a:bodyPr/>
          <a:lstStyle>
            <a:lvl1pPr algn="l">
              <a:defRPr sz="2400"/>
            </a:lvl1pPr>
            <a:lvl2pPr algn="l">
              <a:defRPr sz="2000"/>
            </a:lvl2pPr>
            <a:lvl3pPr algn="l">
              <a:defRPr sz="1800"/>
            </a:lvl3pPr>
            <a:lvl4pPr algn="l">
              <a:defRPr sz="1600"/>
            </a:lvl4pPr>
            <a:lvl5pPr algn="l">
              <a:defRPr sz="1600"/>
            </a:lvl5pPr>
            <a:extLs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6" name="Espace réservé du contenu 5"/>
          <p:cNvSpPr>
            <a:spLocks noGrp="1"/>
          </p:cNvSpPr>
          <p:nvPr>
            <p:ph sz="quarter" idx="4"/>
          </p:nvPr>
        </p:nvSpPr>
        <p:spPr>
          <a:xfrm>
            <a:off x="4652169" y="1447800"/>
            <a:ext cx="3931920" cy="3489960"/>
          </a:xfrm>
        </p:spPr>
        <p:txBody>
          <a:bodyPr/>
          <a:lstStyle>
            <a:lvl1pPr algn="l">
              <a:defRPr sz="2400"/>
            </a:lvl1pPr>
            <a:lvl2pPr algn="l">
              <a:defRPr sz="2000"/>
            </a:lvl2pPr>
            <a:lvl3pPr algn="l">
              <a:defRPr sz="1800"/>
            </a:lvl3pPr>
            <a:lvl4pPr algn="l">
              <a:defRPr sz="1600"/>
            </a:lvl4pPr>
            <a:lvl5pPr algn="l">
              <a:defRPr sz="1600"/>
            </a:lvl5pPr>
            <a:extLs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7" name="Espace réservé de la date 24"/>
          <p:cNvSpPr>
            <a:spLocks noGrp="1"/>
          </p:cNvSpPr>
          <p:nvPr>
            <p:ph type="dt" sz="half" idx="10"/>
          </p:nvPr>
        </p:nvSpPr>
        <p:spPr/>
        <p:txBody>
          <a:bodyPr/>
          <a:lstStyle>
            <a:lvl1pPr>
              <a:defRPr/>
            </a:lvl1pPr>
          </a:lstStyle>
          <a:p>
            <a:pPr>
              <a:defRPr/>
            </a:pPr>
            <a:fld id="{4353ABE8-55B2-4AD8-B0EB-24E915B334F3}" type="datetime1">
              <a:rPr lang="fr-FR"/>
              <a:pPr>
                <a:defRPr/>
              </a:pPr>
              <a:t>16/04/2012</a:t>
            </a:fld>
            <a:endParaRPr lang="fr-FR"/>
          </a:p>
        </p:txBody>
      </p:sp>
      <p:sp>
        <p:nvSpPr>
          <p:cNvPr id="8" name="Espace réservé du pied de page 17"/>
          <p:cNvSpPr>
            <a:spLocks noGrp="1"/>
          </p:cNvSpPr>
          <p:nvPr>
            <p:ph type="ftr" sz="quarter" idx="11"/>
          </p:nvPr>
        </p:nvSpPr>
        <p:spPr/>
        <p:txBody>
          <a:bodyPr/>
          <a:lstStyle>
            <a:lvl1pPr>
              <a:defRPr/>
            </a:lvl1pPr>
          </a:lstStyle>
          <a:p>
            <a:pPr>
              <a:defRPr/>
            </a:pPr>
            <a:r>
              <a:rPr lang="fr-FR"/>
              <a:t>STARTECH - 27 octobre 2011</a:t>
            </a:r>
          </a:p>
        </p:txBody>
      </p:sp>
      <p:sp>
        <p:nvSpPr>
          <p:cNvPr id="9" name="Espace réservé du numéro de diapositive 4"/>
          <p:cNvSpPr>
            <a:spLocks noGrp="1"/>
          </p:cNvSpPr>
          <p:nvPr>
            <p:ph type="sldNum" sz="quarter" idx="12"/>
          </p:nvPr>
        </p:nvSpPr>
        <p:spPr/>
        <p:txBody>
          <a:bodyPr/>
          <a:lstStyle>
            <a:lvl1pPr>
              <a:defRPr/>
            </a:lvl1pPr>
          </a:lstStyle>
          <a:p>
            <a:pPr>
              <a:defRPr/>
            </a:pPr>
            <a:fld id="{BB4ACF4A-9788-47F9-A606-950C0F16A478}" type="slidenum">
              <a:rPr lang="fr-FR"/>
              <a:pPr>
                <a:defRPr/>
              </a:pPr>
              <a:t>‹N°›</a:t>
            </a:fld>
            <a:endParaRPr lang="fr-FR"/>
          </a:p>
        </p:txBody>
      </p:sp>
    </p:spTree>
    <p:extLst>
      <p:ext uri="{BB962C8B-B14F-4D97-AF65-F5344CB8AC3E}">
        <p14:creationId xmlns:p14="http://schemas.microsoft.com/office/powerpoint/2010/main" val="28845337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extLst/>
          </a:lstStyle>
          <a:p>
            <a:r>
              <a:rPr lang="fr-FR" smtClean="0"/>
              <a:t>Cliquez pour modifier le style du titre</a:t>
            </a:r>
            <a:endParaRPr lang="en-US"/>
          </a:p>
        </p:txBody>
      </p:sp>
      <p:sp>
        <p:nvSpPr>
          <p:cNvPr id="3" name="Espace réservé de la date 24"/>
          <p:cNvSpPr>
            <a:spLocks noGrp="1"/>
          </p:cNvSpPr>
          <p:nvPr>
            <p:ph type="dt" sz="half" idx="10"/>
          </p:nvPr>
        </p:nvSpPr>
        <p:spPr/>
        <p:txBody>
          <a:bodyPr/>
          <a:lstStyle>
            <a:lvl1pPr>
              <a:defRPr/>
            </a:lvl1pPr>
          </a:lstStyle>
          <a:p>
            <a:pPr>
              <a:defRPr/>
            </a:pPr>
            <a:fld id="{2328FDD4-BAD6-4041-B5A8-EAC21DFD4C1E}" type="datetime1">
              <a:rPr lang="fr-FR"/>
              <a:pPr>
                <a:defRPr/>
              </a:pPr>
              <a:t>16/04/2012</a:t>
            </a:fld>
            <a:endParaRPr lang="fr-FR"/>
          </a:p>
        </p:txBody>
      </p:sp>
      <p:sp>
        <p:nvSpPr>
          <p:cNvPr id="4" name="Espace réservé du pied de page 17"/>
          <p:cNvSpPr>
            <a:spLocks noGrp="1"/>
          </p:cNvSpPr>
          <p:nvPr>
            <p:ph type="ftr" sz="quarter" idx="11"/>
          </p:nvPr>
        </p:nvSpPr>
        <p:spPr/>
        <p:txBody>
          <a:bodyPr/>
          <a:lstStyle>
            <a:lvl1pPr>
              <a:defRPr/>
            </a:lvl1pPr>
          </a:lstStyle>
          <a:p>
            <a:pPr>
              <a:defRPr/>
            </a:pPr>
            <a:r>
              <a:rPr lang="fr-FR"/>
              <a:t>STARTECH - 27 octobre 2011</a:t>
            </a:r>
          </a:p>
        </p:txBody>
      </p:sp>
      <p:sp>
        <p:nvSpPr>
          <p:cNvPr id="5" name="Espace réservé du numéro de diapositive 4"/>
          <p:cNvSpPr>
            <a:spLocks noGrp="1"/>
          </p:cNvSpPr>
          <p:nvPr>
            <p:ph type="sldNum" sz="quarter" idx="12"/>
          </p:nvPr>
        </p:nvSpPr>
        <p:spPr/>
        <p:txBody>
          <a:bodyPr/>
          <a:lstStyle>
            <a:lvl1pPr>
              <a:defRPr/>
            </a:lvl1pPr>
          </a:lstStyle>
          <a:p>
            <a:pPr>
              <a:defRPr/>
            </a:pPr>
            <a:fld id="{11F8D952-F951-4B55-B095-13B3473B015F}" type="slidenum">
              <a:rPr lang="fr-FR"/>
              <a:pPr>
                <a:defRPr/>
              </a:pPr>
              <a:t>‹N°›</a:t>
            </a:fld>
            <a:endParaRPr lang="fr-FR"/>
          </a:p>
        </p:txBody>
      </p:sp>
    </p:spTree>
    <p:extLst>
      <p:ext uri="{BB962C8B-B14F-4D97-AF65-F5344CB8AC3E}">
        <p14:creationId xmlns:p14="http://schemas.microsoft.com/office/powerpoint/2010/main" val="733127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Rectangle à coins arrondis 1"/>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Espace réservé de la date 1"/>
          <p:cNvSpPr>
            <a:spLocks noGrp="1"/>
          </p:cNvSpPr>
          <p:nvPr>
            <p:ph type="dt" sz="half" idx="10"/>
          </p:nvPr>
        </p:nvSpPr>
        <p:spPr/>
        <p:txBody>
          <a:bodyPr/>
          <a:lstStyle>
            <a:lvl1pPr>
              <a:defRPr/>
            </a:lvl1pPr>
            <a:extLst/>
          </a:lstStyle>
          <a:p>
            <a:pPr>
              <a:defRPr/>
            </a:pPr>
            <a:fld id="{C7604902-5C79-44F3-AA30-B852EE92E11B}" type="datetime1">
              <a:rPr lang="fr-FR"/>
              <a:pPr>
                <a:defRPr/>
              </a:pPr>
              <a:t>16/04/2012</a:t>
            </a:fld>
            <a:endParaRPr lang="fr-FR"/>
          </a:p>
        </p:txBody>
      </p:sp>
      <p:sp>
        <p:nvSpPr>
          <p:cNvPr id="4" name="Espace réservé du pied de page 2"/>
          <p:cNvSpPr>
            <a:spLocks noGrp="1"/>
          </p:cNvSpPr>
          <p:nvPr>
            <p:ph type="ftr" sz="quarter" idx="11"/>
          </p:nvPr>
        </p:nvSpPr>
        <p:spPr/>
        <p:txBody>
          <a:bodyPr/>
          <a:lstStyle>
            <a:lvl1pPr>
              <a:defRPr/>
            </a:lvl1pPr>
            <a:extLst/>
          </a:lstStyle>
          <a:p>
            <a:pPr>
              <a:defRPr/>
            </a:pPr>
            <a:r>
              <a:rPr lang="fr-FR"/>
              <a:t>STARTECH - 27 octobre 2011</a:t>
            </a:r>
          </a:p>
        </p:txBody>
      </p:sp>
      <p:sp>
        <p:nvSpPr>
          <p:cNvPr id="5" name="Espace réservé du numéro de diapositive 3"/>
          <p:cNvSpPr>
            <a:spLocks noGrp="1"/>
          </p:cNvSpPr>
          <p:nvPr>
            <p:ph type="sldNum" sz="quarter" idx="12"/>
          </p:nvPr>
        </p:nvSpPr>
        <p:spPr/>
        <p:txBody>
          <a:bodyPr/>
          <a:lstStyle>
            <a:lvl1pPr>
              <a:defRPr/>
            </a:lvl1pPr>
            <a:extLst/>
          </a:lstStyle>
          <a:p>
            <a:pPr>
              <a:defRPr/>
            </a:pPr>
            <a:fld id="{5D338857-4A35-4128-A074-E49CE67E9F9B}" type="slidenum">
              <a:rPr lang="fr-FR"/>
              <a:pPr>
                <a:defRPr/>
              </a:pPr>
              <a:t>‹N°›</a:t>
            </a:fld>
            <a:endParaRPr lang="fr-FR"/>
          </a:p>
        </p:txBody>
      </p:sp>
    </p:spTree>
    <p:extLst>
      <p:ext uri="{BB962C8B-B14F-4D97-AF65-F5344CB8AC3E}">
        <p14:creationId xmlns:p14="http://schemas.microsoft.com/office/powerpoint/2010/main" val="24520672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5538784" y="533400"/>
            <a:ext cx="2971800" cy="914400"/>
          </a:xfrm>
        </p:spPr>
        <p:txBody>
          <a:bodyPr/>
          <a:lstStyle>
            <a:lvl1pPr algn="l">
              <a:buNone/>
              <a:defRPr sz="2200" b="1">
                <a:solidFill>
                  <a:schemeClr val="accent1"/>
                </a:solidFill>
              </a:defRPr>
            </a:lvl1pPr>
            <a:extLst/>
          </a:lstStyle>
          <a:p>
            <a:r>
              <a:rPr lang="fr-FR" smtClean="0"/>
              <a:t>Cliquez pour modifier le style du titre</a:t>
            </a:r>
            <a:endParaRPr lang="en-US"/>
          </a:p>
        </p:txBody>
      </p:sp>
      <p:sp>
        <p:nvSpPr>
          <p:cNvPr id="3" name="Espace réservé du texte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u contenu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Espace réservé de la date 24"/>
          <p:cNvSpPr>
            <a:spLocks noGrp="1"/>
          </p:cNvSpPr>
          <p:nvPr>
            <p:ph type="dt" sz="half" idx="10"/>
          </p:nvPr>
        </p:nvSpPr>
        <p:spPr/>
        <p:txBody>
          <a:bodyPr/>
          <a:lstStyle>
            <a:lvl1pPr>
              <a:defRPr/>
            </a:lvl1pPr>
          </a:lstStyle>
          <a:p>
            <a:pPr>
              <a:defRPr/>
            </a:pPr>
            <a:fld id="{0CCE5780-30F1-4E0A-8D4D-7172A0A8FBFB}" type="datetime1">
              <a:rPr lang="fr-FR"/>
              <a:pPr>
                <a:defRPr/>
              </a:pPr>
              <a:t>16/04/2012</a:t>
            </a:fld>
            <a:endParaRPr lang="fr-FR"/>
          </a:p>
        </p:txBody>
      </p:sp>
      <p:sp>
        <p:nvSpPr>
          <p:cNvPr id="6" name="Espace réservé du pied de page 17"/>
          <p:cNvSpPr>
            <a:spLocks noGrp="1"/>
          </p:cNvSpPr>
          <p:nvPr>
            <p:ph type="ftr" sz="quarter" idx="11"/>
          </p:nvPr>
        </p:nvSpPr>
        <p:spPr/>
        <p:txBody>
          <a:bodyPr/>
          <a:lstStyle>
            <a:lvl1pPr>
              <a:defRPr/>
            </a:lvl1pPr>
          </a:lstStyle>
          <a:p>
            <a:pPr>
              <a:defRPr/>
            </a:pPr>
            <a:r>
              <a:rPr lang="fr-FR"/>
              <a:t>STARTECH - 27 octobre 2011</a:t>
            </a:r>
          </a:p>
        </p:txBody>
      </p:sp>
      <p:sp>
        <p:nvSpPr>
          <p:cNvPr id="7" name="Espace réservé du numéro de diapositive 4"/>
          <p:cNvSpPr>
            <a:spLocks noGrp="1"/>
          </p:cNvSpPr>
          <p:nvPr>
            <p:ph type="sldNum" sz="quarter" idx="12"/>
          </p:nvPr>
        </p:nvSpPr>
        <p:spPr/>
        <p:txBody>
          <a:bodyPr/>
          <a:lstStyle>
            <a:lvl1pPr>
              <a:defRPr/>
            </a:lvl1pPr>
          </a:lstStyle>
          <a:p>
            <a:pPr>
              <a:defRPr/>
            </a:pPr>
            <a:fld id="{D1FBEDE8-90C6-4B1A-AFA9-B9B6BAB2AD54}" type="slidenum">
              <a:rPr lang="fr-FR"/>
              <a:pPr>
                <a:defRPr/>
              </a:pPr>
              <a:t>‹N°›</a:t>
            </a:fld>
            <a:endParaRPr lang="fr-FR"/>
          </a:p>
        </p:txBody>
      </p:sp>
    </p:spTree>
    <p:extLst>
      <p:ext uri="{BB962C8B-B14F-4D97-AF65-F5344CB8AC3E}">
        <p14:creationId xmlns:p14="http://schemas.microsoft.com/office/powerpoint/2010/main" val="41816184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5" name="Rectangle à coins arrondis 4"/>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6" name="Arrondir un rectangle à un seul coin 5"/>
          <p:cNvSpPr/>
          <p:nvPr/>
        </p:nvSpPr>
        <p:spPr>
          <a:xfrm>
            <a:off x="6400800" y="433388"/>
            <a:ext cx="2324100"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 name="Titre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lang="fr-FR" smtClean="0"/>
              <a:t>Cliquez pour modifier le style du titre</a:t>
            </a:r>
            <a:endParaRPr lang="en-US"/>
          </a:p>
        </p:txBody>
      </p:sp>
      <p:sp>
        <p:nvSpPr>
          <p:cNvPr id="4" name="Espace réservé du texte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3" name="Espace réservé pour une image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normAutofit/>
          </a:bodyPr>
          <a:lstStyle>
            <a:lvl1pPr marL="0" indent="0">
              <a:buNone/>
              <a:defRPr sz="3200"/>
            </a:lvl1pPr>
            <a:extLst/>
          </a:lstStyle>
          <a:p>
            <a:pPr lvl="0"/>
            <a:r>
              <a:rPr lang="fr-FR" noProof="0" smtClean="0"/>
              <a:t>Cliquez sur l'icône pour ajouter une image</a:t>
            </a:r>
            <a:endParaRPr lang="en-US" noProof="0"/>
          </a:p>
        </p:txBody>
      </p:sp>
      <p:sp>
        <p:nvSpPr>
          <p:cNvPr id="7" name="Espace réservé de la date 4"/>
          <p:cNvSpPr>
            <a:spLocks noGrp="1"/>
          </p:cNvSpPr>
          <p:nvPr>
            <p:ph type="dt" sz="half" idx="10"/>
          </p:nvPr>
        </p:nvSpPr>
        <p:spPr/>
        <p:txBody>
          <a:bodyPr/>
          <a:lstStyle>
            <a:lvl1pPr>
              <a:defRPr/>
            </a:lvl1pPr>
            <a:extLst/>
          </a:lstStyle>
          <a:p>
            <a:pPr>
              <a:defRPr/>
            </a:pPr>
            <a:fld id="{F54EBB3B-B0CA-4639-A847-5A1DE7519E42}" type="datetime1">
              <a:rPr lang="fr-FR"/>
              <a:pPr>
                <a:defRPr/>
              </a:pPr>
              <a:t>16/04/2012</a:t>
            </a:fld>
            <a:endParaRPr lang="fr-FR"/>
          </a:p>
        </p:txBody>
      </p:sp>
      <p:sp>
        <p:nvSpPr>
          <p:cNvPr id="8" name="Espace réservé du pied de page 5"/>
          <p:cNvSpPr>
            <a:spLocks noGrp="1"/>
          </p:cNvSpPr>
          <p:nvPr>
            <p:ph type="ftr" sz="quarter" idx="11"/>
          </p:nvPr>
        </p:nvSpPr>
        <p:spPr/>
        <p:txBody>
          <a:bodyPr/>
          <a:lstStyle>
            <a:lvl1pPr>
              <a:defRPr/>
            </a:lvl1pPr>
            <a:extLst/>
          </a:lstStyle>
          <a:p>
            <a:pPr>
              <a:defRPr/>
            </a:pPr>
            <a:r>
              <a:rPr lang="fr-FR"/>
              <a:t>STARTECH - 27 octobre 2011</a:t>
            </a:r>
          </a:p>
        </p:txBody>
      </p:sp>
      <p:sp>
        <p:nvSpPr>
          <p:cNvPr id="9" name="Espace réservé du numéro de diapositive 6"/>
          <p:cNvSpPr>
            <a:spLocks noGrp="1"/>
          </p:cNvSpPr>
          <p:nvPr>
            <p:ph type="sldNum" sz="quarter" idx="12"/>
          </p:nvPr>
        </p:nvSpPr>
        <p:spPr/>
        <p:txBody>
          <a:bodyPr/>
          <a:lstStyle>
            <a:lvl1pPr>
              <a:defRPr/>
            </a:lvl1pPr>
            <a:extLst/>
          </a:lstStyle>
          <a:p>
            <a:pPr>
              <a:defRPr/>
            </a:pPr>
            <a:fld id="{4A45EB12-9C3C-48F4-9AD5-5BD2588E6E1B}" type="slidenum">
              <a:rPr lang="fr-FR"/>
              <a:pPr>
                <a:defRPr/>
              </a:pPr>
              <a:t>‹N°›</a:t>
            </a:fld>
            <a:endParaRPr lang="fr-FR"/>
          </a:p>
        </p:txBody>
      </p:sp>
    </p:spTree>
    <p:extLst>
      <p:ext uri="{BB962C8B-B14F-4D97-AF65-F5344CB8AC3E}">
        <p14:creationId xmlns:p14="http://schemas.microsoft.com/office/powerpoint/2010/main" val="30713090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a:xfrm>
            <a:off x="502920" y="4983480"/>
            <a:ext cx="8183880" cy="1051560"/>
          </a:xfrm>
        </p:spPr>
        <p:txBody>
          <a:bodyPr/>
          <a:lstStyle>
            <a:extLst/>
          </a:lstStyle>
          <a:p>
            <a:r>
              <a:rPr lang="fr-FR" smtClean="0"/>
              <a:t>Cliquez pour modifier le style du titre</a:t>
            </a:r>
            <a:endParaRPr lang="en-US"/>
          </a:p>
        </p:txBody>
      </p:sp>
      <p:sp>
        <p:nvSpPr>
          <p:cNvPr id="3" name="Espace réservé du texte vertical 2"/>
          <p:cNvSpPr>
            <a:spLocks noGrp="1"/>
          </p:cNvSpPr>
          <p:nvPr>
            <p:ph type="body" orient="vert" idx="1"/>
          </p:nvPr>
        </p:nvSpPr>
        <p:spPr>
          <a:xfrm>
            <a:off x="502920" y="530352"/>
            <a:ext cx="8183880" cy="4187952"/>
          </a:xfrm>
        </p:spPr>
        <p:txBody>
          <a:bodyPr vert="eaVert"/>
          <a:lstStyle>
            <a:extLs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e la date 24"/>
          <p:cNvSpPr>
            <a:spLocks noGrp="1"/>
          </p:cNvSpPr>
          <p:nvPr>
            <p:ph type="dt" sz="half" idx="10"/>
          </p:nvPr>
        </p:nvSpPr>
        <p:spPr/>
        <p:txBody>
          <a:bodyPr/>
          <a:lstStyle>
            <a:lvl1pPr>
              <a:defRPr/>
            </a:lvl1pPr>
          </a:lstStyle>
          <a:p>
            <a:pPr>
              <a:defRPr/>
            </a:pPr>
            <a:fld id="{1E42F4EF-4B4F-4282-82DF-219527D1E8D2}" type="datetime1">
              <a:rPr lang="fr-FR"/>
              <a:pPr>
                <a:defRPr/>
              </a:pPr>
              <a:t>16/04/2012</a:t>
            </a:fld>
            <a:endParaRPr lang="fr-FR"/>
          </a:p>
        </p:txBody>
      </p:sp>
      <p:sp>
        <p:nvSpPr>
          <p:cNvPr id="5" name="Espace réservé du pied de page 17"/>
          <p:cNvSpPr>
            <a:spLocks noGrp="1"/>
          </p:cNvSpPr>
          <p:nvPr>
            <p:ph type="ftr" sz="quarter" idx="11"/>
          </p:nvPr>
        </p:nvSpPr>
        <p:spPr/>
        <p:txBody>
          <a:bodyPr/>
          <a:lstStyle>
            <a:lvl1pPr>
              <a:defRPr/>
            </a:lvl1pPr>
          </a:lstStyle>
          <a:p>
            <a:pPr>
              <a:defRPr/>
            </a:pPr>
            <a:r>
              <a:rPr lang="fr-FR"/>
              <a:t>STARTECH - 27 octobre 2011</a:t>
            </a:r>
          </a:p>
        </p:txBody>
      </p:sp>
      <p:sp>
        <p:nvSpPr>
          <p:cNvPr id="6" name="Espace réservé du numéro de diapositive 4"/>
          <p:cNvSpPr>
            <a:spLocks noGrp="1"/>
          </p:cNvSpPr>
          <p:nvPr>
            <p:ph type="sldNum" sz="quarter" idx="12"/>
          </p:nvPr>
        </p:nvSpPr>
        <p:spPr/>
        <p:txBody>
          <a:bodyPr/>
          <a:lstStyle>
            <a:lvl1pPr>
              <a:defRPr/>
            </a:lvl1pPr>
          </a:lstStyle>
          <a:p>
            <a:pPr>
              <a:defRPr/>
            </a:pPr>
            <a:fld id="{1979AEF3-786E-43C1-AADB-42BD84EF4107}" type="slidenum">
              <a:rPr lang="fr-FR"/>
              <a:pPr>
                <a:defRPr/>
              </a:pPr>
              <a:t>‹N°›</a:t>
            </a:fld>
            <a:endParaRPr lang="fr-FR"/>
          </a:p>
        </p:txBody>
      </p:sp>
    </p:spTree>
    <p:extLst>
      <p:ext uri="{BB962C8B-B14F-4D97-AF65-F5344CB8AC3E}">
        <p14:creationId xmlns:p14="http://schemas.microsoft.com/office/powerpoint/2010/main" val="15918491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533404"/>
            <a:ext cx="1981200" cy="5257799"/>
          </a:xfrm>
        </p:spPr>
        <p:txBody>
          <a:bodyPr vert="eaVert"/>
          <a:lstStyle>
            <a:extLst/>
          </a:lstStyle>
          <a:p>
            <a:r>
              <a:rPr lang="fr-FR" smtClean="0"/>
              <a:t>Cliquez pour modifier le style du titre</a:t>
            </a:r>
            <a:endParaRPr lang="en-US"/>
          </a:p>
        </p:txBody>
      </p:sp>
      <p:sp>
        <p:nvSpPr>
          <p:cNvPr id="3" name="Espace réservé du texte vertical 2"/>
          <p:cNvSpPr>
            <a:spLocks noGrp="1"/>
          </p:cNvSpPr>
          <p:nvPr>
            <p:ph type="body" orient="vert" idx="1"/>
          </p:nvPr>
        </p:nvSpPr>
        <p:spPr>
          <a:xfrm>
            <a:off x="533400" y="533402"/>
            <a:ext cx="5943600" cy="5257801"/>
          </a:xfrm>
        </p:spPr>
        <p:txBody>
          <a:bodyPr vert="eaVert"/>
          <a:lstStyle>
            <a:extLs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e la date 24"/>
          <p:cNvSpPr>
            <a:spLocks noGrp="1"/>
          </p:cNvSpPr>
          <p:nvPr>
            <p:ph type="dt" sz="half" idx="10"/>
          </p:nvPr>
        </p:nvSpPr>
        <p:spPr/>
        <p:txBody>
          <a:bodyPr/>
          <a:lstStyle>
            <a:lvl1pPr>
              <a:defRPr/>
            </a:lvl1pPr>
          </a:lstStyle>
          <a:p>
            <a:pPr>
              <a:defRPr/>
            </a:pPr>
            <a:fld id="{C7917F76-5CA8-49A6-99D0-C22439699505}" type="datetime1">
              <a:rPr lang="fr-FR"/>
              <a:pPr>
                <a:defRPr/>
              </a:pPr>
              <a:t>16/04/2012</a:t>
            </a:fld>
            <a:endParaRPr lang="fr-FR"/>
          </a:p>
        </p:txBody>
      </p:sp>
      <p:sp>
        <p:nvSpPr>
          <p:cNvPr id="5" name="Espace réservé du pied de page 17"/>
          <p:cNvSpPr>
            <a:spLocks noGrp="1"/>
          </p:cNvSpPr>
          <p:nvPr>
            <p:ph type="ftr" sz="quarter" idx="11"/>
          </p:nvPr>
        </p:nvSpPr>
        <p:spPr/>
        <p:txBody>
          <a:bodyPr/>
          <a:lstStyle>
            <a:lvl1pPr>
              <a:defRPr/>
            </a:lvl1pPr>
          </a:lstStyle>
          <a:p>
            <a:pPr>
              <a:defRPr/>
            </a:pPr>
            <a:r>
              <a:rPr lang="fr-FR"/>
              <a:t>STARTECH - 27 octobre 2011</a:t>
            </a:r>
          </a:p>
        </p:txBody>
      </p:sp>
      <p:sp>
        <p:nvSpPr>
          <p:cNvPr id="6" name="Espace réservé du numéro de diapositive 4"/>
          <p:cNvSpPr>
            <a:spLocks noGrp="1"/>
          </p:cNvSpPr>
          <p:nvPr>
            <p:ph type="sldNum" sz="quarter" idx="12"/>
          </p:nvPr>
        </p:nvSpPr>
        <p:spPr/>
        <p:txBody>
          <a:bodyPr/>
          <a:lstStyle>
            <a:lvl1pPr>
              <a:defRPr/>
            </a:lvl1pPr>
          </a:lstStyle>
          <a:p>
            <a:pPr>
              <a:defRPr/>
            </a:pPr>
            <a:fld id="{533249DF-DFE8-493A-86E0-A118BBA5300B}" type="slidenum">
              <a:rPr lang="fr-FR"/>
              <a:pPr>
                <a:defRPr/>
              </a:pPr>
              <a:t>‹N°›</a:t>
            </a:fld>
            <a:endParaRPr lang="fr-FR"/>
          </a:p>
        </p:txBody>
      </p:sp>
    </p:spTree>
    <p:extLst>
      <p:ext uri="{BB962C8B-B14F-4D97-AF65-F5344CB8AC3E}">
        <p14:creationId xmlns:p14="http://schemas.microsoft.com/office/powerpoint/2010/main" val="41113829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46C2D297-64E0-4BB1-8C37-C92F250F5B38}" type="datetime1">
              <a:rPr lang="fr-FR"/>
              <a:pPr>
                <a:defRPr/>
              </a:pPr>
              <a:t>16/04/2012</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r>
              <a:rPr lang="fr-FR"/>
              <a:t>STARTECH - 27 octobre 2011</a:t>
            </a: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AC4C7B7B-2603-48FD-884F-A358EF7AF49D}" type="slidenum">
              <a:rPr lang="fr-FR"/>
              <a:pPr>
                <a:defRPr/>
              </a:pPr>
              <a:t>‹N°›</a:t>
            </a:fld>
            <a:endParaRPr lang="fr-FR"/>
          </a:p>
        </p:txBody>
      </p:sp>
    </p:spTree>
  </p:cSld>
  <p:clrMap bg1="lt1" tx1="dk1" bg2="lt2" tx2="dk2" accent1="accent1" accent2="accent2" accent3="accent3" accent4="accent4" accent5="accent5" accent6="accent6" hlink="hlink" folHlink="folHlink"/>
  <p:sldLayoutIdLst>
    <p:sldLayoutId id="2147483851" r:id="rId1"/>
    <p:sldLayoutId id="2147483852" r:id="rId2"/>
    <p:sldLayoutId id="2147483853" r:id="rId3"/>
    <p:sldLayoutId id="2147483854" r:id="rId4"/>
    <p:sldLayoutId id="2147483855" r:id="rId5"/>
    <p:sldLayoutId id="2147483856" r:id="rId6"/>
    <p:sldLayoutId id="2147483857" r:id="rId7"/>
    <p:sldLayoutId id="2147483858" r:id="rId8"/>
    <p:sldLayoutId id="2147483859" r:id="rId9"/>
    <p:sldLayoutId id="2147483860" r:id="rId10"/>
    <p:sldLayoutId id="2147483861" r:id="rId11"/>
  </p:sldLayoutIdLst>
  <p:hf sldNum="0" hd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à coins arrondis 6"/>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9" name="Rectangle à coins arrondis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3" name="Espace réservé du titre 12"/>
          <p:cNvSpPr>
            <a:spLocks noGrp="1"/>
          </p:cNvSpPr>
          <p:nvPr>
            <p:ph type="title"/>
          </p:nvPr>
        </p:nvSpPr>
        <p:spPr>
          <a:xfrm>
            <a:off x="503238" y="4986338"/>
            <a:ext cx="8183562" cy="1050925"/>
          </a:xfrm>
          <a:prstGeom prst="rect">
            <a:avLst/>
          </a:prstGeom>
        </p:spPr>
        <p:txBody>
          <a:bodyPr vert="horz" anchor="b">
            <a:normAutofit/>
          </a:bodyPr>
          <a:lstStyle>
            <a:extLst/>
          </a:lstStyle>
          <a:p>
            <a:r>
              <a:rPr lang="fr-FR" smtClean="0"/>
              <a:t>Cliquez pour modifier le style du titre</a:t>
            </a:r>
            <a:endParaRPr lang="en-US"/>
          </a:p>
        </p:txBody>
      </p:sp>
      <p:sp>
        <p:nvSpPr>
          <p:cNvPr id="2055" name="Espace réservé du texte 3"/>
          <p:cNvSpPr>
            <a:spLocks noGrp="1"/>
          </p:cNvSpPr>
          <p:nvPr>
            <p:ph type="body" idx="1"/>
          </p:nvPr>
        </p:nvSpPr>
        <p:spPr bwMode="auto">
          <a:xfrm>
            <a:off x="503238" y="530225"/>
            <a:ext cx="8183562" cy="418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82880" tIns="9144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smtClean="0"/>
          </a:p>
        </p:txBody>
      </p:sp>
      <p:sp>
        <p:nvSpPr>
          <p:cNvPr id="25" name="Espace réservé de la date 24"/>
          <p:cNvSpPr>
            <a:spLocks noGrp="1"/>
          </p:cNvSpPr>
          <p:nvPr>
            <p:ph type="dt" sz="half" idx="2"/>
          </p:nvPr>
        </p:nvSpPr>
        <p:spPr>
          <a:xfrm>
            <a:off x="3776663" y="6111875"/>
            <a:ext cx="2286000" cy="365125"/>
          </a:xfrm>
          <a:prstGeom prst="rect">
            <a:avLst/>
          </a:prstGeom>
        </p:spPr>
        <p:txBody>
          <a:bodyPr vert="horz" anchor="b"/>
          <a:lstStyle>
            <a:lvl1pPr algn="r" eaLnBrk="1" latinLnBrk="0" hangingPunct="1">
              <a:defRPr kumimoji="0" sz="1000">
                <a:solidFill>
                  <a:schemeClr val="bg2">
                    <a:shade val="50000"/>
                  </a:schemeClr>
                </a:solidFill>
                <a:latin typeface="Arial" pitchFamily="34" charset="0"/>
                <a:cs typeface="Arial" pitchFamily="34" charset="0"/>
              </a:defRPr>
            </a:lvl1pPr>
            <a:extLst/>
          </a:lstStyle>
          <a:p>
            <a:pPr>
              <a:defRPr/>
            </a:pPr>
            <a:fld id="{31D703AD-4D0C-4E47-9E3F-DAAAF96DAA51}" type="datetime1">
              <a:rPr lang="fr-FR"/>
              <a:pPr>
                <a:defRPr/>
              </a:pPr>
              <a:t>16/04/2012</a:t>
            </a:fld>
            <a:endParaRPr lang="fr-FR"/>
          </a:p>
        </p:txBody>
      </p:sp>
      <p:sp>
        <p:nvSpPr>
          <p:cNvPr id="18" name="Espace réservé du pied de page 17"/>
          <p:cNvSpPr>
            <a:spLocks noGrp="1"/>
          </p:cNvSpPr>
          <p:nvPr>
            <p:ph type="ftr" sz="quarter" idx="3"/>
          </p:nvPr>
        </p:nvSpPr>
        <p:spPr>
          <a:xfrm>
            <a:off x="6062663" y="6111875"/>
            <a:ext cx="2286000" cy="365125"/>
          </a:xfrm>
          <a:prstGeom prst="rect">
            <a:avLst/>
          </a:prstGeom>
        </p:spPr>
        <p:txBody>
          <a:bodyPr vert="horz" anchor="b"/>
          <a:lstStyle>
            <a:lvl1pPr algn="l" eaLnBrk="1" latinLnBrk="0" hangingPunct="1">
              <a:defRPr kumimoji="0" sz="1000">
                <a:solidFill>
                  <a:schemeClr val="bg2">
                    <a:shade val="50000"/>
                  </a:schemeClr>
                </a:solidFill>
                <a:latin typeface="Arial" pitchFamily="34" charset="0"/>
                <a:cs typeface="Arial" pitchFamily="34" charset="0"/>
              </a:defRPr>
            </a:lvl1pPr>
            <a:extLst/>
          </a:lstStyle>
          <a:p>
            <a:pPr>
              <a:defRPr/>
            </a:pPr>
            <a:r>
              <a:rPr lang="fr-FR"/>
              <a:t>STARTECH - 27 octobre 2011</a:t>
            </a:r>
          </a:p>
        </p:txBody>
      </p:sp>
      <p:sp>
        <p:nvSpPr>
          <p:cNvPr id="5" name="Espace réservé du numéro de diapositive 4"/>
          <p:cNvSpPr>
            <a:spLocks noGrp="1"/>
          </p:cNvSpPr>
          <p:nvPr>
            <p:ph type="sldNum" sz="quarter" idx="4"/>
          </p:nvPr>
        </p:nvSpPr>
        <p:spPr>
          <a:xfrm>
            <a:off x="8348663" y="6111875"/>
            <a:ext cx="457200" cy="365125"/>
          </a:xfrm>
          <a:prstGeom prst="rect">
            <a:avLst/>
          </a:prstGeom>
        </p:spPr>
        <p:txBody>
          <a:bodyPr vert="horz" anchor="b"/>
          <a:lstStyle>
            <a:lvl1pPr algn="r" eaLnBrk="1" latinLnBrk="0" hangingPunct="1">
              <a:defRPr kumimoji="0" sz="1000">
                <a:solidFill>
                  <a:schemeClr val="bg2">
                    <a:shade val="50000"/>
                  </a:schemeClr>
                </a:solidFill>
                <a:latin typeface="Arial" pitchFamily="34" charset="0"/>
                <a:cs typeface="Arial" pitchFamily="34" charset="0"/>
              </a:defRPr>
            </a:lvl1pPr>
            <a:extLst/>
          </a:lstStyle>
          <a:p>
            <a:pPr>
              <a:defRPr/>
            </a:pPr>
            <a:fld id="{94DB82DB-6E2D-4556-9033-282A6D815A0D}" type="slidenum">
              <a:rPr lang="fr-FR"/>
              <a:pPr>
                <a:defRPr/>
              </a:pPr>
              <a:t>‹N°›</a:t>
            </a:fld>
            <a:endParaRPr lang="fr-FR"/>
          </a:p>
        </p:txBody>
      </p:sp>
    </p:spTree>
  </p:cSld>
  <p:clrMap bg1="lt1" tx1="dk1" bg2="lt2" tx2="dk2" accent1="accent1" accent2="accent2" accent3="accent3" accent4="accent4" accent5="accent5" accent6="accent6" hlink="hlink" folHlink="folHlink"/>
  <p:sldLayoutIdLst>
    <p:sldLayoutId id="2147483869" r:id="rId1"/>
    <p:sldLayoutId id="2147483862" r:id="rId2"/>
    <p:sldLayoutId id="2147483870" r:id="rId3"/>
    <p:sldLayoutId id="2147483863" r:id="rId4"/>
    <p:sldLayoutId id="2147483864" r:id="rId5"/>
    <p:sldLayoutId id="2147483865" r:id="rId6"/>
    <p:sldLayoutId id="2147483871" r:id="rId7"/>
    <p:sldLayoutId id="2147483866" r:id="rId8"/>
    <p:sldLayoutId id="2147483872" r:id="rId9"/>
    <p:sldLayoutId id="2147483867" r:id="rId10"/>
    <p:sldLayoutId id="2147483868" r:id="rId11"/>
  </p:sldLayoutIdLst>
  <p:hf sldNum="0" hdr="0" dt="0"/>
  <p:txStyles>
    <p:titleStyle>
      <a:lvl1pPr algn="l" rtl="0" eaLnBrk="0" fontAlgn="base" hangingPunct="0">
        <a:spcBef>
          <a:spcPct val="0"/>
        </a:spcBef>
        <a:spcAft>
          <a:spcPct val="0"/>
        </a:spcAft>
        <a:defRPr sz="3600" b="1" kern="1200">
          <a:solidFill>
            <a:srgbClr val="FF8D3E"/>
          </a:solidFill>
          <a:effectLst>
            <a:outerShdw blurRad="53975" dist="22860" dir="5400000" algn="tl" rotWithShape="0">
              <a:srgbClr val="000000">
                <a:alpha val="55000"/>
              </a:srgbClr>
            </a:outerShdw>
          </a:effectLst>
          <a:latin typeface="+mj-lt"/>
          <a:ea typeface="+mj-ea"/>
          <a:cs typeface="+mj-cs"/>
        </a:defRPr>
      </a:lvl1pPr>
      <a:lvl2pPr algn="l" rtl="0" eaLnBrk="0" fontAlgn="base" hangingPunct="0">
        <a:spcBef>
          <a:spcPct val="0"/>
        </a:spcBef>
        <a:spcAft>
          <a:spcPct val="0"/>
        </a:spcAft>
        <a:defRPr sz="3600" b="1">
          <a:solidFill>
            <a:srgbClr val="FF8D3E"/>
          </a:solidFill>
          <a:latin typeface="Verdana" pitchFamily="34" charset="0"/>
        </a:defRPr>
      </a:lvl2pPr>
      <a:lvl3pPr algn="l" rtl="0" eaLnBrk="0" fontAlgn="base" hangingPunct="0">
        <a:spcBef>
          <a:spcPct val="0"/>
        </a:spcBef>
        <a:spcAft>
          <a:spcPct val="0"/>
        </a:spcAft>
        <a:defRPr sz="3600" b="1">
          <a:solidFill>
            <a:srgbClr val="FF8D3E"/>
          </a:solidFill>
          <a:latin typeface="Verdana" pitchFamily="34" charset="0"/>
        </a:defRPr>
      </a:lvl3pPr>
      <a:lvl4pPr algn="l" rtl="0" eaLnBrk="0" fontAlgn="base" hangingPunct="0">
        <a:spcBef>
          <a:spcPct val="0"/>
        </a:spcBef>
        <a:spcAft>
          <a:spcPct val="0"/>
        </a:spcAft>
        <a:defRPr sz="3600" b="1">
          <a:solidFill>
            <a:srgbClr val="FF8D3E"/>
          </a:solidFill>
          <a:latin typeface="Verdana" pitchFamily="34" charset="0"/>
        </a:defRPr>
      </a:lvl4pPr>
      <a:lvl5pPr algn="l" rtl="0" eaLnBrk="0" fontAlgn="base" hangingPunct="0">
        <a:spcBef>
          <a:spcPct val="0"/>
        </a:spcBef>
        <a:spcAft>
          <a:spcPct val="0"/>
        </a:spcAft>
        <a:defRPr sz="3600" b="1">
          <a:solidFill>
            <a:srgbClr val="FF8D3E"/>
          </a:solidFill>
          <a:latin typeface="Verdana" pitchFamily="34" charset="0"/>
        </a:defRPr>
      </a:lvl5pPr>
      <a:lvl6pPr marL="457200" algn="l" rtl="0" fontAlgn="base">
        <a:spcBef>
          <a:spcPct val="0"/>
        </a:spcBef>
        <a:spcAft>
          <a:spcPct val="0"/>
        </a:spcAft>
        <a:defRPr sz="3600" b="1">
          <a:solidFill>
            <a:srgbClr val="FF8D3E"/>
          </a:solidFill>
          <a:latin typeface="Verdana" pitchFamily="34" charset="0"/>
        </a:defRPr>
      </a:lvl6pPr>
      <a:lvl7pPr marL="914400" algn="l" rtl="0" fontAlgn="base">
        <a:spcBef>
          <a:spcPct val="0"/>
        </a:spcBef>
        <a:spcAft>
          <a:spcPct val="0"/>
        </a:spcAft>
        <a:defRPr sz="3600" b="1">
          <a:solidFill>
            <a:srgbClr val="FF8D3E"/>
          </a:solidFill>
          <a:latin typeface="Verdana" pitchFamily="34" charset="0"/>
        </a:defRPr>
      </a:lvl7pPr>
      <a:lvl8pPr marL="1371600" algn="l" rtl="0" fontAlgn="base">
        <a:spcBef>
          <a:spcPct val="0"/>
        </a:spcBef>
        <a:spcAft>
          <a:spcPct val="0"/>
        </a:spcAft>
        <a:defRPr sz="3600" b="1">
          <a:solidFill>
            <a:srgbClr val="FF8D3E"/>
          </a:solidFill>
          <a:latin typeface="Verdana" pitchFamily="34" charset="0"/>
        </a:defRPr>
      </a:lvl8pPr>
      <a:lvl9pPr marL="1828800" algn="l" rtl="0" fontAlgn="base">
        <a:spcBef>
          <a:spcPct val="0"/>
        </a:spcBef>
        <a:spcAft>
          <a:spcPct val="0"/>
        </a:spcAft>
        <a:defRPr sz="3600" b="1">
          <a:solidFill>
            <a:srgbClr val="FF8D3E"/>
          </a:solidFill>
          <a:latin typeface="Verdana" pitchFamily="34" charset="0"/>
        </a:defRPr>
      </a:lvl9pPr>
      <a:extLst/>
    </p:titleStyle>
    <p:bodyStyle>
      <a:lvl1pPr marL="265113" indent="-265113" algn="l" rtl="0" eaLnBrk="0" fontAlgn="base" hangingPunct="0">
        <a:spcBef>
          <a:spcPts val="250"/>
        </a:spcBef>
        <a:spcAft>
          <a:spcPct val="0"/>
        </a:spcAft>
        <a:buClr>
          <a:schemeClr val="accent1"/>
        </a:buClr>
        <a:buSzPct val="80000"/>
        <a:buFont typeface="Wingdings 2" pitchFamily="18" charset="2"/>
        <a:buChar char=""/>
        <a:defRPr sz="2800" kern="1200">
          <a:solidFill>
            <a:schemeClr val="tx1"/>
          </a:solidFill>
          <a:latin typeface="+mn-lt"/>
          <a:ea typeface="+mn-ea"/>
          <a:cs typeface="+mn-cs"/>
        </a:defRPr>
      </a:lvl1pPr>
      <a:lvl2pPr marL="547688" indent="-200025" algn="l" rtl="0" eaLnBrk="0" fontAlgn="base" hangingPunct="0">
        <a:spcBef>
          <a:spcPts val="250"/>
        </a:spcBef>
        <a:spcAft>
          <a:spcPct val="0"/>
        </a:spcAft>
        <a:buClr>
          <a:schemeClr val="accent1"/>
        </a:buClr>
        <a:buSzPct val="100000"/>
        <a:buFont typeface="Verdana" pitchFamily="34" charset="0"/>
        <a:buChar char="◦"/>
        <a:defRPr sz="2400" kern="1200">
          <a:solidFill>
            <a:schemeClr val="tx1"/>
          </a:solidFill>
          <a:latin typeface="+mn-lt"/>
          <a:ea typeface="+mn-ea"/>
          <a:cs typeface="+mn-cs"/>
        </a:defRPr>
      </a:lvl2pPr>
      <a:lvl3pPr marL="785813" indent="-182563" algn="l" rtl="0" eaLnBrk="0" fontAlgn="base" hangingPunct="0">
        <a:spcBef>
          <a:spcPts val="250"/>
        </a:spcBef>
        <a:spcAft>
          <a:spcPct val="0"/>
        </a:spcAft>
        <a:buClr>
          <a:srgbClr val="ED3742"/>
        </a:buClr>
        <a:buSzPct val="100000"/>
        <a:buFont typeface="Wingdings 2" pitchFamily="18" charset="2"/>
        <a:buChar char=""/>
        <a:defRPr sz="2200" kern="1200">
          <a:solidFill>
            <a:schemeClr val="tx1"/>
          </a:solidFill>
          <a:latin typeface="+mn-lt"/>
          <a:ea typeface="+mn-ea"/>
          <a:cs typeface="+mn-cs"/>
        </a:defRPr>
      </a:lvl3pPr>
      <a:lvl4pPr marL="1023938" indent="-182563" algn="l" rtl="0" eaLnBrk="0" fontAlgn="base" hangingPunct="0">
        <a:spcBef>
          <a:spcPts val="225"/>
        </a:spcBef>
        <a:spcAft>
          <a:spcPct val="0"/>
        </a:spcAft>
        <a:buClr>
          <a:srgbClr val="ED3742"/>
        </a:buClr>
        <a:buSzPct val="112000"/>
        <a:buFont typeface="Verdana" pitchFamily="34" charset="0"/>
        <a:buChar char="◦"/>
        <a:defRPr sz="1900" kern="1200">
          <a:solidFill>
            <a:schemeClr val="tx1"/>
          </a:solidFill>
          <a:latin typeface="+mn-lt"/>
          <a:ea typeface="+mn-ea"/>
          <a:cs typeface="+mn-cs"/>
        </a:defRPr>
      </a:lvl4pPr>
      <a:lvl5pPr marL="1279525" indent="-182563" algn="l" rtl="0" eaLnBrk="0" fontAlgn="base" hangingPunct="0">
        <a:spcBef>
          <a:spcPts val="250"/>
        </a:spcBef>
        <a:spcAft>
          <a:spcPct val="0"/>
        </a:spcAft>
        <a:buClr>
          <a:srgbClr val="4A85BF"/>
        </a:buClr>
        <a:buSzPct val="100000"/>
        <a:buFont typeface="Wingdings 2" pitchFamily="18" charset="2"/>
        <a:buChar char=""/>
        <a:defRPr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3.xml"/><Relationship Id="rId5" Type="http://schemas.openxmlformats.org/officeDocument/2006/relationships/image" Target="../media/image12.pn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3.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6.xml"/><Relationship Id="rId1" Type="http://schemas.openxmlformats.org/officeDocument/2006/relationships/slideLayout" Target="../slideLayouts/slideLayout18.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33.png"/></Relationships>
</file>

<file path=ppt/slides/_rels/slide1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38.png"/></Relationships>
</file>

<file path=ppt/slides/_rels/slide1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0.xml"/><Relationship Id="rId1" Type="http://schemas.openxmlformats.org/officeDocument/2006/relationships/slideLayout" Target="../slideLayouts/slideLayout12.xml"/><Relationship Id="rId5" Type="http://schemas.openxmlformats.org/officeDocument/2006/relationships/image" Target="../media/image41.png"/><Relationship Id="rId4" Type="http://schemas.openxmlformats.org/officeDocument/2006/relationships/image" Target="../media/image40.png"/></Relationships>
</file>

<file path=ppt/slides/_rels/slide1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1.xml"/><Relationship Id="rId1" Type="http://schemas.openxmlformats.org/officeDocument/2006/relationships/slideLayout" Target="../slideLayouts/slideLayout12.xml"/><Relationship Id="rId5" Type="http://schemas.openxmlformats.org/officeDocument/2006/relationships/image" Target="../media/image44.png"/><Relationship Id="rId4" Type="http://schemas.openxmlformats.org/officeDocument/2006/relationships/image" Target="../media/image4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2.xml"/><Relationship Id="rId1" Type="http://schemas.openxmlformats.org/officeDocument/2006/relationships/slideLayout" Target="../slideLayouts/slideLayout12.xml"/><Relationship Id="rId5" Type="http://schemas.openxmlformats.org/officeDocument/2006/relationships/image" Target="../media/image47.png"/><Relationship Id="rId4" Type="http://schemas.openxmlformats.org/officeDocument/2006/relationships/image" Target="../media/image46.png"/></Relationships>
</file>

<file path=ppt/slides/_rels/slide22.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23.xml.rels><?xml version="1.0" encoding="UTF-8" standalone="yes"?>
<Relationships xmlns="http://schemas.openxmlformats.org/package/2006/relationships"><Relationship Id="rId3" Type="http://schemas.openxmlformats.org/officeDocument/2006/relationships/image" Target="../media/image53.png"/><Relationship Id="rId7" Type="http://schemas.openxmlformats.org/officeDocument/2006/relationships/image" Target="../media/image52.png"/><Relationship Id="rId2" Type="http://schemas.openxmlformats.org/officeDocument/2006/relationships/notesSlide" Target="../notesSlides/notesSlide14.xml"/><Relationship Id="rId1" Type="http://schemas.openxmlformats.org/officeDocument/2006/relationships/slideLayout" Target="../slideLayouts/slideLayout12.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54.png"/></Relationships>
</file>

<file path=ppt/slides/_rels/slide24.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52.png"/><Relationship Id="rId2" Type="http://schemas.openxmlformats.org/officeDocument/2006/relationships/notesSlide" Target="../notesSlides/notesSlide15.xml"/><Relationship Id="rId1" Type="http://schemas.openxmlformats.org/officeDocument/2006/relationships/slideLayout" Target="../slideLayouts/slideLayout12.xml"/><Relationship Id="rId6" Type="http://schemas.openxmlformats.org/officeDocument/2006/relationships/image" Target="../media/image57.png"/><Relationship Id="rId5" Type="http://schemas.openxmlformats.org/officeDocument/2006/relationships/image" Target="../media/image50.png"/><Relationship Id="rId4" Type="http://schemas.openxmlformats.org/officeDocument/2006/relationships/image" Target="../media/image56.png"/></Relationships>
</file>

<file path=ppt/slides/_rels/slide25.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60.png"/></Relationships>
</file>

<file path=ppt/slides/_rels/slide27.xml.rels><?xml version="1.0" encoding="UTF-8" standalone="yes"?>
<Relationships xmlns="http://schemas.openxmlformats.org/package/2006/relationships"><Relationship Id="rId3" Type="http://schemas.openxmlformats.org/officeDocument/2006/relationships/image" Target="../media/image61.png"/><Relationship Id="rId7" Type="http://schemas.openxmlformats.org/officeDocument/2006/relationships/image" Target="../media/image63.png"/><Relationship Id="rId2" Type="http://schemas.openxmlformats.org/officeDocument/2006/relationships/hyperlink" Target="http://ubersuggest.org/" TargetMode="External"/><Relationship Id="rId1" Type="http://schemas.openxmlformats.org/officeDocument/2006/relationships/slideLayout" Target="../slideLayouts/slideLayout13.xml"/><Relationship Id="rId6" Type="http://schemas.openxmlformats.org/officeDocument/2006/relationships/hyperlink" Target="https://adwords.google.com/o/Targeting/Explorer?__c=7133114578&amp;__u=1127675218&amp;__o=cues&amp;ideaRequestType=KEYWORD_IDEAS" TargetMode="External"/><Relationship Id="rId5" Type="http://schemas.openxmlformats.org/officeDocument/2006/relationships/image" Target="../media/image62.png"/><Relationship Id="rId4" Type="http://schemas.openxmlformats.org/officeDocument/2006/relationships/hyperlink" Target="http://www.wordstream.com/keywords"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4.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18.xml"/><Relationship Id="rId1" Type="http://schemas.openxmlformats.org/officeDocument/2006/relationships/slideLayout" Target="../slideLayouts/slideLayout18.xml"/><Relationship Id="rId4" Type="http://schemas.openxmlformats.org/officeDocument/2006/relationships/image" Target="../media/image76.png"/></Relationships>
</file>

<file path=ppt/slides/_rels/slide42.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77.emf"/><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78.emf"/><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79.emf"/><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8" Type="http://schemas.openxmlformats.org/officeDocument/2006/relationships/image" Target="../media/image97.png"/><Relationship Id="rId3" Type="http://schemas.openxmlformats.org/officeDocument/2006/relationships/image" Target="../media/image92.png"/><Relationship Id="rId7" Type="http://schemas.openxmlformats.org/officeDocument/2006/relationships/image" Target="../media/image96.png"/><Relationship Id="rId2" Type="http://schemas.openxmlformats.org/officeDocument/2006/relationships/image" Target="../media/image91.png"/><Relationship Id="rId1" Type="http://schemas.openxmlformats.org/officeDocument/2006/relationships/slideLayout" Target="../slideLayouts/slideLayout13.xml"/><Relationship Id="rId6" Type="http://schemas.openxmlformats.org/officeDocument/2006/relationships/image" Target="../media/image95.png"/><Relationship Id="rId5" Type="http://schemas.openxmlformats.org/officeDocument/2006/relationships/image" Target="../media/image94.png"/><Relationship Id="rId4" Type="http://schemas.openxmlformats.org/officeDocument/2006/relationships/image" Target="../media/image93.png"/><Relationship Id="rId9" Type="http://schemas.openxmlformats.org/officeDocument/2006/relationships/image" Target="../media/image98.png"/></Relationships>
</file>

<file path=ppt/slides/_rels/slide58.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100.png"/><Relationship Id="rId1" Type="http://schemas.openxmlformats.org/officeDocument/2006/relationships/slideLayout" Target="../slideLayouts/slideLayout15.xml"/><Relationship Id="rId5" Type="http://schemas.openxmlformats.org/officeDocument/2006/relationships/image" Target="../media/image103.png"/><Relationship Id="rId4" Type="http://schemas.openxmlformats.org/officeDocument/2006/relationships/image" Target="../media/image10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395288" y="1214438"/>
            <a:ext cx="8280400" cy="1493837"/>
          </a:xfrm>
        </p:spPr>
        <p:txBody>
          <a:bodyPr rtlCol="0">
            <a:noAutofit/>
          </a:bodyPr>
          <a:lstStyle/>
          <a:p>
            <a:pPr eaLnBrk="1" fontAlgn="auto" hangingPunct="1">
              <a:spcAft>
                <a:spcPts val="0"/>
              </a:spcAft>
              <a:defRPr/>
            </a:pPr>
            <a:r>
              <a:rPr lang="fr-FR" sz="4400" u="sng" dirty="0" smtClean="0"/>
              <a:t/>
            </a:r>
            <a:br>
              <a:rPr lang="fr-FR" sz="4400" u="sng" dirty="0" smtClean="0"/>
            </a:br>
            <a:r>
              <a:rPr lang="fr-FR" sz="2800" u="sng" dirty="0" smtClean="0"/>
              <a:t/>
            </a:r>
            <a:br>
              <a:rPr lang="fr-FR" sz="2800" u="sng" dirty="0" smtClean="0"/>
            </a:br>
            <a:r>
              <a:rPr lang="fr-FR" sz="3200" dirty="0" smtClean="0">
                <a:solidFill>
                  <a:srgbClr val="EB600B"/>
                </a:solidFill>
              </a:rPr>
              <a:t>Le référencement naturel et payant pour les sites de e-commerce</a:t>
            </a:r>
            <a:r>
              <a:rPr lang="fr-FR" sz="4400" dirty="0" smtClean="0"/>
              <a:t/>
            </a:r>
            <a:br>
              <a:rPr lang="fr-FR" sz="4400" dirty="0" smtClean="0"/>
            </a:br>
            <a:endParaRPr lang="fr-FR" sz="4400" dirty="0"/>
          </a:p>
        </p:txBody>
      </p:sp>
      <p:sp>
        <p:nvSpPr>
          <p:cNvPr id="3" name="Sous-titre 2"/>
          <p:cNvSpPr>
            <a:spLocks noGrp="1"/>
          </p:cNvSpPr>
          <p:nvPr>
            <p:ph type="subTitle" idx="1"/>
          </p:nvPr>
        </p:nvSpPr>
        <p:spPr>
          <a:xfrm>
            <a:off x="2857500" y="3786188"/>
            <a:ext cx="4500563" cy="2143125"/>
          </a:xfrm>
        </p:spPr>
        <p:txBody>
          <a:bodyPr rtlCol="0">
            <a:normAutofit/>
          </a:bodyPr>
          <a:lstStyle/>
          <a:p>
            <a:pPr eaLnBrk="1" fontAlgn="auto" hangingPunct="1">
              <a:spcAft>
                <a:spcPts val="0"/>
              </a:spcAft>
              <a:buFont typeface="Arial" charset="0"/>
              <a:buNone/>
              <a:defRPr/>
            </a:pPr>
            <a:endParaRPr lang="fr-FR" sz="2400" dirty="0" smtClean="0"/>
          </a:p>
          <a:p>
            <a:pPr eaLnBrk="1" fontAlgn="auto" hangingPunct="1">
              <a:spcAft>
                <a:spcPts val="0"/>
              </a:spcAft>
              <a:buFont typeface="Arial" charset="0"/>
              <a:buNone/>
              <a:defRPr/>
            </a:pPr>
            <a:endParaRPr lang="fr-FR" sz="2400" dirty="0" smtClean="0"/>
          </a:p>
        </p:txBody>
      </p:sp>
      <p:pic>
        <p:nvPicPr>
          <p:cNvPr id="717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43250" y="3571875"/>
            <a:ext cx="2857500" cy="275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Imag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95288" y="5084763"/>
            <a:ext cx="1900237" cy="142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32588" y="5013325"/>
            <a:ext cx="2016125" cy="1339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465138" y="404813"/>
            <a:ext cx="8077200" cy="525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itchFamily="34" charset="0"/>
                <a:cs typeface="Arial" pitchFamily="34" charset="0"/>
              </a:defRPr>
            </a:lvl1pPr>
            <a:lvl2pPr marL="742950" indent="-28575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itchFamily="34" charset="0"/>
                <a:cs typeface="Arial" pitchFamily="34" charset="0"/>
              </a:defRPr>
            </a:lvl2pPr>
            <a:lvl3pPr marL="11430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itchFamily="34" charset="0"/>
                <a:cs typeface="Arial" pitchFamily="34" charset="0"/>
              </a:defRPr>
            </a:lvl3pPr>
            <a:lvl4pPr marL="16002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itchFamily="34" charset="0"/>
                <a:cs typeface="Arial" pitchFamily="34" charset="0"/>
              </a:defRPr>
            </a:lvl4pPr>
            <a:lvl5pPr marL="20574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itchFamily="34" charset="0"/>
                <a:cs typeface="Arial" pitchFamily="34" charset="0"/>
              </a:defRPr>
            </a:lvl9pPr>
          </a:lstStyle>
          <a:p>
            <a:pPr eaLnBrk="1" hangingPunct="1">
              <a:spcBef>
                <a:spcPts val="1500"/>
              </a:spcBef>
              <a:buSzPct val="45000"/>
              <a:buFont typeface="Wingdings" pitchFamily="2" charset="2"/>
              <a:buNone/>
            </a:pPr>
            <a:r>
              <a:rPr lang="fr-FR" sz="2800" b="1"/>
              <a:t>L’e-commerce dans les ventes de détail</a:t>
            </a:r>
          </a:p>
        </p:txBody>
      </p:sp>
      <p:pic>
        <p:nvPicPr>
          <p:cNvPr id="819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9738" y="3098800"/>
            <a:ext cx="4356100" cy="290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196" name="Espace réservé du contenu 2"/>
          <p:cNvSpPr>
            <a:spLocks noGrp="1"/>
          </p:cNvSpPr>
          <p:nvPr/>
        </p:nvSpPr>
        <p:spPr bwMode="auto">
          <a:xfrm>
            <a:off x="463550" y="1052513"/>
            <a:ext cx="8351838" cy="367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spcBef>
                <a:spcPct val="20000"/>
              </a:spcBef>
              <a:buFont typeface="Arial" pitchFamily="34" charset="0"/>
              <a:buChar char="•"/>
            </a:pPr>
            <a:r>
              <a:rPr lang="fr-FR">
                <a:latin typeface="Verdana" pitchFamily="34" charset="0"/>
              </a:rPr>
              <a:t>2010 : L’e-commerce représente 5,9% des ventes totales de détail en Europe (France 6%)</a:t>
            </a:r>
          </a:p>
          <a:p>
            <a:pPr marL="342900" indent="-342900">
              <a:spcBef>
                <a:spcPct val="20000"/>
              </a:spcBef>
              <a:buFont typeface="Arial" pitchFamily="34" charset="0"/>
              <a:buChar char="•"/>
            </a:pPr>
            <a:r>
              <a:rPr lang="fr-FR">
                <a:latin typeface="Verdana" pitchFamily="34" charset="0"/>
              </a:rPr>
              <a:t>2011 : hausse de 22% des ventes en ligne en France (37,7 milliards d’euros)</a:t>
            </a:r>
          </a:p>
          <a:p>
            <a:pPr marL="342900" indent="-342900">
              <a:spcBef>
                <a:spcPct val="20000"/>
              </a:spcBef>
              <a:buFont typeface="Arial" pitchFamily="34" charset="0"/>
              <a:buChar char="•"/>
            </a:pPr>
            <a:r>
              <a:rPr lang="fr-FR">
                <a:latin typeface="Verdana" pitchFamily="34" charset="0"/>
              </a:rPr>
              <a:t>30,7 millions de e-acheteurs</a:t>
            </a:r>
          </a:p>
          <a:p>
            <a:pPr marL="342900" indent="-342900">
              <a:spcBef>
                <a:spcPct val="20000"/>
              </a:spcBef>
              <a:buFont typeface="Arial" pitchFamily="34" charset="0"/>
              <a:buChar char="•"/>
            </a:pPr>
            <a:r>
              <a:rPr lang="fr-FR">
                <a:latin typeface="Verdana" pitchFamily="34" charset="0"/>
              </a:rPr>
              <a:t>+100.000 sites e-commerce</a:t>
            </a:r>
          </a:p>
          <a:p>
            <a:pPr marL="342900" indent="-342900">
              <a:spcBef>
                <a:spcPct val="20000"/>
              </a:spcBef>
              <a:buFont typeface="Arial" pitchFamily="34" charset="0"/>
              <a:buChar char="•"/>
            </a:pPr>
            <a:r>
              <a:rPr lang="fr-FR">
                <a:latin typeface="Verdana" pitchFamily="34" charset="0"/>
              </a:rPr>
              <a:t>Panier moyen 90 € </a:t>
            </a:r>
          </a:p>
          <a:p>
            <a:pPr marL="342900" indent="-342900">
              <a:spcBef>
                <a:spcPct val="20000"/>
              </a:spcBef>
              <a:buFont typeface="Arial" pitchFamily="34" charset="0"/>
              <a:buChar char="•"/>
            </a:pPr>
            <a:r>
              <a:rPr lang="fr-FR">
                <a:latin typeface="Verdana" pitchFamily="34" charset="0"/>
              </a:rPr>
              <a:t>2012 : … </a:t>
            </a:r>
          </a:p>
          <a:p>
            <a:pPr marL="342900" indent="-342900">
              <a:spcBef>
                <a:spcPct val="20000"/>
              </a:spcBef>
              <a:buFont typeface="Arial" pitchFamily="34" charset="0"/>
              <a:buChar char="•"/>
            </a:pPr>
            <a:endParaRPr lang="fr-FR" sz="2400">
              <a:latin typeface="Verdana" pitchFamily="34" charset="0"/>
            </a:endParaRPr>
          </a:p>
        </p:txBody>
      </p:sp>
      <p:sp>
        <p:nvSpPr>
          <p:cNvPr id="8197" name="ZoneTexte 4"/>
          <p:cNvSpPr txBox="1">
            <a:spLocks noChangeArrowheads="1"/>
          </p:cNvSpPr>
          <p:nvPr/>
        </p:nvSpPr>
        <p:spPr bwMode="auto">
          <a:xfrm>
            <a:off x="439738" y="6203950"/>
            <a:ext cx="1258887"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FR" sz="1100">
                <a:latin typeface="Verdana" pitchFamily="34" charset="0"/>
              </a:rPr>
              <a:t>Source : Fevad</a:t>
            </a:r>
          </a:p>
        </p:txBody>
      </p:sp>
      <p:pic>
        <p:nvPicPr>
          <p:cNvPr id="8198"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8675" y="2133600"/>
            <a:ext cx="4083050" cy="3971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ChangeArrowheads="1"/>
          </p:cNvSpPr>
          <p:nvPr/>
        </p:nvSpPr>
        <p:spPr bwMode="auto">
          <a:xfrm>
            <a:off x="3429000" y="2071688"/>
            <a:ext cx="5429250" cy="3970337"/>
          </a:xfrm>
          <a:prstGeom prst="rect">
            <a:avLst/>
          </a:prstGeom>
          <a:noFill/>
          <a:ln w="9525">
            <a:noFill/>
            <a:miter lim="800000"/>
            <a:headEnd/>
            <a:tailEnd/>
          </a:ln>
        </p:spPr>
        <p:txBody>
          <a:bodyPr>
            <a:spAutoFit/>
          </a:bodyPr>
          <a:lstStyle/>
          <a:p>
            <a:pPr eaLnBrk="0" hangingPunct="0">
              <a:defRPr/>
            </a:pPr>
            <a:r>
              <a:rPr lang="fr-FR" dirty="0">
                <a:solidFill>
                  <a:srgbClr val="777777"/>
                </a:solidFill>
                <a:latin typeface="+mn-lt"/>
                <a:cs typeface="Arial" charset="0"/>
              </a:rPr>
              <a:t>Qui doit respecter les fondamentaux …</a:t>
            </a:r>
          </a:p>
          <a:p>
            <a:pPr eaLnBrk="0" hangingPunct="0">
              <a:defRPr/>
            </a:pPr>
            <a:endParaRPr lang="fr-FR" dirty="0">
              <a:solidFill>
                <a:srgbClr val="777777"/>
              </a:solidFill>
              <a:latin typeface="+mn-lt"/>
              <a:cs typeface="Arial" charset="0"/>
            </a:endParaRPr>
          </a:p>
          <a:p>
            <a:pPr eaLnBrk="0" hangingPunct="0">
              <a:buFontTx/>
              <a:buChar char="•"/>
              <a:defRPr/>
            </a:pPr>
            <a:r>
              <a:rPr lang="fr-FR" dirty="0">
                <a:solidFill>
                  <a:srgbClr val="777777"/>
                </a:solidFill>
                <a:latin typeface="+mn-lt"/>
                <a:cs typeface="Arial" charset="0"/>
              </a:rPr>
              <a:t> Etre sur un chemin de passage,</a:t>
            </a:r>
          </a:p>
          <a:p>
            <a:pPr eaLnBrk="0" hangingPunct="0">
              <a:defRPr/>
            </a:pPr>
            <a:endParaRPr lang="fr-FR" dirty="0">
              <a:solidFill>
                <a:srgbClr val="777777"/>
              </a:solidFill>
              <a:latin typeface="+mn-lt"/>
              <a:cs typeface="Arial" charset="0"/>
            </a:endParaRPr>
          </a:p>
          <a:p>
            <a:pPr eaLnBrk="0" hangingPunct="0">
              <a:buFontTx/>
              <a:buChar char="•"/>
              <a:defRPr/>
            </a:pPr>
            <a:r>
              <a:rPr lang="fr-FR" dirty="0">
                <a:solidFill>
                  <a:srgbClr val="777777"/>
                </a:solidFill>
                <a:latin typeface="+mn-lt"/>
                <a:cs typeface="Arial" charset="0"/>
              </a:rPr>
              <a:t> Proposer un choix de produits pertinents,</a:t>
            </a:r>
          </a:p>
          <a:p>
            <a:pPr eaLnBrk="0" hangingPunct="0">
              <a:buFontTx/>
              <a:buChar char="•"/>
              <a:defRPr/>
            </a:pPr>
            <a:endParaRPr lang="fr-FR" dirty="0">
              <a:solidFill>
                <a:srgbClr val="777777"/>
              </a:solidFill>
              <a:latin typeface="+mn-lt"/>
              <a:cs typeface="Arial" charset="0"/>
            </a:endParaRPr>
          </a:p>
          <a:p>
            <a:pPr eaLnBrk="0" hangingPunct="0">
              <a:buFontTx/>
              <a:buChar char="•"/>
              <a:defRPr/>
            </a:pPr>
            <a:r>
              <a:rPr lang="fr-FR" dirty="0">
                <a:solidFill>
                  <a:srgbClr val="777777"/>
                </a:solidFill>
                <a:latin typeface="+mn-lt"/>
                <a:cs typeface="Arial" charset="0"/>
              </a:rPr>
              <a:t> Mettre en scène les produits,</a:t>
            </a:r>
          </a:p>
          <a:p>
            <a:pPr eaLnBrk="0" hangingPunct="0">
              <a:buFontTx/>
              <a:buChar char="•"/>
              <a:defRPr/>
            </a:pPr>
            <a:endParaRPr lang="fr-FR" dirty="0">
              <a:solidFill>
                <a:srgbClr val="777777"/>
              </a:solidFill>
              <a:latin typeface="+mn-lt"/>
              <a:cs typeface="Arial" charset="0"/>
            </a:endParaRPr>
          </a:p>
          <a:p>
            <a:pPr eaLnBrk="0" hangingPunct="0">
              <a:buFontTx/>
              <a:buChar char="•"/>
              <a:defRPr/>
            </a:pPr>
            <a:r>
              <a:rPr lang="fr-FR" dirty="0">
                <a:solidFill>
                  <a:srgbClr val="777777"/>
                </a:solidFill>
                <a:latin typeface="+mn-lt"/>
                <a:cs typeface="Arial" charset="0"/>
              </a:rPr>
              <a:t> Naviguer confortablement entre les rayons,</a:t>
            </a:r>
          </a:p>
          <a:p>
            <a:pPr eaLnBrk="0" hangingPunct="0">
              <a:buFontTx/>
              <a:buChar char="•"/>
              <a:defRPr/>
            </a:pPr>
            <a:endParaRPr lang="fr-FR" dirty="0">
              <a:solidFill>
                <a:srgbClr val="777777"/>
              </a:solidFill>
              <a:latin typeface="+mn-lt"/>
              <a:cs typeface="Arial" charset="0"/>
            </a:endParaRPr>
          </a:p>
          <a:p>
            <a:pPr eaLnBrk="0" hangingPunct="0">
              <a:buFontTx/>
              <a:buChar char="•"/>
              <a:defRPr/>
            </a:pPr>
            <a:r>
              <a:rPr lang="fr-FR" dirty="0">
                <a:solidFill>
                  <a:srgbClr val="777777"/>
                </a:solidFill>
                <a:latin typeface="+mn-lt"/>
                <a:cs typeface="Arial" charset="0"/>
              </a:rPr>
              <a:t> Payer facilement,</a:t>
            </a:r>
          </a:p>
          <a:p>
            <a:pPr eaLnBrk="0" hangingPunct="0">
              <a:buFontTx/>
              <a:buChar char="•"/>
              <a:defRPr/>
            </a:pPr>
            <a:endParaRPr lang="fr-FR" dirty="0">
              <a:solidFill>
                <a:srgbClr val="777777"/>
              </a:solidFill>
              <a:latin typeface="+mn-lt"/>
              <a:cs typeface="Arial" charset="0"/>
            </a:endParaRPr>
          </a:p>
          <a:p>
            <a:pPr eaLnBrk="0" hangingPunct="0">
              <a:buFontTx/>
              <a:buChar char="•"/>
              <a:defRPr/>
            </a:pPr>
            <a:r>
              <a:rPr lang="fr-FR" dirty="0">
                <a:solidFill>
                  <a:srgbClr val="777777"/>
                </a:solidFill>
                <a:latin typeface="+mn-lt"/>
                <a:cs typeface="Arial" charset="0"/>
              </a:rPr>
              <a:t> Etre reconnu lors d’une prochaine visite</a:t>
            </a:r>
          </a:p>
          <a:p>
            <a:pPr eaLnBrk="0" hangingPunct="0">
              <a:defRPr/>
            </a:pPr>
            <a:r>
              <a:rPr lang="fr-FR" dirty="0">
                <a:solidFill>
                  <a:srgbClr val="003399"/>
                </a:solidFill>
                <a:latin typeface="Arial" charset="0"/>
                <a:cs typeface="Arial" charset="0"/>
              </a:rPr>
              <a:t>	</a:t>
            </a:r>
          </a:p>
        </p:txBody>
      </p:sp>
      <p:pic>
        <p:nvPicPr>
          <p:cNvPr id="921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263" y="2071688"/>
            <a:ext cx="2908300" cy="407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21"/>
          <p:cNvSpPr txBox="1">
            <a:spLocks noChangeArrowheads="1"/>
          </p:cNvSpPr>
          <p:nvPr/>
        </p:nvSpPr>
        <p:spPr bwMode="auto">
          <a:xfrm>
            <a:off x="571500" y="500063"/>
            <a:ext cx="7994650" cy="1077912"/>
          </a:xfrm>
          <a:prstGeom prst="rect">
            <a:avLst/>
          </a:prstGeom>
          <a:noFill/>
          <a:ln w="50800">
            <a:noFill/>
            <a:miter lim="800000"/>
            <a:headEnd/>
            <a:tailEnd/>
          </a:ln>
          <a:effectLst/>
        </p:spPr>
        <p:txBody>
          <a:bodyPr>
            <a:spAutoFit/>
          </a:bodyPr>
          <a:lstStyle/>
          <a:p>
            <a:pPr algn="ctr" eaLnBrk="0" hangingPunct="0">
              <a:spcBef>
                <a:spcPct val="50000"/>
              </a:spcBef>
              <a:defRPr/>
            </a:pPr>
            <a:r>
              <a:rPr lang="fr-FR" sz="3200" i="1" dirty="0">
                <a:effectLst>
                  <a:outerShdw blurRad="38100" dist="38100" dir="2700000" algn="tl">
                    <a:srgbClr val="C0C0C0"/>
                  </a:outerShdw>
                </a:effectLst>
                <a:latin typeface="Verdana" pitchFamily="34" charset="0"/>
                <a:cs typeface="Arial" charset="0"/>
              </a:rPr>
              <a:t>  </a:t>
            </a:r>
            <a:r>
              <a:rPr lang="fr-FR" sz="3200" b="1" dirty="0">
                <a:solidFill>
                  <a:srgbClr val="C00000"/>
                </a:solidFill>
                <a:latin typeface="+mj-lt"/>
                <a:ea typeface="+mj-ea"/>
                <a:cs typeface="+mj-cs"/>
              </a:rPr>
              <a:t>Le business sur Internet c’est du … commerce</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74650" y="908050"/>
            <a:ext cx="8609013" cy="720725"/>
          </a:xfrm>
        </p:spPr>
        <p:txBody>
          <a:bodyPr>
            <a:normAutofit fontScale="90000"/>
          </a:bodyPr>
          <a:lstStyle/>
          <a:p>
            <a:pPr algn="ctr">
              <a:defRPr/>
            </a:pPr>
            <a:r>
              <a:rPr lang="fr-FR" dirty="0" smtClean="0"/>
              <a:t>Un site e-commerce a besoin de     </a:t>
            </a:r>
            <a:r>
              <a:rPr lang="fr-FR" sz="4900" dirty="0" smtClean="0"/>
              <a:t>TRAFIC</a:t>
            </a:r>
            <a:endParaRPr lang="fr-FR" dirty="0"/>
          </a:p>
        </p:txBody>
      </p:sp>
      <p:sp>
        <p:nvSpPr>
          <p:cNvPr id="3" name="Espace réservé du contenu 2"/>
          <p:cNvSpPr>
            <a:spLocks noGrp="1"/>
          </p:cNvSpPr>
          <p:nvPr>
            <p:ph idx="1"/>
          </p:nvPr>
        </p:nvSpPr>
        <p:spPr>
          <a:xfrm>
            <a:off x="3492500" y="1974850"/>
            <a:ext cx="4987925" cy="936625"/>
          </a:xfrm>
        </p:spPr>
        <p:txBody>
          <a:bodyPr>
            <a:normAutofit lnSpcReduction="10000"/>
          </a:bodyPr>
          <a:lstStyle/>
          <a:p>
            <a:pPr marL="0" indent="0" algn="ctr">
              <a:buFont typeface="Wingdings 2" pitchFamily="18" charset="2"/>
              <a:buNone/>
              <a:defRPr/>
            </a:pPr>
            <a:r>
              <a:rPr lang="fr-FR" dirty="0" smtClean="0"/>
              <a:t>Taux de conversion entre 0,5 et 3%</a:t>
            </a:r>
          </a:p>
        </p:txBody>
      </p:sp>
      <p:pic>
        <p:nvPicPr>
          <p:cNvPr id="10244" name="Espace réservé du contenu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11200" y="3990975"/>
            <a:ext cx="1762125" cy="187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Imag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85025" y="4332288"/>
            <a:ext cx="1141413" cy="1141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Rectangle 5"/>
          <p:cNvSpPr>
            <a:spLocks noChangeArrowheads="1"/>
          </p:cNvSpPr>
          <p:nvPr/>
        </p:nvSpPr>
        <p:spPr bwMode="auto">
          <a:xfrm>
            <a:off x="374650" y="6027738"/>
            <a:ext cx="84248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fr-FR" sz="2000"/>
              <a:t>Avec</a:t>
            </a:r>
            <a:r>
              <a:rPr lang="fr-FR" sz="1200"/>
              <a:t> </a:t>
            </a:r>
            <a:r>
              <a:rPr lang="fr-FR" sz="2000"/>
              <a:t>un taux de 1 % par exemple : il faut 400 visites pour 4 achats</a:t>
            </a:r>
          </a:p>
        </p:txBody>
      </p:sp>
      <p:pic>
        <p:nvPicPr>
          <p:cNvPr id="102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7088" y="3987800"/>
            <a:ext cx="2935287" cy="1876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Flèche droite 6"/>
          <p:cNvSpPr/>
          <p:nvPr/>
        </p:nvSpPr>
        <p:spPr>
          <a:xfrm>
            <a:off x="2574925" y="4721225"/>
            <a:ext cx="568325" cy="449263"/>
          </a:xfrm>
          <a:prstGeom prst="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10" name="Flèche droite 9"/>
          <p:cNvSpPr/>
          <p:nvPr/>
        </p:nvSpPr>
        <p:spPr>
          <a:xfrm>
            <a:off x="6443663" y="4721225"/>
            <a:ext cx="568325" cy="449263"/>
          </a:xfrm>
          <a:prstGeom prst="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pic>
        <p:nvPicPr>
          <p:cNvPr id="102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0700" y="1168400"/>
            <a:ext cx="2755900" cy="2547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88950" y="620713"/>
            <a:ext cx="8183563" cy="692150"/>
          </a:xfrm>
        </p:spPr>
        <p:txBody>
          <a:bodyPr/>
          <a:lstStyle/>
          <a:p>
            <a:pPr>
              <a:defRPr/>
            </a:pPr>
            <a:r>
              <a:rPr lang="fr-FR" dirty="0" smtClean="0"/>
              <a:t>Pour gagner 100.000 € ? </a:t>
            </a:r>
            <a:endParaRPr lang="fr-FR" dirty="0"/>
          </a:p>
        </p:txBody>
      </p:sp>
      <p:sp>
        <p:nvSpPr>
          <p:cNvPr id="5" name="Espace réservé du contenu 2"/>
          <p:cNvSpPr txBox="1">
            <a:spLocks/>
          </p:cNvSpPr>
          <p:nvPr/>
        </p:nvSpPr>
        <p:spPr>
          <a:xfrm>
            <a:off x="481013" y="4581525"/>
            <a:ext cx="8229600" cy="1295400"/>
          </a:xfrm>
          <a:prstGeom prst="rect">
            <a:avLst/>
          </a:prstGeom>
        </p:spPr>
        <p:txBody>
          <a:bodyPr>
            <a:normAutofit fontScale="5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defRPr/>
            </a:pPr>
            <a:r>
              <a:rPr lang="fr-FR" sz="4100" dirty="0" smtClean="0"/>
              <a:t>Il faut 200.000 visiteurs </a:t>
            </a:r>
          </a:p>
          <a:p>
            <a:pPr marL="0" indent="0" algn="ctr">
              <a:buFont typeface="Arial" pitchFamily="34" charset="0"/>
              <a:buNone/>
              <a:defRPr/>
            </a:pPr>
            <a:endParaRPr lang="fr-FR" sz="4100" dirty="0" smtClean="0"/>
          </a:p>
          <a:p>
            <a:pPr marL="0" indent="0" algn="ctr">
              <a:buFont typeface="Arial" pitchFamily="34" charset="0"/>
              <a:buNone/>
              <a:defRPr/>
            </a:pPr>
            <a:r>
              <a:rPr lang="fr-FR" dirty="0" smtClean="0"/>
              <a:t>(basé sur un taux de conversion de 1 % et panier moyen de 50 €)</a:t>
            </a:r>
            <a:endParaRPr lang="fr-FR" dirty="0"/>
          </a:p>
        </p:txBody>
      </p:sp>
      <p:pic>
        <p:nvPicPr>
          <p:cNvPr id="11268" name="Espace réservé du contenu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18313" y="1911350"/>
            <a:ext cx="1785937" cy="238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Espace réservé du contenu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41600" y="1911350"/>
            <a:ext cx="1785938" cy="238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Espace réservé du contenu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16463" y="1911350"/>
            <a:ext cx="1785937" cy="238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Espace réservé du contenu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1013" y="1911350"/>
            <a:ext cx="1787525" cy="238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p:cNvSpPr txBox="1">
            <a:spLocks noChangeArrowheads="1"/>
          </p:cNvSpPr>
          <p:nvPr/>
        </p:nvSpPr>
        <p:spPr bwMode="auto">
          <a:xfrm>
            <a:off x="571500" y="571500"/>
            <a:ext cx="8077200" cy="598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itchFamily="34" charset="0"/>
                <a:cs typeface="Arial" pitchFamily="34" charset="0"/>
              </a:defRPr>
            </a:lvl1pPr>
            <a:lvl2pPr marL="742950" indent="-28575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itchFamily="34" charset="0"/>
                <a:cs typeface="Arial" pitchFamily="34" charset="0"/>
              </a:defRPr>
            </a:lvl2pPr>
            <a:lvl3pPr marL="11430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itchFamily="34" charset="0"/>
                <a:cs typeface="Arial" pitchFamily="34" charset="0"/>
              </a:defRPr>
            </a:lvl3pPr>
            <a:lvl4pPr marL="16002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itchFamily="34" charset="0"/>
                <a:cs typeface="Arial" pitchFamily="34" charset="0"/>
              </a:defRPr>
            </a:lvl4pPr>
            <a:lvl5pPr marL="20574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itchFamily="34" charset="0"/>
                <a:cs typeface="Arial" pitchFamily="34" charset="0"/>
              </a:defRPr>
            </a:lvl9pPr>
          </a:lstStyle>
          <a:p>
            <a:pPr eaLnBrk="1" hangingPunct="1">
              <a:spcBef>
                <a:spcPts val="1500"/>
              </a:spcBef>
              <a:buSzPct val="45000"/>
              <a:buFont typeface="Wingdings" pitchFamily="2" charset="2"/>
              <a:buNone/>
            </a:pPr>
            <a:r>
              <a:rPr lang="en-GB" sz="2800" b="1"/>
              <a:t>Les sources de trafic</a:t>
            </a:r>
          </a:p>
          <a:p>
            <a:pPr eaLnBrk="1" hangingPunct="1">
              <a:spcBef>
                <a:spcPts val="1500"/>
              </a:spcBef>
              <a:buSzPct val="45000"/>
            </a:pPr>
            <a:r>
              <a:rPr lang="fr-FR" sz="2000" b="1" u="sng"/>
              <a:t>Répartition des sources de trafic des sites web en France</a:t>
            </a:r>
            <a:endParaRPr lang="fr-FR" sz="2000" b="1"/>
          </a:p>
          <a:p>
            <a:pPr eaLnBrk="1" hangingPunct="1">
              <a:spcBef>
                <a:spcPct val="50000"/>
              </a:spcBef>
            </a:pPr>
            <a:endParaRPr lang="fr-FR" sz="1000"/>
          </a:p>
          <a:p>
            <a:pPr eaLnBrk="1" hangingPunct="1">
              <a:spcBef>
                <a:spcPct val="50000"/>
              </a:spcBef>
            </a:pPr>
            <a:endParaRPr lang="fr-FR" sz="1000"/>
          </a:p>
          <a:p>
            <a:pPr eaLnBrk="1" hangingPunct="1">
              <a:spcBef>
                <a:spcPct val="50000"/>
              </a:spcBef>
            </a:pPr>
            <a:endParaRPr lang="fr-FR" sz="1000"/>
          </a:p>
          <a:p>
            <a:pPr eaLnBrk="1" hangingPunct="1">
              <a:spcBef>
                <a:spcPct val="50000"/>
              </a:spcBef>
            </a:pPr>
            <a:endParaRPr lang="fr-FR" sz="1000"/>
          </a:p>
          <a:p>
            <a:pPr eaLnBrk="1" hangingPunct="1">
              <a:spcBef>
                <a:spcPct val="50000"/>
              </a:spcBef>
            </a:pPr>
            <a:endParaRPr lang="fr-FR" sz="1000"/>
          </a:p>
          <a:p>
            <a:pPr eaLnBrk="1" hangingPunct="1">
              <a:spcBef>
                <a:spcPct val="50000"/>
              </a:spcBef>
            </a:pPr>
            <a:endParaRPr lang="fr-FR" sz="1000"/>
          </a:p>
          <a:p>
            <a:pPr eaLnBrk="1" hangingPunct="1">
              <a:spcBef>
                <a:spcPct val="50000"/>
              </a:spcBef>
            </a:pPr>
            <a:endParaRPr lang="fr-FR" sz="1000"/>
          </a:p>
          <a:p>
            <a:pPr eaLnBrk="1" hangingPunct="1">
              <a:spcBef>
                <a:spcPct val="50000"/>
              </a:spcBef>
            </a:pPr>
            <a:endParaRPr lang="fr-FR" sz="1000"/>
          </a:p>
          <a:p>
            <a:pPr eaLnBrk="1" hangingPunct="1">
              <a:spcBef>
                <a:spcPct val="50000"/>
              </a:spcBef>
            </a:pPr>
            <a:endParaRPr lang="fr-FR" sz="900"/>
          </a:p>
          <a:p>
            <a:pPr eaLnBrk="1" hangingPunct="1">
              <a:spcBef>
                <a:spcPct val="50000"/>
              </a:spcBef>
            </a:pPr>
            <a:endParaRPr lang="fr-FR" sz="900"/>
          </a:p>
          <a:p>
            <a:pPr eaLnBrk="1" hangingPunct="1">
              <a:spcBef>
                <a:spcPct val="50000"/>
              </a:spcBef>
            </a:pPr>
            <a:endParaRPr lang="fr-FR" sz="900"/>
          </a:p>
          <a:p>
            <a:pPr eaLnBrk="1" hangingPunct="1">
              <a:spcBef>
                <a:spcPct val="50000"/>
              </a:spcBef>
            </a:pPr>
            <a:endParaRPr lang="fr-FR" sz="900"/>
          </a:p>
          <a:p>
            <a:pPr eaLnBrk="1" hangingPunct="1">
              <a:spcBef>
                <a:spcPct val="50000"/>
              </a:spcBef>
            </a:pPr>
            <a:endParaRPr lang="fr-FR" sz="900"/>
          </a:p>
          <a:p>
            <a:pPr eaLnBrk="1" hangingPunct="1">
              <a:spcBef>
                <a:spcPct val="50000"/>
              </a:spcBef>
            </a:pPr>
            <a:endParaRPr lang="fr-FR" sz="900"/>
          </a:p>
          <a:p>
            <a:pPr eaLnBrk="1" hangingPunct="1">
              <a:spcBef>
                <a:spcPct val="50000"/>
              </a:spcBef>
            </a:pPr>
            <a:endParaRPr lang="fr-FR" sz="900"/>
          </a:p>
          <a:p>
            <a:pPr eaLnBrk="1" hangingPunct="1">
              <a:spcBef>
                <a:spcPct val="50000"/>
              </a:spcBef>
            </a:pPr>
            <a:endParaRPr lang="fr-FR" sz="900"/>
          </a:p>
          <a:p>
            <a:pPr eaLnBrk="1" hangingPunct="1">
              <a:spcBef>
                <a:spcPct val="50000"/>
              </a:spcBef>
            </a:pPr>
            <a:endParaRPr lang="fr-FR" sz="900"/>
          </a:p>
          <a:p>
            <a:pPr eaLnBrk="1" hangingPunct="1">
              <a:spcBef>
                <a:spcPct val="50000"/>
              </a:spcBef>
            </a:pPr>
            <a:endParaRPr lang="fr-FR" sz="900"/>
          </a:p>
          <a:p>
            <a:pPr eaLnBrk="1" hangingPunct="1">
              <a:spcBef>
                <a:spcPct val="50000"/>
              </a:spcBef>
            </a:pPr>
            <a:endParaRPr lang="fr-FR" sz="900"/>
          </a:p>
          <a:p>
            <a:pPr eaLnBrk="1" hangingPunct="1">
              <a:spcBef>
                <a:spcPct val="50000"/>
              </a:spcBef>
            </a:pPr>
            <a:endParaRPr lang="fr-FR" sz="900"/>
          </a:p>
          <a:p>
            <a:pPr eaLnBrk="1" hangingPunct="1">
              <a:spcBef>
                <a:spcPct val="50000"/>
              </a:spcBef>
            </a:pPr>
            <a:endParaRPr lang="fr-FR" sz="900"/>
          </a:p>
          <a:p>
            <a:pPr eaLnBrk="1" hangingPunct="1">
              <a:spcBef>
                <a:spcPct val="50000"/>
              </a:spcBef>
            </a:pPr>
            <a:endParaRPr lang="fr-FR" sz="900"/>
          </a:p>
          <a:p>
            <a:pPr eaLnBrk="1" hangingPunct="1">
              <a:spcBef>
                <a:spcPct val="50000"/>
              </a:spcBef>
            </a:pPr>
            <a:r>
              <a:rPr lang="fr-FR" sz="900"/>
              <a:t>* les réseaux sociaux tels que </a:t>
            </a:r>
            <a:r>
              <a:rPr lang="fr-FR" sz="900" b="1"/>
              <a:t>Facebook</a:t>
            </a:r>
            <a:r>
              <a:rPr lang="fr-FR" sz="900"/>
              <a:t> et </a:t>
            </a:r>
            <a:r>
              <a:rPr lang="fr-FR" sz="900" b="1"/>
              <a:t>Twitter</a:t>
            </a:r>
            <a:r>
              <a:rPr lang="fr-FR" sz="900"/>
              <a:t> sont comptabilisés dans la catégorie « Liens externes »</a:t>
            </a:r>
          </a:p>
        </p:txBody>
      </p:sp>
      <p:pic>
        <p:nvPicPr>
          <p:cNvPr id="1229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0113" y="2492375"/>
            <a:ext cx="5999162" cy="3322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ZoneTexte 3"/>
          <p:cNvSpPr txBox="1">
            <a:spLocks noChangeArrowheads="1"/>
          </p:cNvSpPr>
          <p:nvPr/>
        </p:nvSpPr>
        <p:spPr bwMode="auto">
          <a:xfrm>
            <a:off x="4932363" y="1892300"/>
            <a:ext cx="324008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ct val="50000"/>
              </a:spcBef>
            </a:pPr>
            <a:r>
              <a:rPr lang="fr-FR">
                <a:solidFill>
                  <a:srgbClr val="FF0000"/>
                </a:solidFill>
              </a:rPr>
              <a:t>Attention</a:t>
            </a:r>
            <a:r>
              <a:rPr lang="fr-FR"/>
              <a:t> : dépendre à plus de 50% des moteurs de recherche est considéré comme dangereux.</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ZoneTexte 7"/>
          <p:cNvSpPr txBox="1">
            <a:spLocks noChangeArrowheads="1"/>
          </p:cNvSpPr>
          <p:nvPr/>
        </p:nvSpPr>
        <p:spPr bwMode="auto">
          <a:xfrm>
            <a:off x="377825" y="404813"/>
            <a:ext cx="83518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charset="0"/>
                <a:cs typeface="Arial" charset="0"/>
              </a:defRPr>
            </a:lvl1pPr>
            <a:lvl2pPr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lvl="1" algn="ctr" eaLnBrk="1" hangingPunct="1">
              <a:buFont typeface="Wingdings" pitchFamily="2" charset="2"/>
              <a:buNone/>
              <a:defRPr/>
            </a:pPr>
            <a:r>
              <a:rPr lang="de-DE" sz="3200" b="1" dirty="0" smtClean="0">
                <a:solidFill>
                  <a:schemeClr val="accent1"/>
                </a:solidFill>
                <a:effectLst>
                  <a:outerShdw blurRad="38100" dist="38100" dir="2700000" algn="tl">
                    <a:srgbClr val="000000">
                      <a:alpha val="43137"/>
                    </a:srgbClr>
                  </a:outerShdw>
                </a:effectLst>
                <a:latin typeface="+mj-lt"/>
              </a:rPr>
              <a:t>Liens externes </a:t>
            </a:r>
            <a:endParaRPr lang="fr-FR" sz="2400" b="1" dirty="0" smtClean="0">
              <a:solidFill>
                <a:schemeClr val="accent1"/>
              </a:solidFill>
              <a:effectLst>
                <a:outerShdw blurRad="38100" dist="38100" dir="2700000" algn="tl">
                  <a:srgbClr val="000000">
                    <a:alpha val="43137"/>
                  </a:srgbClr>
                </a:outerShdw>
              </a:effectLst>
              <a:latin typeface="+mj-lt"/>
            </a:endParaRPr>
          </a:p>
        </p:txBody>
      </p:sp>
      <p:pic>
        <p:nvPicPr>
          <p:cNvPr id="1331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675" y="989013"/>
            <a:ext cx="3781425" cy="2492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64075" y="989013"/>
            <a:ext cx="3973513" cy="2497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7"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6125" y="3633788"/>
            <a:ext cx="3394075" cy="2719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8"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16463" y="3571875"/>
            <a:ext cx="3686175" cy="2952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88950" y="620713"/>
            <a:ext cx="8183563" cy="692150"/>
          </a:xfrm>
        </p:spPr>
        <p:txBody>
          <a:bodyPr/>
          <a:lstStyle/>
          <a:p>
            <a:pPr>
              <a:defRPr/>
            </a:pPr>
            <a:r>
              <a:rPr lang="fr-FR" dirty="0" smtClean="0"/>
              <a:t>L’accès direct = notoriété</a:t>
            </a:r>
            <a:endParaRPr lang="fr-FR" dirty="0"/>
          </a:p>
        </p:txBody>
      </p:sp>
      <p:sp>
        <p:nvSpPr>
          <p:cNvPr id="14339" name="ZoneTexte 2"/>
          <p:cNvSpPr txBox="1">
            <a:spLocks noChangeArrowheads="1"/>
          </p:cNvSpPr>
          <p:nvPr/>
        </p:nvSpPr>
        <p:spPr bwMode="auto">
          <a:xfrm>
            <a:off x="969963" y="1700213"/>
            <a:ext cx="6985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FR" sz="2400"/>
              <a:t>Rappel de son site web sur les supports offline</a:t>
            </a:r>
          </a:p>
        </p:txBody>
      </p:sp>
      <p:pic>
        <p:nvPicPr>
          <p:cNvPr id="14340" name="Picture 2" descr="http://www.morganview.fr/images/panneau-idea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6600" y="3319463"/>
            <a:ext cx="5346700"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Picture 5" descr="http://cdn.jobmob.co.il/images/business-card-design/sackwear-creative-business-card-desig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3741738"/>
            <a:ext cx="2894013" cy="2097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71738" y="2492375"/>
            <a:ext cx="2000250" cy="1428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23863" y="333375"/>
            <a:ext cx="8183562" cy="1050925"/>
          </a:xfrm>
        </p:spPr>
        <p:txBody>
          <a:bodyPr/>
          <a:lstStyle/>
          <a:p>
            <a:pPr>
              <a:defRPr/>
            </a:pPr>
            <a:r>
              <a:rPr lang="fr-FR" dirty="0" smtClean="0">
                <a:solidFill>
                  <a:srgbClr val="FFC000"/>
                </a:solidFill>
              </a:rPr>
              <a:t>Moteurs de recherche</a:t>
            </a:r>
            <a:endParaRPr lang="fr-FR" dirty="0">
              <a:solidFill>
                <a:srgbClr val="FFC000"/>
              </a:solidFill>
            </a:endParaRPr>
          </a:p>
        </p:txBody>
      </p:sp>
      <p:sp>
        <p:nvSpPr>
          <p:cNvPr id="15363" name="Espace réservé du contenu 2"/>
          <p:cNvSpPr>
            <a:spLocks noGrp="1"/>
          </p:cNvSpPr>
          <p:nvPr>
            <p:ph idx="1"/>
          </p:nvPr>
        </p:nvSpPr>
        <p:spPr>
          <a:xfrm>
            <a:off x="395288" y="1916113"/>
            <a:ext cx="8353425" cy="1368425"/>
          </a:xfrm>
        </p:spPr>
        <p:txBody>
          <a:bodyPr/>
          <a:lstStyle/>
          <a:p>
            <a:r>
              <a:rPr lang="fr-FR" sz="2000" smtClean="0"/>
              <a:t>40 à 60 % des visiteurs d’un site a faible notoriété</a:t>
            </a:r>
          </a:p>
          <a:p>
            <a:endParaRPr lang="fr-FR" sz="2000" smtClean="0"/>
          </a:p>
          <a:p>
            <a:r>
              <a:rPr lang="fr-FR" sz="2000" smtClean="0"/>
              <a:t>On peut cibler les personnes motivées par un projet d’achat </a:t>
            </a:r>
          </a:p>
          <a:p>
            <a:endParaRPr lang="fr-FR" smtClean="0"/>
          </a:p>
        </p:txBody>
      </p:sp>
      <p:pic>
        <p:nvPicPr>
          <p:cNvPr id="1536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3238" y="3716338"/>
            <a:ext cx="8172450" cy="1400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3550" y="404813"/>
            <a:ext cx="8183563" cy="733425"/>
          </a:xfrm>
        </p:spPr>
        <p:txBody>
          <a:bodyPr/>
          <a:lstStyle/>
          <a:p>
            <a:pPr>
              <a:defRPr/>
            </a:pPr>
            <a:r>
              <a:rPr lang="fr-FR" dirty="0" smtClean="0">
                <a:solidFill>
                  <a:srgbClr val="FFC000"/>
                </a:solidFill>
              </a:rPr>
              <a:t>Types de recherche</a:t>
            </a:r>
            <a:endParaRPr lang="fr-FR" dirty="0">
              <a:solidFill>
                <a:srgbClr val="FFC000"/>
              </a:solidFill>
            </a:endParaRPr>
          </a:p>
        </p:txBody>
      </p:sp>
      <p:sp>
        <p:nvSpPr>
          <p:cNvPr id="16387" name="Espace réservé du contenu 2"/>
          <p:cNvSpPr>
            <a:spLocks noGrp="1"/>
          </p:cNvSpPr>
          <p:nvPr>
            <p:ph idx="1"/>
          </p:nvPr>
        </p:nvSpPr>
        <p:spPr>
          <a:xfrm>
            <a:off x="395288" y="1401763"/>
            <a:ext cx="8183562" cy="4187825"/>
          </a:xfrm>
        </p:spPr>
        <p:txBody>
          <a:bodyPr/>
          <a:lstStyle/>
          <a:p>
            <a:pPr lvl="1"/>
            <a:r>
              <a:rPr lang="fr-FR" sz="2000" smtClean="0"/>
              <a:t>Nom du site</a:t>
            </a:r>
          </a:p>
          <a:p>
            <a:pPr lvl="2"/>
            <a:r>
              <a:rPr lang="fr-FR" sz="1800" smtClean="0"/>
              <a:t>Retour de notoriété</a:t>
            </a:r>
          </a:p>
          <a:p>
            <a:pPr lvl="1"/>
            <a:endParaRPr lang="fr-FR" sz="2000" smtClean="0"/>
          </a:p>
          <a:p>
            <a:pPr lvl="1"/>
            <a:r>
              <a:rPr lang="fr-FR" sz="2000" smtClean="0"/>
              <a:t>Par marque vendue</a:t>
            </a:r>
          </a:p>
          <a:p>
            <a:pPr lvl="1"/>
            <a:endParaRPr lang="fr-FR" sz="2000" smtClean="0"/>
          </a:p>
          <a:p>
            <a:pPr lvl="1"/>
            <a:r>
              <a:rPr lang="fr-FR" sz="2000" smtClean="0"/>
              <a:t>Par type de produit </a:t>
            </a:r>
          </a:p>
          <a:p>
            <a:pPr lvl="2"/>
            <a:r>
              <a:rPr lang="fr-FR" sz="1800" smtClean="0"/>
              <a:t>Portails = 165 000 recherches par mois en France</a:t>
            </a:r>
          </a:p>
          <a:p>
            <a:pPr lvl="2"/>
            <a:r>
              <a:rPr lang="fr-FR" sz="1800" smtClean="0"/>
              <a:t>Portail coulissant = 90 500 </a:t>
            </a:r>
          </a:p>
          <a:p>
            <a:pPr lvl="2"/>
            <a:r>
              <a:rPr lang="fr-FR" sz="1800" smtClean="0"/>
              <a:t>Automatisme portail = 74 000</a:t>
            </a:r>
          </a:p>
          <a:p>
            <a:pPr lvl="2"/>
            <a:r>
              <a:rPr lang="fr-FR" sz="1800" smtClean="0"/>
              <a:t>Portail extérieur = 2 900</a:t>
            </a:r>
          </a:p>
          <a:p>
            <a:pPr lvl="2"/>
            <a:r>
              <a:rPr lang="fr-FR" sz="1800" smtClean="0"/>
              <a:t>Portails en kit = 480</a:t>
            </a:r>
          </a:p>
        </p:txBody>
      </p:sp>
      <p:pic>
        <p:nvPicPr>
          <p:cNvPr id="16388" name="Picture 2"/>
          <p:cNvPicPr>
            <a:picLocks noChangeAspect="1" noChangeArrowheads="1"/>
          </p:cNvPicPr>
          <p:nvPr/>
        </p:nvPicPr>
        <p:blipFill>
          <a:blip r:embed="rId2">
            <a:extLst>
              <a:ext uri="{28A0092B-C50C-407E-A947-70E740481C1C}">
                <a14:useLocalDpi xmlns:a14="http://schemas.microsoft.com/office/drawing/2010/main" val="0"/>
              </a:ext>
            </a:extLst>
          </a:blip>
          <a:srcRect l="26706" t="28352" r="28317" b="39560"/>
          <a:stretch>
            <a:fillRect/>
          </a:stretch>
        </p:blipFill>
        <p:spPr bwMode="auto">
          <a:xfrm>
            <a:off x="5003800" y="4437063"/>
            <a:ext cx="3643313" cy="1385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8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5600" y="1196975"/>
            <a:ext cx="3097213" cy="2325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9838" y="1393825"/>
            <a:ext cx="6500812" cy="4338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re 1"/>
          <p:cNvSpPr>
            <a:spLocks noGrp="1"/>
          </p:cNvSpPr>
          <p:nvPr>
            <p:ph type="title"/>
          </p:nvPr>
        </p:nvSpPr>
        <p:spPr>
          <a:xfrm>
            <a:off x="468313" y="476250"/>
            <a:ext cx="8183562" cy="663575"/>
          </a:xfrm>
        </p:spPr>
        <p:txBody>
          <a:bodyPr/>
          <a:lstStyle/>
          <a:p>
            <a:pPr>
              <a:defRPr/>
            </a:pPr>
            <a:r>
              <a:rPr lang="fr-FR" dirty="0" smtClean="0">
                <a:solidFill>
                  <a:srgbClr val="FFC000"/>
                </a:solidFill>
              </a:rPr>
              <a:t>Types de résultats</a:t>
            </a:r>
            <a:endParaRPr lang="fr-FR" dirty="0">
              <a:solidFill>
                <a:srgbClr val="FFC000"/>
              </a:solidFill>
            </a:endParaRPr>
          </a:p>
        </p:txBody>
      </p:sp>
      <p:sp>
        <p:nvSpPr>
          <p:cNvPr id="6" name="Rectangle à coins arrondis 5"/>
          <p:cNvSpPr/>
          <p:nvPr/>
        </p:nvSpPr>
        <p:spPr>
          <a:xfrm>
            <a:off x="7019925" y="1268413"/>
            <a:ext cx="1584325" cy="935037"/>
          </a:xfrm>
          <a:prstGeom prst="wedgeRoundRectCallout">
            <a:avLst>
              <a:gd name="adj1" fmla="val -98480"/>
              <a:gd name="adj2" fmla="val 66633"/>
              <a:gd name="adj3" fmla="val 16667"/>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r>
              <a:rPr lang="fr-FR" sz="1400" dirty="0"/>
              <a:t>ANNONCE PUBLICITAIRE</a:t>
            </a:r>
            <a:endParaRPr lang="fr-FR" sz="1400" dirty="0"/>
          </a:p>
          <a:p>
            <a:pPr algn="ctr">
              <a:defRPr/>
            </a:pPr>
            <a:r>
              <a:rPr lang="fr-FR" sz="1400" dirty="0"/>
              <a:t>(payant)</a:t>
            </a:r>
          </a:p>
        </p:txBody>
      </p:sp>
      <p:sp>
        <p:nvSpPr>
          <p:cNvPr id="7" name="Rectangle à coins arrondis 6"/>
          <p:cNvSpPr/>
          <p:nvPr/>
        </p:nvSpPr>
        <p:spPr>
          <a:xfrm>
            <a:off x="450850" y="4167188"/>
            <a:ext cx="1655763" cy="892175"/>
          </a:xfrm>
          <a:prstGeom prst="wedgeRoundRectCallout">
            <a:avLst>
              <a:gd name="adj1" fmla="val 74381"/>
              <a:gd name="adj2" fmla="val 28293"/>
              <a:gd name="adj3" fmla="val 16667"/>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r>
              <a:rPr lang="fr-FR" sz="1200" dirty="0"/>
              <a:t>REFERENCEMENT NATUREL</a:t>
            </a:r>
          </a:p>
          <a:p>
            <a:pPr algn="ctr">
              <a:defRPr/>
            </a:pPr>
            <a:r>
              <a:rPr lang="fr-FR" sz="1200" dirty="0"/>
              <a:t>(gratuit)</a:t>
            </a:r>
          </a:p>
        </p:txBody>
      </p:sp>
      <p:sp>
        <p:nvSpPr>
          <p:cNvPr id="5" name="Rectangle 4"/>
          <p:cNvSpPr/>
          <p:nvPr/>
        </p:nvSpPr>
        <p:spPr>
          <a:xfrm>
            <a:off x="2392363" y="2420938"/>
            <a:ext cx="3692525" cy="2087562"/>
          </a:xfrm>
          <a:prstGeom prst="rect">
            <a:avLst/>
          </a:prstGeom>
          <a:solidFill>
            <a:schemeClr val="accent3">
              <a:alpha val="10000"/>
            </a:schemeClr>
          </a:solidFill>
        </p:spPr>
        <p:style>
          <a:lnRef idx="3">
            <a:schemeClr val="lt1"/>
          </a:lnRef>
          <a:fillRef idx="1">
            <a:schemeClr val="accent3"/>
          </a:fillRef>
          <a:effectRef idx="1">
            <a:schemeClr val="accent3"/>
          </a:effectRef>
          <a:fontRef idx="minor">
            <a:schemeClr val="lt1"/>
          </a:fontRef>
        </p:style>
        <p:txBody>
          <a:bodyPr anchor="ctr"/>
          <a:lstStyle/>
          <a:p>
            <a:pPr algn="ctr">
              <a:defRPr/>
            </a:pPr>
            <a:endParaRPr lang="fr-FR"/>
          </a:p>
        </p:txBody>
      </p:sp>
      <p:sp>
        <p:nvSpPr>
          <p:cNvPr id="9" name="Rectangle 8"/>
          <p:cNvSpPr/>
          <p:nvPr/>
        </p:nvSpPr>
        <p:spPr>
          <a:xfrm>
            <a:off x="6084888" y="2420938"/>
            <a:ext cx="1655762" cy="3313112"/>
          </a:xfrm>
          <a:prstGeom prst="rect">
            <a:avLst/>
          </a:prstGeom>
          <a:solidFill>
            <a:schemeClr val="accent3">
              <a:alpha val="10000"/>
            </a:schemeClr>
          </a:solidFill>
        </p:spPr>
        <p:style>
          <a:lnRef idx="3">
            <a:schemeClr val="lt1"/>
          </a:lnRef>
          <a:fillRef idx="1">
            <a:schemeClr val="accent3"/>
          </a:fillRef>
          <a:effectRef idx="1">
            <a:schemeClr val="accent3"/>
          </a:effectRef>
          <a:fontRef idx="minor">
            <a:schemeClr val="lt1"/>
          </a:fontRef>
        </p:style>
        <p:txBody>
          <a:bodyPr anchor="ctr"/>
          <a:lstStyle/>
          <a:p>
            <a:pPr algn="ctr">
              <a:defRPr/>
            </a:pPr>
            <a:endParaRPr lang="fr-F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0375" y="260350"/>
            <a:ext cx="8183563" cy="663575"/>
          </a:xfrm>
        </p:spPr>
        <p:txBody>
          <a:bodyPr/>
          <a:lstStyle/>
          <a:p>
            <a:pPr>
              <a:defRPr/>
            </a:pPr>
            <a:r>
              <a:rPr lang="fr-FR" sz="3200" dirty="0" smtClean="0">
                <a:solidFill>
                  <a:srgbClr val="FFC000"/>
                </a:solidFill>
              </a:rPr>
              <a:t>Autres types de résultats</a:t>
            </a:r>
            <a:endParaRPr lang="fr-FR" sz="3200" dirty="0">
              <a:solidFill>
                <a:srgbClr val="FFC000"/>
              </a:solidFill>
            </a:endParaRPr>
          </a:p>
        </p:txBody>
      </p:sp>
      <p:pic>
        <p:nvPicPr>
          <p:cNvPr id="1843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0563" y="911225"/>
            <a:ext cx="4175125" cy="2765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à coins arrondis 9"/>
          <p:cNvSpPr/>
          <p:nvPr/>
        </p:nvSpPr>
        <p:spPr>
          <a:xfrm>
            <a:off x="1993900" y="2133600"/>
            <a:ext cx="1414463" cy="790575"/>
          </a:xfrm>
          <a:prstGeom prst="wedgeRoundRectCallout">
            <a:avLst>
              <a:gd name="adj1" fmla="val 179935"/>
              <a:gd name="adj2" fmla="val 97152"/>
              <a:gd name="adj3" fmla="val 16667"/>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r>
              <a:rPr lang="fr-FR" sz="1200" dirty="0"/>
              <a:t>GOOGLE</a:t>
            </a:r>
          </a:p>
          <a:p>
            <a:pPr algn="ctr">
              <a:defRPr/>
            </a:pPr>
            <a:r>
              <a:rPr lang="fr-FR" sz="1200" dirty="0"/>
              <a:t>SHOPPING</a:t>
            </a:r>
          </a:p>
          <a:p>
            <a:pPr algn="ctr">
              <a:defRPr/>
            </a:pPr>
            <a:r>
              <a:rPr lang="fr-FR" sz="1200" dirty="0"/>
              <a:t>(gratuit)</a:t>
            </a:r>
          </a:p>
        </p:txBody>
      </p:sp>
      <p:pic>
        <p:nvPicPr>
          <p:cNvPr id="1843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2125" y="3429000"/>
            <a:ext cx="4405313" cy="230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à coins arrondis 11"/>
          <p:cNvSpPr/>
          <p:nvPr/>
        </p:nvSpPr>
        <p:spPr>
          <a:xfrm>
            <a:off x="5795963" y="4221163"/>
            <a:ext cx="1412875" cy="792162"/>
          </a:xfrm>
          <a:prstGeom prst="wedgeRoundRectCallout">
            <a:avLst>
              <a:gd name="adj1" fmla="val -284275"/>
              <a:gd name="adj2" fmla="val 36393"/>
              <a:gd name="adj3" fmla="val 16667"/>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r>
              <a:rPr lang="fr-FR" sz="1200" dirty="0"/>
              <a:t>GOOGLE</a:t>
            </a:r>
          </a:p>
          <a:p>
            <a:pPr algn="ctr">
              <a:defRPr/>
            </a:pPr>
            <a:r>
              <a:rPr lang="fr-FR" sz="1200" dirty="0"/>
              <a:t>ADRESSES</a:t>
            </a:r>
          </a:p>
          <a:p>
            <a:pPr algn="ctr">
              <a:defRPr/>
            </a:pPr>
            <a:r>
              <a:rPr lang="fr-FR" sz="1200" dirty="0"/>
              <a:t>(gratuit)</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4613" y="1557338"/>
            <a:ext cx="6923087" cy="169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cap="rnd">
                <a:solidFill>
                  <a:srgbClr val="000000"/>
                </a:solidFill>
                <a:prstDash val="sysDot"/>
                <a:miter lim="800000"/>
                <a:headEnd/>
                <a:tailEnd/>
              </a14:hiddenLine>
            </a:ext>
          </a:extLst>
        </p:spPr>
      </p:pic>
      <p:pic>
        <p:nvPicPr>
          <p:cNvPr id="19459"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3350" y="3171825"/>
            <a:ext cx="5576888" cy="169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cap="rnd">
                <a:solidFill>
                  <a:srgbClr val="000000"/>
                </a:solidFill>
                <a:prstDash val="sysDot"/>
                <a:miter lim="800000"/>
                <a:headEnd/>
                <a:tailEnd/>
              </a14:hiddenLine>
            </a:ext>
          </a:extLst>
        </p:spPr>
      </p:pic>
      <p:pic>
        <p:nvPicPr>
          <p:cNvPr id="19460"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66838" y="4868863"/>
            <a:ext cx="6786562" cy="474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cap="rnd">
                <a:solidFill>
                  <a:srgbClr val="000000"/>
                </a:solidFill>
                <a:prstDash val="sysDot"/>
                <a:miter lim="800000"/>
                <a:headEnd/>
                <a:tailEnd/>
              </a14:hiddenLine>
            </a:ext>
          </a:extLst>
        </p:spPr>
      </p:pic>
      <p:pic>
        <p:nvPicPr>
          <p:cNvPr id="19461"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31913" y="5300663"/>
            <a:ext cx="3359150" cy="113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00" cap="rnd">
                <a:solidFill>
                  <a:srgbClr val="000000"/>
                </a:solidFill>
                <a:prstDash val="sysDot"/>
                <a:miter lim="800000"/>
                <a:headEnd/>
                <a:tailEnd/>
              </a14:hiddenLine>
            </a:ext>
          </a:extLst>
        </p:spPr>
      </p:pic>
      <p:sp>
        <p:nvSpPr>
          <p:cNvPr id="3" name="ZoneTexte 2"/>
          <p:cNvSpPr txBox="1"/>
          <p:nvPr/>
        </p:nvSpPr>
        <p:spPr>
          <a:xfrm>
            <a:off x="468313" y="549275"/>
            <a:ext cx="8207375" cy="1076325"/>
          </a:xfrm>
          <a:prstGeom prst="rect">
            <a:avLst/>
          </a:prstGeom>
          <a:noFill/>
        </p:spPr>
        <p:txBody>
          <a:bodyPr>
            <a:spAutoFit/>
          </a:bodyPr>
          <a:lstStyle/>
          <a:p>
            <a:pPr algn="ctr">
              <a:spcBef>
                <a:spcPts val="1500"/>
              </a:spcBef>
              <a:buSzPct val="45000"/>
              <a:buFont typeface="Wingdings" pitchFamily="2" charset="2"/>
              <a:buNone/>
              <a:defRPr/>
            </a:pPr>
            <a:r>
              <a:rPr lang="en-GB" sz="3200" b="1" dirty="0">
                <a:solidFill>
                  <a:schemeClr val="accent1"/>
                </a:solidFill>
                <a:effectLst>
                  <a:outerShdw blurRad="38100" dist="38100" dir="2700000" algn="tl">
                    <a:srgbClr val="000000">
                      <a:alpha val="43137"/>
                    </a:srgbClr>
                  </a:outerShdw>
                </a:effectLst>
                <a:latin typeface="Arial" charset="0"/>
                <a:cs typeface="Arial" charset="0"/>
              </a:rPr>
              <a:t>Les </a:t>
            </a:r>
            <a:r>
              <a:rPr lang="en-GB" sz="3200" b="1" dirty="0" err="1">
                <a:solidFill>
                  <a:schemeClr val="accent1"/>
                </a:solidFill>
                <a:effectLst>
                  <a:outerShdw blurRad="38100" dist="38100" dir="2700000" algn="tl">
                    <a:srgbClr val="000000">
                      <a:alpha val="43137"/>
                    </a:srgbClr>
                  </a:outerShdw>
                </a:effectLst>
                <a:latin typeface="Arial" charset="0"/>
                <a:cs typeface="Arial" charset="0"/>
              </a:rPr>
              <a:t>réponses</a:t>
            </a:r>
            <a:r>
              <a:rPr lang="en-GB" sz="3200" b="1" dirty="0">
                <a:solidFill>
                  <a:schemeClr val="accent1"/>
                </a:solidFill>
                <a:effectLst>
                  <a:outerShdw blurRad="38100" dist="38100" dir="2700000" algn="tl">
                    <a:srgbClr val="000000">
                      <a:alpha val="43137"/>
                    </a:srgbClr>
                  </a:outerShdw>
                </a:effectLst>
                <a:latin typeface="Arial" charset="0"/>
                <a:cs typeface="Arial" charset="0"/>
              </a:rPr>
              <a:t> ne </a:t>
            </a:r>
            <a:r>
              <a:rPr lang="en-GB" sz="3200" b="1" dirty="0" err="1">
                <a:solidFill>
                  <a:schemeClr val="accent1"/>
                </a:solidFill>
                <a:effectLst>
                  <a:outerShdw blurRad="38100" dist="38100" dir="2700000" algn="tl">
                    <a:srgbClr val="000000">
                      <a:alpha val="43137"/>
                    </a:srgbClr>
                  </a:outerShdw>
                </a:effectLst>
                <a:latin typeface="Arial" charset="0"/>
                <a:cs typeface="Arial" charset="0"/>
              </a:rPr>
              <a:t>sont</a:t>
            </a:r>
            <a:r>
              <a:rPr lang="en-GB" sz="3200" b="1" dirty="0">
                <a:solidFill>
                  <a:schemeClr val="accent1"/>
                </a:solidFill>
                <a:effectLst>
                  <a:outerShdw blurRad="38100" dist="38100" dir="2700000" algn="tl">
                    <a:srgbClr val="000000">
                      <a:alpha val="43137"/>
                    </a:srgbClr>
                  </a:outerShdw>
                </a:effectLst>
                <a:latin typeface="Arial" charset="0"/>
                <a:cs typeface="Arial" charset="0"/>
              </a:rPr>
              <a:t> pas </a:t>
            </a:r>
            <a:r>
              <a:rPr lang="en-GB" sz="3200" b="1" dirty="0" err="1">
                <a:solidFill>
                  <a:schemeClr val="accent1"/>
                </a:solidFill>
                <a:effectLst>
                  <a:outerShdw blurRad="38100" dist="38100" dir="2700000" algn="tl">
                    <a:srgbClr val="000000">
                      <a:alpha val="43137"/>
                    </a:srgbClr>
                  </a:outerShdw>
                </a:effectLst>
                <a:latin typeface="Arial" charset="0"/>
                <a:cs typeface="Arial" charset="0"/>
              </a:rPr>
              <a:t>identiques</a:t>
            </a:r>
            <a:r>
              <a:rPr lang="en-GB" sz="3200" b="1" dirty="0">
                <a:solidFill>
                  <a:schemeClr val="accent1"/>
                </a:solidFill>
                <a:effectLst>
                  <a:outerShdw blurRad="38100" dist="38100" dir="2700000" algn="tl">
                    <a:srgbClr val="000000">
                      <a:alpha val="43137"/>
                    </a:srgbClr>
                  </a:outerShdw>
                </a:effectLst>
                <a:latin typeface="Arial" charset="0"/>
                <a:cs typeface="Arial" charset="0"/>
              </a:rPr>
              <a:t> </a:t>
            </a:r>
            <a:r>
              <a:rPr lang="en-GB" sz="3200" b="1" dirty="0" err="1">
                <a:solidFill>
                  <a:schemeClr val="accent1"/>
                </a:solidFill>
                <a:effectLst>
                  <a:outerShdw blurRad="38100" dist="38100" dir="2700000" algn="tl">
                    <a:srgbClr val="000000">
                      <a:alpha val="43137"/>
                    </a:srgbClr>
                  </a:outerShdw>
                </a:effectLst>
                <a:latin typeface="Arial" charset="0"/>
                <a:cs typeface="Arial" charset="0"/>
              </a:rPr>
              <a:t>selon</a:t>
            </a:r>
            <a:r>
              <a:rPr lang="en-GB" sz="3200" b="1" dirty="0">
                <a:solidFill>
                  <a:schemeClr val="accent1"/>
                </a:solidFill>
                <a:effectLst>
                  <a:outerShdw blurRad="38100" dist="38100" dir="2700000" algn="tl">
                    <a:srgbClr val="000000">
                      <a:alpha val="43137"/>
                    </a:srgbClr>
                  </a:outerShdw>
                </a:effectLst>
                <a:latin typeface="Arial" charset="0"/>
                <a:cs typeface="Arial" charset="0"/>
              </a:rPr>
              <a:t> les </a:t>
            </a:r>
            <a:r>
              <a:rPr lang="en-GB" sz="3200" b="1" dirty="0" err="1">
                <a:solidFill>
                  <a:schemeClr val="accent1"/>
                </a:solidFill>
                <a:effectLst>
                  <a:outerShdw blurRad="38100" dist="38100" dir="2700000" algn="tl">
                    <a:srgbClr val="000000">
                      <a:alpha val="43137"/>
                    </a:srgbClr>
                  </a:outerShdw>
                </a:effectLst>
                <a:latin typeface="Arial" charset="0"/>
                <a:cs typeface="Arial" charset="0"/>
              </a:rPr>
              <a:t>moteurs</a:t>
            </a:r>
            <a:endParaRPr lang="en-GB" sz="3200" b="1" dirty="0">
              <a:solidFill>
                <a:schemeClr val="accent1"/>
              </a:solidFill>
              <a:effectLst>
                <a:outerShdw blurRad="38100" dist="38100" dir="2700000" algn="tl">
                  <a:srgbClr val="000000">
                    <a:alpha val="43137"/>
                  </a:srgbClr>
                </a:outerShdw>
              </a:effectLst>
              <a:latin typeface="Arial" charset="0"/>
              <a:cs typeface="Arial" charset="0"/>
            </a:endParaRP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ZoneTexte 7"/>
          <p:cNvSpPr txBox="1">
            <a:spLocks noChangeArrowheads="1"/>
          </p:cNvSpPr>
          <p:nvPr/>
        </p:nvSpPr>
        <p:spPr bwMode="auto">
          <a:xfrm>
            <a:off x="395288" y="476250"/>
            <a:ext cx="8353425"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charset="0"/>
                <a:cs typeface="Arial" charset="0"/>
              </a:defRPr>
            </a:lvl1pPr>
            <a:lvl2pPr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lvl="1" algn="ctr" eaLnBrk="1" hangingPunct="1">
              <a:buFont typeface="Wingdings" pitchFamily="2" charset="2"/>
              <a:buNone/>
              <a:defRPr/>
            </a:pPr>
            <a:r>
              <a:rPr lang="de-DE" sz="3200" b="1" dirty="0" smtClean="0">
                <a:solidFill>
                  <a:schemeClr val="accent1"/>
                </a:solidFill>
                <a:effectLst>
                  <a:outerShdw blurRad="38100" dist="38100" dir="2700000" algn="tl">
                    <a:srgbClr val="000000">
                      <a:alpha val="43137"/>
                    </a:srgbClr>
                  </a:outerShdw>
                </a:effectLst>
                <a:latin typeface="+mj-lt"/>
              </a:rPr>
              <a:t>Les </a:t>
            </a:r>
            <a:r>
              <a:rPr lang="de-DE" sz="3200" b="1" dirty="0" err="1" smtClean="0">
                <a:solidFill>
                  <a:schemeClr val="accent1"/>
                </a:solidFill>
                <a:effectLst>
                  <a:outerShdw blurRad="38100" dist="38100" dir="2700000" algn="tl">
                    <a:srgbClr val="000000">
                      <a:alpha val="43137"/>
                    </a:srgbClr>
                  </a:outerShdw>
                </a:effectLst>
                <a:latin typeface="+mj-lt"/>
              </a:rPr>
              <a:t>parts</a:t>
            </a:r>
            <a:r>
              <a:rPr lang="de-DE" sz="3200" b="1" dirty="0" smtClean="0">
                <a:solidFill>
                  <a:schemeClr val="accent1"/>
                </a:solidFill>
                <a:effectLst>
                  <a:outerShdw blurRad="38100" dist="38100" dir="2700000" algn="tl">
                    <a:srgbClr val="000000">
                      <a:alpha val="43137"/>
                    </a:srgbClr>
                  </a:outerShdw>
                </a:effectLst>
                <a:latin typeface="+mj-lt"/>
              </a:rPr>
              <a:t> de </a:t>
            </a:r>
            <a:r>
              <a:rPr lang="de-DE" sz="3200" b="1" dirty="0" err="1" smtClean="0">
                <a:solidFill>
                  <a:schemeClr val="accent1"/>
                </a:solidFill>
                <a:effectLst>
                  <a:outerShdw blurRad="38100" dist="38100" dir="2700000" algn="tl">
                    <a:srgbClr val="000000">
                      <a:alpha val="43137"/>
                    </a:srgbClr>
                  </a:outerShdw>
                </a:effectLst>
                <a:latin typeface="+mj-lt"/>
              </a:rPr>
              <a:t>marché</a:t>
            </a:r>
            <a:r>
              <a:rPr lang="de-DE" sz="3200" b="1" dirty="0" smtClean="0">
                <a:solidFill>
                  <a:schemeClr val="accent1"/>
                </a:solidFill>
                <a:effectLst>
                  <a:outerShdw blurRad="38100" dist="38100" dir="2700000" algn="tl">
                    <a:srgbClr val="000000">
                      <a:alpha val="43137"/>
                    </a:srgbClr>
                  </a:outerShdw>
                </a:effectLst>
                <a:latin typeface="+mj-lt"/>
              </a:rPr>
              <a:t> des</a:t>
            </a:r>
          </a:p>
          <a:p>
            <a:pPr lvl="1" algn="ctr" eaLnBrk="1" hangingPunct="1">
              <a:buFont typeface="Wingdings" pitchFamily="2" charset="2"/>
              <a:buNone/>
              <a:defRPr/>
            </a:pPr>
            <a:r>
              <a:rPr lang="de-DE" sz="3200" b="1" dirty="0" err="1" smtClean="0">
                <a:solidFill>
                  <a:schemeClr val="accent1"/>
                </a:solidFill>
                <a:effectLst>
                  <a:outerShdw blurRad="38100" dist="38100" dir="2700000" algn="tl">
                    <a:srgbClr val="000000">
                      <a:alpha val="43137"/>
                    </a:srgbClr>
                  </a:outerShdw>
                </a:effectLst>
                <a:latin typeface="+mj-lt"/>
              </a:rPr>
              <a:t>moteurs</a:t>
            </a:r>
            <a:r>
              <a:rPr lang="de-DE" sz="3200" b="1" dirty="0" smtClean="0">
                <a:solidFill>
                  <a:schemeClr val="accent1"/>
                </a:solidFill>
                <a:effectLst>
                  <a:outerShdw blurRad="38100" dist="38100" dir="2700000" algn="tl">
                    <a:srgbClr val="000000">
                      <a:alpha val="43137"/>
                    </a:srgbClr>
                  </a:outerShdw>
                </a:effectLst>
                <a:latin typeface="+mj-lt"/>
              </a:rPr>
              <a:t> de </a:t>
            </a:r>
            <a:r>
              <a:rPr lang="de-DE" sz="3200" b="1" dirty="0" err="1" smtClean="0">
                <a:solidFill>
                  <a:schemeClr val="accent1"/>
                </a:solidFill>
                <a:effectLst>
                  <a:outerShdw blurRad="38100" dist="38100" dir="2700000" algn="tl">
                    <a:srgbClr val="000000">
                      <a:alpha val="43137"/>
                    </a:srgbClr>
                  </a:outerShdw>
                </a:effectLst>
                <a:latin typeface="+mj-lt"/>
              </a:rPr>
              <a:t>recherches</a:t>
            </a:r>
            <a:endParaRPr lang="fr-FR" sz="2400" b="1" dirty="0" smtClean="0">
              <a:solidFill>
                <a:schemeClr val="accent1"/>
              </a:solidFill>
              <a:effectLst>
                <a:outerShdw blurRad="38100" dist="38100" dir="2700000" algn="tl">
                  <a:srgbClr val="000000">
                    <a:alpha val="43137"/>
                  </a:srgbClr>
                </a:outerShdw>
              </a:effectLst>
              <a:latin typeface="+mj-lt"/>
            </a:endParaRPr>
          </a:p>
        </p:txBody>
      </p:sp>
      <p:pic>
        <p:nvPicPr>
          <p:cNvPr id="2048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709738"/>
            <a:ext cx="4044950" cy="474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4"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7900" y="2133600"/>
            <a:ext cx="3824288" cy="3887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5288" y="500063"/>
            <a:ext cx="8424862" cy="1200150"/>
          </a:xfrm>
        </p:spPr>
        <p:txBody>
          <a:bodyPr>
            <a:noAutofit/>
          </a:bodyPr>
          <a:lstStyle/>
          <a:p>
            <a:pPr eaLnBrk="1" fontAlgn="auto" hangingPunct="1">
              <a:spcAft>
                <a:spcPts val="0"/>
              </a:spcAft>
              <a:defRPr/>
            </a:pPr>
            <a:r>
              <a:rPr lang="fr-FR" sz="4000" dirty="0" smtClean="0">
                <a:solidFill>
                  <a:schemeClr val="accent1">
                    <a:tint val="88000"/>
                    <a:satMod val="150000"/>
                  </a:schemeClr>
                </a:solidFill>
              </a:rPr>
              <a:t>Comment augmenter son trafic moteur ?</a:t>
            </a:r>
            <a:endParaRPr lang="fr-FR" sz="4000" dirty="0">
              <a:solidFill>
                <a:schemeClr val="accent1">
                  <a:tint val="88000"/>
                  <a:satMod val="150000"/>
                </a:schemeClr>
              </a:solidFill>
            </a:endParaRPr>
          </a:p>
        </p:txBody>
      </p:sp>
      <p:pic>
        <p:nvPicPr>
          <p:cNvPr id="2150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163" y="1268413"/>
            <a:ext cx="1714500" cy="125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8" name="ZoneTexte 4"/>
          <p:cNvSpPr txBox="1">
            <a:spLocks noChangeArrowheads="1"/>
          </p:cNvSpPr>
          <p:nvPr/>
        </p:nvSpPr>
        <p:spPr bwMode="auto">
          <a:xfrm>
            <a:off x="611188" y="2138363"/>
            <a:ext cx="30003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FR" sz="2000" b="1" u="sng"/>
              <a:t>Une seule solution :</a:t>
            </a:r>
          </a:p>
        </p:txBody>
      </p:sp>
      <p:pic>
        <p:nvPicPr>
          <p:cNvPr id="2150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8175" y="2924175"/>
            <a:ext cx="5000625" cy="250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ctrTitle"/>
          </p:nvPr>
        </p:nvSpPr>
        <p:spPr>
          <a:xfrm>
            <a:off x="714375" y="642938"/>
            <a:ext cx="7643813" cy="642937"/>
          </a:xfrm>
        </p:spPr>
        <p:txBody>
          <a:bodyPr rtlCol="0">
            <a:noAutofit/>
          </a:bodyPr>
          <a:lstStyle/>
          <a:p>
            <a:pPr eaLnBrk="1" fontAlgn="auto" hangingPunct="1">
              <a:spcAft>
                <a:spcPts val="0"/>
              </a:spcAft>
              <a:defRPr/>
            </a:pPr>
            <a:r>
              <a:rPr lang="fr-FR" sz="4000" dirty="0" smtClean="0">
                <a:solidFill>
                  <a:srgbClr val="EB600B"/>
                </a:solidFill>
              </a:rPr>
              <a:t>Le référencement Naturel </a:t>
            </a:r>
            <a:endParaRPr lang="fr-FR" sz="2800" dirty="0" smtClean="0">
              <a:solidFill>
                <a:srgbClr val="EB600B"/>
              </a:solidFill>
            </a:endParaRPr>
          </a:p>
        </p:txBody>
      </p:sp>
      <p:sp>
        <p:nvSpPr>
          <p:cNvPr id="22531" name="Rectangle 4"/>
          <p:cNvSpPr>
            <a:spLocks noChangeArrowheads="1"/>
          </p:cNvSpPr>
          <p:nvPr/>
        </p:nvSpPr>
        <p:spPr bwMode="auto">
          <a:xfrm>
            <a:off x="571500" y="3857625"/>
            <a:ext cx="8072438"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FR" sz="2000"/>
              <a:t>Le </a:t>
            </a:r>
            <a:r>
              <a:rPr lang="fr-FR" sz="2000" b="1"/>
              <a:t>référencement naturel </a:t>
            </a:r>
            <a:r>
              <a:rPr lang="fr-FR" sz="2000"/>
              <a:t>est un ensemble de savoir-faire et de techniques visant à positionner efficacement et durablement une page internet sur les bons mots-clés (c'est-à-dire sur les mots-clés correspondant à l'activité mais aussi à la demande des internautes) et ce, dans les pages de </a:t>
            </a:r>
            <a:r>
              <a:rPr lang="fr-FR" sz="2000" b="1"/>
              <a:t>résultats naturels </a:t>
            </a:r>
            <a:r>
              <a:rPr lang="fr-FR" sz="2000"/>
              <a:t>(organiques, c-à-d non sponsorisés) de l'ensemble des moteurs</a:t>
            </a:r>
            <a:r>
              <a:rPr lang="fr-FR" sz="2000" b="1"/>
              <a:t> </a:t>
            </a:r>
            <a:r>
              <a:rPr lang="fr-FR" sz="2000"/>
              <a:t>de recherche. </a:t>
            </a:r>
          </a:p>
        </p:txBody>
      </p:sp>
      <p:pic>
        <p:nvPicPr>
          <p:cNvPr id="2253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6125" y="1428750"/>
            <a:ext cx="1928813" cy="193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ctrTitle"/>
          </p:nvPr>
        </p:nvSpPr>
        <p:spPr>
          <a:xfrm>
            <a:off x="468313" y="404813"/>
            <a:ext cx="8175625" cy="1511300"/>
          </a:xfrm>
        </p:spPr>
        <p:txBody>
          <a:bodyPr rtlCol="0">
            <a:noAutofit/>
          </a:bodyPr>
          <a:lstStyle/>
          <a:p>
            <a:pPr eaLnBrk="1" fontAlgn="auto" hangingPunct="1">
              <a:spcAft>
                <a:spcPts val="0"/>
              </a:spcAft>
              <a:defRPr/>
            </a:pPr>
            <a:r>
              <a:rPr lang="fr-FR" sz="4000" dirty="0">
                <a:solidFill>
                  <a:srgbClr val="EB600B"/>
                </a:solidFill>
              </a:rPr>
              <a:t>Les bases du référencement naturel</a:t>
            </a:r>
            <a:endParaRPr lang="fr-FR" sz="4000" dirty="0" smtClean="0">
              <a:solidFill>
                <a:srgbClr val="EB600B"/>
              </a:solidFill>
            </a:endParaRPr>
          </a:p>
        </p:txBody>
      </p:sp>
      <p:sp>
        <p:nvSpPr>
          <p:cNvPr id="23555" name="Text Box 2"/>
          <p:cNvSpPr txBox="1">
            <a:spLocks noChangeArrowheads="1"/>
          </p:cNvSpPr>
          <p:nvPr/>
        </p:nvSpPr>
        <p:spPr bwMode="auto">
          <a:xfrm>
            <a:off x="539750" y="3573463"/>
            <a:ext cx="8077200" cy="269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marL="457200" indent="-4572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itchFamily="34" charset="0"/>
                <a:cs typeface="Arial" pitchFamily="34" charset="0"/>
              </a:defRPr>
            </a:lvl1pPr>
            <a:lvl2pPr marL="742950" indent="-28575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itchFamily="34" charset="0"/>
                <a:cs typeface="Arial" pitchFamily="34" charset="0"/>
              </a:defRPr>
            </a:lvl2pPr>
            <a:lvl3pPr marL="11430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itchFamily="34" charset="0"/>
                <a:cs typeface="Arial" pitchFamily="34" charset="0"/>
              </a:defRPr>
            </a:lvl3pPr>
            <a:lvl4pPr marL="16002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itchFamily="34" charset="0"/>
                <a:cs typeface="Arial" pitchFamily="34" charset="0"/>
              </a:defRPr>
            </a:lvl4pPr>
            <a:lvl5pPr marL="20574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itchFamily="34" charset="0"/>
                <a:cs typeface="Arial" pitchFamily="34" charset="0"/>
              </a:defRPr>
            </a:lvl9pPr>
          </a:lstStyle>
          <a:p>
            <a:pPr eaLnBrk="1" hangingPunct="1">
              <a:spcBef>
                <a:spcPts val="1500"/>
              </a:spcBef>
              <a:buFont typeface="Verdana" pitchFamily="34" charset="0"/>
              <a:buAutoNum type="arabicPeriod"/>
            </a:pPr>
            <a:r>
              <a:rPr lang="fr-FR" sz="1600" b="1" u="sng"/>
              <a:t>La structure du site </a:t>
            </a:r>
            <a:r>
              <a:rPr lang="fr-FR" sz="1600"/>
              <a:t>: optimiser l’arborescence du site, les liens entre les pages, la nomenclature des fichiers (pages, images…), celle des urls, la hiérarchie des contenus (titres, sous-titres…), etc.</a:t>
            </a:r>
          </a:p>
          <a:p>
            <a:pPr eaLnBrk="1" hangingPunct="1">
              <a:spcBef>
                <a:spcPts val="1500"/>
              </a:spcBef>
              <a:buFont typeface="Verdana" pitchFamily="34" charset="0"/>
              <a:buAutoNum type="arabicPeriod"/>
            </a:pPr>
            <a:r>
              <a:rPr lang="fr-FR" sz="1600" b="1" u="sng"/>
              <a:t>Le contenu du site  </a:t>
            </a:r>
            <a:r>
              <a:rPr lang="fr-FR" sz="1600"/>
              <a:t>: Il faut écrire pour ses lecteurs ET pour les moteurs également. Il s'agit d'optimiser les contenus de votre site, les textes surtout, selon les mots-clés qui vous importent. Répétition raisonnée des termes, leur mention en haut de page, dans les titres, leur mise en relief, etc.</a:t>
            </a:r>
          </a:p>
          <a:p>
            <a:pPr eaLnBrk="1" hangingPunct="1">
              <a:spcBef>
                <a:spcPts val="1500"/>
              </a:spcBef>
              <a:buFont typeface="Verdana" pitchFamily="34" charset="0"/>
              <a:buAutoNum type="arabicPeriod"/>
            </a:pPr>
            <a:r>
              <a:rPr lang="fr-FR" sz="1600" b="1" u="sng"/>
              <a:t>La popularité du site </a:t>
            </a:r>
            <a:r>
              <a:rPr lang="fr-FR" sz="1600"/>
              <a:t>: Elle se mesure par les liens que font des sites tiers vers le vôtre mais désormais aussi avec les signaux sociaux et votre e-réputation</a:t>
            </a:r>
          </a:p>
        </p:txBody>
      </p:sp>
      <p:pic>
        <p:nvPicPr>
          <p:cNvPr id="2355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175" y="1620838"/>
            <a:ext cx="3671888" cy="194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5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08400" y="1412875"/>
            <a:ext cx="2519363" cy="2017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itre 1"/>
          <p:cNvSpPr>
            <a:spLocks noGrp="1"/>
          </p:cNvSpPr>
          <p:nvPr>
            <p:ph type="ctrTitle"/>
          </p:nvPr>
        </p:nvSpPr>
        <p:spPr>
          <a:xfrm>
            <a:off x="468313" y="260350"/>
            <a:ext cx="8175625" cy="720725"/>
          </a:xfrm>
        </p:spPr>
        <p:txBody>
          <a:bodyPr rtlCol="0">
            <a:noAutofit/>
          </a:bodyPr>
          <a:lstStyle/>
          <a:p>
            <a:pPr algn="ctr" eaLnBrk="1" fontAlgn="auto" hangingPunct="1">
              <a:spcAft>
                <a:spcPts val="0"/>
              </a:spcAft>
              <a:defRPr/>
            </a:pPr>
            <a:r>
              <a:rPr lang="fr-FR" sz="3200" dirty="0" smtClean="0">
                <a:solidFill>
                  <a:srgbClr val="EB600B"/>
                </a:solidFill>
              </a:rPr>
              <a:t>Optimisation des balises </a:t>
            </a:r>
            <a:endParaRPr lang="fr-FR" sz="3200" dirty="0">
              <a:solidFill>
                <a:srgbClr val="EB600B"/>
              </a:solidFill>
            </a:endParaRPr>
          </a:p>
        </p:txBody>
      </p:sp>
      <p:pic>
        <p:nvPicPr>
          <p:cNvPr id="24579"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288" y="981075"/>
            <a:ext cx="4392612" cy="2600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80"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72000" y="973138"/>
            <a:ext cx="4267200" cy="2600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81" name="Picture 8"/>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6713" y="3797300"/>
            <a:ext cx="4343400" cy="272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à coins arrondis 1"/>
          <p:cNvSpPr/>
          <p:nvPr/>
        </p:nvSpPr>
        <p:spPr>
          <a:xfrm>
            <a:off x="4673600" y="3716338"/>
            <a:ext cx="4075113" cy="2665412"/>
          </a:xfrm>
          <a:prstGeom prst="roundRect">
            <a:avLst/>
          </a:prstGeom>
        </p:spPr>
        <p:style>
          <a:lnRef idx="1">
            <a:schemeClr val="dk1"/>
          </a:lnRef>
          <a:fillRef idx="2">
            <a:schemeClr val="dk1"/>
          </a:fillRef>
          <a:effectRef idx="1">
            <a:schemeClr val="dk1"/>
          </a:effectRef>
          <a:fontRef idx="minor">
            <a:schemeClr val="dk1"/>
          </a:fontRef>
        </p:style>
        <p:txBody>
          <a:bodyPr anchor="ctr"/>
          <a:lstStyle/>
          <a:p>
            <a:pPr>
              <a:defRPr/>
            </a:pPr>
            <a:endParaRPr lang="fr-FR" sz="700" dirty="0"/>
          </a:p>
        </p:txBody>
      </p:sp>
      <p:sp>
        <p:nvSpPr>
          <p:cNvPr id="24583" name="ZoneTexte 2"/>
          <p:cNvSpPr txBox="1">
            <a:spLocks noChangeArrowheads="1"/>
          </p:cNvSpPr>
          <p:nvPr/>
        </p:nvSpPr>
        <p:spPr bwMode="auto">
          <a:xfrm>
            <a:off x="4933950" y="3797300"/>
            <a:ext cx="1851025" cy="298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FR" sz="1000" u="sng"/>
              <a:t>Le fichier robots.txt </a:t>
            </a:r>
          </a:p>
          <a:p>
            <a:pPr eaLnBrk="1" hangingPunct="1"/>
            <a:endParaRPr lang="fr-FR" sz="1000"/>
          </a:p>
          <a:p>
            <a:pPr eaLnBrk="1" hangingPunct="1"/>
            <a:r>
              <a:rPr lang="fr-FR" sz="1000"/>
              <a:t>Ce fichier explique au moteur où il ne doit pas aller, avec l’instruction : « Disallow » suivie soit d’un répertoire, soit d’un fichier.</a:t>
            </a:r>
          </a:p>
          <a:p>
            <a:pPr eaLnBrk="1" hangingPunct="1"/>
            <a:r>
              <a:rPr lang="fr-FR" sz="1000"/>
              <a:t>User-agent: *</a:t>
            </a:r>
          </a:p>
          <a:p>
            <a:pPr eaLnBrk="1" hangingPunct="1"/>
            <a:r>
              <a:rPr lang="fr-FR" sz="1000"/>
              <a:t>Disallow: /cgi-bin/</a:t>
            </a:r>
          </a:p>
          <a:p>
            <a:pPr eaLnBrk="1" hangingPunct="1"/>
            <a:r>
              <a:rPr lang="fr-FR" sz="1000"/>
              <a:t>Disallow: /tempo/</a:t>
            </a:r>
          </a:p>
          <a:p>
            <a:pPr eaLnBrk="1" hangingPunct="1"/>
            <a:r>
              <a:rPr lang="fr-FR" sz="1000"/>
              <a:t>Disallow: /abonnes/prix.html</a:t>
            </a:r>
          </a:p>
          <a:p>
            <a:pPr eaLnBrk="1" hangingPunct="1"/>
            <a:r>
              <a:rPr lang="fr-FR" sz="1000"/>
              <a:t>User-agent: Googlebot</a:t>
            </a:r>
          </a:p>
          <a:p>
            <a:pPr eaLnBrk="1" hangingPunct="1"/>
            <a:r>
              <a:rPr lang="fr-FR" sz="1000"/>
              <a:t>Disallow: /cgi-bin/</a:t>
            </a:r>
          </a:p>
          <a:p>
            <a:pPr eaLnBrk="1" hangingPunct="1"/>
            <a:r>
              <a:rPr lang="fr-FR" sz="1000"/>
              <a:t>Disallow: /perso/</a:t>
            </a:r>
          </a:p>
          <a:p>
            <a:pPr eaLnBrk="1" hangingPunct="1"/>
            <a:r>
              <a:rPr lang="fr-FR" sz="1000"/>
              <a:t>Disallow: /entravaux/</a:t>
            </a:r>
          </a:p>
          <a:p>
            <a:pPr eaLnBrk="1" hangingPunct="1"/>
            <a:r>
              <a:rPr lang="fr-FR" sz="1000"/>
              <a:t>Disallow: /admin/</a:t>
            </a:r>
          </a:p>
          <a:p>
            <a:pPr eaLnBrk="1" hangingPunct="1"/>
            <a:endParaRPr lang="fr-FR" sz="1000"/>
          </a:p>
          <a:p>
            <a:pPr eaLnBrk="1" hangingPunct="1"/>
            <a:endParaRPr lang="fr-FR"/>
          </a:p>
        </p:txBody>
      </p:sp>
      <p:sp>
        <p:nvSpPr>
          <p:cNvPr id="24584" name="ZoneTexte 43"/>
          <p:cNvSpPr txBox="1">
            <a:spLocks noChangeArrowheads="1"/>
          </p:cNvSpPr>
          <p:nvPr/>
        </p:nvSpPr>
        <p:spPr bwMode="auto">
          <a:xfrm>
            <a:off x="6710363" y="3797300"/>
            <a:ext cx="1952625"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FR" sz="1000" u="sng"/>
              <a:t>Le fichier sitemap</a:t>
            </a:r>
          </a:p>
          <a:p>
            <a:pPr eaLnBrk="1" hangingPunct="1"/>
            <a:endParaRPr lang="fr-FR" sz="800"/>
          </a:p>
          <a:p>
            <a:pPr eaLnBrk="1" hangingPunct="1"/>
            <a:r>
              <a:rPr lang="fr-FR" sz="900"/>
              <a:t>Fichier Sitemap = plan du site au format xml </a:t>
            </a:r>
          </a:p>
          <a:p>
            <a:pPr eaLnBrk="1" hangingPunct="1"/>
            <a:r>
              <a:rPr lang="fr-FR" sz="900"/>
              <a:t>Il s’agit de la liste des adresses de vos pages.</a:t>
            </a:r>
          </a:p>
          <a:p>
            <a:pPr eaLnBrk="1" hangingPunct="1"/>
            <a:r>
              <a:rPr lang="fr-FR" sz="900"/>
              <a:t>4 informations sont distinguées : adresse – dernière modification – fréquence de mise à jour – priorité d’indexation.</a:t>
            </a:r>
          </a:p>
          <a:p>
            <a:pPr eaLnBrk="1" hangingPunct="1"/>
            <a:r>
              <a:rPr lang="fr-FR" sz="800"/>
              <a:t>&lt;urlset&gt;</a:t>
            </a:r>
          </a:p>
          <a:p>
            <a:pPr eaLnBrk="1" hangingPunct="1"/>
            <a:r>
              <a:rPr lang="fr-FR" sz="800"/>
              <a:t>&lt;url&gt;</a:t>
            </a:r>
          </a:p>
          <a:p>
            <a:pPr eaLnBrk="1" hangingPunct="1"/>
            <a:r>
              <a:rPr lang="fr-FR" sz="800"/>
              <a:t>&lt;loc&gt;http://www.lemechantlipdub.fr/&lt;/loc&gt;</a:t>
            </a:r>
          </a:p>
          <a:p>
            <a:pPr eaLnBrk="1" hangingPunct="1"/>
            <a:r>
              <a:rPr lang="fr-FR" sz="800"/>
              <a:t>&lt;lastmod&gt;2009-04-04&lt;/lastmod&gt;</a:t>
            </a:r>
          </a:p>
          <a:p>
            <a:pPr eaLnBrk="1" hangingPunct="1"/>
            <a:r>
              <a:rPr lang="fr-FR" sz="800"/>
              <a:t>&lt;changefreq&gt;daily&lt;/changefreq&gt;</a:t>
            </a:r>
          </a:p>
          <a:p>
            <a:pPr eaLnBrk="1" hangingPunct="1"/>
            <a:r>
              <a:rPr lang="fr-FR" sz="800"/>
              <a:t>&lt;priority&gt;1&lt;/priority&gt;</a:t>
            </a:r>
          </a:p>
          <a:p>
            <a:pPr eaLnBrk="1" hangingPunct="1"/>
            <a:r>
              <a:rPr lang="fr-FR" sz="800"/>
              <a:t>&lt;/url&gt;</a:t>
            </a:r>
          </a:p>
          <a:p>
            <a:pPr eaLnBrk="1" hangingPunct="1"/>
            <a:r>
              <a:rPr lang="fr-FR" sz="800"/>
              <a:t>&lt;/urlset&gt;</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ZoneTexte 19"/>
          <p:cNvSpPr txBox="1">
            <a:spLocks noChangeArrowheads="1"/>
          </p:cNvSpPr>
          <p:nvPr/>
        </p:nvSpPr>
        <p:spPr bwMode="auto">
          <a:xfrm>
            <a:off x="468313" y="4286250"/>
            <a:ext cx="17399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fr-FR" sz="1000"/>
              <a:t>Page d’accueil</a:t>
            </a:r>
          </a:p>
          <a:p>
            <a:pPr algn="ctr" eaLnBrk="1" hangingPunct="1"/>
            <a:r>
              <a:rPr lang="fr-FR" sz="1000"/>
              <a:t>www.nom-de-domaine.com</a:t>
            </a:r>
          </a:p>
        </p:txBody>
      </p:sp>
      <p:pic>
        <p:nvPicPr>
          <p:cNvPr id="25603" name="Image 13" descr="filenew.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9588" y="3221038"/>
            <a:ext cx="1012825" cy="103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4" name="Image 15" descr="folder_blue.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36788" y="1700213"/>
            <a:ext cx="1014412"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5" name="Image 16" descr="folder_blue.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36788" y="2795588"/>
            <a:ext cx="1014412"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Image 17" descr="folder_blue.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36788" y="3890963"/>
            <a:ext cx="1014412"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7" name="Image 18" descr="folder_blue.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36788" y="4983163"/>
            <a:ext cx="1014412"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8" name="ZoneTexte 20"/>
          <p:cNvSpPr txBox="1">
            <a:spLocks noChangeArrowheads="1"/>
          </p:cNvSpPr>
          <p:nvPr/>
        </p:nvSpPr>
        <p:spPr bwMode="auto">
          <a:xfrm>
            <a:off x="3094038" y="2187575"/>
            <a:ext cx="262413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FR" sz="1000"/>
              <a:t>Catégorie 1 : /expression-cle-secondaire-1/</a:t>
            </a:r>
          </a:p>
        </p:txBody>
      </p:sp>
      <p:sp>
        <p:nvSpPr>
          <p:cNvPr id="25609" name="ZoneTexte 21"/>
          <p:cNvSpPr txBox="1">
            <a:spLocks noChangeArrowheads="1"/>
          </p:cNvSpPr>
          <p:nvPr/>
        </p:nvSpPr>
        <p:spPr bwMode="auto">
          <a:xfrm>
            <a:off x="3094038" y="3282950"/>
            <a:ext cx="262413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FR" sz="1000"/>
              <a:t>Catégorie 2 : /expression-cle-secondaire-2/</a:t>
            </a:r>
          </a:p>
        </p:txBody>
      </p:sp>
      <p:sp>
        <p:nvSpPr>
          <p:cNvPr id="25610" name="ZoneTexte 22"/>
          <p:cNvSpPr txBox="1">
            <a:spLocks noChangeArrowheads="1"/>
          </p:cNvSpPr>
          <p:nvPr/>
        </p:nvSpPr>
        <p:spPr bwMode="auto">
          <a:xfrm>
            <a:off x="3094038" y="4378325"/>
            <a:ext cx="262413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FR" sz="1000"/>
              <a:t>Catégorie 3 : /expression-cle-secondaire-3/</a:t>
            </a:r>
          </a:p>
        </p:txBody>
      </p:sp>
      <p:sp>
        <p:nvSpPr>
          <p:cNvPr id="25611" name="ZoneTexte 23"/>
          <p:cNvSpPr txBox="1">
            <a:spLocks noChangeArrowheads="1"/>
          </p:cNvSpPr>
          <p:nvPr/>
        </p:nvSpPr>
        <p:spPr bwMode="auto">
          <a:xfrm>
            <a:off x="3094038" y="5446713"/>
            <a:ext cx="262413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FR" sz="1000"/>
              <a:t>Catégorie 4 : /expression-cle-secondaire-4/</a:t>
            </a:r>
          </a:p>
        </p:txBody>
      </p:sp>
      <p:pic>
        <p:nvPicPr>
          <p:cNvPr id="25612" name="Image 24" descr="filenew.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791200" y="1876425"/>
            <a:ext cx="303213" cy="31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3" name="Image 25" descr="filenew.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791200" y="2241550"/>
            <a:ext cx="303213" cy="31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4" name="Image 26" descr="filenew.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791200" y="2917825"/>
            <a:ext cx="303213" cy="31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5" name="Image 27" descr="filenew.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791200" y="3282950"/>
            <a:ext cx="303213" cy="31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6" name="Image 28" descr="filenew.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791200" y="4013200"/>
            <a:ext cx="303213" cy="31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7" name="Image 29" descr="filenew.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791200" y="4378325"/>
            <a:ext cx="303213" cy="31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8" name="Image 30" descr="filenew.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791200" y="5162550"/>
            <a:ext cx="303213" cy="31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9" name="Image 31" descr="filenew.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791200" y="5527675"/>
            <a:ext cx="303213" cy="31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20" name="ZoneTexte 32"/>
          <p:cNvSpPr txBox="1">
            <a:spLocks noChangeArrowheads="1"/>
          </p:cNvSpPr>
          <p:nvPr/>
        </p:nvSpPr>
        <p:spPr bwMode="auto">
          <a:xfrm>
            <a:off x="6088063" y="1916113"/>
            <a:ext cx="2667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FR" sz="1000"/>
              <a:t>Produit 1 : /expression-cle-specifique-1.html</a:t>
            </a:r>
          </a:p>
        </p:txBody>
      </p:sp>
      <p:sp>
        <p:nvSpPr>
          <p:cNvPr id="25621" name="ZoneTexte 33"/>
          <p:cNvSpPr txBox="1">
            <a:spLocks noChangeArrowheads="1"/>
          </p:cNvSpPr>
          <p:nvPr/>
        </p:nvSpPr>
        <p:spPr bwMode="auto">
          <a:xfrm>
            <a:off x="6088063" y="2308225"/>
            <a:ext cx="26670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FR" sz="1000"/>
              <a:t>Produit 2 : /expression-cle-specifique-2.html</a:t>
            </a:r>
          </a:p>
        </p:txBody>
      </p:sp>
      <p:sp>
        <p:nvSpPr>
          <p:cNvPr id="25622" name="ZoneTexte 34"/>
          <p:cNvSpPr txBox="1">
            <a:spLocks noChangeArrowheads="1"/>
          </p:cNvSpPr>
          <p:nvPr/>
        </p:nvSpPr>
        <p:spPr bwMode="auto">
          <a:xfrm>
            <a:off x="6088063" y="2978150"/>
            <a:ext cx="26670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FR" sz="1000"/>
              <a:t>Produit 3 : /expression-cle-specifique-3.html</a:t>
            </a:r>
          </a:p>
        </p:txBody>
      </p:sp>
      <p:sp>
        <p:nvSpPr>
          <p:cNvPr id="25623" name="ZoneTexte 35"/>
          <p:cNvSpPr txBox="1">
            <a:spLocks noChangeArrowheads="1"/>
          </p:cNvSpPr>
          <p:nvPr/>
        </p:nvSpPr>
        <p:spPr bwMode="auto">
          <a:xfrm>
            <a:off x="6088063" y="3343275"/>
            <a:ext cx="26670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FR" sz="1000"/>
              <a:t>Produit 4 : /expression-cle-specifique-4.html</a:t>
            </a:r>
          </a:p>
        </p:txBody>
      </p:sp>
      <p:sp>
        <p:nvSpPr>
          <p:cNvPr id="25624" name="ZoneTexte 36"/>
          <p:cNvSpPr txBox="1">
            <a:spLocks noChangeArrowheads="1"/>
          </p:cNvSpPr>
          <p:nvPr/>
        </p:nvSpPr>
        <p:spPr bwMode="auto">
          <a:xfrm>
            <a:off x="6088063" y="4073525"/>
            <a:ext cx="26670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FR" sz="1000"/>
              <a:t>Produit 5 : /expression-cle-specifique-5.html</a:t>
            </a:r>
          </a:p>
        </p:txBody>
      </p:sp>
      <p:sp>
        <p:nvSpPr>
          <p:cNvPr id="25625" name="ZoneTexte 37"/>
          <p:cNvSpPr txBox="1">
            <a:spLocks noChangeArrowheads="1"/>
          </p:cNvSpPr>
          <p:nvPr/>
        </p:nvSpPr>
        <p:spPr bwMode="auto">
          <a:xfrm>
            <a:off x="6088063" y="4411663"/>
            <a:ext cx="2667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FR" sz="1000"/>
              <a:t>Produit 6 : /expression-cle-specifique-6.html</a:t>
            </a:r>
          </a:p>
        </p:txBody>
      </p:sp>
      <p:sp>
        <p:nvSpPr>
          <p:cNvPr id="25626" name="ZoneTexte 38"/>
          <p:cNvSpPr txBox="1">
            <a:spLocks noChangeArrowheads="1"/>
          </p:cNvSpPr>
          <p:nvPr/>
        </p:nvSpPr>
        <p:spPr bwMode="auto">
          <a:xfrm>
            <a:off x="6088063" y="5230813"/>
            <a:ext cx="2667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FR" sz="1000"/>
              <a:t>Produit 7 : /expression-cle-specifique-7.html</a:t>
            </a:r>
          </a:p>
        </p:txBody>
      </p:sp>
      <p:sp>
        <p:nvSpPr>
          <p:cNvPr id="25627" name="ZoneTexte 39"/>
          <p:cNvSpPr txBox="1">
            <a:spLocks noChangeArrowheads="1"/>
          </p:cNvSpPr>
          <p:nvPr/>
        </p:nvSpPr>
        <p:spPr bwMode="auto">
          <a:xfrm>
            <a:off x="6088063" y="5568950"/>
            <a:ext cx="263207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FR" sz="1000"/>
              <a:t>Produit 8 : /expression-cle-specifique-8html</a:t>
            </a:r>
          </a:p>
        </p:txBody>
      </p:sp>
      <p:sp>
        <p:nvSpPr>
          <p:cNvPr id="30" name="Titre 1"/>
          <p:cNvSpPr>
            <a:spLocks noGrp="1"/>
          </p:cNvSpPr>
          <p:nvPr>
            <p:ph type="ctrTitle"/>
          </p:nvPr>
        </p:nvSpPr>
        <p:spPr>
          <a:xfrm>
            <a:off x="468313" y="188913"/>
            <a:ext cx="8175625" cy="863600"/>
          </a:xfrm>
        </p:spPr>
        <p:txBody>
          <a:bodyPr rtlCol="0">
            <a:noAutofit/>
          </a:bodyPr>
          <a:lstStyle/>
          <a:p>
            <a:pPr algn="ctr" eaLnBrk="1" fontAlgn="auto" hangingPunct="1">
              <a:spcAft>
                <a:spcPts val="0"/>
              </a:spcAft>
              <a:defRPr/>
            </a:pPr>
            <a:r>
              <a:rPr lang="fr-FR" sz="3200" dirty="0" smtClean="0">
                <a:solidFill>
                  <a:srgbClr val="EB600B"/>
                </a:solidFill>
              </a:rPr>
              <a:t>Optimisation </a:t>
            </a:r>
            <a:r>
              <a:rPr lang="fr-FR" sz="3200" dirty="0">
                <a:solidFill>
                  <a:srgbClr val="EB600B"/>
                </a:solidFill>
              </a:rPr>
              <a:t>STRUCTURE</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8313" y="476250"/>
            <a:ext cx="8183562" cy="720725"/>
          </a:xfrm>
        </p:spPr>
        <p:txBody>
          <a:bodyPr/>
          <a:lstStyle/>
          <a:p>
            <a:pPr>
              <a:defRPr/>
            </a:pPr>
            <a:r>
              <a:rPr lang="fr-FR" dirty="0" smtClean="0"/>
              <a:t>Optimisation des URL’S</a:t>
            </a:r>
            <a:endParaRPr lang="fr-FR" dirty="0"/>
          </a:p>
        </p:txBody>
      </p:sp>
      <p:sp>
        <p:nvSpPr>
          <p:cNvPr id="5" name="Espace réservé du contenu 1"/>
          <p:cNvSpPr>
            <a:spLocks noGrp="1"/>
          </p:cNvSpPr>
          <p:nvPr>
            <p:ph idx="1"/>
          </p:nvPr>
        </p:nvSpPr>
        <p:spPr>
          <a:xfrm>
            <a:off x="395288" y="1600200"/>
            <a:ext cx="8370887" cy="4349750"/>
          </a:xfrm>
        </p:spPr>
        <p:txBody>
          <a:bodyPr>
            <a:normAutofit fontScale="92500"/>
          </a:bodyPr>
          <a:lstStyle/>
          <a:p>
            <a:pPr>
              <a:defRPr/>
            </a:pPr>
            <a:r>
              <a:rPr lang="fr-FR" dirty="0" smtClean="0"/>
              <a:t>Utiliser la réécriture d’URL :</a:t>
            </a:r>
          </a:p>
          <a:p>
            <a:pPr>
              <a:buFont typeface="Wingdings 2" pitchFamily="18" charset="2"/>
              <a:buNone/>
              <a:defRPr/>
            </a:pPr>
            <a:endParaRPr lang="fr-FR" dirty="0" smtClean="0"/>
          </a:p>
          <a:p>
            <a:pPr marL="0" indent="0">
              <a:buFont typeface="Wingdings 2" pitchFamily="18" charset="2"/>
              <a:buNone/>
              <a:defRPr/>
            </a:pPr>
            <a:r>
              <a:rPr lang="fr-FR" sz="2400" dirty="0" smtClean="0"/>
              <a:t>Les moteurs de recherche favorisent le référencement des pages contenant les mots-clés à l’intérieur des URLs.</a:t>
            </a:r>
          </a:p>
          <a:p>
            <a:pPr>
              <a:buFont typeface="Wingdings 2" pitchFamily="18" charset="2"/>
              <a:buNone/>
              <a:defRPr/>
            </a:pPr>
            <a:endParaRPr lang="fr-FR" sz="2400" dirty="0" smtClean="0"/>
          </a:p>
          <a:p>
            <a:pPr>
              <a:buFont typeface="Wingdings 2" pitchFamily="18" charset="2"/>
              <a:buNone/>
              <a:defRPr/>
            </a:pPr>
            <a:endParaRPr lang="fr-FR" sz="2400" dirty="0" smtClean="0"/>
          </a:p>
          <a:p>
            <a:pPr>
              <a:buFont typeface="Wingdings 2" pitchFamily="18" charset="2"/>
              <a:buNone/>
              <a:defRPr/>
            </a:pPr>
            <a:r>
              <a:rPr lang="fr-FR" sz="2400" dirty="0" smtClean="0"/>
              <a:t>URL non optimisée :</a:t>
            </a:r>
          </a:p>
          <a:p>
            <a:pPr>
              <a:buFont typeface="Wingdings 2" pitchFamily="18" charset="2"/>
              <a:buNone/>
              <a:defRPr/>
            </a:pPr>
            <a:r>
              <a:rPr lang="fr-FR" sz="1600" u="sng" dirty="0" smtClean="0">
                <a:solidFill>
                  <a:schemeClr val="accent4">
                    <a:lumMod val="50000"/>
                  </a:schemeClr>
                </a:solidFill>
              </a:rPr>
              <a:t>www.mon-site.com/index.php?var=g546&amp;key=87698&amp;id=qU67690</a:t>
            </a:r>
          </a:p>
          <a:p>
            <a:pPr>
              <a:buFont typeface="Wingdings 2" pitchFamily="18" charset="2"/>
              <a:buNone/>
              <a:defRPr/>
            </a:pPr>
            <a:endParaRPr lang="fr-FR" sz="1600" dirty="0" smtClean="0"/>
          </a:p>
          <a:p>
            <a:pPr>
              <a:buFont typeface="Wingdings 2" pitchFamily="18" charset="2"/>
              <a:buNone/>
              <a:defRPr/>
            </a:pPr>
            <a:endParaRPr lang="fr-FR" sz="1600" dirty="0" smtClean="0"/>
          </a:p>
          <a:p>
            <a:pPr>
              <a:buFont typeface="Wingdings 2" pitchFamily="18" charset="2"/>
              <a:buNone/>
              <a:defRPr/>
            </a:pPr>
            <a:r>
              <a:rPr lang="fr-FR" sz="2400" dirty="0" smtClean="0"/>
              <a:t>URL optimisée :</a:t>
            </a:r>
          </a:p>
          <a:p>
            <a:pPr>
              <a:buFont typeface="Wingdings 2" pitchFamily="18" charset="2"/>
              <a:buNone/>
              <a:defRPr/>
            </a:pPr>
            <a:r>
              <a:rPr lang="fr-FR" sz="1600" u="sng" dirty="0" smtClean="0">
                <a:solidFill>
                  <a:schemeClr val="accent4">
                    <a:lumMod val="50000"/>
                  </a:schemeClr>
                </a:solidFill>
              </a:rPr>
              <a:t>www.mon-site.com/recette-gateau/recette-gateau-chocolat.html</a:t>
            </a:r>
          </a:p>
          <a:p>
            <a:pPr>
              <a:buFont typeface="Wingdings 2" pitchFamily="18" charset="2"/>
              <a:buNone/>
              <a:defRPr/>
            </a:pPr>
            <a:endParaRPr lang="fr-FR" sz="1600" dirty="0" smtClean="0"/>
          </a:p>
          <a:p>
            <a:pPr>
              <a:buFont typeface="Wingdings 2" pitchFamily="18" charset="2"/>
              <a:buNone/>
              <a:defRPr/>
            </a:pPr>
            <a:endParaRPr lang="fr-FR" sz="16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ctrTitle"/>
          </p:nvPr>
        </p:nvSpPr>
        <p:spPr>
          <a:xfrm>
            <a:off x="468313" y="260350"/>
            <a:ext cx="8175625" cy="865188"/>
          </a:xfrm>
        </p:spPr>
        <p:txBody>
          <a:bodyPr rtlCol="0">
            <a:noAutofit/>
          </a:bodyPr>
          <a:lstStyle/>
          <a:p>
            <a:pPr algn="ctr" eaLnBrk="1" fontAlgn="auto" hangingPunct="1">
              <a:spcAft>
                <a:spcPts val="0"/>
              </a:spcAft>
              <a:defRPr/>
            </a:pPr>
            <a:r>
              <a:rPr lang="fr-FR" sz="4000" dirty="0" smtClean="0">
                <a:solidFill>
                  <a:srgbClr val="EB600B"/>
                </a:solidFill>
              </a:rPr>
              <a:t>Optimisation des pages</a:t>
            </a:r>
          </a:p>
        </p:txBody>
      </p:sp>
      <p:pic>
        <p:nvPicPr>
          <p:cNvPr id="276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1196975"/>
            <a:ext cx="4618037" cy="3567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65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3800" y="1214438"/>
            <a:ext cx="3744913" cy="5310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65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65300" y="4902200"/>
            <a:ext cx="2441575" cy="1595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ctrTitle"/>
          </p:nvPr>
        </p:nvSpPr>
        <p:spPr>
          <a:xfrm>
            <a:off x="468313" y="260350"/>
            <a:ext cx="8175625" cy="865188"/>
          </a:xfrm>
        </p:spPr>
        <p:txBody>
          <a:bodyPr rtlCol="0">
            <a:noAutofit/>
          </a:bodyPr>
          <a:lstStyle/>
          <a:p>
            <a:pPr algn="ctr" eaLnBrk="1" fontAlgn="auto" hangingPunct="1">
              <a:spcAft>
                <a:spcPts val="0"/>
              </a:spcAft>
              <a:defRPr/>
            </a:pPr>
            <a:r>
              <a:rPr lang="fr-FR" sz="3200" dirty="0" smtClean="0">
                <a:solidFill>
                  <a:srgbClr val="EB600B"/>
                </a:solidFill>
              </a:rPr>
              <a:t>Exemple habillement/accessoire</a:t>
            </a:r>
          </a:p>
        </p:txBody>
      </p:sp>
      <p:pic>
        <p:nvPicPr>
          <p:cNvPr id="2867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3644900"/>
            <a:ext cx="3240087" cy="2168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44900" y="2060575"/>
            <a:ext cx="5103813" cy="432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7"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51275" y="2506663"/>
            <a:ext cx="2809875" cy="161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8"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75463" y="2568575"/>
            <a:ext cx="1727200" cy="2003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9"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29200" y="3933825"/>
            <a:ext cx="914400" cy="904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ctrTitle"/>
          </p:nvPr>
        </p:nvSpPr>
        <p:spPr>
          <a:xfrm>
            <a:off x="468313" y="188913"/>
            <a:ext cx="8175625" cy="863600"/>
          </a:xfrm>
        </p:spPr>
        <p:txBody>
          <a:bodyPr rtlCol="0">
            <a:noAutofit/>
          </a:bodyPr>
          <a:lstStyle/>
          <a:p>
            <a:pPr algn="ctr" eaLnBrk="1" fontAlgn="auto" hangingPunct="1">
              <a:spcAft>
                <a:spcPts val="0"/>
              </a:spcAft>
              <a:defRPr/>
            </a:pPr>
            <a:r>
              <a:rPr lang="fr-FR" sz="3200" dirty="0" smtClean="0">
                <a:solidFill>
                  <a:srgbClr val="EB600B"/>
                </a:solidFill>
              </a:rPr>
              <a:t>Exemple high-tech</a:t>
            </a:r>
          </a:p>
        </p:txBody>
      </p:sp>
      <p:pic>
        <p:nvPicPr>
          <p:cNvPr id="2969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563" y="3644900"/>
            <a:ext cx="3529012" cy="2030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70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38575" y="2349500"/>
            <a:ext cx="4911725" cy="415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701"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24300" y="2708275"/>
            <a:ext cx="2809875" cy="161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702"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94438" y="2870200"/>
            <a:ext cx="1089025" cy="1265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703"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32363" y="3479800"/>
            <a:ext cx="636587" cy="630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ctrTitle"/>
          </p:nvPr>
        </p:nvSpPr>
        <p:spPr>
          <a:xfrm>
            <a:off x="468313" y="188913"/>
            <a:ext cx="8175625" cy="863600"/>
          </a:xfrm>
        </p:spPr>
        <p:txBody>
          <a:bodyPr rtlCol="0">
            <a:noAutofit/>
          </a:bodyPr>
          <a:lstStyle/>
          <a:p>
            <a:pPr algn="ctr" eaLnBrk="1" fontAlgn="auto" hangingPunct="1">
              <a:spcAft>
                <a:spcPts val="0"/>
              </a:spcAft>
              <a:defRPr/>
            </a:pPr>
            <a:r>
              <a:rPr lang="fr-FR" sz="3200" dirty="0" smtClean="0">
                <a:solidFill>
                  <a:srgbClr val="EB600B"/>
                </a:solidFill>
              </a:rPr>
              <a:t>Exemple vacances</a:t>
            </a:r>
          </a:p>
        </p:txBody>
      </p:sp>
      <p:pic>
        <p:nvPicPr>
          <p:cNvPr id="30723"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288" y="3644900"/>
            <a:ext cx="3316287" cy="2298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24"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4300" y="1631950"/>
            <a:ext cx="4868863" cy="488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25"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24300" y="1989138"/>
            <a:ext cx="2809875" cy="161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26"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43438" y="5430838"/>
            <a:ext cx="936625" cy="1087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27"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34175" y="3068638"/>
            <a:ext cx="674688" cy="668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8313" y="476250"/>
            <a:ext cx="8183562" cy="649288"/>
          </a:xfrm>
        </p:spPr>
        <p:txBody>
          <a:bodyPr/>
          <a:lstStyle/>
          <a:p>
            <a:pPr algn="ctr">
              <a:defRPr/>
            </a:pPr>
            <a:r>
              <a:rPr lang="fr-FR" dirty="0" smtClean="0"/>
              <a:t>H1 … c’est quoi ?</a:t>
            </a:r>
            <a:endParaRPr lang="fr-FR" dirty="0"/>
          </a:p>
        </p:txBody>
      </p:sp>
      <p:pic>
        <p:nvPicPr>
          <p:cNvPr id="31747" name="Espace réservé du contenu 3" descr="Sans titre-1.pn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547813" y="1341438"/>
            <a:ext cx="5976937" cy="4498975"/>
          </a:xfr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ZoneTexte 14"/>
          <p:cNvSpPr txBox="1">
            <a:spLocks noChangeArrowheads="1"/>
          </p:cNvSpPr>
          <p:nvPr/>
        </p:nvSpPr>
        <p:spPr bwMode="auto">
          <a:xfrm>
            <a:off x="857250" y="4581525"/>
            <a:ext cx="7708900" cy="140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8255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ct val="60000"/>
              </a:spcBef>
              <a:buClr>
                <a:schemeClr val="tx1"/>
              </a:buClr>
            </a:pPr>
            <a:r>
              <a:rPr lang="fr-FR" sz="1400">
                <a:solidFill>
                  <a:srgbClr val="0D0D0D"/>
                </a:solidFill>
                <a:sym typeface="Wingdings" pitchFamily="2" charset="2"/>
              </a:rPr>
              <a:t>La Longue Traîne dans le référencement</a:t>
            </a:r>
          </a:p>
          <a:p>
            <a:pPr eaLnBrk="1" hangingPunct="1">
              <a:spcBef>
                <a:spcPct val="60000"/>
              </a:spcBef>
              <a:buClr>
                <a:schemeClr val="tx1"/>
              </a:buClr>
              <a:buFont typeface="Wingdings" pitchFamily="2" charset="2"/>
              <a:buChar char="Ø"/>
            </a:pPr>
            <a:r>
              <a:rPr lang="de-DE" sz="1400">
                <a:solidFill>
                  <a:srgbClr val="0D0D0D"/>
                </a:solidFill>
                <a:sym typeface="Wingdings" pitchFamily="2" charset="2"/>
              </a:rPr>
              <a:t> 20% du trafic issu des moteurs de recherche sont générés par des mots-clés „</a:t>
            </a:r>
            <a:r>
              <a:rPr lang="de-DE" sz="1400" i="1">
                <a:solidFill>
                  <a:srgbClr val="0D0D0D"/>
                </a:solidFill>
                <a:sym typeface="Wingdings" pitchFamily="2" charset="2"/>
              </a:rPr>
              <a:t>métier</a:t>
            </a:r>
            <a:r>
              <a:rPr lang="de-DE" sz="1400">
                <a:solidFill>
                  <a:srgbClr val="0D0D0D"/>
                </a:solidFill>
                <a:sym typeface="Wingdings" pitchFamily="2" charset="2"/>
              </a:rPr>
              <a:t>“ (1 mot-clé)</a:t>
            </a:r>
          </a:p>
          <a:p>
            <a:pPr eaLnBrk="1" hangingPunct="1">
              <a:spcBef>
                <a:spcPct val="60000"/>
              </a:spcBef>
              <a:buClr>
                <a:schemeClr val="tx1"/>
              </a:buClr>
              <a:buFont typeface="Wingdings" pitchFamily="2" charset="2"/>
              <a:buChar char="Ø"/>
            </a:pPr>
            <a:r>
              <a:rPr lang="de-DE" sz="1400">
                <a:solidFill>
                  <a:srgbClr val="0D0D0D"/>
                </a:solidFill>
                <a:sym typeface="Wingdings" pitchFamily="2" charset="2"/>
              </a:rPr>
              <a:t> 80% sont générés par des requêtes issues de la mise en valeur du contenu rédactionnel du site (optimisation du code HTML), de l‘optimisation de l‘architecture des pages et de celle du site web dans son ensemble ( plusieurs mots-clés)</a:t>
            </a:r>
          </a:p>
        </p:txBody>
      </p:sp>
      <p:pic>
        <p:nvPicPr>
          <p:cNvPr id="32771" name="Pictur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2625" y="1382713"/>
            <a:ext cx="4327525" cy="2932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772" name="Picture 1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5288" y="1382713"/>
            <a:ext cx="4097337" cy="3071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Titre 1"/>
          <p:cNvSpPr>
            <a:spLocks noGrp="1"/>
          </p:cNvSpPr>
          <p:nvPr>
            <p:ph type="ctrTitle"/>
          </p:nvPr>
        </p:nvSpPr>
        <p:spPr>
          <a:xfrm>
            <a:off x="468313" y="188913"/>
            <a:ext cx="8175625" cy="863600"/>
          </a:xfrm>
        </p:spPr>
        <p:txBody>
          <a:bodyPr rtlCol="0">
            <a:noAutofit/>
          </a:bodyPr>
          <a:lstStyle/>
          <a:p>
            <a:pPr algn="ctr" eaLnBrk="1" fontAlgn="auto" hangingPunct="1">
              <a:spcAft>
                <a:spcPts val="0"/>
              </a:spcAft>
              <a:defRPr/>
            </a:pPr>
            <a:r>
              <a:rPr lang="fr-FR" sz="3200" dirty="0" smtClean="0">
                <a:solidFill>
                  <a:srgbClr val="EB600B"/>
                </a:solidFill>
              </a:rPr>
              <a:t>E-commerce et longue traine</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8313" y="476250"/>
            <a:ext cx="8183562" cy="692150"/>
          </a:xfrm>
        </p:spPr>
        <p:txBody>
          <a:bodyPr/>
          <a:lstStyle/>
          <a:p>
            <a:pPr algn="ctr">
              <a:defRPr/>
            </a:pPr>
            <a:r>
              <a:rPr lang="fr-FR" dirty="0" smtClean="0"/>
              <a:t>Optimisation des mots-clés</a:t>
            </a:r>
            <a:endParaRPr lang="fr-FR" dirty="0"/>
          </a:p>
        </p:txBody>
      </p:sp>
      <p:sp>
        <p:nvSpPr>
          <p:cNvPr id="3" name="Espace réservé du contenu 2"/>
          <p:cNvSpPr>
            <a:spLocks noGrp="1"/>
          </p:cNvSpPr>
          <p:nvPr>
            <p:ph idx="1"/>
          </p:nvPr>
        </p:nvSpPr>
        <p:spPr>
          <a:xfrm>
            <a:off x="395288" y="1557338"/>
            <a:ext cx="8353425" cy="2663825"/>
          </a:xfrm>
        </p:spPr>
        <p:txBody>
          <a:bodyPr/>
          <a:lstStyle/>
          <a:p>
            <a:pPr>
              <a:defRPr/>
            </a:pPr>
            <a:r>
              <a:rPr lang="en-US" sz="2000" dirty="0" smtClean="0"/>
              <a:t>Action </a:t>
            </a:r>
            <a:r>
              <a:rPr lang="en-US" sz="2000" dirty="0" err="1" smtClean="0"/>
              <a:t>initiale</a:t>
            </a:r>
            <a:r>
              <a:rPr lang="en-US" sz="2000" dirty="0" smtClean="0"/>
              <a:t> : </a:t>
            </a:r>
            <a:r>
              <a:rPr lang="en-US" sz="2000" dirty="0" err="1" smtClean="0"/>
              <a:t>Avoir</a:t>
            </a:r>
            <a:r>
              <a:rPr lang="en-US" sz="2000" dirty="0" smtClean="0"/>
              <a:t> </a:t>
            </a:r>
            <a:r>
              <a:rPr lang="en-US" sz="2000" dirty="0" err="1" smtClean="0"/>
              <a:t>une</a:t>
            </a:r>
            <a:r>
              <a:rPr lang="en-US" sz="2000" dirty="0" smtClean="0"/>
              <a:t> </a:t>
            </a:r>
            <a:r>
              <a:rPr lang="en-US" sz="2000" dirty="0" err="1" smtClean="0"/>
              <a:t>liste</a:t>
            </a:r>
            <a:r>
              <a:rPr lang="en-US" sz="2000" dirty="0" smtClean="0"/>
              <a:t> de mots-</a:t>
            </a:r>
            <a:r>
              <a:rPr lang="en-US" sz="2000" dirty="0" err="1" smtClean="0"/>
              <a:t>clés</a:t>
            </a:r>
            <a:endParaRPr lang="en-US" sz="2000" dirty="0" smtClean="0"/>
          </a:p>
          <a:p>
            <a:pPr marL="0" indent="0">
              <a:buFont typeface="Wingdings 2" pitchFamily="18" charset="2"/>
              <a:buNone/>
              <a:defRPr/>
            </a:pPr>
            <a:endParaRPr lang="en-US" sz="2000" dirty="0" smtClean="0"/>
          </a:p>
          <a:p>
            <a:pPr lvl="1">
              <a:defRPr/>
            </a:pPr>
            <a:r>
              <a:rPr lang="en-US" sz="2000" dirty="0" err="1" smtClean="0"/>
              <a:t>Partir</a:t>
            </a:r>
            <a:r>
              <a:rPr lang="en-US" sz="2000" dirty="0" smtClean="0"/>
              <a:t> </a:t>
            </a:r>
            <a:r>
              <a:rPr lang="en-US" sz="2000" dirty="0" err="1" smtClean="0"/>
              <a:t>sur</a:t>
            </a:r>
            <a:r>
              <a:rPr lang="en-US" sz="2000" dirty="0" smtClean="0"/>
              <a:t> </a:t>
            </a:r>
            <a:r>
              <a:rPr lang="en-US" sz="2000" dirty="0" err="1" smtClean="0"/>
              <a:t>une</a:t>
            </a:r>
            <a:r>
              <a:rPr lang="en-US" sz="2000" dirty="0" smtClean="0"/>
              <a:t> base de 5 mots-</a:t>
            </a:r>
            <a:r>
              <a:rPr lang="en-US" sz="2000" dirty="0" err="1" smtClean="0"/>
              <a:t>clé</a:t>
            </a:r>
            <a:r>
              <a:rPr lang="en-US" sz="2000" dirty="0" smtClean="0"/>
              <a:t> </a:t>
            </a:r>
            <a:r>
              <a:rPr lang="en-US" sz="2000" dirty="0" err="1" smtClean="0"/>
              <a:t>principaux</a:t>
            </a:r>
            <a:endParaRPr lang="en-US" sz="2000" dirty="0" smtClean="0"/>
          </a:p>
          <a:p>
            <a:pPr lvl="1">
              <a:defRPr/>
            </a:pPr>
            <a:r>
              <a:rPr lang="en-US" sz="2000" dirty="0" err="1" smtClean="0"/>
              <a:t>Etablir</a:t>
            </a:r>
            <a:r>
              <a:rPr lang="en-US" sz="2000" dirty="0" smtClean="0"/>
              <a:t> </a:t>
            </a:r>
            <a:r>
              <a:rPr lang="en-US" sz="2000" dirty="0" err="1" smtClean="0"/>
              <a:t>une</a:t>
            </a:r>
            <a:r>
              <a:rPr lang="en-US" sz="2000" dirty="0" smtClean="0"/>
              <a:t> </a:t>
            </a:r>
            <a:r>
              <a:rPr lang="en-US" sz="2000" dirty="0" err="1" smtClean="0"/>
              <a:t>liste</a:t>
            </a:r>
            <a:r>
              <a:rPr lang="en-US" sz="2000" dirty="0" smtClean="0"/>
              <a:t> de mots-</a:t>
            </a:r>
            <a:r>
              <a:rPr lang="en-US" sz="2000" dirty="0" err="1" smtClean="0"/>
              <a:t>clé</a:t>
            </a:r>
            <a:r>
              <a:rPr lang="en-US" sz="2000" dirty="0" smtClean="0"/>
              <a:t> “</a:t>
            </a:r>
            <a:r>
              <a:rPr lang="en-US" sz="2000" dirty="0" err="1" smtClean="0"/>
              <a:t>secondaires</a:t>
            </a:r>
            <a:r>
              <a:rPr lang="en-US" sz="2000" dirty="0" smtClean="0"/>
              <a:t>” (15 à 25 mots), </a:t>
            </a:r>
            <a:r>
              <a:rPr lang="en-US" sz="2000" dirty="0" err="1" smtClean="0"/>
              <a:t>que</a:t>
            </a:r>
            <a:r>
              <a:rPr lang="en-US" sz="2000" dirty="0" smtClean="0"/>
              <a:t> </a:t>
            </a:r>
            <a:r>
              <a:rPr lang="en-US" sz="2000" dirty="0" err="1" smtClean="0"/>
              <a:t>l’on</a:t>
            </a:r>
            <a:r>
              <a:rPr lang="en-US" sz="2000" dirty="0" smtClean="0"/>
              <a:t> </a:t>
            </a:r>
            <a:r>
              <a:rPr lang="en-US" sz="2000" dirty="0" err="1" smtClean="0"/>
              <a:t>regroupera</a:t>
            </a:r>
            <a:r>
              <a:rPr lang="en-US" sz="2000" dirty="0" smtClean="0"/>
              <a:t> </a:t>
            </a:r>
            <a:r>
              <a:rPr lang="en-US" sz="2000" dirty="0" err="1" smtClean="0"/>
              <a:t>sur</a:t>
            </a:r>
            <a:r>
              <a:rPr lang="en-US" sz="2000" dirty="0" smtClean="0"/>
              <a:t> les mots </a:t>
            </a:r>
            <a:r>
              <a:rPr lang="en-US" sz="2000" dirty="0" err="1" smtClean="0"/>
              <a:t>clés</a:t>
            </a:r>
            <a:r>
              <a:rPr lang="en-US" sz="2000" dirty="0" smtClean="0"/>
              <a:t> </a:t>
            </a:r>
            <a:r>
              <a:rPr lang="en-US" sz="2000" dirty="0" err="1" smtClean="0"/>
              <a:t>principaux</a:t>
            </a:r>
            <a:endParaRPr lang="en-US" sz="2000" dirty="0" smtClean="0"/>
          </a:p>
          <a:p>
            <a:pPr lvl="1">
              <a:defRPr/>
            </a:pPr>
            <a:r>
              <a:rPr lang="en-US" sz="2000" dirty="0" err="1" smtClean="0"/>
              <a:t>Puis</a:t>
            </a:r>
            <a:r>
              <a:rPr lang="en-US" sz="2000" dirty="0" smtClean="0"/>
              <a:t> </a:t>
            </a:r>
            <a:r>
              <a:rPr lang="en-US" sz="2000" dirty="0" err="1" smtClean="0"/>
              <a:t>une</a:t>
            </a:r>
            <a:r>
              <a:rPr lang="en-US" sz="2000" dirty="0" smtClean="0"/>
              <a:t> </a:t>
            </a:r>
            <a:r>
              <a:rPr lang="en-US" sz="2000" dirty="0" err="1" smtClean="0"/>
              <a:t>troisième</a:t>
            </a:r>
            <a:r>
              <a:rPr lang="en-US" sz="2000" dirty="0" smtClean="0"/>
              <a:t> </a:t>
            </a:r>
            <a:r>
              <a:rPr lang="en-US" sz="2000" dirty="0" err="1" smtClean="0"/>
              <a:t>liste</a:t>
            </a:r>
            <a:r>
              <a:rPr lang="en-US" sz="2000" dirty="0" smtClean="0"/>
              <a:t> de 40 à 60 mots-</a:t>
            </a:r>
            <a:r>
              <a:rPr lang="en-US" sz="2000" dirty="0" err="1" smtClean="0"/>
              <a:t>clés</a:t>
            </a:r>
            <a:r>
              <a:rPr lang="en-US" sz="2000" dirty="0" smtClean="0"/>
              <a:t> </a:t>
            </a:r>
            <a:r>
              <a:rPr lang="en-US" sz="2000" dirty="0" err="1" smtClean="0"/>
              <a:t>alternatifs</a:t>
            </a:r>
            <a:endParaRPr lang="en-US" sz="2000" dirty="0" smtClean="0"/>
          </a:p>
          <a:p>
            <a:pPr marL="457200" lvl="1" indent="0">
              <a:buFont typeface="Verdana" pitchFamily="34" charset="0"/>
              <a:buNone/>
              <a:defRPr/>
            </a:pPr>
            <a:endParaRPr lang="en-US" sz="2000" dirty="0" smtClean="0"/>
          </a:p>
          <a:p>
            <a:pPr>
              <a:defRPr/>
            </a:pPr>
            <a:r>
              <a:rPr lang="en-US" sz="2000" dirty="0" smtClean="0"/>
              <a:t>Pas de mots-</a:t>
            </a:r>
            <a:r>
              <a:rPr lang="en-US" sz="2000" dirty="0" err="1" smtClean="0"/>
              <a:t>clé</a:t>
            </a:r>
            <a:r>
              <a:rPr lang="en-US" sz="2000" dirty="0" smtClean="0"/>
              <a:t> = pas de SEO</a:t>
            </a:r>
          </a:p>
        </p:txBody>
      </p:sp>
      <p:pic>
        <p:nvPicPr>
          <p:cNvPr id="33796" name="Picture 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0113" y="4868863"/>
            <a:ext cx="18192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3797" name="Picture 3">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03575" y="4868863"/>
            <a:ext cx="2495550" cy="571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3798" name="Picture 4">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56325" y="4945063"/>
            <a:ext cx="19431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8313" y="476250"/>
            <a:ext cx="8183562" cy="792163"/>
          </a:xfrm>
        </p:spPr>
        <p:txBody>
          <a:bodyPr/>
          <a:lstStyle/>
          <a:p>
            <a:pPr>
              <a:defRPr/>
            </a:pPr>
            <a:r>
              <a:rPr lang="fr-FR" dirty="0" smtClean="0"/>
              <a:t>Exemple :</a:t>
            </a:r>
            <a:endParaRPr lang="fr-FR" dirty="0"/>
          </a:p>
        </p:txBody>
      </p:sp>
      <p:sp>
        <p:nvSpPr>
          <p:cNvPr id="6" name="ZoneTexte 5"/>
          <p:cNvSpPr txBox="1"/>
          <p:nvPr/>
        </p:nvSpPr>
        <p:spPr>
          <a:xfrm>
            <a:off x="727075" y="1412875"/>
            <a:ext cx="7777163" cy="4800600"/>
          </a:xfrm>
          <a:prstGeom prst="rect">
            <a:avLst/>
          </a:prstGeom>
          <a:noFill/>
        </p:spPr>
        <p:txBody>
          <a:bodyPr>
            <a:spAutoFit/>
          </a:bodyPr>
          <a:lstStyle/>
          <a:p>
            <a:pPr>
              <a:defRPr/>
            </a:pPr>
            <a:r>
              <a:rPr lang="fr-FR" dirty="0">
                <a:latin typeface="Arial" charset="0"/>
                <a:cs typeface="Arial" charset="0"/>
              </a:rPr>
              <a:t>Si vous vendez des chaussures d'athlétisme pour hommes, vous pouvez commencer par des catégories de base susceptibles d'être employées par vos clients, comme :</a:t>
            </a:r>
          </a:p>
          <a:p>
            <a:pPr>
              <a:defRPr/>
            </a:pPr>
            <a:endParaRPr lang="fr-FR" dirty="0">
              <a:latin typeface="Arial" charset="0"/>
              <a:cs typeface="Arial" charset="0"/>
            </a:endParaRPr>
          </a:p>
          <a:p>
            <a:pPr marL="285750" indent="-285750">
              <a:buFont typeface="Arial" pitchFamily="34" charset="0"/>
              <a:buChar char="•"/>
              <a:defRPr/>
            </a:pPr>
            <a:r>
              <a:rPr lang="fr-FR" dirty="0">
                <a:latin typeface="Arial" charset="0"/>
                <a:cs typeface="Arial" charset="0"/>
              </a:rPr>
              <a:t>"chaussures de sport pour hommes" </a:t>
            </a:r>
          </a:p>
          <a:p>
            <a:pPr marL="285750" indent="-285750">
              <a:buFont typeface="Arial" pitchFamily="34" charset="0"/>
              <a:buChar char="•"/>
              <a:defRPr/>
            </a:pPr>
            <a:r>
              <a:rPr lang="fr-FR" dirty="0">
                <a:latin typeface="Arial" charset="0"/>
                <a:cs typeface="Arial" charset="0"/>
              </a:rPr>
              <a:t>"baskets pour hommes"</a:t>
            </a:r>
          </a:p>
          <a:p>
            <a:pPr marL="285750" indent="-285750">
              <a:buFont typeface="Arial" pitchFamily="34" charset="0"/>
              <a:buChar char="•"/>
              <a:defRPr/>
            </a:pPr>
            <a:r>
              <a:rPr lang="fr-FR" dirty="0">
                <a:latin typeface="Arial" charset="0"/>
                <a:cs typeface="Arial" charset="0"/>
              </a:rPr>
              <a:t>"chaussures de tennis pour hommes"</a:t>
            </a:r>
          </a:p>
          <a:p>
            <a:pPr>
              <a:defRPr/>
            </a:pPr>
            <a:endParaRPr lang="fr-FR" dirty="0">
              <a:latin typeface="Arial" charset="0"/>
              <a:cs typeface="Arial" charset="0"/>
            </a:endParaRPr>
          </a:p>
          <a:p>
            <a:pPr>
              <a:defRPr/>
            </a:pPr>
            <a:r>
              <a:rPr lang="fr-FR" dirty="0">
                <a:latin typeface="Arial" charset="0"/>
                <a:cs typeface="Arial" charset="0"/>
              </a:rPr>
              <a:t>Si vous découvrez que ces termes sont souvent utilisés pour décrire vos produits. Continuez à développer votre liste en y incluant le nom de votre marque, de vos produits mais aussi des caractéristiques :</a:t>
            </a:r>
          </a:p>
          <a:p>
            <a:pPr>
              <a:defRPr/>
            </a:pPr>
            <a:endParaRPr lang="fr-FR" dirty="0">
              <a:latin typeface="Arial" charset="0"/>
              <a:cs typeface="Arial" charset="0"/>
            </a:endParaRPr>
          </a:p>
          <a:p>
            <a:pPr marL="285750" indent="-285750">
              <a:buFont typeface="Arial" pitchFamily="34" charset="0"/>
              <a:buChar char="•"/>
              <a:defRPr/>
            </a:pPr>
            <a:r>
              <a:rPr lang="fr-FR" dirty="0">
                <a:latin typeface="Arial" charset="0"/>
                <a:cs typeface="Arial" charset="0"/>
              </a:rPr>
              <a:t>"chaussures de sport rouge pour hommes" </a:t>
            </a:r>
          </a:p>
          <a:p>
            <a:pPr marL="285750" indent="-285750">
              <a:buFont typeface="Arial" pitchFamily="34" charset="0"/>
              <a:buChar char="•"/>
              <a:defRPr/>
            </a:pPr>
            <a:r>
              <a:rPr lang="fr-FR" dirty="0">
                <a:latin typeface="Arial" charset="0"/>
                <a:cs typeface="Arial" charset="0"/>
              </a:rPr>
              <a:t>"baskets </a:t>
            </a:r>
            <a:r>
              <a:rPr lang="fr-FR" dirty="0" err="1">
                <a:latin typeface="Arial" charset="0"/>
                <a:cs typeface="Arial" charset="0"/>
              </a:rPr>
              <a:t>adidas</a:t>
            </a:r>
            <a:r>
              <a:rPr lang="fr-FR" dirty="0">
                <a:latin typeface="Arial" charset="0"/>
                <a:cs typeface="Arial" charset="0"/>
              </a:rPr>
              <a:t> pour hommes"</a:t>
            </a:r>
          </a:p>
          <a:p>
            <a:pPr marL="285750" indent="-285750">
              <a:buFont typeface="Arial" pitchFamily="34" charset="0"/>
              <a:buChar char="•"/>
              <a:defRPr/>
            </a:pPr>
            <a:r>
              <a:rPr lang="fr-FR" dirty="0">
                <a:latin typeface="Arial" charset="0"/>
                <a:cs typeface="Arial" charset="0"/>
              </a:rPr>
              <a:t>"chaussures de tennis </a:t>
            </a:r>
            <a:r>
              <a:rPr lang="fr-FR" dirty="0" err="1">
                <a:latin typeface="Arial" charset="0"/>
                <a:cs typeface="Arial" charset="0"/>
              </a:rPr>
              <a:t>asics</a:t>
            </a:r>
            <a:r>
              <a:rPr lang="fr-FR" dirty="0">
                <a:latin typeface="Arial" charset="0"/>
                <a:cs typeface="Arial" charset="0"/>
              </a:rPr>
              <a:t> gel pour hommes"</a:t>
            </a:r>
          </a:p>
          <a:p>
            <a:pPr>
              <a:defRPr/>
            </a:pPr>
            <a:endParaRPr lang="fr-FR" dirty="0">
              <a:latin typeface="Arial" charset="0"/>
              <a:cs typeface="Arial" charset="0"/>
            </a:endParaRPr>
          </a:p>
          <a:p>
            <a:pPr>
              <a:defRPr/>
            </a:pPr>
            <a:endParaRPr lang="fr-FR" dirty="0">
              <a:latin typeface="Arial" charset="0"/>
              <a:cs typeface="Arial"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8313" y="476250"/>
            <a:ext cx="8183562" cy="692150"/>
          </a:xfrm>
        </p:spPr>
        <p:txBody>
          <a:bodyPr>
            <a:normAutofit fontScale="90000"/>
          </a:bodyPr>
          <a:lstStyle/>
          <a:p>
            <a:pPr algn="ctr">
              <a:defRPr/>
            </a:pPr>
            <a:r>
              <a:rPr lang="fr-FR" dirty="0" smtClean="0"/>
              <a:t>Travaillez votre catalogue produits</a:t>
            </a:r>
          </a:p>
        </p:txBody>
      </p:sp>
      <p:sp>
        <p:nvSpPr>
          <p:cNvPr id="35843" name="Espace réservé du contenu 2"/>
          <p:cNvSpPr>
            <a:spLocks noGrp="1"/>
          </p:cNvSpPr>
          <p:nvPr>
            <p:ph idx="1"/>
          </p:nvPr>
        </p:nvSpPr>
        <p:spPr>
          <a:xfrm>
            <a:off x="395288" y="1916113"/>
            <a:ext cx="8353425" cy="3025775"/>
          </a:xfrm>
        </p:spPr>
        <p:txBody>
          <a:bodyPr/>
          <a:lstStyle/>
          <a:p>
            <a:pPr eaLnBrk="1" hangingPunct="1">
              <a:buFont typeface="Arial" pitchFamily="34" charset="0"/>
              <a:buChar char="•"/>
            </a:pPr>
            <a:r>
              <a:rPr lang="fr-FR" sz="2600" smtClean="0"/>
              <a:t>Nbre Produits = Nbre Pages à potentiel Google</a:t>
            </a:r>
          </a:p>
          <a:p>
            <a:pPr eaLnBrk="1" hangingPunct="1">
              <a:buFont typeface="Arial" pitchFamily="34" charset="0"/>
              <a:buChar char="•"/>
            </a:pPr>
            <a:r>
              <a:rPr lang="fr-FR" sz="2600" smtClean="0"/>
              <a:t>Connaissez vos mots clés</a:t>
            </a:r>
          </a:p>
          <a:p>
            <a:pPr eaLnBrk="1" hangingPunct="1">
              <a:buFont typeface="Arial" pitchFamily="34" charset="0"/>
              <a:buChar char="•"/>
            </a:pPr>
            <a:r>
              <a:rPr lang="fr-FR" sz="2600" smtClean="0"/>
              <a:t>Exportation de votre BDD sous .XLS ou .XML</a:t>
            </a:r>
          </a:p>
          <a:p>
            <a:pPr eaLnBrk="1" hangingPunct="1">
              <a:buFont typeface="Arial" pitchFamily="34" charset="0"/>
              <a:buChar char="•"/>
            </a:pPr>
            <a:r>
              <a:rPr lang="fr-FR" sz="2600" smtClean="0"/>
              <a:t>Travaillez ce fichier</a:t>
            </a:r>
          </a:p>
          <a:p>
            <a:pPr eaLnBrk="1" hangingPunct="1">
              <a:buFont typeface="Arial" pitchFamily="34" charset="0"/>
              <a:buChar char="•"/>
            </a:pPr>
            <a:r>
              <a:rPr lang="fr-FR" sz="2600" smtClean="0"/>
              <a:t>Modifier vos fiches produits</a:t>
            </a:r>
          </a:p>
          <a:p>
            <a:pPr eaLnBrk="1" hangingPunct="1">
              <a:buFont typeface="Arial" pitchFamily="34" charset="0"/>
              <a:buChar char="•"/>
            </a:pPr>
            <a:r>
              <a:rPr lang="fr-FR" sz="2600" b="1" smtClean="0"/>
              <a:t>Laissez Google agir ….</a:t>
            </a:r>
          </a:p>
          <a:p>
            <a:endParaRPr lang="en-US" sz="2400"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8313" y="476250"/>
            <a:ext cx="8183562" cy="692150"/>
          </a:xfrm>
        </p:spPr>
        <p:txBody>
          <a:bodyPr/>
          <a:lstStyle/>
          <a:p>
            <a:pPr algn="ctr">
              <a:defRPr/>
            </a:pPr>
            <a:r>
              <a:rPr lang="fr-FR" dirty="0" smtClean="0"/>
              <a:t>Ecrire et publier du contenu</a:t>
            </a:r>
          </a:p>
        </p:txBody>
      </p:sp>
      <p:pic>
        <p:nvPicPr>
          <p:cNvPr id="3686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1412875"/>
            <a:ext cx="8494713" cy="4811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5613" y="765175"/>
            <a:ext cx="8183562" cy="863600"/>
          </a:xfrm>
        </p:spPr>
        <p:txBody>
          <a:bodyPr>
            <a:noAutofit/>
          </a:bodyPr>
          <a:lstStyle/>
          <a:p>
            <a:pPr algn="ctr">
              <a:defRPr/>
            </a:pPr>
            <a:r>
              <a:rPr lang="fr-FR" dirty="0" smtClean="0"/>
              <a:t>Du contenu pour le visiteur </a:t>
            </a:r>
            <a:r>
              <a:rPr lang="fr-FR" dirty="0" smtClean="0">
                <a:solidFill>
                  <a:srgbClr val="FF0000"/>
                </a:solidFill>
              </a:rPr>
              <a:t>ET</a:t>
            </a:r>
            <a:r>
              <a:rPr lang="fr-FR" dirty="0" smtClean="0"/>
              <a:t> le moteur !</a:t>
            </a:r>
            <a:endParaRPr lang="fr-FR" dirty="0"/>
          </a:p>
        </p:txBody>
      </p:sp>
      <p:pic>
        <p:nvPicPr>
          <p:cNvPr id="378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1773238"/>
            <a:ext cx="8051800" cy="3206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789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3525" y="5157788"/>
            <a:ext cx="3524250" cy="790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9" descr="duplicate_cont"/>
          <p:cNvPicPr>
            <a:picLocks noChangeAspect="1" noChangeArrowheads="1"/>
          </p:cNvPicPr>
          <p:nvPr/>
        </p:nvPicPr>
        <p:blipFill>
          <a:blip r:embed="rId2">
            <a:lum bright="60000" contrast="-70000"/>
            <a:extLst>
              <a:ext uri="{28A0092B-C50C-407E-A947-70E740481C1C}">
                <a14:useLocalDpi xmlns:a14="http://schemas.microsoft.com/office/drawing/2010/main" val="0"/>
              </a:ext>
            </a:extLst>
          </a:blip>
          <a:srcRect/>
          <a:stretch>
            <a:fillRect/>
          </a:stretch>
        </p:blipFill>
        <p:spPr bwMode="auto">
          <a:xfrm>
            <a:off x="6411913" y="1773238"/>
            <a:ext cx="23368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re 1"/>
          <p:cNvSpPr>
            <a:spLocks noGrp="1"/>
          </p:cNvSpPr>
          <p:nvPr>
            <p:ph type="title"/>
          </p:nvPr>
        </p:nvSpPr>
        <p:spPr>
          <a:xfrm>
            <a:off x="468313" y="549275"/>
            <a:ext cx="8183562" cy="647700"/>
          </a:xfrm>
        </p:spPr>
        <p:txBody>
          <a:bodyPr/>
          <a:lstStyle/>
          <a:p>
            <a:pPr algn="ctr">
              <a:defRPr/>
            </a:pPr>
            <a:r>
              <a:rPr lang="fr-FR" dirty="0" smtClean="0"/>
              <a:t>Attention a la duplication !</a:t>
            </a:r>
            <a:endParaRPr lang="fr-FR" dirty="0"/>
          </a:p>
        </p:txBody>
      </p:sp>
      <p:sp>
        <p:nvSpPr>
          <p:cNvPr id="38916" name="Espace réservé du contenu 2"/>
          <p:cNvSpPr>
            <a:spLocks noGrp="1"/>
          </p:cNvSpPr>
          <p:nvPr>
            <p:ph sz="quarter" idx="1"/>
          </p:nvPr>
        </p:nvSpPr>
        <p:spPr>
          <a:xfrm>
            <a:off x="468313" y="1844675"/>
            <a:ext cx="6048375" cy="3455988"/>
          </a:xfrm>
        </p:spPr>
        <p:txBody>
          <a:bodyPr/>
          <a:lstStyle/>
          <a:p>
            <a:r>
              <a:rPr lang="fr-FR" sz="2400" smtClean="0"/>
              <a:t>Votre contenu doit être unique </a:t>
            </a:r>
          </a:p>
          <a:p>
            <a:pPr lvl="1"/>
            <a:r>
              <a:rPr lang="fr-FR" sz="2000" smtClean="0"/>
              <a:t>Sur votre site</a:t>
            </a:r>
          </a:p>
          <a:p>
            <a:pPr lvl="1"/>
            <a:r>
              <a:rPr lang="fr-FR" sz="2000" smtClean="0"/>
              <a:t>Sur l’ensemble d’Internet</a:t>
            </a:r>
          </a:p>
          <a:p>
            <a:pPr lvl="1"/>
            <a:endParaRPr lang="fr-FR" sz="2000" smtClean="0"/>
          </a:p>
          <a:p>
            <a:r>
              <a:rPr lang="fr-FR" sz="2400" smtClean="0"/>
              <a:t>Ne jamais copier/coller du contenu</a:t>
            </a:r>
          </a:p>
          <a:p>
            <a:endParaRPr lang="fr-FR" sz="2400" smtClean="0"/>
          </a:p>
          <a:p>
            <a:r>
              <a:rPr lang="fr-FR" sz="2400" smtClean="0"/>
              <a:t>Les moteurs pénalisent les sites dont le contenu n’est pas exclusif.</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8313" y="333375"/>
            <a:ext cx="8183562" cy="719138"/>
          </a:xfrm>
        </p:spPr>
        <p:txBody>
          <a:bodyPr/>
          <a:lstStyle/>
          <a:p>
            <a:pPr algn="ctr">
              <a:defRPr/>
            </a:pPr>
            <a:r>
              <a:rPr lang="fr-FR" dirty="0" smtClean="0"/>
              <a:t>Plan d’action SEO</a:t>
            </a:r>
            <a:endParaRPr lang="fr-FR" dirty="0"/>
          </a:p>
        </p:txBody>
      </p:sp>
      <p:graphicFrame>
        <p:nvGraphicFramePr>
          <p:cNvPr id="6" name="Espace réservé du contenu 3"/>
          <p:cNvGraphicFramePr>
            <a:graphicFrameLocks noGrp="1"/>
          </p:cNvGraphicFramePr>
          <p:nvPr>
            <p:ph sz="quarter" idx="1"/>
          </p:nvPr>
        </p:nvGraphicFramePr>
        <p:xfrm>
          <a:off x="467544" y="1309464"/>
          <a:ext cx="8153400" cy="449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8313" y="549275"/>
            <a:ext cx="8183562" cy="647700"/>
          </a:xfrm>
        </p:spPr>
        <p:txBody>
          <a:bodyPr/>
          <a:lstStyle/>
          <a:p>
            <a:pPr algn="ctr">
              <a:defRPr/>
            </a:pPr>
            <a:r>
              <a:rPr lang="fr-FR" dirty="0" smtClean="0"/>
              <a:t>Le lien … important ou pas ?</a:t>
            </a:r>
            <a:endParaRPr lang="fr-FR" dirty="0"/>
          </a:p>
        </p:txBody>
      </p:sp>
      <p:pic>
        <p:nvPicPr>
          <p:cNvPr id="4096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4075" y="1844675"/>
            <a:ext cx="5114925" cy="3867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8313" y="476250"/>
            <a:ext cx="8183562" cy="649288"/>
          </a:xfrm>
        </p:spPr>
        <p:txBody>
          <a:bodyPr/>
          <a:lstStyle/>
          <a:p>
            <a:pPr>
              <a:defRPr/>
            </a:pPr>
            <a:r>
              <a:rPr lang="fr-FR" dirty="0" smtClean="0"/>
              <a:t>Anatomie d’un lien texte</a:t>
            </a:r>
            <a:endParaRPr lang="fr-FR" dirty="0"/>
          </a:p>
        </p:txBody>
      </p:sp>
      <p:sp>
        <p:nvSpPr>
          <p:cNvPr id="3" name="Espace réservé du contenu 2"/>
          <p:cNvSpPr>
            <a:spLocks noGrp="1"/>
          </p:cNvSpPr>
          <p:nvPr>
            <p:ph idx="1"/>
          </p:nvPr>
        </p:nvSpPr>
        <p:spPr>
          <a:xfrm>
            <a:off x="468313" y="1700213"/>
            <a:ext cx="8183562" cy="4187825"/>
          </a:xfrm>
        </p:spPr>
        <p:txBody>
          <a:bodyPr/>
          <a:lstStyle/>
          <a:p>
            <a:pPr marL="109537" indent="0" algn="ctr" hangingPunct="1">
              <a:spcAft>
                <a:spcPts val="1425"/>
              </a:spcAft>
              <a:buFont typeface="Wingdings 2" pitchFamily="18" charset="2"/>
              <a:buNone/>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sz="2000" dirty="0" smtClean="0">
                <a:solidFill>
                  <a:srgbClr val="000000"/>
                </a:solidFill>
                <a:latin typeface="Tw Cen MT" charset="0"/>
                <a:ea typeface="Microsoft YaHei" charset="0"/>
                <a:cs typeface="Microsoft YaHei" charset="0"/>
              </a:rPr>
              <a:t>&lt;a </a:t>
            </a:r>
            <a:r>
              <a:rPr lang="en-US" sz="2000" dirty="0" err="1" smtClean="0">
                <a:solidFill>
                  <a:srgbClr val="000000"/>
                </a:solidFill>
                <a:latin typeface="Tw Cen MT" charset="0"/>
                <a:ea typeface="Microsoft YaHei" charset="0"/>
                <a:cs typeface="Microsoft YaHei" charset="0"/>
              </a:rPr>
              <a:t>href</a:t>
            </a:r>
            <a:r>
              <a:rPr lang="en-US" sz="2000" dirty="0" smtClean="0">
                <a:solidFill>
                  <a:srgbClr val="000000"/>
                </a:solidFill>
                <a:latin typeface="Tw Cen MT" charset="0"/>
                <a:ea typeface="Microsoft YaHei" charset="0"/>
                <a:cs typeface="Microsoft YaHei" charset="0"/>
              </a:rPr>
              <a:t>='monsite.com/produits.htm'&gt;Mon mot </a:t>
            </a:r>
            <a:r>
              <a:rPr lang="en-US" sz="2000" dirty="0" err="1" smtClean="0">
                <a:solidFill>
                  <a:srgbClr val="000000"/>
                </a:solidFill>
                <a:latin typeface="Tw Cen MT" charset="0"/>
                <a:ea typeface="Microsoft YaHei" charset="0"/>
                <a:cs typeface="Microsoft YaHei" charset="0"/>
              </a:rPr>
              <a:t>clé</a:t>
            </a:r>
            <a:r>
              <a:rPr lang="en-US" sz="2000" dirty="0" smtClean="0">
                <a:solidFill>
                  <a:srgbClr val="000000"/>
                </a:solidFill>
                <a:latin typeface="Tw Cen MT" charset="0"/>
                <a:ea typeface="Microsoft YaHei" charset="0"/>
                <a:cs typeface="Microsoft YaHei" charset="0"/>
              </a:rPr>
              <a:t>&lt;/a&gt;</a:t>
            </a:r>
          </a:p>
          <a:p>
            <a:pPr marL="660400" indent="-550863" hangingPunct="1">
              <a:spcAft>
                <a:spcPts val="1425"/>
              </a:spcAft>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Lst>
              <a:defRPr/>
            </a:pPr>
            <a:endParaRPr lang="en-US" dirty="0" smtClean="0">
              <a:solidFill>
                <a:srgbClr val="000000"/>
              </a:solidFill>
              <a:latin typeface="Tw Cen MT" charset="0"/>
              <a:ea typeface="Microsoft YaHei" charset="0"/>
              <a:cs typeface="Microsoft YaHei" charset="0"/>
            </a:endParaRPr>
          </a:p>
          <a:p>
            <a:pPr marL="660400" indent="-550863" hangingPunct="1">
              <a:spcAft>
                <a:spcPts val="1425"/>
              </a:spcAft>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err="1" smtClean="0">
                <a:solidFill>
                  <a:srgbClr val="000000"/>
                </a:solidFill>
                <a:latin typeface="Tw Cen MT" charset="0"/>
                <a:ea typeface="Microsoft YaHei" charset="0"/>
                <a:cs typeface="Microsoft YaHei" charset="0"/>
              </a:rPr>
              <a:t>une</a:t>
            </a:r>
            <a:r>
              <a:rPr lang="en-US" dirty="0" smtClean="0">
                <a:solidFill>
                  <a:srgbClr val="000000"/>
                </a:solidFill>
                <a:latin typeface="Tw Cen MT" charset="0"/>
                <a:ea typeface="Microsoft YaHei" charset="0"/>
                <a:cs typeface="Microsoft YaHei" charset="0"/>
              </a:rPr>
              <a:t> page </a:t>
            </a:r>
            <a:r>
              <a:rPr lang="en-US" dirty="0" err="1" smtClean="0">
                <a:solidFill>
                  <a:srgbClr val="000000"/>
                </a:solidFill>
                <a:latin typeface="Tw Cen MT" charset="0"/>
                <a:ea typeface="Microsoft YaHei" charset="0"/>
                <a:cs typeface="Microsoft YaHei" charset="0"/>
              </a:rPr>
              <a:t>d'origine</a:t>
            </a:r>
            <a:endParaRPr lang="en-US" dirty="0" smtClean="0">
              <a:solidFill>
                <a:srgbClr val="000000"/>
              </a:solidFill>
              <a:latin typeface="Tw Cen MT" charset="0"/>
              <a:ea typeface="Microsoft YaHei" charset="0"/>
              <a:cs typeface="Microsoft YaHei" charset="0"/>
            </a:endParaRPr>
          </a:p>
          <a:p>
            <a:pPr marL="660400" indent="-550863" hangingPunct="1">
              <a:spcAft>
                <a:spcPts val="1425"/>
              </a:spcAft>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err="1" smtClean="0">
                <a:solidFill>
                  <a:srgbClr val="000000"/>
                </a:solidFill>
                <a:latin typeface="Tw Cen MT" charset="0"/>
                <a:ea typeface="Microsoft YaHei" charset="0"/>
                <a:cs typeface="Microsoft YaHei" charset="0"/>
              </a:rPr>
              <a:t>une</a:t>
            </a:r>
            <a:r>
              <a:rPr lang="en-US" dirty="0" smtClean="0">
                <a:solidFill>
                  <a:srgbClr val="000000"/>
                </a:solidFill>
                <a:latin typeface="Tw Cen MT" charset="0"/>
                <a:ea typeface="Microsoft YaHei" charset="0"/>
                <a:cs typeface="Microsoft YaHei" charset="0"/>
              </a:rPr>
              <a:t> page de destination</a:t>
            </a:r>
          </a:p>
          <a:p>
            <a:pPr marL="660400" indent="-550863" hangingPunct="1">
              <a:spcAft>
                <a:spcPts val="1425"/>
              </a:spcAft>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err="1" smtClean="0">
                <a:solidFill>
                  <a:srgbClr val="000000"/>
                </a:solidFill>
                <a:latin typeface="Tw Cen MT" charset="0"/>
                <a:ea typeface="Microsoft YaHei" charset="0"/>
                <a:cs typeface="Microsoft YaHei" charset="0"/>
              </a:rPr>
              <a:t>une</a:t>
            </a:r>
            <a:r>
              <a:rPr lang="en-US" dirty="0" smtClean="0">
                <a:solidFill>
                  <a:srgbClr val="000000"/>
                </a:solidFill>
                <a:latin typeface="Tw Cen MT" charset="0"/>
                <a:ea typeface="Microsoft YaHei" charset="0"/>
                <a:cs typeface="Microsoft YaHei" charset="0"/>
              </a:rPr>
              <a:t> </a:t>
            </a:r>
            <a:r>
              <a:rPr lang="en-US" dirty="0" err="1" smtClean="0">
                <a:solidFill>
                  <a:srgbClr val="000000"/>
                </a:solidFill>
                <a:latin typeface="Tw Cen MT" charset="0"/>
                <a:ea typeface="Microsoft YaHei" charset="0"/>
                <a:cs typeface="Microsoft YaHei" charset="0"/>
              </a:rPr>
              <a:t>ancre</a:t>
            </a:r>
            <a:endParaRPr lang="en-US" dirty="0">
              <a:solidFill>
                <a:srgbClr val="000000"/>
              </a:solidFill>
              <a:latin typeface="Tw Cen MT" charset="0"/>
              <a:ea typeface="Microsoft YaHei" charset="0"/>
              <a:cs typeface="Microsoft YaHei"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0338" y="1484313"/>
            <a:ext cx="6381750" cy="429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itre 1"/>
          <p:cNvSpPr>
            <a:spLocks noGrp="1"/>
          </p:cNvSpPr>
          <p:nvPr>
            <p:ph type="title"/>
          </p:nvPr>
        </p:nvSpPr>
        <p:spPr>
          <a:xfrm>
            <a:off x="479425" y="404813"/>
            <a:ext cx="8185150" cy="688975"/>
          </a:xfrm>
        </p:spPr>
        <p:txBody>
          <a:bodyPr/>
          <a:lstStyle/>
          <a:p>
            <a:pPr>
              <a:defRPr/>
            </a:pPr>
            <a:r>
              <a:rPr lang="fr-FR" dirty="0" smtClean="0"/>
              <a:t>Anatomie d’un lien sur image</a:t>
            </a:r>
            <a:endParaRPr lang="fr-FR"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79425" y="476250"/>
            <a:ext cx="8185150" cy="649288"/>
          </a:xfrm>
        </p:spPr>
        <p:txBody>
          <a:bodyPr/>
          <a:lstStyle/>
          <a:p>
            <a:pPr>
              <a:defRPr/>
            </a:pPr>
            <a:r>
              <a:rPr lang="fr-FR" dirty="0" smtClean="0"/>
              <a:t>Quel texte d’ancrage ?</a:t>
            </a:r>
            <a:endParaRPr lang="fr-FR" dirty="0"/>
          </a:p>
        </p:txBody>
      </p:sp>
      <p:pic>
        <p:nvPicPr>
          <p:cNvPr id="4403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2963" y="1341438"/>
            <a:ext cx="4694237" cy="2043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3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975" y="3384550"/>
            <a:ext cx="4219575" cy="242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8313" y="260350"/>
            <a:ext cx="8183562" cy="792163"/>
          </a:xfrm>
        </p:spPr>
        <p:txBody>
          <a:bodyPr/>
          <a:lstStyle/>
          <a:p>
            <a:pPr algn="ctr">
              <a:defRPr/>
            </a:pPr>
            <a:r>
              <a:rPr lang="fr-FR" dirty="0" smtClean="0"/>
              <a:t>Sources de liens</a:t>
            </a:r>
            <a:endParaRPr lang="fr-FR" dirty="0"/>
          </a:p>
        </p:txBody>
      </p:sp>
      <p:sp>
        <p:nvSpPr>
          <p:cNvPr id="3" name="Espace réservé du contenu 2"/>
          <p:cNvSpPr>
            <a:spLocks noGrp="1"/>
          </p:cNvSpPr>
          <p:nvPr>
            <p:ph idx="1"/>
          </p:nvPr>
        </p:nvSpPr>
        <p:spPr>
          <a:xfrm>
            <a:off x="468313" y="1196975"/>
            <a:ext cx="8183562" cy="4752975"/>
          </a:xfrm>
        </p:spPr>
        <p:txBody>
          <a:bodyPr/>
          <a:lstStyle/>
          <a:p>
            <a:pPr>
              <a:defRPr/>
            </a:pPr>
            <a:r>
              <a:rPr lang="fr-FR" sz="2000" dirty="0" smtClean="0"/>
              <a:t>Annuaires premiums ★★★★★</a:t>
            </a:r>
          </a:p>
          <a:p>
            <a:pPr>
              <a:defRPr/>
            </a:pPr>
            <a:r>
              <a:rPr lang="fr-FR" sz="2000" dirty="0" smtClean="0"/>
              <a:t>Commentaires de blogs ★★☆☆☆</a:t>
            </a:r>
          </a:p>
          <a:p>
            <a:pPr>
              <a:defRPr/>
            </a:pPr>
            <a:r>
              <a:rPr lang="fr-FR" sz="2000" dirty="0" smtClean="0"/>
              <a:t>Signatures de forum ★★★☆☆</a:t>
            </a:r>
          </a:p>
          <a:p>
            <a:pPr>
              <a:defRPr/>
            </a:pPr>
            <a:r>
              <a:rPr lang="fr-FR" sz="2000" dirty="0" smtClean="0"/>
              <a:t>Link </a:t>
            </a:r>
            <a:r>
              <a:rPr lang="fr-FR" sz="2000" dirty="0" err="1" smtClean="0"/>
              <a:t>Baiting</a:t>
            </a:r>
            <a:r>
              <a:rPr lang="fr-FR" sz="2000" dirty="0" smtClean="0"/>
              <a:t> ★★★★★</a:t>
            </a:r>
          </a:p>
          <a:p>
            <a:pPr>
              <a:defRPr/>
            </a:pPr>
            <a:r>
              <a:rPr lang="fr-FR" sz="2000" dirty="0" smtClean="0"/>
              <a:t>Communiqués de presse ★★★★★</a:t>
            </a:r>
          </a:p>
          <a:p>
            <a:pPr>
              <a:defRPr/>
            </a:pPr>
            <a:r>
              <a:rPr lang="fr-FR" sz="2000" dirty="0" smtClean="0"/>
              <a:t>Articles sponsorisés ★★★★★</a:t>
            </a:r>
          </a:p>
          <a:p>
            <a:pPr>
              <a:defRPr/>
            </a:pPr>
            <a:r>
              <a:rPr lang="fr-FR" sz="2000" dirty="0" smtClean="0"/>
              <a:t>Article dans </a:t>
            </a:r>
            <a:r>
              <a:rPr lang="fr-FR" sz="2000" dirty="0" err="1" smtClean="0"/>
              <a:t>Wikipedia</a:t>
            </a:r>
            <a:r>
              <a:rPr lang="fr-FR" sz="2000" dirty="0" smtClean="0"/>
              <a:t> ★★☆☆☆</a:t>
            </a:r>
          </a:p>
          <a:p>
            <a:pPr>
              <a:defRPr/>
            </a:pPr>
            <a:r>
              <a:rPr lang="fr-FR" sz="2000" dirty="0" smtClean="0"/>
              <a:t>Partage de Vidéos ★★☆☆☆</a:t>
            </a:r>
          </a:p>
          <a:p>
            <a:pPr>
              <a:defRPr/>
            </a:pPr>
            <a:r>
              <a:rPr lang="fr-FR" sz="2000" dirty="0" smtClean="0"/>
              <a:t>Site de Q/R ★★☆☆☆</a:t>
            </a:r>
          </a:p>
          <a:p>
            <a:pPr>
              <a:defRPr/>
            </a:pPr>
            <a:r>
              <a:rPr lang="fr-FR" sz="2000" dirty="0" smtClean="0"/>
              <a:t>Livre d’or ★★★☆☆</a:t>
            </a:r>
          </a:p>
          <a:p>
            <a:pPr>
              <a:defRPr/>
            </a:pPr>
            <a:r>
              <a:rPr lang="fr-FR" sz="2000" dirty="0" smtClean="0"/>
              <a:t>Lien fournisseurs ★★★★★</a:t>
            </a:r>
          </a:p>
          <a:p>
            <a:pPr>
              <a:defRPr/>
            </a:pPr>
            <a:r>
              <a:rPr lang="fr-FR" sz="2000" dirty="0" smtClean="0"/>
              <a:t>Site de partage de photos ★☆☆☆☆</a:t>
            </a:r>
          </a:p>
          <a:p>
            <a:pPr>
              <a:defRPr/>
            </a:pPr>
            <a:r>
              <a:rPr lang="fr-FR" sz="2000" dirty="0" smtClean="0"/>
              <a:t>Facebook et </a:t>
            </a:r>
            <a:r>
              <a:rPr lang="fr-FR" sz="2000" dirty="0" err="1" smtClean="0"/>
              <a:t>Twitter</a:t>
            </a:r>
            <a:r>
              <a:rPr lang="fr-FR" sz="2000" dirty="0" smtClean="0"/>
              <a:t> ★★☆☆☆</a:t>
            </a:r>
          </a:p>
          <a:p>
            <a:pPr>
              <a:defRPr/>
            </a:pPr>
            <a:endParaRPr lang="fr-FR" sz="2400" dirty="0" smtClean="0"/>
          </a:p>
          <a:p>
            <a:pPr>
              <a:defRPr/>
            </a:pPr>
            <a:endParaRPr lang="fr-FR" sz="2400" dirty="0" smtClean="0"/>
          </a:p>
          <a:p>
            <a:pPr>
              <a:defRPr/>
            </a:pPr>
            <a:endParaRPr lang="fr-FR" sz="2400" dirty="0" smtClean="0"/>
          </a:p>
          <a:p>
            <a:pPr marL="0" indent="0">
              <a:buFont typeface="Wingdings 2" pitchFamily="18" charset="2"/>
              <a:buNone/>
              <a:defRPr/>
            </a:pPr>
            <a:endParaRPr lang="fr-FR" sz="2400" dirty="0" smtClean="0"/>
          </a:p>
          <a:p>
            <a:pPr marL="0" indent="0">
              <a:buFont typeface="Wingdings 2" pitchFamily="18" charset="2"/>
              <a:buNone/>
              <a:defRPr/>
            </a:pPr>
            <a:endParaRPr lang="fr-FR" sz="2400" dirty="0"/>
          </a:p>
          <a:p>
            <a:pPr>
              <a:defRPr/>
            </a:pPr>
            <a:endParaRPr lang="fr-FR" sz="2400" dirty="0" smtClean="0"/>
          </a:p>
          <a:p>
            <a:pPr>
              <a:defRPr/>
            </a:pPr>
            <a:endParaRPr lang="fr-FR" sz="2400" dirty="0" smtClean="0"/>
          </a:p>
          <a:p>
            <a:pPr>
              <a:defRPr/>
            </a:pPr>
            <a:endParaRPr lang="fr-FR" sz="2400"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4075" y="438150"/>
            <a:ext cx="4660900" cy="551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608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488" y="5949950"/>
            <a:ext cx="8497887" cy="633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ZoneTexte 3"/>
          <p:cNvSpPr txBox="1">
            <a:spLocks noChangeArrowheads="1"/>
          </p:cNvSpPr>
          <p:nvPr/>
        </p:nvSpPr>
        <p:spPr bwMode="auto">
          <a:xfrm>
            <a:off x="500063" y="3643313"/>
            <a:ext cx="8001000" cy="206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FR"/>
              <a:t>On parle de </a:t>
            </a:r>
            <a:r>
              <a:rPr lang="fr-FR" b="1"/>
              <a:t>référencement payant</a:t>
            </a:r>
            <a:r>
              <a:rPr lang="fr-FR"/>
              <a:t> par opposition au référencement naturel.</a:t>
            </a:r>
          </a:p>
          <a:p>
            <a:pPr eaLnBrk="1" hangingPunct="1"/>
            <a:r>
              <a:rPr lang="fr-FR"/>
              <a:t>Le </a:t>
            </a:r>
            <a:r>
              <a:rPr lang="fr-FR" b="1"/>
              <a:t>référencement payant </a:t>
            </a:r>
            <a:r>
              <a:rPr lang="fr-FR"/>
              <a:t>consiste en l’achat de liens sponsorisés régis par un système d’enchères : </a:t>
            </a:r>
            <a:r>
              <a:rPr lang="fr-FR" i="1"/>
              <a:t>plus je fixe une enchère élevée sur un mot clé, mieux je serai positionné sur ce mot clé. </a:t>
            </a:r>
          </a:p>
          <a:p>
            <a:pPr eaLnBrk="1" hangingPunct="1"/>
            <a:r>
              <a:rPr lang="fr-FR"/>
              <a:t>Le cout d'une campagne de </a:t>
            </a:r>
            <a:r>
              <a:rPr lang="fr-FR" b="1"/>
              <a:t>référencement payant</a:t>
            </a:r>
            <a:r>
              <a:rPr lang="fr-FR"/>
              <a:t> dépend ainsi de la concurrence et des autres enchérisseurs du marché. </a:t>
            </a:r>
            <a:r>
              <a:rPr lang="fr-FR" sz="2000">
                <a:solidFill>
                  <a:srgbClr val="EB600B"/>
                </a:solidFill>
              </a:rPr>
              <a:t/>
            </a:r>
            <a:br>
              <a:rPr lang="fr-FR" sz="2000">
                <a:solidFill>
                  <a:srgbClr val="EB600B"/>
                </a:solidFill>
              </a:rPr>
            </a:br>
            <a:endParaRPr lang="fr-FR"/>
          </a:p>
        </p:txBody>
      </p:sp>
      <p:sp>
        <p:nvSpPr>
          <p:cNvPr id="5" name="Titre 1"/>
          <p:cNvSpPr>
            <a:spLocks noGrp="1"/>
          </p:cNvSpPr>
          <p:nvPr>
            <p:ph type="ctrTitle"/>
          </p:nvPr>
        </p:nvSpPr>
        <p:spPr>
          <a:xfrm>
            <a:off x="825500" y="692150"/>
            <a:ext cx="7643813" cy="714375"/>
          </a:xfrm>
        </p:spPr>
        <p:txBody>
          <a:bodyPr rtlCol="0">
            <a:noAutofit/>
          </a:bodyPr>
          <a:lstStyle/>
          <a:p>
            <a:pPr eaLnBrk="1" fontAlgn="auto" hangingPunct="1">
              <a:spcAft>
                <a:spcPts val="0"/>
              </a:spcAft>
              <a:defRPr/>
            </a:pPr>
            <a:r>
              <a:rPr lang="fr-FR" sz="4000" dirty="0" smtClean="0">
                <a:solidFill>
                  <a:srgbClr val="EB600B"/>
                </a:solidFill>
              </a:rPr>
              <a:t>Le référencement Payant</a:t>
            </a:r>
            <a:endParaRPr lang="fr-FR" sz="2800" dirty="0" smtClean="0">
              <a:solidFill>
                <a:srgbClr val="EB600B"/>
              </a:solidFill>
            </a:endParaRPr>
          </a:p>
        </p:txBody>
      </p:sp>
      <p:pic>
        <p:nvPicPr>
          <p:cNvPr id="4710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14563" y="1928813"/>
            <a:ext cx="4638675"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u texte 1"/>
          <p:cNvSpPr>
            <a:spLocks noGrp="1"/>
          </p:cNvSpPr>
          <p:nvPr>
            <p:ph type="body" sz="quarter" idx="4294967295"/>
          </p:nvPr>
        </p:nvSpPr>
        <p:spPr>
          <a:xfrm>
            <a:off x="0" y="1071563"/>
            <a:ext cx="3357563" cy="5143500"/>
          </a:xfrm>
        </p:spPr>
        <p:txBody>
          <a:bodyPr/>
          <a:lstStyle/>
          <a:p>
            <a:pPr eaLnBrk="1" hangingPunct="1">
              <a:buFont typeface="Arial" pitchFamily="34" charset="0"/>
              <a:buNone/>
            </a:pPr>
            <a:endParaRPr lang="fr-FR" sz="1600" b="1" u="sng" smtClean="0"/>
          </a:p>
          <a:p>
            <a:pPr eaLnBrk="1" hangingPunct="1">
              <a:buFont typeface="Arial" pitchFamily="34" charset="0"/>
              <a:buNone/>
            </a:pPr>
            <a:endParaRPr lang="fr-FR" sz="1600" b="1" u="sng" smtClean="0"/>
          </a:p>
          <a:p>
            <a:pPr eaLnBrk="1" hangingPunct="1">
              <a:buFont typeface="Arial" pitchFamily="34" charset="0"/>
              <a:buNone/>
            </a:pPr>
            <a:r>
              <a:rPr lang="fr-FR" sz="1600" b="1" smtClean="0"/>
              <a:t> </a:t>
            </a:r>
          </a:p>
          <a:p>
            <a:pPr eaLnBrk="1" hangingPunct="1">
              <a:buFont typeface="Wingdings" pitchFamily="2" charset="2"/>
              <a:buChar char="§"/>
            </a:pPr>
            <a:r>
              <a:rPr lang="fr-FR" sz="1600" smtClean="0"/>
              <a:t>Diffusion d’annonces (texte)</a:t>
            </a:r>
          </a:p>
          <a:p>
            <a:pPr eaLnBrk="1" hangingPunct="1">
              <a:buFont typeface="Wingdings" pitchFamily="2" charset="2"/>
              <a:buChar char="§"/>
            </a:pPr>
            <a:r>
              <a:rPr lang="fr-FR" sz="1600" smtClean="0"/>
              <a:t>Support : moteurs de recherche (Google, Yahoo, Bing)</a:t>
            </a:r>
          </a:p>
          <a:p>
            <a:pPr eaLnBrk="1" hangingPunct="1">
              <a:buFont typeface="Arial" pitchFamily="34" charset="0"/>
              <a:buNone/>
            </a:pPr>
            <a:endParaRPr lang="fr-FR" sz="1600" u="sng" smtClean="0"/>
          </a:p>
          <a:p>
            <a:pPr eaLnBrk="1" hangingPunct="1">
              <a:buFont typeface="Arial" pitchFamily="34" charset="0"/>
              <a:buNone/>
            </a:pPr>
            <a:endParaRPr lang="fr-FR" sz="1600" u="sng" smtClean="0"/>
          </a:p>
          <a:p>
            <a:pPr eaLnBrk="1" hangingPunct="1">
              <a:buFont typeface="Wingdings" pitchFamily="2" charset="2"/>
              <a:buChar char="§"/>
            </a:pPr>
            <a:endParaRPr lang="fr-FR" sz="1600" smtClean="0"/>
          </a:p>
          <a:p>
            <a:pPr eaLnBrk="1" hangingPunct="1">
              <a:buFont typeface="Wingdings" pitchFamily="2" charset="2"/>
              <a:buChar char="§"/>
            </a:pPr>
            <a:r>
              <a:rPr lang="fr-FR" sz="1600" smtClean="0"/>
              <a:t>Mise en ligne en 1 heure</a:t>
            </a:r>
          </a:p>
          <a:p>
            <a:pPr eaLnBrk="1" hangingPunct="1">
              <a:buFont typeface="Wingdings" pitchFamily="2" charset="2"/>
              <a:buChar char="§"/>
            </a:pPr>
            <a:r>
              <a:rPr lang="fr-FR" sz="1600" smtClean="0"/>
              <a:t>Maîtrise du budget</a:t>
            </a:r>
          </a:p>
          <a:p>
            <a:pPr eaLnBrk="1" hangingPunct="1">
              <a:buFont typeface="Wingdings" pitchFamily="2" charset="2"/>
              <a:buChar char="§"/>
            </a:pPr>
            <a:r>
              <a:rPr lang="fr-FR" sz="1600" smtClean="0"/>
              <a:t>Souplesse d’utilisation</a:t>
            </a:r>
          </a:p>
          <a:p>
            <a:pPr eaLnBrk="1" hangingPunct="1">
              <a:buFont typeface="Wingdings" pitchFamily="2" charset="2"/>
              <a:buChar char="§"/>
            </a:pPr>
            <a:r>
              <a:rPr lang="fr-FR" sz="1600" smtClean="0"/>
              <a:t>Maîtrise de la visibilité</a:t>
            </a:r>
          </a:p>
          <a:p>
            <a:pPr eaLnBrk="1" hangingPunct="1">
              <a:buFont typeface="Arial" pitchFamily="34" charset="0"/>
              <a:buNone/>
            </a:pPr>
            <a:endParaRPr lang="fr-FR" sz="1600" u="sng" smtClean="0"/>
          </a:p>
          <a:p>
            <a:pPr eaLnBrk="1" hangingPunct="1">
              <a:buFont typeface="Arial" pitchFamily="34" charset="0"/>
              <a:buNone/>
            </a:pPr>
            <a:endParaRPr lang="fr-FR" sz="1600" u="sng" smtClean="0"/>
          </a:p>
          <a:p>
            <a:pPr eaLnBrk="1" hangingPunct="1">
              <a:buFont typeface="Wingdings" pitchFamily="2" charset="2"/>
              <a:buChar char="§"/>
            </a:pPr>
            <a:r>
              <a:rPr lang="fr-FR" sz="1600" smtClean="0"/>
              <a:t>Coût par clic ( CPC) </a:t>
            </a:r>
          </a:p>
        </p:txBody>
      </p:sp>
      <p:sp>
        <p:nvSpPr>
          <p:cNvPr id="11" name="ZoneTexte 10"/>
          <p:cNvSpPr txBox="1"/>
          <p:nvPr/>
        </p:nvSpPr>
        <p:spPr>
          <a:xfrm>
            <a:off x="669783" y="1571612"/>
            <a:ext cx="2105636" cy="369318"/>
          </a:xfrm>
          <a:prstGeom prst="rect">
            <a:avLst/>
          </a:prstGeom>
        </p:spPr>
        <p:style>
          <a:lnRef idx="0">
            <a:schemeClr val="accent3"/>
          </a:lnRef>
          <a:fillRef idx="3">
            <a:schemeClr val="accent3"/>
          </a:fillRef>
          <a:effectRef idx="3">
            <a:schemeClr val="accent3"/>
          </a:effectRef>
          <a:fontRef idx="minor">
            <a:schemeClr val="lt1"/>
          </a:fontRef>
        </p:style>
        <p:txBody>
          <a:bodyPr lIns="91426" tIns="45713" rIns="91426" bIns="45713">
            <a:spAutoFit/>
          </a:bodyPr>
          <a:lstStyle/>
          <a:p>
            <a:pPr algn="ctr">
              <a:defRPr/>
            </a:pPr>
            <a:r>
              <a:rPr lang="fr-FR" dirty="0"/>
              <a:t>Fonctionnement</a:t>
            </a:r>
          </a:p>
        </p:txBody>
      </p:sp>
      <p:sp>
        <p:nvSpPr>
          <p:cNvPr id="14" name="ZoneTexte 13"/>
          <p:cNvSpPr txBox="1"/>
          <p:nvPr/>
        </p:nvSpPr>
        <p:spPr>
          <a:xfrm>
            <a:off x="871640" y="3470783"/>
            <a:ext cx="1529571" cy="369318"/>
          </a:xfrm>
          <a:prstGeom prst="rect">
            <a:avLst/>
          </a:prstGeom>
        </p:spPr>
        <p:style>
          <a:lnRef idx="0">
            <a:schemeClr val="accent3"/>
          </a:lnRef>
          <a:fillRef idx="3">
            <a:schemeClr val="accent3"/>
          </a:fillRef>
          <a:effectRef idx="3">
            <a:schemeClr val="accent3"/>
          </a:effectRef>
          <a:fontRef idx="minor">
            <a:schemeClr val="lt1"/>
          </a:fontRef>
        </p:style>
        <p:txBody>
          <a:bodyPr lIns="91426" tIns="45713" rIns="91426" bIns="45713">
            <a:spAutoFit/>
          </a:bodyPr>
          <a:lstStyle/>
          <a:p>
            <a:pPr algn="ctr">
              <a:defRPr/>
            </a:pPr>
            <a:r>
              <a:rPr lang="fr-FR" dirty="0"/>
              <a:t>Avantages</a:t>
            </a:r>
          </a:p>
        </p:txBody>
      </p:sp>
      <p:sp>
        <p:nvSpPr>
          <p:cNvPr id="15" name="ZoneTexte 14"/>
          <p:cNvSpPr txBox="1"/>
          <p:nvPr/>
        </p:nvSpPr>
        <p:spPr>
          <a:xfrm>
            <a:off x="849803" y="5441392"/>
            <a:ext cx="1745596" cy="369318"/>
          </a:xfrm>
          <a:prstGeom prst="rect">
            <a:avLst/>
          </a:prstGeom>
        </p:spPr>
        <p:style>
          <a:lnRef idx="0">
            <a:schemeClr val="accent3"/>
          </a:lnRef>
          <a:fillRef idx="3">
            <a:schemeClr val="accent3"/>
          </a:fillRef>
          <a:effectRef idx="3">
            <a:schemeClr val="accent3"/>
          </a:effectRef>
          <a:fontRef idx="minor">
            <a:schemeClr val="lt1"/>
          </a:fontRef>
        </p:style>
        <p:txBody>
          <a:bodyPr lIns="91426" tIns="45713" rIns="91426" bIns="45713">
            <a:spAutoFit/>
          </a:bodyPr>
          <a:lstStyle/>
          <a:p>
            <a:pPr algn="ctr">
              <a:defRPr/>
            </a:pPr>
            <a:r>
              <a:rPr lang="fr-FR" dirty="0"/>
              <a:t>Facturation</a:t>
            </a:r>
          </a:p>
        </p:txBody>
      </p:sp>
      <p:sp>
        <p:nvSpPr>
          <p:cNvPr id="16" name="Titre 1"/>
          <p:cNvSpPr txBox="1">
            <a:spLocks/>
          </p:cNvSpPr>
          <p:nvPr/>
        </p:nvSpPr>
        <p:spPr bwMode="auto">
          <a:xfrm>
            <a:off x="928688" y="1071563"/>
            <a:ext cx="3071812" cy="357187"/>
          </a:xfrm>
          <a:prstGeom prst="rect">
            <a:avLst/>
          </a:prstGeom>
          <a:noFill/>
          <a:ln w="9525">
            <a:noFill/>
            <a:miter lim="800000"/>
            <a:headEnd/>
            <a:tailEnd/>
          </a:ln>
        </p:spPr>
        <p:txBody>
          <a:bodyPr anchor="ctr"/>
          <a:lstStyle/>
          <a:p>
            <a:pPr>
              <a:defRPr/>
            </a:pPr>
            <a:r>
              <a:rPr lang="fr-FR" sz="2400" b="1" dirty="0">
                <a:solidFill>
                  <a:srgbClr val="C00000"/>
                </a:solidFill>
                <a:latin typeface="+mj-lt"/>
                <a:ea typeface="+mj-ea"/>
                <a:cs typeface="+mj-cs"/>
              </a:rPr>
              <a:t>Présentation</a:t>
            </a:r>
          </a:p>
        </p:txBody>
      </p:sp>
      <p:pic>
        <p:nvPicPr>
          <p:cNvPr id="48141" name="Picture 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9000" y="417513"/>
            <a:ext cx="5238750" cy="337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42" name="Picture 1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29000" y="3892550"/>
            <a:ext cx="5286375" cy="2560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ZoneTexte 3"/>
          <p:cNvSpPr txBox="1">
            <a:spLocks noChangeArrowheads="1"/>
          </p:cNvSpPr>
          <p:nvPr/>
        </p:nvSpPr>
        <p:spPr bwMode="auto">
          <a:xfrm>
            <a:off x="484188" y="3573463"/>
            <a:ext cx="8264525"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342900" indent="-342900">
              <a:buFont typeface="+mj-lt"/>
              <a:buAutoNum type="arabicPeriod"/>
              <a:defRPr/>
            </a:pPr>
            <a:r>
              <a:rPr lang="fr-FR" b="1" dirty="0" smtClean="0"/>
              <a:t>Achat de mots clés </a:t>
            </a:r>
            <a:r>
              <a:rPr lang="fr-FR" dirty="0" smtClean="0"/>
              <a:t>qui déclenchent l’affichage d’annonces adaptées, dans les résultats de recherche.</a:t>
            </a:r>
          </a:p>
          <a:p>
            <a:pPr>
              <a:defRPr/>
            </a:pPr>
            <a:r>
              <a:rPr lang="fr-FR" i="1" dirty="0" smtClean="0"/>
              <a:t>	« Il est recommandé de choisir les mots clés que les internautes 	recherchent. »</a:t>
            </a:r>
          </a:p>
          <a:p>
            <a:pPr marL="342900" indent="-342900">
              <a:buFont typeface="+mj-lt"/>
              <a:buAutoNum type="arabicPeriod"/>
              <a:defRPr/>
            </a:pPr>
            <a:r>
              <a:rPr lang="fr-FR" b="1" dirty="0" smtClean="0"/>
              <a:t>Système d’enchères entre annonceurs </a:t>
            </a:r>
            <a:r>
              <a:rPr lang="fr-FR" dirty="0" smtClean="0"/>
              <a:t>qui détermine le prix des clics facturés à chaque annonceur.</a:t>
            </a:r>
          </a:p>
          <a:p>
            <a:pPr>
              <a:defRPr/>
            </a:pPr>
            <a:r>
              <a:rPr lang="fr-FR" i="1" dirty="0" smtClean="0"/>
              <a:t>	« Facturation au clic, affichages gratuits. »</a:t>
            </a:r>
            <a:endParaRPr lang="fr-FR" dirty="0" smtClean="0"/>
          </a:p>
          <a:p>
            <a:pPr marL="342900" indent="-342900">
              <a:buFont typeface="+mj-lt"/>
              <a:buAutoNum type="arabicPeriod"/>
              <a:defRPr/>
            </a:pPr>
            <a:r>
              <a:rPr lang="fr-FR" b="1" dirty="0" smtClean="0"/>
              <a:t>Notion de qualité </a:t>
            </a:r>
            <a:r>
              <a:rPr lang="fr-FR" dirty="0" smtClean="0"/>
              <a:t>pouvant impacter le prix des clics. (</a:t>
            </a:r>
            <a:r>
              <a:rPr lang="fr-FR" dirty="0" err="1" smtClean="0"/>
              <a:t>quality</a:t>
            </a:r>
            <a:r>
              <a:rPr lang="fr-FR" dirty="0" smtClean="0"/>
              <a:t> score Google)</a:t>
            </a:r>
          </a:p>
          <a:p>
            <a:pPr>
              <a:defRPr/>
            </a:pPr>
            <a:r>
              <a:rPr lang="fr-FR" i="1" dirty="0" smtClean="0"/>
              <a:t>	« Le </a:t>
            </a:r>
            <a:r>
              <a:rPr lang="fr-FR" i="1" dirty="0" err="1" smtClean="0"/>
              <a:t>Quality</a:t>
            </a:r>
            <a:r>
              <a:rPr lang="fr-FR" i="1" dirty="0" smtClean="0"/>
              <a:t> Score reflète la pertinence entre recherche de 	l’internaute, annonce affichée et page de destination. » </a:t>
            </a:r>
            <a:endParaRPr lang="fr-FR" sz="1600" dirty="0" smtClean="0"/>
          </a:p>
        </p:txBody>
      </p:sp>
      <p:sp>
        <p:nvSpPr>
          <p:cNvPr id="5" name="Titre 1"/>
          <p:cNvSpPr>
            <a:spLocks noGrp="1"/>
          </p:cNvSpPr>
          <p:nvPr>
            <p:ph type="ctrTitle"/>
          </p:nvPr>
        </p:nvSpPr>
        <p:spPr>
          <a:xfrm>
            <a:off x="500063" y="620713"/>
            <a:ext cx="8175625" cy="576262"/>
          </a:xfrm>
        </p:spPr>
        <p:txBody>
          <a:bodyPr rtlCol="0">
            <a:noAutofit/>
          </a:bodyPr>
          <a:lstStyle/>
          <a:p>
            <a:pPr algn="ctr" eaLnBrk="1" fontAlgn="auto" hangingPunct="1">
              <a:spcAft>
                <a:spcPts val="0"/>
              </a:spcAft>
              <a:defRPr/>
            </a:pPr>
            <a:r>
              <a:rPr lang="fr-FR" sz="3000" dirty="0" smtClean="0">
                <a:solidFill>
                  <a:srgbClr val="EB600B"/>
                </a:solidFill>
              </a:rPr>
              <a:t>Le référencement Payant en 3 points</a:t>
            </a:r>
          </a:p>
        </p:txBody>
      </p:sp>
      <p:pic>
        <p:nvPicPr>
          <p:cNvPr id="4915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1225" y="1779588"/>
            <a:ext cx="4638675"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re 1"/>
          <p:cNvSpPr txBox="1">
            <a:spLocks/>
          </p:cNvSpPr>
          <p:nvPr/>
        </p:nvSpPr>
        <p:spPr bwMode="auto">
          <a:xfrm>
            <a:off x="468313" y="549275"/>
            <a:ext cx="8135937" cy="720725"/>
          </a:xfrm>
          <a:prstGeom prst="rect">
            <a:avLst/>
          </a:prstGeom>
          <a:noFill/>
          <a:ln w="9525">
            <a:noFill/>
            <a:miter lim="800000"/>
            <a:headEnd/>
            <a:tailEnd/>
          </a:ln>
        </p:spPr>
        <p:txBody>
          <a:bodyPr anchor="ctr"/>
          <a:lstStyle/>
          <a:p>
            <a:pPr algn="ctr">
              <a:defRPr/>
            </a:pPr>
            <a:r>
              <a:rPr lang="fr-FR" sz="3200" b="1" dirty="0">
                <a:solidFill>
                  <a:schemeClr val="accent1"/>
                </a:solidFill>
                <a:latin typeface="+mj-lt"/>
                <a:ea typeface="+mj-ea"/>
                <a:cs typeface="+mj-cs"/>
              </a:rPr>
              <a:t>Optimisation de la structure :</a:t>
            </a:r>
            <a:endParaRPr lang="fr-FR" sz="3200" b="1" dirty="0">
              <a:solidFill>
                <a:schemeClr val="accent1"/>
              </a:solidFill>
              <a:latin typeface="+mj-lt"/>
              <a:ea typeface="+mj-ea"/>
              <a:cs typeface="+mj-cs"/>
            </a:endParaRPr>
          </a:p>
        </p:txBody>
      </p:sp>
      <p:pic>
        <p:nvPicPr>
          <p:cNvPr id="50179" name="Picture 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450" y="1447800"/>
            <a:ext cx="6738938" cy="4718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re 1"/>
          <p:cNvSpPr txBox="1">
            <a:spLocks/>
          </p:cNvSpPr>
          <p:nvPr/>
        </p:nvSpPr>
        <p:spPr bwMode="auto">
          <a:xfrm>
            <a:off x="468313" y="549275"/>
            <a:ext cx="8135937" cy="720725"/>
          </a:xfrm>
          <a:prstGeom prst="rect">
            <a:avLst/>
          </a:prstGeom>
          <a:noFill/>
          <a:ln w="9525">
            <a:noFill/>
            <a:miter lim="800000"/>
            <a:headEnd/>
            <a:tailEnd/>
          </a:ln>
        </p:spPr>
        <p:txBody>
          <a:bodyPr anchor="ctr"/>
          <a:lstStyle/>
          <a:p>
            <a:pPr algn="ctr">
              <a:defRPr/>
            </a:pPr>
            <a:r>
              <a:rPr lang="fr-FR" sz="3200" b="1" dirty="0">
                <a:solidFill>
                  <a:schemeClr val="accent1"/>
                </a:solidFill>
                <a:latin typeface="+mj-lt"/>
                <a:ea typeface="+mj-ea"/>
                <a:cs typeface="+mj-cs"/>
              </a:rPr>
              <a:t>Bonne structure</a:t>
            </a:r>
            <a:endParaRPr lang="fr-FR" sz="3200" b="1" dirty="0">
              <a:solidFill>
                <a:schemeClr val="accent1"/>
              </a:solidFill>
              <a:latin typeface="+mj-lt"/>
              <a:ea typeface="+mj-ea"/>
              <a:cs typeface="+mj-cs"/>
            </a:endParaRPr>
          </a:p>
        </p:txBody>
      </p:sp>
      <p:pic>
        <p:nvPicPr>
          <p:cNvPr id="5120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1628775"/>
            <a:ext cx="8353425" cy="459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re 1"/>
          <p:cNvSpPr txBox="1">
            <a:spLocks/>
          </p:cNvSpPr>
          <p:nvPr/>
        </p:nvSpPr>
        <p:spPr bwMode="auto">
          <a:xfrm>
            <a:off x="468313" y="549275"/>
            <a:ext cx="8135937" cy="720725"/>
          </a:xfrm>
          <a:prstGeom prst="rect">
            <a:avLst/>
          </a:prstGeom>
          <a:noFill/>
          <a:ln w="9525">
            <a:noFill/>
            <a:miter lim="800000"/>
            <a:headEnd/>
            <a:tailEnd/>
          </a:ln>
        </p:spPr>
        <p:txBody>
          <a:bodyPr anchor="ctr"/>
          <a:lstStyle/>
          <a:p>
            <a:pPr algn="ctr">
              <a:defRPr/>
            </a:pPr>
            <a:r>
              <a:rPr lang="fr-FR" sz="3200" b="1" dirty="0">
                <a:solidFill>
                  <a:schemeClr val="accent1"/>
                </a:solidFill>
                <a:latin typeface="+mj-lt"/>
                <a:ea typeface="+mj-ea"/>
                <a:cs typeface="+mj-cs"/>
              </a:rPr>
              <a:t>Choix des mots clés</a:t>
            </a:r>
            <a:endParaRPr lang="fr-FR" sz="3200" b="1" dirty="0">
              <a:solidFill>
                <a:schemeClr val="accent1"/>
              </a:solidFill>
              <a:latin typeface="+mj-lt"/>
              <a:ea typeface="+mj-ea"/>
              <a:cs typeface="+mj-cs"/>
            </a:endParaRPr>
          </a:p>
        </p:txBody>
      </p:sp>
      <p:pic>
        <p:nvPicPr>
          <p:cNvPr id="5222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088" y="1700213"/>
            <a:ext cx="7540625" cy="4400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re 1"/>
          <p:cNvSpPr txBox="1">
            <a:spLocks/>
          </p:cNvSpPr>
          <p:nvPr/>
        </p:nvSpPr>
        <p:spPr bwMode="auto">
          <a:xfrm>
            <a:off x="468313" y="549275"/>
            <a:ext cx="8135937" cy="720725"/>
          </a:xfrm>
          <a:prstGeom prst="rect">
            <a:avLst/>
          </a:prstGeom>
          <a:noFill/>
          <a:ln w="9525">
            <a:noFill/>
            <a:miter lim="800000"/>
            <a:headEnd/>
            <a:tailEnd/>
          </a:ln>
        </p:spPr>
        <p:txBody>
          <a:bodyPr anchor="ctr"/>
          <a:lstStyle/>
          <a:p>
            <a:pPr algn="ctr">
              <a:defRPr/>
            </a:pPr>
            <a:r>
              <a:rPr lang="fr-FR" sz="3200" b="1" dirty="0">
                <a:solidFill>
                  <a:schemeClr val="accent1"/>
                </a:solidFill>
                <a:latin typeface="+mj-lt"/>
                <a:ea typeface="+mj-ea"/>
                <a:cs typeface="+mj-cs"/>
              </a:rPr>
              <a:t>Ciblage des mots clés</a:t>
            </a:r>
          </a:p>
        </p:txBody>
      </p:sp>
      <p:pic>
        <p:nvPicPr>
          <p:cNvPr id="53251"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238" y="1484313"/>
            <a:ext cx="8374062" cy="4752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re 1"/>
          <p:cNvSpPr txBox="1">
            <a:spLocks/>
          </p:cNvSpPr>
          <p:nvPr/>
        </p:nvSpPr>
        <p:spPr bwMode="auto">
          <a:xfrm>
            <a:off x="468313" y="549275"/>
            <a:ext cx="8135937" cy="720725"/>
          </a:xfrm>
          <a:prstGeom prst="rect">
            <a:avLst/>
          </a:prstGeom>
          <a:noFill/>
          <a:ln w="9525">
            <a:noFill/>
            <a:miter lim="800000"/>
            <a:headEnd/>
            <a:tailEnd/>
          </a:ln>
        </p:spPr>
        <p:txBody>
          <a:bodyPr anchor="ctr"/>
          <a:lstStyle/>
          <a:p>
            <a:pPr algn="ctr">
              <a:defRPr/>
            </a:pPr>
            <a:r>
              <a:rPr lang="fr-FR" sz="3200" b="1" dirty="0">
                <a:solidFill>
                  <a:schemeClr val="accent1"/>
                </a:solidFill>
                <a:latin typeface="+mj-lt"/>
                <a:ea typeface="+mj-ea"/>
                <a:cs typeface="+mj-cs"/>
              </a:rPr>
              <a:t>Les annonces</a:t>
            </a:r>
            <a:endParaRPr lang="fr-FR" sz="3200" b="1" dirty="0">
              <a:solidFill>
                <a:schemeClr val="accent1"/>
              </a:solidFill>
              <a:latin typeface="+mj-lt"/>
              <a:ea typeface="+mj-ea"/>
              <a:cs typeface="+mj-cs"/>
            </a:endParaRPr>
          </a:p>
        </p:txBody>
      </p:sp>
      <p:pic>
        <p:nvPicPr>
          <p:cNvPr id="5427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1628775"/>
            <a:ext cx="8107363" cy="482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re 1"/>
          <p:cNvSpPr txBox="1">
            <a:spLocks/>
          </p:cNvSpPr>
          <p:nvPr/>
        </p:nvSpPr>
        <p:spPr bwMode="auto">
          <a:xfrm>
            <a:off x="455613" y="404813"/>
            <a:ext cx="8137525" cy="720725"/>
          </a:xfrm>
          <a:prstGeom prst="rect">
            <a:avLst/>
          </a:prstGeom>
          <a:noFill/>
          <a:ln w="9525">
            <a:noFill/>
            <a:miter lim="800000"/>
            <a:headEnd/>
            <a:tailEnd/>
          </a:ln>
        </p:spPr>
        <p:txBody>
          <a:bodyPr anchor="ctr"/>
          <a:lstStyle/>
          <a:p>
            <a:pPr algn="ctr">
              <a:defRPr/>
            </a:pPr>
            <a:r>
              <a:rPr lang="fr-FR" sz="3200" b="1" dirty="0">
                <a:solidFill>
                  <a:schemeClr val="accent1"/>
                </a:solidFill>
                <a:latin typeface="+mj-lt"/>
                <a:ea typeface="+mj-ea"/>
                <a:cs typeface="+mj-cs"/>
              </a:rPr>
              <a:t>A/B </a:t>
            </a:r>
            <a:r>
              <a:rPr lang="fr-FR" sz="3200" b="1" dirty="0" err="1">
                <a:solidFill>
                  <a:schemeClr val="accent1"/>
                </a:solidFill>
                <a:latin typeface="+mj-lt"/>
                <a:ea typeface="+mj-ea"/>
                <a:cs typeface="+mj-cs"/>
              </a:rPr>
              <a:t>Testing</a:t>
            </a:r>
            <a:endParaRPr lang="fr-FR" sz="3200" b="1" dirty="0">
              <a:solidFill>
                <a:schemeClr val="accent1"/>
              </a:solidFill>
              <a:latin typeface="+mj-lt"/>
              <a:ea typeface="+mj-ea"/>
              <a:cs typeface="+mj-cs"/>
            </a:endParaRPr>
          </a:p>
        </p:txBody>
      </p:sp>
      <p:pic>
        <p:nvPicPr>
          <p:cNvPr id="5529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38" y="1125538"/>
            <a:ext cx="8456612" cy="5300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re 1"/>
          <p:cNvSpPr txBox="1">
            <a:spLocks/>
          </p:cNvSpPr>
          <p:nvPr/>
        </p:nvSpPr>
        <p:spPr bwMode="auto">
          <a:xfrm>
            <a:off x="455613" y="404813"/>
            <a:ext cx="8137525" cy="720725"/>
          </a:xfrm>
          <a:prstGeom prst="rect">
            <a:avLst/>
          </a:prstGeom>
          <a:noFill/>
          <a:ln w="9525">
            <a:noFill/>
            <a:miter lim="800000"/>
            <a:headEnd/>
            <a:tailEnd/>
          </a:ln>
        </p:spPr>
        <p:txBody>
          <a:bodyPr anchor="ctr"/>
          <a:lstStyle/>
          <a:p>
            <a:pPr algn="ctr">
              <a:defRPr/>
            </a:pPr>
            <a:r>
              <a:rPr lang="fr-FR" sz="3200" b="1" dirty="0" err="1">
                <a:solidFill>
                  <a:schemeClr val="accent1"/>
                </a:solidFill>
                <a:latin typeface="+mj-lt"/>
                <a:ea typeface="+mj-ea"/>
                <a:cs typeface="+mj-cs"/>
              </a:rPr>
              <a:t>Remarketing</a:t>
            </a:r>
            <a:r>
              <a:rPr lang="fr-FR" sz="3200" b="1" dirty="0">
                <a:solidFill>
                  <a:schemeClr val="accent1"/>
                </a:solidFill>
                <a:latin typeface="+mj-lt"/>
                <a:ea typeface="+mj-ea"/>
                <a:cs typeface="+mj-cs"/>
              </a:rPr>
              <a:t> ou </a:t>
            </a:r>
            <a:r>
              <a:rPr lang="fr-FR" sz="3200" b="1" dirty="0" err="1">
                <a:solidFill>
                  <a:schemeClr val="accent1"/>
                </a:solidFill>
                <a:latin typeface="+mj-lt"/>
                <a:ea typeface="+mj-ea"/>
                <a:cs typeface="+mj-cs"/>
              </a:rPr>
              <a:t>retargeting</a:t>
            </a:r>
            <a:endParaRPr lang="fr-FR" sz="3200" b="1" dirty="0">
              <a:solidFill>
                <a:schemeClr val="accent1"/>
              </a:solidFill>
              <a:latin typeface="+mj-lt"/>
              <a:ea typeface="+mj-ea"/>
              <a:cs typeface="+mj-cs"/>
            </a:endParaRPr>
          </a:p>
        </p:txBody>
      </p:sp>
      <p:pic>
        <p:nvPicPr>
          <p:cNvPr id="56323"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2613" y="2314575"/>
            <a:ext cx="7956550" cy="3706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 name="Espace réservé du texte 2"/>
          <p:cNvSpPr txBox="1">
            <a:spLocks/>
          </p:cNvSpPr>
          <p:nvPr/>
        </p:nvSpPr>
        <p:spPr>
          <a:xfrm>
            <a:off x="528638" y="1452563"/>
            <a:ext cx="8064500" cy="560387"/>
          </a:xfrm>
          <a:prstGeom prst="rect">
            <a:avLst/>
          </a:prstGeom>
        </p:spPr>
        <p:txBody>
          <a:bodyPr lIns="161501" tIns="80751" rIns="161501" bIns="80751"/>
          <a:lstStyle/>
          <a:p>
            <a:pPr marL="605630" indent="-605630" defTabSz="1615013" fontAlgn="auto">
              <a:spcBef>
                <a:spcPct val="20000"/>
              </a:spcBef>
              <a:spcAft>
                <a:spcPts val="0"/>
              </a:spcAft>
              <a:buFont typeface="Arial" pitchFamily="34" charset="0"/>
              <a:buNone/>
              <a:defRPr/>
            </a:pPr>
            <a:r>
              <a:rPr lang="fr-FR" sz="2000" b="1" i="1" dirty="0">
                <a:solidFill>
                  <a:schemeClr val="tx1">
                    <a:lumMod val="95000"/>
                    <a:lumOff val="5000"/>
                  </a:schemeClr>
                </a:solidFill>
                <a:latin typeface="+mn-lt"/>
                <a:cs typeface="+mn-cs"/>
              </a:rPr>
              <a:t>NOUVEAUTE</a:t>
            </a:r>
            <a:r>
              <a:rPr lang="fr-FR" sz="2000" i="1" dirty="0">
                <a:solidFill>
                  <a:schemeClr val="tx1">
                    <a:lumMod val="95000"/>
                    <a:lumOff val="5000"/>
                  </a:schemeClr>
                </a:solidFill>
                <a:latin typeface="+mn-lt"/>
                <a:cs typeface="+mn-cs"/>
              </a:rPr>
              <a:t> : ciblez vos visiteurs sur des sites partenaires</a:t>
            </a:r>
            <a:endParaRPr lang="fr-FR" sz="2000" i="1" dirty="0">
              <a:solidFill>
                <a:schemeClr val="tx1">
                  <a:lumMod val="95000"/>
                  <a:lumOff val="5000"/>
                </a:schemeClr>
              </a:solidFill>
              <a:latin typeface="+mn-lt"/>
              <a:cs typeface="+mn-cs"/>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4025" y="549275"/>
            <a:ext cx="8183563" cy="1150938"/>
          </a:xfrm>
        </p:spPr>
        <p:txBody>
          <a:bodyPr/>
          <a:lstStyle/>
          <a:p>
            <a:pPr algn="ctr" eaLnBrk="1" fontAlgn="auto" hangingPunct="1">
              <a:spcAft>
                <a:spcPts val="0"/>
              </a:spcAft>
              <a:defRPr/>
            </a:pPr>
            <a:r>
              <a:rPr lang="fr-FR" sz="3200" dirty="0">
                <a:solidFill>
                  <a:schemeClr val="accent1">
                    <a:tint val="88000"/>
                    <a:satMod val="150000"/>
                  </a:schemeClr>
                </a:solidFill>
              </a:rPr>
              <a:t>Performance sur le long terme</a:t>
            </a:r>
            <a:br>
              <a:rPr lang="fr-FR" sz="3200" dirty="0">
                <a:solidFill>
                  <a:schemeClr val="accent1">
                    <a:tint val="88000"/>
                    <a:satMod val="150000"/>
                  </a:schemeClr>
                </a:solidFill>
              </a:rPr>
            </a:br>
            <a:r>
              <a:rPr lang="fr-FR" sz="3200" dirty="0" smtClean="0">
                <a:solidFill>
                  <a:schemeClr val="accent1">
                    <a:tint val="88000"/>
                    <a:satMod val="150000"/>
                  </a:schemeClr>
                </a:solidFill>
              </a:rPr>
              <a:t>Naturel et </a:t>
            </a:r>
            <a:r>
              <a:rPr lang="fr-FR" sz="3200" dirty="0">
                <a:solidFill>
                  <a:schemeClr val="accent1">
                    <a:tint val="88000"/>
                    <a:satMod val="150000"/>
                  </a:schemeClr>
                </a:solidFill>
              </a:rPr>
              <a:t>Payant</a:t>
            </a:r>
            <a:endParaRPr lang="fr-FR" sz="3200" dirty="0" smtClean="0">
              <a:solidFill>
                <a:schemeClr val="accent1">
                  <a:tint val="88000"/>
                  <a:satMod val="150000"/>
                </a:schemeClr>
              </a:solidFill>
            </a:endParaRPr>
          </a:p>
        </p:txBody>
      </p:sp>
      <p:pic>
        <p:nvPicPr>
          <p:cNvPr id="57347" name="Content Placeholder 22" descr="Comparatif-référencement-naturel-liens-sponsorisés.png"/>
          <p:cNvPicPr>
            <a:picLocks noGrp="1" noChangeAspect="1"/>
          </p:cNvPicPr>
          <p:nvPr/>
        </p:nvPicPr>
        <p:blipFill>
          <a:blip r:embed="rId2">
            <a:extLst>
              <a:ext uri="{28A0092B-C50C-407E-A947-70E740481C1C}">
                <a14:useLocalDpi xmlns:a14="http://schemas.microsoft.com/office/drawing/2010/main" val="0"/>
              </a:ext>
            </a:extLst>
          </a:blip>
          <a:srcRect l="175" r="175"/>
          <a:stretch>
            <a:fillRect/>
          </a:stretch>
        </p:blipFill>
        <p:spPr bwMode="auto">
          <a:xfrm>
            <a:off x="1390650" y="2133600"/>
            <a:ext cx="6310313" cy="347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2825" y="2205038"/>
            <a:ext cx="7118350" cy="3690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8371" name="ZoneTexte 2"/>
          <p:cNvSpPr txBox="1">
            <a:spLocks noChangeArrowheads="1"/>
          </p:cNvSpPr>
          <p:nvPr/>
        </p:nvSpPr>
        <p:spPr bwMode="auto">
          <a:xfrm>
            <a:off x="611188" y="1196975"/>
            <a:ext cx="8024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fr-FR"/>
              <a:t>Plusieurs solutions permettent d’être visible sur la recherche locale, l’idéal étant comme pour le référencement classique, de combiner les différents critères afin d’arriver devant la concurrence.</a:t>
            </a:r>
          </a:p>
          <a:p>
            <a:pPr eaLnBrk="1" hangingPunct="1"/>
            <a:endParaRPr lang="fr-FR"/>
          </a:p>
        </p:txBody>
      </p:sp>
      <p:sp>
        <p:nvSpPr>
          <p:cNvPr id="7" name="Titre 1"/>
          <p:cNvSpPr txBox="1">
            <a:spLocks/>
          </p:cNvSpPr>
          <p:nvPr/>
        </p:nvSpPr>
        <p:spPr>
          <a:xfrm>
            <a:off x="468313" y="333375"/>
            <a:ext cx="8183562" cy="719138"/>
          </a:xfrm>
          <a:prstGeom prst="rect">
            <a:avLst/>
          </a:prstGeom>
        </p:spPr>
        <p:txBody>
          <a:bodyPr anchor="b">
            <a:normAutofit/>
          </a:bodyPr>
          <a:lstStyle>
            <a:lvl1pPr algn="l" rtl="0" eaLnBrk="0" fontAlgn="base" hangingPunct="0">
              <a:spcBef>
                <a:spcPct val="0"/>
              </a:spcBef>
              <a:spcAft>
                <a:spcPct val="0"/>
              </a:spcAft>
              <a:defRPr sz="3600" b="1" kern="1200">
                <a:solidFill>
                  <a:srgbClr val="FF8D3E"/>
                </a:solidFill>
                <a:effectLst>
                  <a:outerShdw blurRad="53975" dist="22860" dir="5400000" algn="tl" rotWithShape="0">
                    <a:srgbClr val="000000">
                      <a:alpha val="55000"/>
                    </a:srgbClr>
                  </a:outerShdw>
                </a:effectLst>
                <a:latin typeface="+mj-lt"/>
                <a:ea typeface="+mj-ea"/>
                <a:cs typeface="+mj-cs"/>
              </a:defRPr>
            </a:lvl1pPr>
            <a:lvl2pPr algn="l" rtl="0" eaLnBrk="0" fontAlgn="base" hangingPunct="0">
              <a:spcBef>
                <a:spcPct val="0"/>
              </a:spcBef>
              <a:spcAft>
                <a:spcPct val="0"/>
              </a:spcAft>
              <a:defRPr sz="3600" b="1">
                <a:solidFill>
                  <a:srgbClr val="FF8D3E"/>
                </a:solidFill>
                <a:latin typeface="Verdana" pitchFamily="34" charset="0"/>
              </a:defRPr>
            </a:lvl2pPr>
            <a:lvl3pPr algn="l" rtl="0" eaLnBrk="0" fontAlgn="base" hangingPunct="0">
              <a:spcBef>
                <a:spcPct val="0"/>
              </a:spcBef>
              <a:spcAft>
                <a:spcPct val="0"/>
              </a:spcAft>
              <a:defRPr sz="3600" b="1">
                <a:solidFill>
                  <a:srgbClr val="FF8D3E"/>
                </a:solidFill>
                <a:latin typeface="Verdana" pitchFamily="34" charset="0"/>
              </a:defRPr>
            </a:lvl3pPr>
            <a:lvl4pPr algn="l" rtl="0" eaLnBrk="0" fontAlgn="base" hangingPunct="0">
              <a:spcBef>
                <a:spcPct val="0"/>
              </a:spcBef>
              <a:spcAft>
                <a:spcPct val="0"/>
              </a:spcAft>
              <a:defRPr sz="3600" b="1">
                <a:solidFill>
                  <a:srgbClr val="FF8D3E"/>
                </a:solidFill>
                <a:latin typeface="Verdana" pitchFamily="34" charset="0"/>
              </a:defRPr>
            </a:lvl4pPr>
            <a:lvl5pPr algn="l" rtl="0" eaLnBrk="0" fontAlgn="base" hangingPunct="0">
              <a:spcBef>
                <a:spcPct val="0"/>
              </a:spcBef>
              <a:spcAft>
                <a:spcPct val="0"/>
              </a:spcAft>
              <a:defRPr sz="3600" b="1">
                <a:solidFill>
                  <a:srgbClr val="FF8D3E"/>
                </a:solidFill>
                <a:latin typeface="Verdana" pitchFamily="34" charset="0"/>
              </a:defRPr>
            </a:lvl5pPr>
            <a:lvl6pPr marL="457200" algn="l" rtl="0" fontAlgn="base">
              <a:spcBef>
                <a:spcPct val="0"/>
              </a:spcBef>
              <a:spcAft>
                <a:spcPct val="0"/>
              </a:spcAft>
              <a:defRPr sz="3600" b="1">
                <a:solidFill>
                  <a:srgbClr val="FF8D3E"/>
                </a:solidFill>
                <a:latin typeface="Verdana" pitchFamily="34" charset="0"/>
              </a:defRPr>
            </a:lvl6pPr>
            <a:lvl7pPr marL="914400" algn="l" rtl="0" fontAlgn="base">
              <a:spcBef>
                <a:spcPct val="0"/>
              </a:spcBef>
              <a:spcAft>
                <a:spcPct val="0"/>
              </a:spcAft>
              <a:defRPr sz="3600" b="1">
                <a:solidFill>
                  <a:srgbClr val="FF8D3E"/>
                </a:solidFill>
                <a:latin typeface="Verdana" pitchFamily="34" charset="0"/>
              </a:defRPr>
            </a:lvl7pPr>
            <a:lvl8pPr marL="1371600" algn="l" rtl="0" fontAlgn="base">
              <a:spcBef>
                <a:spcPct val="0"/>
              </a:spcBef>
              <a:spcAft>
                <a:spcPct val="0"/>
              </a:spcAft>
              <a:defRPr sz="3600" b="1">
                <a:solidFill>
                  <a:srgbClr val="FF8D3E"/>
                </a:solidFill>
                <a:latin typeface="Verdana" pitchFamily="34" charset="0"/>
              </a:defRPr>
            </a:lvl8pPr>
            <a:lvl9pPr marL="1828800" algn="l" rtl="0" fontAlgn="base">
              <a:spcBef>
                <a:spcPct val="0"/>
              </a:spcBef>
              <a:spcAft>
                <a:spcPct val="0"/>
              </a:spcAft>
              <a:defRPr sz="3600" b="1">
                <a:solidFill>
                  <a:srgbClr val="FF8D3E"/>
                </a:solidFill>
                <a:latin typeface="Verdana" pitchFamily="34" charset="0"/>
              </a:defRPr>
            </a:lvl9pPr>
            <a:extLst/>
          </a:lstStyle>
          <a:p>
            <a:pPr algn="ctr">
              <a:defRPr/>
            </a:pPr>
            <a:r>
              <a:rPr lang="fr-FR" dirty="0" smtClean="0"/>
              <a:t>Le référencement local</a:t>
            </a:r>
            <a:endParaRPr lang="fr-FR"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txBox="1">
            <a:spLocks/>
          </p:cNvSpPr>
          <p:nvPr/>
        </p:nvSpPr>
        <p:spPr>
          <a:xfrm>
            <a:off x="468313" y="711200"/>
            <a:ext cx="8207375" cy="576263"/>
          </a:xfrm>
          <a:prstGeom prst="rect">
            <a:avLst/>
          </a:prstGeom>
        </p:spPr>
        <p:txBody>
          <a:bodyPr anchor="b"/>
          <a:lstStyle>
            <a:lvl1pPr algn="l" rtl="0" eaLnBrk="0" fontAlgn="base" hangingPunct="0">
              <a:spcBef>
                <a:spcPct val="0"/>
              </a:spcBef>
              <a:spcAft>
                <a:spcPct val="0"/>
              </a:spcAft>
              <a:defRPr sz="3600" b="1" kern="1200">
                <a:solidFill>
                  <a:srgbClr val="FF8D3E"/>
                </a:solidFill>
                <a:effectLst>
                  <a:outerShdw blurRad="53975" dist="22860" dir="5400000" algn="tl" rotWithShape="0">
                    <a:srgbClr val="000000">
                      <a:alpha val="55000"/>
                    </a:srgbClr>
                  </a:outerShdw>
                </a:effectLst>
                <a:latin typeface="+mj-lt"/>
                <a:ea typeface="+mj-ea"/>
                <a:cs typeface="+mj-cs"/>
              </a:defRPr>
            </a:lvl1pPr>
            <a:lvl2pPr algn="l" rtl="0" eaLnBrk="0" fontAlgn="base" hangingPunct="0">
              <a:spcBef>
                <a:spcPct val="0"/>
              </a:spcBef>
              <a:spcAft>
                <a:spcPct val="0"/>
              </a:spcAft>
              <a:defRPr sz="3600" b="1">
                <a:solidFill>
                  <a:srgbClr val="FF8D3E"/>
                </a:solidFill>
                <a:latin typeface="Verdana" pitchFamily="34" charset="0"/>
              </a:defRPr>
            </a:lvl2pPr>
            <a:lvl3pPr algn="l" rtl="0" eaLnBrk="0" fontAlgn="base" hangingPunct="0">
              <a:spcBef>
                <a:spcPct val="0"/>
              </a:spcBef>
              <a:spcAft>
                <a:spcPct val="0"/>
              </a:spcAft>
              <a:defRPr sz="3600" b="1">
                <a:solidFill>
                  <a:srgbClr val="FF8D3E"/>
                </a:solidFill>
                <a:latin typeface="Verdana" pitchFamily="34" charset="0"/>
              </a:defRPr>
            </a:lvl3pPr>
            <a:lvl4pPr algn="l" rtl="0" eaLnBrk="0" fontAlgn="base" hangingPunct="0">
              <a:spcBef>
                <a:spcPct val="0"/>
              </a:spcBef>
              <a:spcAft>
                <a:spcPct val="0"/>
              </a:spcAft>
              <a:defRPr sz="3600" b="1">
                <a:solidFill>
                  <a:srgbClr val="FF8D3E"/>
                </a:solidFill>
                <a:latin typeface="Verdana" pitchFamily="34" charset="0"/>
              </a:defRPr>
            </a:lvl4pPr>
            <a:lvl5pPr algn="l" rtl="0" eaLnBrk="0" fontAlgn="base" hangingPunct="0">
              <a:spcBef>
                <a:spcPct val="0"/>
              </a:spcBef>
              <a:spcAft>
                <a:spcPct val="0"/>
              </a:spcAft>
              <a:defRPr sz="3600" b="1">
                <a:solidFill>
                  <a:srgbClr val="FF8D3E"/>
                </a:solidFill>
                <a:latin typeface="Verdana" pitchFamily="34" charset="0"/>
              </a:defRPr>
            </a:lvl5pPr>
            <a:lvl6pPr marL="457200" algn="l" rtl="0" fontAlgn="base">
              <a:spcBef>
                <a:spcPct val="0"/>
              </a:spcBef>
              <a:spcAft>
                <a:spcPct val="0"/>
              </a:spcAft>
              <a:defRPr sz="3600" b="1">
                <a:solidFill>
                  <a:srgbClr val="FF8D3E"/>
                </a:solidFill>
                <a:latin typeface="Verdana" pitchFamily="34" charset="0"/>
              </a:defRPr>
            </a:lvl6pPr>
            <a:lvl7pPr marL="914400" algn="l" rtl="0" fontAlgn="base">
              <a:spcBef>
                <a:spcPct val="0"/>
              </a:spcBef>
              <a:spcAft>
                <a:spcPct val="0"/>
              </a:spcAft>
              <a:defRPr sz="3600" b="1">
                <a:solidFill>
                  <a:srgbClr val="FF8D3E"/>
                </a:solidFill>
                <a:latin typeface="Verdana" pitchFamily="34" charset="0"/>
              </a:defRPr>
            </a:lvl7pPr>
            <a:lvl8pPr marL="1371600" algn="l" rtl="0" fontAlgn="base">
              <a:spcBef>
                <a:spcPct val="0"/>
              </a:spcBef>
              <a:spcAft>
                <a:spcPct val="0"/>
              </a:spcAft>
              <a:defRPr sz="3600" b="1">
                <a:solidFill>
                  <a:srgbClr val="FF8D3E"/>
                </a:solidFill>
                <a:latin typeface="Verdana" pitchFamily="34" charset="0"/>
              </a:defRPr>
            </a:lvl8pPr>
            <a:lvl9pPr marL="1828800" algn="l" rtl="0" fontAlgn="base">
              <a:spcBef>
                <a:spcPct val="0"/>
              </a:spcBef>
              <a:spcAft>
                <a:spcPct val="0"/>
              </a:spcAft>
              <a:defRPr sz="3600" b="1">
                <a:solidFill>
                  <a:srgbClr val="FF8D3E"/>
                </a:solidFill>
                <a:latin typeface="Verdana" pitchFamily="34" charset="0"/>
              </a:defRPr>
            </a:lvl9pPr>
            <a:extLst/>
          </a:lstStyle>
          <a:p>
            <a:pPr>
              <a:defRPr/>
            </a:pPr>
            <a:r>
              <a:rPr lang="fr-FR" sz="2200" dirty="0" smtClean="0"/>
              <a:t>Google Adresses, ex-Google Local Business Center</a:t>
            </a:r>
            <a:endParaRPr lang="fr-FR" sz="2200" dirty="0"/>
          </a:p>
        </p:txBody>
      </p:sp>
      <p:pic>
        <p:nvPicPr>
          <p:cNvPr id="5939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35238" y="1965325"/>
            <a:ext cx="4071937" cy="347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8313" y="333375"/>
            <a:ext cx="8183562" cy="719138"/>
          </a:xfrm>
        </p:spPr>
        <p:txBody>
          <a:bodyPr/>
          <a:lstStyle/>
          <a:p>
            <a:pPr algn="ctr">
              <a:defRPr/>
            </a:pPr>
            <a:r>
              <a:rPr lang="fr-FR" dirty="0" smtClean="0"/>
              <a:t>Validation de l’adresse</a:t>
            </a:r>
            <a:endParaRPr lang="fr-FR" dirty="0"/>
          </a:p>
        </p:txBody>
      </p:sp>
      <p:sp>
        <p:nvSpPr>
          <p:cNvPr id="60419" name="Espace réservé du contenu 2"/>
          <p:cNvSpPr>
            <a:spLocks noGrp="1"/>
          </p:cNvSpPr>
          <p:nvPr>
            <p:ph idx="1"/>
          </p:nvPr>
        </p:nvSpPr>
        <p:spPr>
          <a:xfrm>
            <a:off x="468313" y="1125538"/>
            <a:ext cx="8247062" cy="4454525"/>
          </a:xfrm>
        </p:spPr>
        <p:txBody>
          <a:bodyPr/>
          <a:lstStyle/>
          <a:p>
            <a:r>
              <a:rPr lang="fr-FR" sz="1600" smtClean="0"/>
              <a:t>Valider l’adresse est un critère important.</a:t>
            </a:r>
          </a:p>
          <a:p>
            <a:r>
              <a:rPr lang="fr-FR" sz="1600" smtClean="0"/>
              <a:t>1) Inscrivez-vous et valider votre adresse (courrier, SMS, appel téléphonique).</a:t>
            </a:r>
          </a:p>
          <a:p>
            <a:endParaRPr lang="fr-FR" sz="1600" smtClean="0"/>
          </a:p>
          <a:p>
            <a:r>
              <a:rPr lang="fr-FR" sz="1600" smtClean="0"/>
              <a:t>2) Valider une fiche déjà créée automatiquement par Google.</a:t>
            </a:r>
          </a:p>
          <a:p>
            <a:endParaRPr lang="fr-FR" sz="1600" smtClean="0"/>
          </a:p>
          <a:p>
            <a:endParaRPr lang="fr-FR" sz="1600" smtClean="0"/>
          </a:p>
          <a:p>
            <a:endParaRPr lang="fr-FR" sz="1600" smtClean="0"/>
          </a:p>
          <a:p>
            <a:endParaRPr lang="fr-FR" sz="1600" smtClean="0"/>
          </a:p>
          <a:p>
            <a:endParaRPr lang="fr-FR" sz="1600" smtClean="0"/>
          </a:p>
        </p:txBody>
      </p:sp>
      <p:pic>
        <p:nvPicPr>
          <p:cNvPr id="6042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713" y="2786063"/>
            <a:ext cx="5472112" cy="305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09575" y="404813"/>
            <a:ext cx="8183563" cy="749300"/>
          </a:xfrm>
        </p:spPr>
        <p:txBody>
          <a:bodyPr/>
          <a:lstStyle/>
          <a:p>
            <a:pPr algn="ctr">
              <a:defRPr/>
            </a:pPr>
            <a:r>
              <a:rPr lang="fr-FR" dirty="0" smtClean="0"/>
              <a:t>Validation de l’adresse</a:t>
            </a:r>
            <a:endParaRPr lang="fr-FR" dirty="0"/>
          </a:p>
        </p:txBody>
      </p:sp>
      <p:pic>
        <p:nvPicPr>
          <p:cNvPr id="6144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0" y="1368425"/>
            <a:ext cx="5891213" cy="443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4859338" y="2276475"/>
            <a:ext cx="2160587" cy="18002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txBox="1">
            <a:spLocks/>
          </p:cNvSpPr>
          <p:nvPr/>
        </p:nvSpPr>
        <p:spPr>
          <a:xfrm>
            <a:off x="468313" y="711200"/>
            <a:ext cx="8207375" cy="576263"/>
          </a:xfrm>
          <a:prstGeom prst="rect">
            <a:avLst/>
          </a:prstGeom>
        </p:spPr>
        <p:txBody>
          <a:bodyPr anchor="b"/>
          <a:lstStyle>
            <a:lvl1pPr algn="l" rtl="0" eaLnBrk="0" fontAlgn="base" hangingPunct="0">
              <a:spcBef>
                <a:spcPct val="0"/>
              </a:spcBef>
              <a:spcAft>
                <a:spcPct val="0"/>
              </a:spcAft>
              <a:defRPr sz="3600" b="1" kern="1200">
                <a:solidFill>
                  <a:srgbClr val="FF8D3E"/>
                </a:solidFill>
                <a:effectLst>
                  <a:outerShdw blurRad="53975" dist="22860" dir="5400000" algn="tl" rotWithShape="0">
                    <a:srgbClr val="000000">
                      <a:alpha val="55000"/>
                    </a:srgbClr>
                  </a:outerShdw>
                </a:effectLst>
                <a:latin typeface="+mj-lt"/>
                <a:ea typeface="+mj-ea"/>
                <a:cs typeface="+mj-cs"/>
              </a:defRPr>
            </a:lvl1pPr>
            <a:lvl2pPr algn="l" rtl="0" eaLnBrk="0" fontAlgn="base" hangingPunct="0">
              <a:spcBef>
                <a:spcPct val="0"/>
              </a:spcBef>
              <a:spcAft>
                <a:spcPct val="0"/>
              </a:spcAft>
              <a:defRPr sz="3600" b="1">
                <a:solidFill>
                  <a:srgbClr val="FF8D3E"/>
                </a:solidFill>
                <a:latin typeface="Verdana" pitchFamily="34" charset="0"/>
              </a:defRPr>
            </a:lvl2pPr>
            <a:lvl3pPr algn="l" rtl="0" eaLnBrk="0" fontAlgn="base" hangingPunct="0">
              <a:spcBef>
                <a:spcPct val="0"/>
              </a:spcBef>
              <a:spcAft>
                <a:spcPct val="0"/>
              </a:spcAft>
              <a:defRPr sz="3600" b="1">
                <a:solidFill>
                  <a:srgbClr val="FF8D3E"/>
                </a:solidFill>
                <a:latin typeface="Verdana" pitchFamily="34" charset="0"/>
              </a:defRPr>
            </a:lvl3pPr>
            <a:lvl4pPr algn="l" rtl="0" eaLnBrk="0" fontAlgn="base" hangingPunct="0">
              <a:spcBef>
                <a:spcPct val="0"/>
              </a:spcBef>
              <a:spcAft>
                <a:spcPct val="0"/>
              </a:spcAft>
              <a:defRPr sz="3600" b="1">
                <a:solidFill>
                  <a:srgbClr val="FF8D3E"/>
                </a:solidFill>
                <a:latin typeface="Verdana" pitchFamily="34" charset="0"/>
              </a:defRPr>
            </a:lvl4pPr>
            <a:lvl5pPr algn="l" rtl="0" eaLnBrk="0" fontAlgn="base" hangingPunct="0">
              <a:spcBef>
                <a:spcPct val="0"/>
              </a:spcBef>
              <a:spcAft>
                <a:spcPct val="0"/>
              </a:spcAft>
              <a:defRPr sz="3600" b="1">
                <a:solidFill>
                  <a:srgbClr val="FF8D3E"/>
                </a:solidFill>
                <a:latin typeface="Verdana" pitchFamily="34" charset="0"/>
              </a:defRPr>
            </a:lvl5pPr>
            <a:lvl6pPr marL="457200" algn="l" rtl="0" fontAlgn="base">
              <a:spcBef>
                <a:spcPct val="0"/>
              </a:spcBef>
              <a:spcAft>
                <a:spcPct val="0"/>
              </a:spcAft>
              <a:defRPr sz="3600" b="1">
                <a:solidFill>
                  <a:srgbClr val="FF8D3E"/>
                </a:solidFill>
                <a:latin typeface="Verdana" pitchFamily="34" charset="0"/>
              </a:defRPr>
            </a:lvl6pPr>
            <a:lvl7pPr marL="914400" algn="l" rtl="0" fontAlgn="base">
              <a:spcBef>
                <a:spcPct val="0"/>
              </a:spcBef>
              <a:spcAft>
                <a:spcPct val="0"/>
              </a:spcAft>
              <a:defRPr sz="3600" b="1">
                <a:solidFill>
                  <a:srgbClr val="FF8D3E"/>
                </a:solidFill>
                <a:latin typeface="Verdana" pitchFamily="34" charset="0"/>
              </a:defRPr>
            </a:lvl7pPr>
            <a:lvl8pPr marL="1371600" algn="l" rtl="0" fontAlgn="base">
              <a:spcBef>
                <a:spcPct val="0"/>
              </a:spcBef>
              <a:spcAft>
                <a:spcPct val="0"/>
              </a:spcAft>
              <a:defRPr sz="3600" b="1">
                <a:solidFill>
                  <a:srgbClr val="FF8D3E"/>
                </a:solidFill>
                <a:latin typeface="Verdana" pitchFamily="34" charset="0"/>
              </a:defRPr>
            </a:lvl8pPr>
            <a:lvl9pPr marL="1828800" algn="l" rtl="0" fontAlgn="base">
              <a:spcBef>
                <a:spcPct val="0"/>
              </a:spcBef>
              <a:spcAft>
                <a:spcPct val="0"/>
              </a:spcAft>
              <a:defRPr sz="3600" b="1">
                <a:solidFill>
                  <a:srgbClr val="FF8D3E"/>
                </a:solidFill>
                <a:latin typeface="Verdana" pitchFamily="34" charset="0"/>
              </a:defRPr>
            </a:lvl9pPr>
            <a:extLst/>
          </a:lstStyle>
          <a:p>
            <a:pPr>
              <a:defRPr/>
            </a:pPr>
            <a:r>
              <a:rPr lang="fr-FR" sz="2400" dirty="0" smtClean="0"/>
              <a:t>Renseignez des informations « pertinentes »</a:t>
            </a:r>
            <a:endParaRPr lang="fr-FR" sz="2400" dirty="0"/>
          </a:p>
        </p:txBody>
      </p:sp>
      <p:pic>
        <p:nvPicPr>
          <p:cNvPr id="6246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375" y="1857375"/>
            <a:ext cx="8215313" cy="319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68" name="Rectangle 3"/>
          <p:cNvSpPr>
            <a:spLocks noChangeArrowheads="1"/>
          </p:cNvSpPr>
          <p:nvPr/>
        </p:nvSpPr>
        <p:spPr bwMode="auto">
          <a:xfrm>
            <a:off x="427038" y="3471863"/>
            <a:ext cx="3748087" cy="600075"/>
          </a:xfrm>
          <a:prstGeom prst="rect">
            <a:avLst/>
          </a:prstGeom>
          <a:noFill/>
          <a:ln w="28575">
            <a:solidFill>
              <a:srgbClr val="00B0F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62469" name="Rectangle 3"/>
          <p:cNvSpPr>
            <a:spLocks noChangeArrowheads="1"/>
          </p:cNvSpPr>
          <p:nvPr/>
        </p:nvSpPr>
        <p:spPr bwMode="auto">
          <a:xfrm>
            <a:off x="4389438" y="2214563"/>
            <a:ext cx="1714500" cy="1500187"/>
          </a:xfrm>
          <a:prstGeom prst="rect">
            <a:avLst/>
          </a:prstGeom>
          <a:noFill/>
          <a:ln w="28575">
            <a:solidFill>
              <a:srgbClr val="00B0F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62470" name="Rectangle 3"/>
          <p:cNvSpPr>
            <a:spLocks noChangeArrowheads="1"/>
          </p:cNvSpPr>
          <p:nvPr/>
        </p:nvSpPr>
        <p:spPr bwMode="auto">
          <a:xfrm>
            <a:off x="6675438" y="1928813"/>
            <a:ext cx="1930400" cy="214312"/>
          </a:xfrm>
          <a:prstGeom prst="rect">
            <a:avLst/>
          </a:prstGeom>
          <a:noFill/>
          <a:ln w="28575">
            <a:solidFill>
              <a:srgbClr val="00B0F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fr-F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txBox="1">
            <a:spLocks/>
          </p:cNvSpPr>
          <p:nvPr/>
        </p:nvSpPr>
        <p:spPr>
          <a:xfrm>
            <a:off x="468313" y="711200"/>
            <a:ext cx="8207375" cy="576263"/>
          </a:xfrm>
          <a:prstGeom prst="rect">
            <a:avLst/>
          </a:prstGeom>
        </p:spPr>
        <p:txBody>
          <a:bodyPr anchor="b"/>
          <a:lstStyle>
            <a:lvl1pPr algn="l" rtl="0" eaLnBrk="0" fontAlgn="base" hangingPunct="0">
              <a:spcBef>
                <a:spcPct val="0"/>
              </a:spcBef>
              <a:spcAft>
                <a:spcPct val="0"/>
              </a:spcAft>
              <a:defRPr sz="3600" b="1" kern="1200">
                <a:solidFill>
                  <a:srgbClr val="FF8D3E"/>
                </a:solidFill>
                <a:effectLst>
                  <a:outerShdw blurRad="53975" dist="22860" dir="5400000" algn="tl" rotWithShape="0">
                    <a:srgbClr val="000000">
                      <a:alpha val="55000"/>
                    </a:srgbClr>
                  </a:outerShdw>
                </a:effectLst>
                <a:latin typeface="+mj-lt"/>
                <a:ea typeface="+mj-ea"/>
                <a:cs typeface="+mj-cs"/>
              </a:defRPr>
            </a:lvl1pPr>
            <a:lvl2pPr algn="l" rtl="0" eaLnBrk="0" fontAlgn="base" hangingPunct="0">
              <a:spcBef>
                <a:spcPct val="0"/>
              </a:spcBef>
              <a:spcAft>
                <a:spcPct val="0"/>
              </a:spcAft>
              <a:defRPr sz="3600" b="1">
                <a:solidFill>
                  <a:srgbClr val="FF8D3E"/>
                </a:solidFill>
                <a:latin typeface="Verdana" pitchFamily="34" charset="0"/>
              </a:defRPr>
            </a:lvl2pPr>
            <a:lvl3pPr algn="l" rtl="0" eaLnBrk="0" fontAlgn="base" hangingPunct="0">
              <a:spcBef>
                <a:spcPct val="0"/>
              </a:spcBef>
              <a:spcAft>
                <a:spcPct val="0"/>
              </a:spcAft>
              <a:defRPr sz="3600" b="1">
                <a:solidFill>
                  <a:srgbClr val="FF8D3E"/>
                </a:solidFill>
                <a:latin typeface="Verdana" pitchFamily="34" charset="0"/>
              </a:defRPr>
            </a:lvl3pPr>
            <a:lvl4pPr algn="l" rtl="0" eaLnBrk="0" fontAlgn="base" hangingPunct="0">
              <a:spcBef>
                <a:spcPct val="0"/>
              </a:spcBef>
              <a:spcAft>
                <a:spcPct val="0"/>
              </a:spcAft>
              <a:defRPr sz="3600" b="1">
                <a:solidFill>
                  <a:srgbClr val="FF8D3E"/>
                </a:solidFill>
                <a:latin typeface="Verdana" pitchFamily="34" charset="0"/>
              </a:defRPr>
            </a:lvl4pPr>
            <a:lvl5pPr algn="l" rtl="0" eaLnBrk="0" fontAlgn="base" hangingPunct="0">
              <a:spcBef>
                <a:spcPct val="0"/>
              </a:spcBef>
              <a:spcAft>
                <a:spcPct val="0"/>
              </a:spcAft>
              <a:defRPr sz="3600" b="1">
                <a:solidFill>
                  <a:srgbClr val="FF8D3E"/>
                </a:solidFill>
                <a:latin typeface="Verdana" pitchFamily="34" charset="0"/>
              </a:defRPr>
            </a:lvl5pPr>
            <a:lvl6pPr marL="457200" algn="l" rtl="0" fontAlgn="base">
              <a:spcBef>
                <a:spcPct val="0"/>
              </a:spcBef>
              <a:spcAft>
                <a:spcPct val="0"/>
              </a:spcAft>
              <a:defRPr sz="3600" b="1">
                <a:solidFill>
                  <a:srgbClr val="FF8D3E"/>
                </a:solidFill>
                <a:latin typeface="Verdana" pitchFamily="34" charset="0"/>
              </a:defRPr>
            </a:lvl6pPr>
            <a:lvl7pPr marL="914400" algn="l" rtl="0" fontAlgn="base">
              <a:spcBef>
                <a:spcPct val="0"/>
              </a:spcBef>
              <a:spcAft>
                <a:spcPct val="0"/>
              </a:spcAft>
              <a:defRPr sz="3600" b="1">
                <a:solidFill>
                  <a:srgbClr val="FF8D3E"/>
                </a:solidFill>
                <a:latin typeface="Verdana" pitchFamily="34" charset="0"/>
              </a:defRPr>
            </a:lvl7pPr>
            <a:lvl8pPr marL="1371600" algn="l" rtl="0" fontAlgn="base">
              <a:spcBef>
                <a:spcPct val="0"/>
              </a:spcBef>
              <a:spcAft>
                <a:spcPct val="0"/>
              </a:spcAft>
              <a:defRPr sz="3600" b="1">
                <a:solidFill>
                  <a:srgbClr val="FF8D3E"/>
                </a:solidFill>
                <a:latin typeface="Verdana" pitchFamily="34" charset="0"/>
              </a:defRPr>
            </a:lvl8pPr>
            <a:lvl9pPr marL="1828800" algn="l" rtl="0" fontAlgn="base">
              <a:spcBef>
                <a:spcPct val="0"/>
              </a:spcBef>
              <a:spcAft>
                <a:spcPct val="0"/>
              </a:spcAft>
              <a:defRPr sz="3600" b="1">
                <a:solidFill>
                  <a:srgbClr val="FF8D3E"/>
                </a:solidFill>
                <a:latin typeface="Verdana" pitchFamily="34" charset="0"/>
              </a:defRPr>
            </a:lvl9pPr>
            <a:extLst/>
          </a:lstStyle>
          <a:p>
            <a:pPr algn="ctr">
              <a:defRPr/>
            </a:pPr>
            <a:r>
              <a:rPr lang="fr-FR" sz="2800" dirty="0" smtClean="0"/>
              <a:t>Récupérez des avis et notes</a:t>
            </a:r>
            <a:endParaRPr lang="fr-FR" sz="2800" dirty="0"/>
          </a:p>
        </p:txBody>
      </p:sp>
      <p:pic>
        <p:nvPicPr>
          <p:cNvPr id="6349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1516063"/>
            <a:ext cx="6757988" cy="421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2" name="Rectangle 3"/>
          <p:cNvSpPr>
            <a:spLocks noChangeArrowheads="1"/>
          </p:cNvSpPr>
          <p:nvPr/>
        </p:nvSpPr>
        <p:spPr bwMode="auto">
          <a:xfrm>
            <a:off x="1476375" y="1876425"/>
            <a:ext cx="5929313" cy="3500438"/>
          </a:xfrm>
          <a:prstGeom prst="rect">
            <a:avLst/>
          </a:prstGeom>
          <a:noFill/>
          <a:ln w="28575">
            <a:solidFill>
              <a:srgbClr val="00B0F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fr-FR"/>
          </a:p>
        </p:txBody>
      </p:sp>
      <p:sp>
        <p:nvSpPr>
          <p:cNvPr id="63493" name="Rectangle 3"/>
          <p:cNvSpPr>
            <a:spLocks noChangeArrowheads="1"/>
          </p:cNvSpPr>
          <p:nvPr/>
        </p:nvSpPr>
        <p:spPr bwMode="auto">
          <a:xfrm>
            <a:off x="1476375" y="5448300"/>
            <a:ext cx="3571875" cy="357188"/>
          </a:xfrm>
          <a:prstGeom prst="rect">
            <a:avLst/>
          </a:prstGeom>
          <a:noFill/>
          <a:ln w="28575">
            <a:solidFill>
              <a:srgbClr val="00B0F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fr-F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txBox="1">
            <a:spLocks/>
          </p:cNvSpPr>
          <p:nvPr/>
        </p:nvSpPr>
        <p:spPr>
          <a:xfrm>
            <a:off x="468313" y="476250"/>
            <a:ext cx="8207375" cy="576263"/>
          </a:xfrm>
          <a:prstGeom prst="rect">
            <a:avLst/>
          </a:prstGeom>
        </p:spPr>
        <p:txBody>
          <a:bodyPr anchor="b"/>
          <a:lstStyle>
            <a:lvl1pPr algn="l" rtl="0" eaLnBrk="0" fontAlgn="base" hangingPunct="0">
              <a:spcBef>
                <a:spcPct val="0"/>
              </a:spcBef>
              <a:spcAft>
                <a:spcPct val="0"/>
              </a:spcAft>
              <a:defRPr sz="3600" b="1" kern="1200">
                <a:solidFill>
                  <a:srgbClr val="FF8D3E"/>
                </a:solidFill>
                <a:effectLst>
                  <a:outerShdw blurRad="53975" dist="22860" dir="5400000" algn="tl" rotWithShape="0">
                    <a:srgbClr val="000000">
                      <a:alpha val="55000"/>
                    </a:srgbClr>
                  </a:outerShdw>
                </a:effectLst>
                <a:latin typeface="+mj-lt"/>
                <a:ea typeface="+mj-ea"/>
                <a:cs typeface="+mj-cs"/>
              </a:defRPr>
            </a:lvl1pPr>
            <a:lvl2pPr algn="l" rtl="0" eaLnBrk="0" fontAlgn="base" hangingPunct="0">
              <a:spcBef>
                <a:spcPct val="0"/>
              </a:spcBef>
              <a:spcAft>
                <a:spcPct val="0"/>
              </a:spcAft>
              <a:defRPr sz="3600" b="1">
                <a:solidFill>
                  <a:srgbClr val="FF8D3E"/>
                </a:solidFill>
                <a:latin typeface="Verdana" pitchFamily="34" charset="0"/>
              </a:defRPr>
            </a:lvl2pPr>
            <a:lvl3pPr algn="l" rtl="0" eaLnBrk="0" fontAlgn="base" hangingPunct="0">
              <a:spcBef>
                <a:spcPct val="0"/>
              </a:spcBef>
              <a:spcAft>
                <a:spcPct val="0"/>
              </a:spcAft>
              <a:defRPr sz="3600" b="1">
                <a:solidFill>
                  <a:srgbClr val="FF8D3E"/>
                </a:solidFill>
                <a:latin typeface="Verdana" pitchFamily="34" charset="0"/>
              </a:defRPr>
            </a:lvl3pPr>
            <a:lvl4pPr algn="l" rtl="0" eaLnBrk="0" fontAlgn="base" hangingPunct="0">
              <a:spcBef>
                <a:spcPct val="0"/>
              </a:spcBef>
              <a:spcAft>
                <a:spcPct val="0"/>
              </a:spcAft>
              <a:defRPr sz="3600" b="1">
                <a:solidFill>
                  <a:srgbClr val="FF8D3E"/>
                </a:solidFill>
                <a:latin typeface="Verdana" pitchFamily="34" charset="0"/>
              </a:defRPr>
            </a:lvl4pPr>
            <a:lvl5pPr algn="l" rtl="0" eaLnBrk="0" fontAlgn="base" hangingPunct="0">
              <a:spcBef>
                <a:spcPct val="0"/>
              </a:spcBef>
              <a:spcAft>
                <a:spcPct val="0"/>
              </a:spcAft>
              <a:defRPr sz="3600" b="1">
                <a:solidFill>
                  <a:srgbClr val="FF8D3E"/>
                </a:solidFill>
                <a:latin typeface="Verdana" pitchFamily="34" charset="0"/>
              </a:defRPr>
            </a:lvl5pPr>
            <a:lvl6pPr marL="457200" algn="l" rtl="0" fontAlgn="base">
              <a:spcBef>
                <a:spcPct val="0"/>
              </a:spcBef>
              <a:spcAft>
                <a:spcPct val="0"/>
              </a:spcAft>
              <a:defRPr sz="3600" b="1">
                <a:solidFill>
                  <a:srgbClr val="FF8D3E"/>
                </a:solidFill>
                <a:latin typeface="Verdana" pitchFamily="34" charset="0"/>
              </a:defRPr>
            </a:lvl6pPr>
            <a:lvl7pPr marL="914400" algn="l" rtl="0" fontAlgn="base">
              <a:spcBef>
                <a:spcPct val="0"/>
              </a:spcBef>
              <a:spcAft>
                <a:spcPct val="0"/>
              </a:spcAft>
              <a:defRPr sz="3600" b="1">
                <a:solidFill>
                  <a:srgbClr val="FF8D3E"/>
                </a:solidFill>
                <a:latin typeface="Verdana" pitchFamily="34" charset="0"/>
              </a:defRPr>
            </a:lvl7pPr>
            <a:lvl8pPr marL="1371600" algn="l" rtl="0" fontAlgn="base">
              <a:spcBef>
                <a:spcPct val="0"/>
              </a:spcBef>
              <a:spcAft>
                <a:spcPct val="0"/>
              </a:spcAft>
              <a:defRPr sz="3600" b="1">
                <a:solidFill>
                  <a:srgbClr val="FF8D3E"/>
                </a:solidFill>
                <a:latin typeface="Verdana" pitchFamily="34" charset="0"/>
              </a:defRPr>
            </a:lvl8pPr>
            <a:lvl9pPr marL="1828800" algn="l" rtl="0" fontAlgn="base">
              <a:spcBef>
                <a:spcPct val="0"/>
              </a:spcBef>
              <a:spcAft>
                <a:spcPct val="0"/>
              </a:spcAft>
              <a:defRPr sz="3600" b="1">
                <a:solidFill>
                  <a:srgbClr val="FF8D3E"/>
                </a:solidFill>
                <a:latin typeface="Verdana" pitchFamily="34" charset="0"/>
              </a:defRPr>
            </a:lvl9pPr>
            <a:extLst/>
          </a:lstStyle>
          <a:p>
            <a:pPr algn="ctr">
              <a:defRPr/>
            </a:pPr>
            <a:r>
              <a:rPr lang="fr-FR" sz="2800" dirty="0" smtClean="0"/>
              <a:t>Etre cité sur Internet</a:t>
            </a:r>
            <a:endParaRPr lang="fr-FR" sz="2800" dirty="0"/>
          </a:p>
        </p:txBody>
      </p:sp>
      <p:sp>
        <p:nvSpPr>
          <p:cNvPr id="64515" name="Espace réservé du contenu 2"/>
          <p:cNvSpPr>
            <a:spLocks noGrp="1"/>
          </p:cNvSpPr>
          <p:nvPr>
            <p:ph idx="1"/>
          </p:nvPr>
        </p:nvSpPr>
        <p:spPr>
          <a:xfrm>
            <a:off x="323850" y="1412875"/>
            <a:ext cx="8497888" cy="4454525"/>
          </a:xfrm>
        </p:spPr>
        <p:txBody>
          <a:bodyPr/>
          <a:lstStyle/>
          <a:p>
            <a:r>
              <a:rPr lang="fr-FR" sz="1600" smtClean="0"/>
              <a:t>Sur les sites d’avis :</a:t>
            </a:r>
          </a:p>
          <a:p>
            <a:pPr>
              <a:buFont typeface="Arial" pitchFamily="34" charset="0"/>
              <a:buChar char="•"/>
            </a:pPr>
            <a:r>
              <a:rPr lang="fr-FR" sz="1600" smtClean="0"/>
              <a:t> Qype</a:t>
            </a:r>
          </a:p>
          <a:p>
            <a:pPr>
              <a:buFont typeface="Arial" pitchFamily="34" charset="0"/>
              <a:buChar char="•"/>
            </a:pPr>
            <a:r>
              <a:rPr lang="fr-FR" sz="1600" smtClean="0"/>
              <a:t> Justacote</a:t>
            </a:r>
          </a:p>
          <a:p>
            <a:pPr>
              <a:buFont typeface="Arial" pitchFamily="34" charset="0"/>
              <a:buChar char="•"/>
            </a:pPr>
            <a:r>
              <a:rPr lang="fr-FR" sz="1600" smtClean="0"/>
              <a:t> Trivago</a:t>
            </a:r>
          </a:p>
          <a:p>
            <a:pPr>
              <a:buFont typeface="Arial" pitchFamily="34" charset="0"/>
              <a:buChar char="•"/>
            </a:pPr>
            <a:r>
              <a:rPr lang="fr-FR" sz="1600" smtClean="0"/>
              <a:t> Tripadvisor</a:t>
            </a:r>
          </a:p>
          <a:p>
            <a:pPr>
              <a:buFont typeface="Arial" pitchFamily="34" charset="0"/>
              <a:buChar char="•"/>
            </a:pPr>
            <a:r>
              <a:rPr lang="fr-FR" sz="1600" smtClean="0"/>
              <a:t> Momondo</a:t>
            </a:r>
          </a:p>
          <a:p>
            <a:pPr>
              <a:buFont typeface="Arial" pitchFamily="34" charset="0"/>
              <a:buChar char="•"/>
            </a:pPr>
            <a:r>
              <a:rPr lang="fr-FR" sz="1600" smtClean="0"/>
              <a:t> Cityvox</a:t>
            </a:r>
          </a:p>
          <a:p>
            <a:pPr>
              <a:buFont typeface="Arial" pitchFamily="34" charset="0"/>
              <a:buChar char="•"/>
            </a:pPr>
            <a:endParaRPr lang="fr-FR" sz="1600" smtClean="0"/>
          </a:p>
          <a:p>
            <a:pPr>
              <a:buFont typeface="Arial" pitchFamily="34" charset="0"/>
              <a:buChar char="•"/>
            </a:pPr>
            <a:endParaRPr lang="fr-FR" sz="1600" smtClean="0"/>
          </a:p>
          <a:p>
            <a:r>
              <a:rPr lang="fr-FR" sz="1600" smtClean="0"/>
              <a:t> Mais également sur les annuaires :</a:t>
            </a:r>
          </a:p>
          <a:p>
            <a:pPr>
              <a:buFont typeface="Arial" pitchFamily="34" charset="0"/>
              <a:buChar char="•"/>
            </a:pPr>
            <a:r>
              <a:rPr lang="fr-FR" sz="1600" smtClean="0"/>
              <a:t> Pages jaunes</a:t>
            </a:r>
          </a:p>
          <a:p>
            <a:pPr>
              <a:buFont typeface="Arial" pitchFamily="34" charset="0"/>
              <a:buChar char="•"/>
            </a:pPr>
            <a:r>
              <a:rPr lang="fr-FR" sz="1600" smtClean="0"/>
              <a:t> 118218</a:t>
            </a:r>
          </a:p>
          <a:p>
            <a:r>
              <a:rPr lang="fr-FR" sz="1600" smtClean="0"/>
              <a:t> et autres.</a:t>
            </a:r>
          </a:p>
          <a:p>
            <a:endParaRPr lang="fr-FR" sz="1600" smtClean="0"/>
          </a:p>
          <a:p>
            <a:endParaRPr lang="fr-FR" sz="1600" smtClean="0"/>
          </a:p>
          <a:p>
            <a:endParaRPr lang="fr-FR" sz="1600" smtClean="0"/>
          </a:p>
          <a:p>
            <a:endParaRPr lang="fr-FR" sz="1600" smtClean="0"/>
          </a:p>
          <a:p>
            <a:endParaRPr lang="fr-FR" sz="1600" smtClean="0"/>
          </a:p>
        </p:txBody>
      </p:sp>
      <p:pic>
        <p:nvPicPr>
          <p:cNvPr id="64516"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81225" y="1984375"/>
            <a:ext cx="1868488"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1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1538" y="1698625"/>
            <a:ext cx="1404937" cy="140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18"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38913" y="2127250"/>
            <a:ext cx="1771650"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19"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66975" y="2924175"/>
            <a:ext cx="1381125"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20"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24350" y="3341688"/>
            <a:ext cx="1733550" cy="65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21" name="Picture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10350" y="2913063"/>
            <a:ext cx="1381125"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22" name="Picture 1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76575" y="4556125"/>
            <a:ext cx="1247775" cy="105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23" name="Picture 1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24475" y="4556125"/>
            <a:ext cx="15240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8313" y="476250"/>
            <a:ext cx="8183562" cy="649288"/>
          </a:xfrm>
        </p:spPr>
        <p:txBody>
          <a:bodyPr/>
          <a:lstStyle/>
          <a:p>
            <a:pPr algn="ctr">
              <a:defRPr/>
            </a:pPr>
            <a:r>
              <a:rPr lang="fr-FR" dirty="0" smtClean="0"/>
              <a:t>Google Shopping</a:t>
            </a:r>
            <a:endParaRPr lang="fr-FR" dirty="0"/>
          </a:p>
        </p:txBody>
      </p:sp>
      <p:pic>
        <p:nvPicPr>
          <p:cNvPr id="6553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1511300"/>
            <a:ext cx="7491413" cy="3357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5540" name="Rectangle 4"/>
          <p:cNvSpPr>
            <a:spLocks noChangeArrowheads="1"/>
          </p:cNvSpPr>
          <p:nvPr/>
        </p:nvSpPr>
        <p:spPr bwMode="auto">
          <a:xfrm>
            <a:off x="2459038" y="5229225"/>
            <a:ext cx="40862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sz="2000" b="1"/>
              <a:t>http://www.google.fr/merchants/</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665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4438" y="6350"/>
            <a:ext cx="3810000" cy="2486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656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1875" y="2492375"/>
            <a:ext cx="4286250" cy="4762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ZoneTexte 1"/>
          <p:cNvSpPr txBox="1"/>
          <p:nvPr/>
        </p:nvSpPr>
        <p:spPr>
          <a:xfrm>
            <a:off x="2483768" y="5386318"/>
            <a:ext cx="1832553" cy="369332"/>
          </a:xfrm>
          <a:prstGeom prst="rect">
            <a:avLst/>
          </a:prstGeom>
          <a:noFill/>
        </p:spPr>
        <p:txBody>
          <a:bodyPr wrap="none" rtlCol="0">
            <a:spAutoFit/>
          </a:bodyPr>
          <a:lstStyle/>
          <a:p>
            <a:r>
              <a:rPr lang="fr-FR" b="1" dirty="0" smtClean="0">
                <a:solidFill>
                  <a:schemeClr val="bg1"/>
                </a:solidFill>
              </a:rPr>
              <a:t>@</a:t>
            </a:r>
            <a:r>
              <a:rPr lang="fr-FR" b="1" dirty="0" err="1" smtClean="0">
                <a:solidFill>
                  <a:schemeClr val="bg1"/>
                </a:solidFill>
              </a:rPr>
              <a:t>Alexdesousa</a:t>
            </a:r>
            <a:endParaRPr lang="fr-FR" b="1" dirty="0">
              <a:solidFill>
                <a:schemeClr val="bg1"/>
              </a:solidFill>
            </a:endParaRPr>
          </a:p>
        </p:txBody>
      </p:sp>
      <p:pic>
        <p:nvPicPr>
          <p:cNvPr id="66564"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20494" y="5235844"/>
            <a:ext cx="519806" cy="5198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6565"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44008" y="5229200"/>
            <a:ext cx="526450" cy="52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ZoneTexte 7"/>
          <p:cNvSpPr txBox="1"/>
          <p:nvPr/>
        </p:nvSpPr>
        <p:spPr>
          <a:xfrm>
            <a:off x="5220072" y="5392962"/>
            <a:ext cx="2262158" cy="369332"/>
          </a:xfrm>
          <a:prstGeom prst="rect">
            <a:avLst/>
          </a:prstGeom>
          <a:noFill/>
        </p:spPr>
        <p:txBody>
          <a:bodyPr wrap="none" rtlCol="0">
            <a:spAutoFit/>
          </a:bodyPr>
          <a:lstStyle/>
          <a:p>
            <a:r>
              <a:rPr lang="fr-FR" b="1" dirty="0" err="1">
                <a:solidFill>
                  <a:schemeClr val="bg1"/>
                </a:solidFill>
              </a:rPr>
              <a:t>a</a:t>
            </a:r>
            <a:r>
              <a:rPr lang="fr-FR" b="1" dirty="0" err="1" smtClean="0">
                <a:solidFill>
                  <a:schemeClr val="bg1"/>
                </a:solidFill>
              </a:rPr>
              <a:t>lexandre.desousa</a:t>
            </a:r>
            <a:endParaRPr lang="fr-FR" b="1" dirty="0">
              <a:solidFill>
                <a:schemeClr val="bg1"/>
              </a:solidFill>
            </a:endParaRPr>
          </a:p>
        </p:txBody>
      </p:sp>
    </p:spTree>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Conception personnalisé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Aspect">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1726</TotalTime>
  <Words>1589</Words>
  <Application>Microsoft Office PowerPoint</Application>
  <PresentationFormat>Affichage à l'écran (4:3)</PresentationFormat>
  <Paragraphs>347</Paragraphs>
  <Slides>59</Slides>
  <Notes>26</Notes>
  <HiddenSlides>0</HiddenSlides>
  <MMClips>0</MMClips>
  <ScaleCrop>false</ScaleCrop>
  <HeadingPairs>
    <vt:vector size="6" baseType="variant">
      <vt:variant>
        <vt:lpstr>Polices utilisées</vt:lpstr>
      </vt:variant>
      <vt:variant>
        <vt:i4>8</vt:i4>
      </vt:variant>
      <vt:variant>
        <vt:lpstr>Thème</vt:lpstr>
      </vt:variant>
      <vt:variant>
        <vt:i4>2</vt:i4>
      </vt:variant>
      <vt:variant>
        <vt:lpstr>Titres des diapositives</vt:lpstr>
      </vt:variant>
      <vt:variant>
        <vt:i4>59</vt:i4>
      </vt:variant>
    </vt:vector>
  </HeadingPairs>
  <TitlesOfParts>
    <vt:vector size="69" baseType="lpstr">
      <vt:lpstr>Arial</vt:lpstr>
      <vt:lpstr>Calibri</vt:lpstr>
      <vt:lpstr>Verdana</vt:lpstr>
      <vt:lpstr>Wingdings 2</vt:lpstr>
      <vt:lpstr>Wingdings</vt:lpstr>
      <vt:lpstr>Tw Cen MT</vt:lpstr>
      <vt:lpstr>Microsoft YaHei</vt:lpstr>
      <vt:lpstr>Times New Roman</vt:lpstr>
      <vt:lpstr>Conception personnalisée</vt:lpstr>
      <vt:lpstr>Aspect</vt:lpstr>
      <vt:lpstr>  Le référencement naturel et payant pour les sites de e-commerce </vt:lpstr>
      <vt:lpstr>Présentation PowerPoint</vt:lpstr>
      <vt:lpstr>Présentation PowerPoint</vt:lpstr>
      <vt:lpstr>Un site e-commerce a besoin de     TRAFIC</vt:lpstr>
      <vt:lpstr>Pour gagner 100.000 € ? </vt:lpstr>
      <vt:lpstr>Présentation PowerPoint</vt:lpstr>
      <vt:lpstr>Présentation PowerPoint</vt:lpstr>
      <vt:lpstr>L’accès direct = notoriété</vt:lpstr>
      <vt:lpstr>Moteurs de recherche</vt:lpstr>
      <vt:lpstr>Types de recherche</vt:lpstr>
      <vt:lpstr>Types de résultats</vt:lpstr>
      <vt:lpstr>Autres types de résultats</vt:lpstr>
      <vt:lpstr>Présentation PowerPoint</vt:lpstr>
      <vt:lpstr>Présentation PowerPoint</vt:lpstr>
      <vt:lpstr>Comment augmenter son trafic moteur ?</vt:lpstr>
      <vt:lpstr>Le référencement Naturel </vt:lpstr>
      <vt:lpstr>Les bases du référencement naturel</vt:lpstr>
      <vt:lpstr>Optimisation des balises </vt:lpstr>
      <vt:lpstr>Optimisation STRUCTURE</vt:lpstr>
      <vt:lpstr>Optimisation des URL’S</vt:lpstr>
      <vt:lpstr>Optimisation des pages</vt:lpstr>
      <vt:lpstr>Exemple habillement/accessoire</vt:lpstr>
      <vt:lpstr>Exemple high-tech</vt:lpstr>
      <vt:lpstr>Exemple vacances</vt:lpstr>
      <vt:lpstr>H1 … c’est quoi ?</vt:lpstr>
      <vt:lpstr>E-commerce et longue traine</vt:lpstr>
      <vt:lpstr>Optimisation des mots-clés</vt:lpstr>
      <vt:lpstr>Exemple :</vt:lpstr>
      <vt:lpstr>Travaillez votre catalogue produits</vt:lpstr>
      <vt:lpstr>Ecrire et publier du contenu</vt:lpstr>
      <vt:lpstr>Du contenu pour le visiteur ET le moteur !</vt:lpstr>
      <vt:lpstr>Attention a la duplication !</vt:lpstr>
      <vt:lpstr>Plan d’action SEO</vt:lpstr>
      <vt:lpstr>Le lien … important ou pas ?</vt:lpstr>
      <vt:lpstr>Anatomie d’un lien texte</vt:lpstr>
      <vt:lpstr>Anatomie d’un lien sur image</vt:lpstr>
      <vt:lpstr>Quel texte d’ancrage ?</vt:lpstr>
      <vt:lpstr>Sources de liens</vt:lpstr>
      <vt:lpstr>Présentation PowerPoint</vt:lpstr>
      <vt:lpstr>Le référencement Payant</vt:lpstr>
      <vt:lpstr>Présentation PowerPoint</vt:lpstr>
      <vt:lpstr>Le référencement Payant en 3 points</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Performance sur le long terme Naturel et Payant</vt:lpstr>
      <vt:lpstr>Présentation PowerPoint</vt:lpstr>
      <vt:lpstr>Présentation PowerPoint</vt:lpstr>
      <vt:lpstr>Validation de l’adresse</vt:lpstr>
      <vt:lpstr>Validation de l’adresse</vt:lpstr>
      <vt:lpstr>Présentation PowerPoint</vt:lpstr>
      <vt:lpstr>Présentation PowerPoint</vt:lpstr>
      <vt:lpstr>Présentation PowerPoint</vt:lpstr>
      <vt:lpstr>Google Shopping</vt:lpstr>
      <vt:lpstr>Présentation PowerPoint</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hp</dc:creator>
  <cp:lastModifiedBy>Alexandre</cp:lastModifiedBy>
  <cp:revision>184</cp:revision>
  <dcterms:created xsi:type="dcterms:W3CDTF">2009-11-18T15:41:50Z</dcterms:created>
  <dcterms:modified xsi:type="dcterms:W3CDTF">2012-04-16T14:10:53Z</dcterms:modified>
</cp:coreProperties>
</file>