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68" r:id="rId4"/>
    <p:sldId id="260" r:id="rId5"/>
    <p:sldId id="267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7BFB5B-355E-44CB-AB75-09ABF3DC261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39E88-9421-4A2E-A2DC-DB42163D46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967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3793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912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406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017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336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4394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2107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331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3269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163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572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CE2A4-6FF1-4DFB-A360-F1042BCD2E9F}" type="datetimeFigureOut">
              <a:rPr lang="fr-FR" smtClean="0"/>
              <a:t>29/03/2012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7973C-51C7-4849-85E8-798E613ACE8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73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slide" Target="slide3.xml"/><Relationship Id="rId7" Type="http://schemas.openxmlformats.org/officeDocument/2006/relationships/slide" Target="slide7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5" Type="http://schemas.openxmlformats.org/officeDocument/2006/relationships/slide" Target="slide5.xml"/><Relationship Id="rId10" Type="http://schemas.openxmlformats.org/officeDocument/2006/relationships/slide" Target="slide10.xml"/><Relationship Id="rId4" Type="http://schemas.openxmlformats.org/officeDocument/2006/relationships/slide" Target="slide4.xml"/><Relationship Id="rId9" Type="http://schemas.openxmlformats.org/officeDocument/2006/relationships/slide" Target="slide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5" Type="http://schemas.openxmlformats.org/officeDocument/2006/relationships/slide" Target="slide2.xm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slide" Target="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064896" cy="396044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Licence</a:t>
            </a:r>
            <a:r>
              <a:rPr lang="fr-F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: physique-chimie</a:t>
            </a:r>
          </a:p>
          <a:p>
            <a:endParaRPr lang="fr-FR" sz="2400" b="1" spc="5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  <a:p>
            <a:r>
              <a:rPr lang="fr-FR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Créé par Axel ROCA</a:t>
            </a:r>
          </a:p>
          <a:p>
            <a:endParaRPr lang="fr-FR" sz="2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endParaRPr lang="fr-FR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itre 4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7772400" cy="1470025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sz="36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 DESTINE" pitchFamily="2" charset="0"/>
              </a:rPr>
              <a:t>Les </a:t>
            </a:r>
            <a:r>
              <a:rPr lang="fr-FR" sz="36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 DESTINE" pitchFamily="2" charset="0"/>
                <a:cs typeface="Aparajita" pitchFamily="34" charset="0"/>
              </a:rPr>
              <a:t>grands</a:t>
            </a:r>
            <a:r>
              <a:rPr lang="fr-FR" sz="36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 DESTINE" pitchFamily="2" charset="0"/>
              </a:rPr>
              <a:t> scientifiques de l’histoire de l’humanité</a:t>
            </a:r>
            <a:endParaRPr lang="fr-FR" sz="3600" b="1" u="sng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 DESTINE" pitchFamily="2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4293096"/>
            <a:ext cx="4499992" cy="1589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24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7891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fr-FR" sz="1800" b="1" u="sng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Les dépenses de </a:t>
            </a:r>
            <a:r>
              <a:rPr lang="fr-FR" sz="1800" b="1" u="sng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Recherche et Développement </a:t>
            </a:r>
            <a:r>
              <a:rPr lang="fr-FR" sz="1800" b="1" u="sng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 la France</a:t>
            </a:r>
          </a:p>
          <a:p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Que représente la recherche dans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l’activité économique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française, et par qui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est-elle réalisée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?</a:t>
            </a:r>
          </a:p>
          <a:p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En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2008, les entreprises et les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administrations situées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sur le territoire français ont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dépensé plus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 40 milliards d’euros pour des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activités de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R&amp;D (DIRD – dépenses intérieures de R&amp;D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).Ainsi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 la R&amp;D représente 2,08 % de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l’activité économique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française (c’est le ratio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DIRD/PIB).Les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entreprises réalisent 63,5 % de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ces dépenses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 les administrations 36,5 %.</a:t>
            </a:r>
          </a:p>
          <a:p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Qui finance cette R&amp;D ?</a:t>
            </a:r>
          </a:p>
          <a:p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Les entreprises assurent 54,5 % du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financement que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les acteurs français consacrent à la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R&amp;D(dépenses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nationales de R&amp;D – DNRD) – ce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qui veut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dire que les pouvoirs publics en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apportent45,5 %.Les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entreprises exécutent donc plus de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travaux de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R&amp;D qu’elles n’en financent ; la différence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est liée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aux subventions et commandes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publiques(notamment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les contrats de R&amp;D de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défense)et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aux financements internationaux.</a:t>
            </a:r>
          </a:p>
          <a:p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Combien l’État consacre-t-il à la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R&amp;D de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défense ?</a:t>
            </a:r>
          </a:p>
          <a:p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En 2008, les financements publics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consacré </a:t>
            </a:r>
            <a:r>
              <a:rPr lang="fr-FR" sz="1800" b="1" spc="150" dirty="0" err="1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sà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la R&amp;D de défense s’élèvent à 3,1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milliards d’euros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(soit 0,16 % du PIB). En 2008, leur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part dans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 PIB n’est plus que le tiers de ce </a:t>
            </a:r>
            <a:r>
              <a:rPr lang="fr-FR" sz="18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qu’elle était </a:t>
            </a:r>
            <a:r>
              <a:rPr lang="fr-FR" sz="18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en 1990.</a:t>
            </a:r>
            <a:endParaRPr lang="fr-FR" sz="18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Bouton d'action : Personnalisé 4">
            <a:hlinkClick r:id="rId3" action="ppaction://hlinksldjump" highlightClick="1"/>
          </p:cNvPr>
          <p:cNvSpPr/>
          <p:nvPr/>
        </p:nvSpPr>
        <p:spPr>
          <a:xfrm>
            <a:off x="7919864" y="188640"/>
            <a:ext cx="1224136" cy="576064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410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9144001" cy="68580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Conclusion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On a pu donc voir à travers cette présentation toute l’importance des scientifiques dans le monde. Or tout cela a un coût car les scientifiques ont besoin de fonds pour  prouver leurs théories et les mettre en pratique d’où l’importance de fonds dans tous les laboratoires.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5" name="Bouton d'action : Personnalisé 4">
            <a:hlinkClick r:id="rId3" action="ppaction://hlinksldjump" highlightClick="1"/>
          </p:cNvPr>
          <p:cNvSpPr/>
          <p:nvPr/>
        </p:nvSpPr>
        <p:spPr>
          <a:xfrm>
            <a:off x="3865685" y="5805264"/>
            <a:ext cx="1512168" cy="936104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rgbClr val="FF0000"/>
                </a:solidFill>
              </a:rPr>
              <a:t>sommaire</a:t>
            </a:r>
            <a:endParaRPr lang="fr-F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56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772400" cy="147002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fr-FR" b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sommaire</a:t>
            </a:r>
            <a:endParaRPr lang="fr-FR" b="1" u="sng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8640960" cy="4536504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1/ introduction scientifique (diapo3)</a:t>
            </a:r>
          </a:p>
          <a:p>
            <a:pPr marL="0" indent="0" algn="l">
              <a:buNone/>
            </a:pPr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2/ biographie sur certains scientifiques( diapo 4 a 8)</a:t>
            </a:r>
          </a:p>
          <a:p>
            <a:pPr marL="0" indent="0" algn="l">
              <a:buNone/>
            </a:pPr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3/ prix Nobel français</a:t>
            </a:r>
          </a:p>
          <a:p>
            <a:pPr marL="0" indent="0" algn="l">
              <a:buNone/>
            </a:pPr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4/ chiffre concernent la recherche en France </a:t>
            </a:r>
          </a:p>
          <a:p>
            <a:pPr marL="0" indent="0" algn="l">
              <a:buNone/>
            </a:pPr>
            <a:r>
              <a:rPr lang="fr-F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5/ conclusion</a:t>
            </a:r>
            <a:endParaRPr lang="fr-FR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Bouton d'action : Personnalisé 2">
            <a:hlinkClick r:id="rId3" action="ppaction://hlinksldjump" highlightClick="1"/>
          </p:cNvPr>
          <p:cNvSpPr/>
          <p:nvPr/>
        </p:nvSpPr>
        <p:spPr>
          <a:xfrm>
            <a:off x="6588224" y="2132856"/>
            <a:ext cx="1440160" cy="504056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Introduction</a:t>
            </a:r>
            <a:endParaRPr lang="fr-FR" dirty="0"/>
          </a:p>
        </p:txBody>
      </p:sp>
      <p:sp>
        <p:nvSpPr>
          <p:cNvPr id="4" name="Bouton d'action : Personnalisé 3">
            <a:hlinkClick r:id="rId4" action="ppaction://hlinksldjump" highlightClick="1"/>
          </p:cNvPr>
          <p:cNvSpPr/>
          <p:nvPr/>
        </p:nvSpPr>
        <p:spPr>
          <a:xfrm>
            <a:off x="971600" y="3292165"/>
            <a:ext cx="1512168" cy="43204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Galilée</a:t>
            </a:r>
            <a:endParaRPr lang="fr-FR" dirty="0"/>
          </a:p>
        </p:txBody>
      </p:sp>
      <p:sp>
        <p:nvSpPr>
          <p:cNvPr id="7" name="Bouton d'action : Personnalisé 6">
            <a:hlinkClick r:id="rId5" action="ppaction://hlinksldjump" highlightClick="1"/>
          </p:cNvPr>
          <p:cNvSpPr/>
          <p:nvPr/>
        </p:nvSpPr>
        <p:spPr>
          <a:xfrm>
            <a:off x="2771800" y="3292165"/>
            <a:ext cx="1224136" cy="43204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Le Chatelier</a:t>
            </a:r>
            <a:endParaRPr lang="fr-FR" sz="1600" dirty="0"/>
          </a:p>
        </p:txBody>
      </p:sp>
      <p:sp>
        <p:nvSpPr>
          <p:cNvPr id="8" name="Bouton d'action : Personnalisé 7">
            <a:hlinkClick r:id="rId6" action="ppaction://hlinksldjump" highlightClick="1"/>
          </p:cNvPr>
          <p:cNvSpPr/>
          <p:nvPr/>
        </p:nvSpPr>
        <p:spPr>
          <a:xfrm>
            <a:off x="4211960" y="3292165"/>
            <a:ext cx="1152128" cy="43204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Le Bel</a:t>
            </a:r>
            <a:endParaRPr lang="fr-FR" dirty="0"/>
          </a:p>
        </p:txBody>
      </p:sp>
      <p:sp>
        <p:nvSpPr>
          <p:cNvPr id="9" name="Bouton d'action : Personnalisé 8">
            <a:hlinkClick r:id="rId7" action="ppaction://hlinksldjump" highlightClick="1"/>
          </p:cNvPr>
          <p:cNvSpPr/>
          <p:nvPr/>
        </p:nvSpPr>
        <p:spPr>
          <a:xfrm>
            <a:off x="5652120" y="3292165"/>
            <a:ext cx="1080120" cy="43204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dirty="0" smtClean="0"/>
              <a:t>De Broglie</a:t>
            </a:r>
            <a:endParaRPr lang="fr-FR" sz="1400" b="1" dirty="0"/>
          </a:p>
        </p:txBody>
      </p:sp>
      <p:sp>
        <p:nvSpPr>
          <p:cNvPr id="10" name="Bouton d'action : Personnalisé 9">
            <a:hlinkClick r:id="rId8" action="ppaction://hlinksldjump" highlightClick="1"/>
          </p:cNvPr>
          <p:cNvSpPr/>
          <p:nvPr/>
        </p:nvSpPr>
        <p:spPr>
          <a:xfrm>
            <a:off x="6948264" y="3306885"/>
            <a:ext cx="1584176" cy="41732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Gay-Lussac</a:t>
            </a:r>
            <a:endParaRPr lang="fr-FR" dirty="0"/>
          </a:p>
        </p:txBody>
      </p:sp>
      <p:sp>
        <p:nvSpPr>
          <p:cNvPr id="11" name="Bouton d'action : Personnalisé 10">
            <a:hlinkClick r:id="rId9" action="ppaction://hlinksldjump" highlightClick="1"/>
          </p:cNvPr>
          <p:cNvSpPr/>
          <p:nvPr/>
        </p:nvSpPr>
        <p:spPr>
          <a:xfrm>
            <a:off x="4211960" y="3861048"/>
            <a:ext cx="1152128" cy="43204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Prix Nobel</a:t>
            </a:r>
            <a:endParaRPr lang="fr-FR" dirty="0"/>
          </a:p>
        </p:txBody>
      </p:sp>
      <p:sp>
        <p:nvSpPr>
          <p:cNvPr id="12" name="Bouton d'action : Personnalisé 11">
            <a:hlinkClick r:id="rId10" action="ppaction://hlinksldjump" highlightClick="1"/>
          </p:cNvPr>
          <p:cNvSpPr/>
          <p:nvPr/>
        </p:nvSpPr>
        <p:spPr>
          <a:xfrm>
            <a:off x="7740352" y="4348106"/>
            <a:ext cx="1152128" cy="449045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R&amp;D</a:t>
            </a:r>
            <a:endParaRPr lang="fr-FR" dirty="0"/>
          </a:p>
        </p:txBody>
      </p:sp>
      <p:sp>
        <p:nvSpPr>
          <p:cNvPr id="13" name="Bouton d'action : Personnalisé 12">
            <a:hlinkClick r:id="rId11" action="ppaction://hlinksldjump" highlightClick="1"/>
          </p:cNvPr>
          <p:cNvSpPr/>
          <p:nvPr/>
        </p:nvSpPr>
        <p:spPr>
          <a:xfrm>
            <a:off x="3059832" y="5013176"/>
            <a:ext cx="1368152" cy="432048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Conclusion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72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83299"/>
          </a:xfrm>
          <a:prstGeom prst="rect">
            <a:avLst/>
          </a:prstGeom>
        </p:spPr>
      </p:pic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Introduction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lnSpcReduction="1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r>
              <a:rPr lang="fr-FR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Les scientifique sont les pionniers de l’évolution car ils sont seuls </a:t>
            </a:r>
            <a:r>
              <a:rPr lang="fr-F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à</a:t>
            </a:r>
            <a:r>
              <a:rPr lang="fr-FR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pouvoir faire changer certaines choses que l’on aurait cru vraies, ou  que l’on ignorait son existence , en effet ici on va vous parler d’hommes qui ont changé </a:t>
            </a:r>
            <a:r>
              <a:rPr lang="fr-F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à</a:t>
            </a:r>
            <a:r>
              <a:rPr lang="fr-FR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leurs manières le monde scientifique ainsi que le monde normal, que ce soit dans l’astronomie ou dans la chimie mais aussi la physique .</a:t>
            </a:r>
            <a:endParaRPr lang="fr-FR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Bouton d'action : Personnalisé 1">
            <a:hlinkClick r:id="rId3" action="ppaction://hlinksldjump" highlightClick="1"/>
          </p:cNvPr>
          <p:cNvSpPr/>
          <p:nvPr/>
        </p:nvSpPr>
        <p:spPr>
          <a:xfrm>
            <a:off x="3419872" y="6093296"/>
            <a:ext cx="1944216" cy="648072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2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7804" cy="6857999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6203032" cy="5793507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40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Galilée</a:t>
            </a:r>
          </a:p>
          <a:p>
            <a:r>
              <a:rPr lang="fr-FR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b="1" i="1" u="sng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Galilée</a:t>
            </a:r>
            <a:r>
              <a:rPr lang="fr-FR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physicien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 un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astronome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italien du XVII</a:t>
            </a:r>
            <a:r>
              <a:rPr lang="fr-FR" sz="2400" spc="150" baseline="3000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siècle, né à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Pise le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 février 1564 et mort à </a:t>
            </a:r>
            <a:r>
              <a:rPr lang="fr-FR" sz="2400" spc="150" dirty="0" err="1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Arcetri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,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près de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Florence,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Janvier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1642 . Spécialisé dans les mathématiques ainsi que dans l’astronomie  où il va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spécialiser. Ses principaux travaux  portent sur la lunette astronomique ainsi que sur le système héliocentrique que subit la terre . </a:t>
            </a:r>
          </a:p>
          <a:p>
            <a:endParaRPr lang="fr-FR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fr-FR" sz="24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fr-FR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fr-FR" sz="24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925" y="487724"/>
            <a:ext cx="1882775" cy="2310678"/>
          </a:xfr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4155" y="2852936"/>
            <a:ext cx="2657872" cy="2797410"/>
          </a:xfrm>
          <a:prstGeom prst="rect">
            <a:avLst/>
          </a:prstGeom>
        </p:spPr>
      </p:pic>
      <p:sp>
        <p:nvSpPr>
          <p:cNvPr id="2" name="Bouton d'action : Personnalisé 1">
            <a:hlinkClick r:id="rId5" action="ppaction://hlinksldjump" highlightClick="1"/>
          </p:cNvPr>
          <p:cNvSpPr/>
          <p:nvPr/>
        </p:nvSpPr>
        <p:spPr>
          <a:xfrm>
            <a:off x="6804248" y="6021288"/>
            <a:ext cx="1800200" cy="648072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461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8001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6131024" cy="5793507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40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 Chatelier</a:t>
            </a:r>
            <a:endParaRPr lang="fr-FR" sz="2400" b="1" spc="150" dirty="0" smtClean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fr-FR" sz="2400" b="1" u="sng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 Chatelier</a:t>
            </a:r>
            <a:r>
              <a:rPr lang="fr-FR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est chimiste, né le 8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 octobre 1850 à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Paris, mort le 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17 septembre 1936 à Miribel-les-Échelles,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France. 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Malgré sa formation d’ingénieur, Le Chatelier opte très vite pour la recherche. Ses travaux sur la thermodynamique et l’équilibre chimique aboutissent en 1888 à la loi qui porte son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nom. </a:t>
            </a:r>
            <a:endParaRPr lang="fr-FR" sz="2400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196752"/>
            <a:ext cx="1853514" cy="1916882"/>
          </a:xfrm>
        </p:spPr>
      </p:pic>
      <p:sp>
        <p:nvSpPr>
          <p:cNvPr id="2" name="Bouton d'action : Personnalisé 1">
            <a:hlinkClick r:id="rId4" action="ppaction://hlinksldjump" highlightClick="1"/>
          </p:cNvPr>
          <p:cNvSpPr/>
          <p:nvPr/>
        </p:nvSpPr>
        <p:spPr>
          <a:xfrm>
            <a:off x="7164288" y="5301208"/>
            <a:ext cx="1512168" cy="1008112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72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6971" cy="68580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6347048" cy="5793507"/>
          </a:xfrm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40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 BEL</a:t>
            </a:r>
            <a:endParaRPr lang="fr-FR" sz="4000" b="1" spc="150" dirty="0">
              <a:ln w="11430"/>
              <a:solidFill>
                <a:srgbClr val="FF0000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r>
              <a:rPr lang="fr-FR" sz="2400" b="1" u="sng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 Bel</a:t>
            </a:r>
            <a:r>
              <a:rPr lang="fr-FR" sz="2400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est un chimiste né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à </a:t>
            </a:r>
            <a:r>
              <a:rPr lang="fr-FR" sz="2400" spc="150" dirty="0" err="1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Pechelbronn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le 21 janvier 1847 et mort à Paris le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août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1930.Spécialisé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dans la stéréochimie, Le Bel étudie principalement la disposition spatiale des atomes dans les molécules. Il prouve en 1874 que l’activité optique des composés organiques est due à la présence d’un carbone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asymétrique. 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1772816"/>
            <a:ext cx="1952484" cy="2505075"/>
          </a:xfrm>
        </p:spPr>
      </p:pic>
      <p:sp>
        <p:nvSpPr>
          <p:cNvPr id="2" name="Bouton d'action : Personnalisé 1">
            <a:hlinkClick r:id="rId4" action="ppaction://hlinksldjump" highlightClick="1"/>
          </p:cNvPr>
          <p:cNvSpPr/>
          <p:nvPr/>
        </p:nvSpPr>
        <p:spPr>
          <a:xfrm>
            <a:off x="7308304" y="5445224"/>
            <a:ext cx="1440160" cy="936104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19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72955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332656"/>
            <a:ext cx="5987008" cy="5793507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4000" b="1" u="sng" spc="150" dirty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 </a:t>
            </a:r>
            <a:r>
              <a:rPr lang="fr-FR" sz="4000" b="1" u="sng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BROGLIE</a:t>
            </a:r>
          </a:p>
          <a:p>
            <a:r>
              <a:rPr lang="fr-FR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sz="2400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 Broglie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prince, puis duc de Broglie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 un physicien né le15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août 1892 à Dieppe, France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mort le 19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mars 1987 à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Louveciennes .Destiné </a:t>
            </a:r>
            <a:r>
              <a:rPr lang="fr-FR" sz="2400" spc="150" dirty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un premier temps à des disciplines littéraires, De Broglie se tourne très rapidement vers les sciences. Utilisant les travaux d’Einstein sur la lumière, il énonce le principe de dualité onde-corpuscule, mettant ainsi au point les bases de la mécanique </a:t>
            </a:r>
            <a:r>
              <a:rPr lang="fr-FR" sz="2400" spc="150" dirty="0" smtClean="0">
                <a:ln w="11430"/>
                <a:solidFill>
                  <a:srgbClr val="F8F8F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quantique.</a:t>
            </a:r>
            <a:endParaRPr lang="fr-FR" sz="2400" spc="150" dirty="0">
              <a:ln w="11430"/>
              <a:solidFill>
                <a:srgbClr val="F8F8F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" name="Espace réservé du contenu 8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319984"/>
            <a:ext cx="2457450" cy="3116493"/>
          </a:xfrm>
        </p:spPr>
      </p:pic>
      <p:sp>
        <p:nvSpPr>
          <p:cNvPr id="2" name="Bouton d'action : Personnalisé 1">
            <a:hlinkClick r:id="rId4" action="ppaction://hlinksldjump" highlightClick="1"/>
          </p:cNvPr>
          <p:cNvSpPr/>
          <p:nvPr/>
        </p:nvSpPr>
        <p:spPr>
          <a:xfrm>
            <a:off x="7092280" y="5301208"/>
            <a:ext cx="1512168" cy="936104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15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144000" cy="6858000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60648"/>
            <a:ext cx="6131024" cy="5865515"/>
          </a:xfrm>
        </p:spPr>
        <p:txBody>
          <a:bodyPr>
            <a:normAutofit lnSpcReduction="10000"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fr-FR" sz="43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GAY-LUSSAC</a:t>
            </a:r>
          </a:p>
          <a:p>
            <a:r>
              <a:rPr lang="fr-FR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fr-FR" b="1" u="sng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Gay-Lussac</a:t>
            </a:r>
            <a:r>
              <a:rPr lang="fr-FR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 </a:t>
            </a:r>
            <a:r>
              <a:rPr lang="fr-F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né à Saint-Léonard-de-Noblat le 6 décembre 1778 et mort à Paris le 9 mai 1850</a:t>
            </a:r>
            <a:r>
              <a:rPr lang="fr-FR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,</a:t>
            </a:r>
            <a:r>
              <a:rPr lang="fr-FR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Reconnu pour ses travaux sur les propriétés des gaz, Gay-Lussac s’illustre dès 1802 en découvrant la loi sur la dilatation des gaz ). En 1804, deux expéditions en ballon (dont l’une a plus de 7000 mètres, record à l’époque) lui permettent d’étoffer ses expériences sur la composition de l’air et le magnétisme terrestre</a:t>
            </a:r>
          </a:p>
        </p:txBody>
      </p:sp>
      <p:pic>
        <p:nvPicPr>
          <p:cNvPr id="2" name="Espace réservé du contenu 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836" y="1916832"/>
            <a:ext cx="2387600" cy="2748651"/>
          </a:xfrm>
        </p:spPr>
      </p:pic>
      <p:sp>
        <p:nvSpPr>
          <p:cNvPr id="5" name="Bouton d'action : Personnalisé 4">
            <a:hlinkClick r:id="rId4" action="ppaction://hlinksldjump" highlightClick="1"/>
          </p:cNvPr>
          <p:cNvSpPr/>
          <p:nvPr/>
        </p:nvSpPr>
        <p:spPr>
          <a:xfrm>
            <a:off x="6876256" y="5373216"/>
            <a:ext cx="1872208" cy="936104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64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6968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fr-FR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Prix Nobel français</a:t>
            </a:r>
            <a:endParaRPr lang="fr-FR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0" indent="0">
              <a:buNone/>
            </a:pPr>
            <a:r>
              <a:rPr lang="fr-FR" sz="2000" b="1" u="sng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PHYSIQUE</a:t>
            </a:r>
            <a:r>
              <a:rPr lang="fr-FR" sz="2000" b="1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                                                 </a:t>
            </a:r>
            <a:r>
              <a:rPr lang="fr-FR" sz="2000" b="1" u="sng" spc="150" dirty="0" smtClean="0">
                <a:ln w="11430"/>
                <a:solidFill>
                  <a:srgbClr val="FF0000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CHIMIE</a:t>
            </a:r>
            <a:r>
              <a:rPr lang="fr-FR" sz="2000" b="1" u="sng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Becquerel                                                    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Moissan</a:t>
            </a:r>
            <a:endParaRPr lang="fr-FR" sz="2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Curie                                                           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Curie</a:t>
            </a:r>
            <a:endParaRPr lang="fr-FR" sz="2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Lippmann                                                    Grignard et </a:t>
            </a:r>
            <a:r>
              <a:rPr lang="fr-FR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Sabatier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Perrin                                                          Joliot-Curie</a:t>
            </a:r>
          </a:p>
          <a:p>
            <a:pPr marL="0" indent="0">
              <a:buNone/>
            </a:pPr>
            <a:r>
              <a:rPr lang="fr-FR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 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Broglie                                                   Lehn</a:t>
            </a: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Kastler                                                        Chauvin</a:t>
            </a:r>
          </a:p>
          <a:p>
            <a:pPr marL="0" indent="0">
              <a:buNone/>
            </a:pPr>
            <a:r>
              <a:rPr lang="fr-FR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Louis Eugène Félix 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Néel                                             </a:t>
            </a:r>
          </a:p>
          <a:p>
            <a:pPr marL="0" indent="0">
              <a:buNone/>
            </a:pPr>
            <a:r>
              <a:rPr lang="fr-FR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de </a:t>
            </a: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Gennes</a:t>
            </a: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Charpak</a:t>
            </a:r>
          </a:p>
          <a:p>
            <a:pPr marL="0" indent="0">
              <a:buNone/>
            </a:pPr>
            <a:r>
              <a:rPr lang="fr-FR" sz="20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Cohen-Tannoudji</a:t>
            </a:r>
          </a:p>
          <a:p>
            <a:pPr marL="0" indent="0">
              <a:buNone/>
            </a:pPr>
            <a:r>
              <a:rPr lang="fr-FR" sz="20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Fert</a:t>
            </a:r>
            <a:endParaRPr lang="fr-FR" sz="20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fr-FR" sz="2400" b="1" spc="150" dirty="0" smtClean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  <a:p>
            <a:endParaRPr lang="fr-FR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Bouton d'action : Personnalisé 7">
            <a:hlinkClick r:id="rId3" action="ppaction://hlinksldjump" highlightClick="1"/>
          </p:cNvPr>
          <p:cNvSpPr/>
          <p:nvPr/>
        </p:nvSpPr>
        <p:spPr>
          <a:xfrm>
            <a:off x="4067944" y="5921896"/>
            <a:ext cx="1440160" cy="936104"/>
          </a:xfrm>
          <a:prstGeom prst="actionButtonBlank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rgbClr val="FF0000"/>
                </a:solidFill>
              </a:rPr>
              <a:t>Sommaire</a:t>
            </a: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3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534</Words>
  <Application>Microsoft Office PowerPoint</Application>
  <PresentationFormat>Affichage à l'écran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Les grands scientifiques de l’histoire de l’humanité</vt:lpstr>
      <vt:lpstr>sommaire</vt:lpstr>
      <vt:lpstr>Introduction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Prix Nobel français</vt:lpstr>
      <vt:lpstr>Présentation PowerPoint</vt:lpstr>
      <vt:lpstr>Conclusion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grand scientifique de l’histoire de l’humanité</dc:title>
  <dc:creator>Axel</dc:creator>
  <cp:lastModifiedBy>Axel</cp:lastModifiedBy>
  <cp:revision>32</cp:revision>
  <dcterms:created xsi:type="dcterms:W3CDTF">2012-03-25T08:19:19Z</dcterms:created>
  <dcterms:modified xsi:type="dcterms:W3CDTF">2012-03-29T19:45:44Z</dcterms:modified>
</cp:coreProperties>
</file>