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73" r:id="rId11"/>
    <p:sldId id="284" r:id="rId12"/>
    <p:sldId id="286" r:id="rId13"/>
    <p:sldId id="274" r:id="rId14"/>
    <p:sldId id="276" r:id="rId15"/>
    <p:sldId id="282" r:id="rId16"/>
    <p:sldId id="285" r:id="rId17"/>
    <p:sldId id="277" r:id="rId18"/>
    <p:sldId id="278" r:id="rId19"/>
    <p:sldId id="279" r:id="rId20"/>
    <p:sldId id="280" r:id="rId21"/>
    <p:sldId id="281" r:id="rId22"/>
    <p:sldId id="290" r:id="rId23"/>
    <p:sldId id="287" r:id="rId24"/>
    <p:sldId id="288" r:id="rId25"/>
    <p:sldId id="289" r:id="rId26"/>
    <p:sldId id="291" r:id="rId27"/>
    <p:sldId id="293" r:id="rId28"/>
    <p:sldId id="294" r:id="rId29"/>
    <p:sldId id="295" r:id="rId30"/>
    <p:sldId id="296" r:id="rId31"/>
    <p:sldId id="297" r:id="rId32"/>
    <p:sldId id="298" r:id="rId33"/>
    <p:sldId id="299" r:id="rId34"/>
    <p:sldId id="292" r:id="rId35"/>
    <p:sldId id="301" r:id="rId36"/>
    <p:sldId id="302" r:id="rId37"/>
    <p:sldId id="303" r:id="rId38"/>
    <p:sldId id="304" r:id="rId39"/>
    <p:sldId id="305" r:id="rId40"/>
    <p:sldId id="275" r:id="rId41"/>
    <p:sldId id="307" r:id="rId42"/>
    <p:sldId id="308" r:id="rId43"/>
    <p:sldId id="300" r:id="rId44"/>
    <p:sldId id="283" r:id="rId45"/>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71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62" d="100"/>
          <a:sy n="62" d="100"/>
        </p:scale>
        <p:origin x="-648" y="-173"/>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F053D9C2-774C-473F-A759-D5182191BF06}" type="slidenum">
              <a:rPr lang="fr-FR"/>
              <a:pPr/>
              <a:t>‹N°›</a:t>
            </a:fld>
            <a:endParaRPr lang="fr-FR"/>
          </a:p>
        </p:txBody>
      </p:sp>
    </p:spTree>
    <p:extLst>
      <p:ext uri="{BB962C8B-B14F-4D97-AF65-F5344CB8AC3E}">
        <p14:creationId xmlns:p14="http://schemas.microsoft.com/office/powerpoint/2010/main" val="4281510030"/>
      </p:ext>
    </p:extLst>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572316D5-4DD5-49ED-B572-F41E3AC2A117}" type="slidenum">
              <a:rPr lang="fr-FR"/>
              <a:pPr/>
              <a:t>‹N°›</a:t>
            </a:fld>
            <a:endParaRPr lang="fr-FR"/>
          </a:p>
        </p:txBody>
      </p:sp>
    </p:spTree>
    <p:extLst>
      <p:ext uri="{BB962C8B-B14F-4D97-AF65-F5344CB8AC3E}">
        <p14:creationId xmlns:p14="http://schemas.microsoft.com/office/powerpoint/2010/main" val="2963822397"/>
      </p:ext>
    </p:extLst>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B4B45CEC-5961-40F0-8018-1158793AC900}" type="slidenum">
              <a:rPr lang="fr-FR"/>
              <a:pPr/>
              <a:t>‹N°›</a:t>
            </a:fld>
            <a:endParaRPr lang="fr-FR"/>
          </a:p>
        </p:txBody>
      </p:sp>
    </p:spTree>
    <p:extLst>
      <p:ext uri="{BB962C8B-B14F-4D97-AF65-F5344CB8AC3E}">
        <p14:creationId xmlns:p14="http://schemas.microsoft.com/office/powerpoint/2010/main" val="2148447122"/>
      </p:ext>
    </p:extLst>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59761F58-D5BB-407E-A516-F65E57571DAB}" type="slidenum">
              <a:rPr lang="fr-FR"/>
              <a:pPr/>
              <a:t>‹N°›</a:t>
            </a:fld>
            <a:endParaRPr lang="fr-FR"/>
          </a:p>
        </p:txBody>
      </p:sp>
    </p:spTree>
    <p:extLst>
      <p:ext uri="{BB962C8B-B14F-4D97-AF65-F5344CB8AC3E}">
        <p14:creationId xmlns:p14="http://schemas.microsoft.com/office/powerpoint/2010/main" val="2866428521"/>
      </p:ext>
    </p:extLst>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fr-FR"/>
          </a:p>
        </p:txBody>
      </p:sp>
      <p:sp>
        <p:nvSpPr>
          <p:cNvPr id="8" name="Espace réservé du pied de page 7"/>
          <p:cNvSpPr>
            <a:spLocks noGrp="1"/>
          </p:cNvSpPr>
          <p:nvPr>
            <p:ph type="ftr" sz="quarter" idx="11"/>
          </p:nvPr>
        </p:nvSpPr>
        <p:spPr/>
        <p:txBody>
          <a:bodyPr/>
          <a:lstStyle>
            <a:lvl1pPr>
              <a:defRPr/>
            </a:lvl1pPr>
          </a:lstStyle>
          <a:p>
            <a:endParaRPr lang="fr-FR"/>
          </a:p>
        </p:txBody>
      </p:sp>
      <p:sp>
        <p:nvSpPr>
          <p:cNvPr id="9" name="Espace réservé du numéro de diapositive 8"/>
          <p:cNvSpPr>
            <a:spLocks noGrp="1"/>
          </p:cNvSpPr>
          <p:nvPr>
            <p:ph type="sldNum" sz="quarter" idx="12"/>
          </p:nvPr>
        </p:nvSpPr>
        <p:spPr/>
        <p:txBody>
          <a:bodyPr/>
          <a:lstStyle>
            <a:lvl1pPr>
              <a:defRPr/>
            </a:lvl1pPr>
          </a:lstStyle>
          <a:p>
            <a:fld id="{88A0802B-0967-4F71-B7BA-351273B52B11}" type="slidenum">
              <a:rPr lang="fr-FR"/>
              <a:pPr/>
              <a:t>‹N°›</a:t>
            </a:fld>
            <a:endParaRPr lang="fr-FR"/>
          </a:p>
        </p:txBody>
      </p:sp>
    </p:spTree>
    <p:extLst>
      <p:ext uri="{BB962C8B-B14F-4D97-AF65-F5344CB8AC3E}">
        <p14:creationId xmlns:p14="http://schemas.microsoft.com/office/powerpoint/2010/main" val="1536848054"/>
      </p:ext>
    </p:extLst>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fr-FR"/>
          </a:p>
        </p:txBody>
      </p:sp>
      <p:sp>
        <p:nvSpPr>
          <p:cNvPr id="4" name="Espace réservé du pied de page 3"/>
          <p:cNvSpPr>
            <a:spLocks noGrp="1"/>
          </p:cNvSpPr>
          <p:nvPr>
            <p:ph type="ftr" sz="quarter" idx="11"/>
          </p:nvPr>
        </p:nvSpPr>
        <p:spPr/>
        <p:txBody>
          <a:bodyPr/>
          <a:lstStyle>
            <a:lvl1pPr>
              <a:defRPr/>
            </a:lvl1pPr>
          </a:lstStyle>
          <a:p>
            <a:endParaRPr lang="fr-FR"/>
          </a:p>
        </p:txBody>
      </p:sp>
      <p:sp>
        <p:nvSpPr>
          <p:cNvPr id="5" name="Espace réservé du numéro de diapositive 4"/>
          <p:cNvSpPr>
            <a:spLocks noGrp="1"/>
          </p:cNvSpPr>
          <p:nvPr>
            <p:ph type="sldNum" sz="quarter" idx="12"/>
          </p:nvPr>
        </p:nvSpPr>
        <p:spPr/>
        <p:txBody>
          <a:bodyPr/>
          <a:lstStyle>
            <a:lvl1pPr>
              <a:defRPr/>
            </a:lvl1pPr>
          </a:lstStyle>
          <a:p>
            <a:fld id="{E41D4B44-0608-4414-A046-7330CA79ED4C}" type="slidenum">
              <a:rPr lang="fr-FR"/>
              <a:pPr/>
              <a:t>‹N°›</a:t>
            </a:fld>
            <a:endParaRPr lang="fr-FR"/>
          </a:p>
        </p:txBody>
      </p:sp>
    </p:spTree>
    <p:extLst>
      <p:ext uri="{BB962C8B-B14F-4D97-AF65-F5344CB8AC3E}">
        <p14:creationId xmlns:p14="http://schemas.microsoft.com/office/powerpoint/2010/main" val="157396738"/>
      </p:ext>
    </p:extLst>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fr-FR"/>
          </a:p>
        </p:txBody>
      </p:sp>
      <p:sp>
        <p:nvSpPr>
          <p:cNvPr id="3" name="Espace réservé du pied de page 2"/>
          <p:cNvSpPr>
            <a:spLocks noGrp="1"/>
          </p:cNvSpPr>
          <p:nvPr>
            <p:ph type="ftr" sz="quarter" idx="11"/>
          </p:nvPr>
        </p:nvSpPr>
        <p:spPr/>
        <p:txBody>
          <a:bodyPr/>
          <a:lstStyle>
            <a:lvl1pPr>
              <a:defRPr/>
            </a:lvl1pPr>
          </a:lstStyle>
          <a:p>
            <a:endParaRPr lang="fr-FR"/>
          </a:p>
        </p:txBody>
      </p:sp>
      <p:sp>
        <p:nvSpPr>
          <p:cNvPr id="4" name="Espace réservé du numéro de diapositive 3"/>
          <p:cNvSpPr>
            <a:spLocks noGrp="1"/>
          </p:cNvSpPr>
          <p:nvPr>
            <p:ph type="sldNum" sz="quarter" idx="12"/>
          </p:nvPr>
        </p:nvSpPr>
        <p:spPr/>
        <p:txBody>
          <a:bodyPr/>
          <a:lstStyle>
            <a:lvl1pPr>
              <a:defRPr/>
            </a:lvl1pPr>
          </a:lstStyle>
          <a:p>
            <a:fld id="{53F4D025-B377-443D-9888-16E296A33A08}" type="slidenum">
              <a:rPr lang="fr-FR"/>
              <a:pPr/>
              <a:t>‹N°›</a:t>
            </a:fld>
            <a:endParaRPr lang="fr-FR"/>
          </a:p>
        </p:txBody>
      </p:sp>
    </p:spTree>
    <p:extLst>
      <p:ext uri="{BB962C8B-B14F-4D97-AF65-F5344CB8AC3E}">
        <p14:creationId xmlns:p14="http://schemas.microsoft.com/office/powerpoint/2010/main" val="2213817737"/>
      </p:ext>
    </p:extLst>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7E51AC46-96C5-44DC-A9A5-CD796A95ACC5}" type="slidenum">
              <a:rPr lang="fr-FR"/>
              <a:pPr/>
              <a:t>‹N°›</a:t>
            </a:fld>
            <a:endParaRPr lang="fr-FR"/>
          </a:p>
        </p:txBody>
      </p:sp>
    </p:spTree>
    <p:extLst>
      <p:ext uri="{BB962C8B-B14F-4D97-AF65-F5344CB8AC3E}">
        <p14:creationId xmlns:p14="http://schemas.microsoft.com/office/powerpoint/2010/main" val="658369079"/>
      </p:ext>
    </p:extLst>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p:txBody>
          <a:bodyPr/>
          <a:lstStyle>
            <a:lvl1pPr>
              <a:defRPr/>
            </a:lvl1pPr>
          </a:lstStyle>
          <a:p>
            <a:fld id="{1972AC1A-288C-44FB-8918-A215A26470F2}" type="slidenum">
              <a:rPr lang="fr-FR"/>
              <a:pPr/>
              <a:t>‹N°›</a:t>
            </a:fld>
            <a:endParaRPr lang="fr-FR"/>
          </a:p>
        </p:txBody>
      </p:sp>
    </p:spTree>
    <p:extLst>
      <p:ext uri="{BB962C8B-B14F-4D97-AF65-F5344CB8AC3E}">
        <p14:creationId xmlns:p14="http://schemas.microsoft.com/office/powerpoint/2010/main" val="636854700"/>
      </p:ext>
    </p:extLst>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5A3F6BAB-4BE4-4647-9359-9E576FED7FC7}" type="slidenum">
              <a:rPr lang="fr-FR"/>
              <a:pPr/>
              <a:t>‹N°›</a:t>
            </a:fld>
            <a:endParaRPr lang="fr-FR"/>
          </a:p>
        </p:txBody>
      </p:sp>
    </p:spTree>
    <p:extLst>
      <p:ext uri="{BB962C8B-B14F-4D97-AF65-F5344CB8AC3E}">
        <p14:creationId xmlns:p14="http://schemas.microsoft.com/office/powerpoint/2010/main" val="623164996"/>
      </p:ext>
    </p:extLst>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p:txBody>
          <a:bodyPr/>
          <a:lstStyle>
            <a:lvl1pPr>
              <a:defRPr/>
            </a:lvl1pPr>
          </a:lstStyle>
          <a:p>
            <a:fld id="{429A9281-4626-4CF9-88FB-F9DDA7AE8A91}" type="slidenum">
              <a:rPr lang="fr-FR"/>
              <a:pPr/>
              <a:t>‹N°›</a:t>
            </a:fld>
            <a:endParaRPr lang="fr-FR"/>
          </a:p>
        </p:txBody>
      </p:sp>
    </p:spTree>
    <p:extLst>
      <p:ext uri="{BB962C8B-B14F-4D97-AF65-F5344CB8AC3E}">
        <p14:creationId xmlns:p14="http://schemas.microsoft.com/office/powerpoint/2010/main" val="1046700957"/>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917C590-C055-43CF-9F5A-F9077C339E32}"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_terre_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1593903" algn="ctr" rotWithShape="0">
                    <a:schemeClr val="bg2"/>
                  </a:outerShdw>
                </a:effectLst>
              </a14:hiddenEffects>
            </a:ext>
          </a:extLst>
        </p:spPr>
      </p:pic>
      <p:sp>
        <p:nvSpPr>
          <p:cNvPr id="2051" name="Rectangle 3"/>
          <p:cNvSpPr>
            <a:spLocks noGrp="1" noChangeArrowheads="1"/>
          </p:cNvSpPr>
          <p:nvPr>
            <p:ph type="subTitle" idx="1"/>
          </p:nvPr>
        </p:nvSpPr>
        <p:spPr>
          <a:xfrm>
            <a:off x="250825" y="4149725"/>
            <a:ext cx="5616575" cy="863600"/>
          </a:xfrm>
        </p:spPr>
        <p:txBody>
          <a:bodyPr/>
          <a:lstStyle/>
          <a:p>
            <a:r>
              <a:rPr lang="fr-FR" sz="2400" b="1">
                <a:solidFill>
                  <a:schemeClr val="bg1"/>
                </a:solidFill>
              </a:rPr>
              <a:t>13 000 satellites que l'humain a lancé dans l'espace.</a:t>
            </a:r>
          </a:p>
        </p:txBody>
      </p:sp>
      <p:pic>
        <p:nvPicPr>
          <p:cNvPr id="2053" name="Picture 5" descr="Copie d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550" y="476250"/>
            <a:ext cx="647700" cy="595313"/>
          </a:xfrm>
          <a:prstGeom prst="rect">
            <a:avLst/>
          </a:prstGeom>
          <a:noFill/>
          <a:extLst>
            <a:ext uri="{909E8E84-426E-40DD-AFC4-6F175D3DCCD1}">
              <a14:hiddenFill xmlns:a14="http://schemas.microsoft.com/office/drawing/2010/main">
                <a:solidFill>
                  <a:srgbClr val="FFFFFF"/>
                </a:solidFill>
              </a14:hiddenFill>
            </a:ext>
          </a:extLst>
        </p:spPr>
      </p:pic>
      <p:sp>
        <p:nvSpPr>
          <p:cNvPr id="2054" name="WordArt 6"/>
          <p:cNvSpPr>
            <a:spLocks noChangeArrowheads="1" noChangeShapeType="1" noTextEdit="1"/>
          </p:cNvSpPr>
          <p:nvPr/>
        </p:nvSpPr>
        <p:spPr bwMode="auto">
          <a:xfrm>
            <a:off x="1547813" y="765175"/>
            <a:ext cx="6119812" cy="1008063"/>
          </a:xfrm>
          <a:prstGeom prst="rect">
            <a:avLst/>
          </a:prstGeom>
          <a:extLst>
            <a:ext uri="{AF507438-7753-43E0-B8FC-AC1667EBCBE1}">
              <a14:hiddenEffects xmlns:a14="http://schemas.microsoft.com/office/drawing/2010/main">
                <a:effectLst/>
              </a14:hiddenEffects>
            </a:ext>
          </a:extLst>
        </p:spPr>
        <p:txBody>
          <a:bodyPr wrap="none" fromWordArt="1">
            <a:prstTxWarp prst="textInflate">
              <a:avLst>
                <a:gd name="adj" fmla="val 13634"/>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fr-FR" sz="3600" kern="10">
                <a:ln w="9525">
                  <a:round/>
                  <a:headEnd/>
                  <a:tailEnd/>
                </a:ln>
                <a:gradFill rotWithShape="1">
                  <a:gsLst>
                    <a:gs pos="0">
                      <a:srgbClr val="FFFF00"/>
                    </a:gs>
                    <a:gs pos="50000">
                      <a:srgbClr val="FFFF00">
                        <a:gamma/>
                        <a:shade val="46275"/>
                        <a:invGamma/>
                      </a:srgbClr>
                    </a:gs>
                    <a:gs pos="100000">
                      <a:srgbClr val="FFFF00"/>
                    </a:gs>
                  </a:gsLst>
                  <a:lin ang="5400000" scaled="1"/>
                </a:gradFill>
                <a:latin typeface="Arial Black"/>
              </a:rPr>
              <a:t>LA  TERRE  VUE DU  CIEL </a:t>
            </a:r>
          </a:p>
        </p:txBody>
      </p:sp>
      <p:sp>
        <p:nvSpPr>
          <p:cNvPr id="2055" name="WordArt 7"/>
          <p:cNvSpPr>
            <a:spLocks noChangeArrowheads="1" noChangeShapeType="1" noTextEdit="1"/>
          </p:cNvSpPr>
          <p:nvPr/>
        </p:nvSpPr>
        <p:spPr bwMode="auto">
          <a:xfrm>
            <a:off x="1979613" y="2565400"/>
            <a:ext cx="5400675" cy="863600"/>
          </a:xfrm>
          <a:prstGeom prst="rect">
            <a:avLst/>
          </a:prstGeom>
          <a:extLst>
            <a:ext uri="{AF507438-7753-43E0-B8FC-AC1667EBCBE1}">
              <a14:hiddenEffects xmlns:a14="http://schemas.microsoft.com/office/drawing/2010/main">
                <a:effectLst/>
              </a14:hiddenEffects>
            </a:ext>
          </a:extLst>
        </p:spPr>
        <p:txBody>
          <a:bodyPr wrap="none" fromWordArt="1">
            <a:prstTxWarp prst="textInflate">
              <a:avLst>
                <a:gd name="adj" fmla="val 18384"/>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fr-FR" sz="3600" kern="10">
                <a:ln w="9525">
                  <a:round/>
                  <a:headEnd/>
                  <a:tailEnd/>
                </a:ln>
                <a:gradFill rotWithShape="1">
                  <a:gsLst>
                    <a:gs pos="0">
                      <a:srgbClr val="FFFF00"/>
                    </a:gs>
                    <a:gs pos="50000">
                      <a:srgbClr val="FFFF00">
                        <a:gamma/>
                        <a:shade val="46275"/>
                        <a:invGamma/>
                      </a:srgbClr>
                    </a:gs>
                    <a:gs pos="100000">
                      <a:srgbClr val="FFFF00"/>
                    </a:gs>
                  </a:gsLst>
                  <a:lin ang="5400000" scaled="1"/>
                </a:gradFill>
                <a:latin typeface="Arial Black"/>
              </a:rPr>
              <a:t>ET DE L’ ESPACE </a:t>
            </a:r>
          </a:p>
        </p:txBody>
      </p:sp>
      <p:pic>
        <p:nvPicPr>
          <p:cNvPr id="2056" name="Star2775.wav">
            <a:hlinkClick r:id="" action="ppaction://media"/>
          </p:cNvPr>
          <p:cNvPicPr>
            <a:picLocks noRot="1" noChangeAspect="1" noChangeArrowheads="1"/>
          </p:cNvPicPr>
          <p:nvPr>
            <a:wavAudioFile r:embed="rId1" name="Star_Trek 2.wav"/>
          </p:nvPr>
        </p:nvPicPr>
        <p:blipFill>
          <a:blip r:embed="rId5">
            <a:extLst>
              <a:ext uri="{28A0092B-C50C-407E-A947-70E740481C1C}">
                <a14:useLocalDpi xmlns:a14="http://schemas.microsoft.com/office/drawing/2010/main" val="0"/>
              </a:ext>
            </a:extLst>
          </a:blip>
          <a:srcRect/>
          <a:stretch>
            <a:fillRect/>
          </a:stretch>
        </p:blipFill>
        <p:spPr bwMode="auto">
          <a:xfrm>
            <a:off x="8604250" y="6021388"/>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057" name="Text Box 9"/>
          <p:cNvSpPr txBox="1">
            <a:spLocks noChangeArrowheads="1"/>
          </p:cNvSpPr>
          <p:nvPr/>
        </p:nvSpPr>
        <p:spPr bwMode="auto">
          <a:xfrm>
            <a:off x="468313" y="5300663"/>
            <a:ext cx="24495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BE" sz="2000" b="1">
                <a:solidFill>
                  <a:schemeClr val="bg1"/>
                </a:solidFill>
              </a:rPr>
              <a:t>Musical &amp; manuel</a:t>
            </a:r>
            <a:endParaRPr lang="fr-FR" sz="2000" b="1">
              <a:solidFill>
                <a:schemeClr val="bg1"/>
              </a:solidFill>
            </a:endParaRPr>
          </a:p>
        </p:txBody>
      </p:sp>
      <p:sp>
        <p:nvSpPr>
          <p:cNvPr id="2058" name="Text Box 10"/>
          <p:cNvSpPr txBox="1">
            <a:spLocks noChangeArrowheads="1"/>
          </p:cNvSpPr>
          <p:nvPr/>
        </p:nvSpPr>
        <p:spPr bwMode="auto">
          <a:xfrm>
            <a:off x="71438" y="6524625"/>
            <a:ext cx="90011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BE" sz="900" b="1">
                <a:solidFill>
                  <a:schemeClr val="bg1"/>
                </a:solidFill>
              </a:rPr>
              <a:t>02-01-2011</a:t>
            </a:r>
            <a:endParaRPr lang="fr-FR" sz="900" b="1">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2056"/>
                                        </p:tgtEl>
                                      </p:cBhvr>
                                    </p:cmd>
                                  </p:childTnLst>
                                </p:cTn>
                              </p:par>
                              <p:par>
                                <p:cTn id="7" presetID="53" presetClass="entr" presetSubtype="0" fill="hold" grpId="0" nodeType="withEffect">
                                  <p:stCondLst>
                                    <p:cond delay="0"/>
                                  </p:stCondLst>
                                  <p:childTnLst>
                                    <p:set>
                                      <p:cBhvr>
                                        <p:cTn id="8" dur="1" fill="hold">
                                          <p:stCondLst>
                                            <p:cond delay="0"/>
                                          </p:stCondLst>
                                        </p:cTn>
                                        <p:tgtEl>
                                          <p:spTgt spid="2054"/>
                                        </p:tgtEl>
                                        <p:attrNameLst>
                                          <p:attrName>style.visibility</p:attrName>
                                        </p:attrNameLst>
                                      </p:cBhvr>
                                      <p:to>
                                        <p:strVal val="visible"/>
                                      </p:to>
                                    </p:set>
                                    <p:anim calcmode="lin" valueType="num">
                                      <p:cBhvr>
                                        <p:cTn id="9" dur="1000" fill="hold"/>
                                        <p:tgtEl>
                                          <p:spTgt spid="2054"/>
                                        </p:tgtEl>
                                        <p:attrNameLst>
                                          <p:attrName>ppt_w</p:attrName>
                                        </p:attrNameLst>
                                      </p:cBhvr>
                                      <p:tavLst>
                                        <p:tav tm="0">
                                          <p:val>
                                            <p:fltVal val="0"/>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animEffect transition="in" filter="fade">
                                      <p:cBhvr>
                                        <p:cTn id="11" dur="1000"/>
                                        <p:tgtEl>
                                          <p:spTgt spid="2054"/>
                                        </p:tgtEl>
                                      </p:cBhvr>
                                    </p:animEffect>
                                  </p:childTnLst>
                                </p:cTn>
                              </p:par>
                            </p:childTnLst>
                          </p:cTn>
                        </p:par>
                        <p:par>
                          <p:cTn id="12" fill="hold" nodeType="afterGroup">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2055"/>
                                        </p:tgtEl>
                                        <p:attrNameLst>
                                          <p:attrName>style.visibility</p:attrName>
                                        </p:attrNameLst>
                                      </p:cBhvr>
                                      <p:to>
                                        <p:strVal val="visible"/>
                                      </p:to>
                                    </p:set>
                                    <p:anim calcmode="lin" valueType="num">
                                      <p:cBhvr>
                                        <p:cTn id="15" dur="1000" fill="hold"/>
                                        <p:tgtEl>
                                          <p:spTgt spid="2055"/>
                                        </p:tgtEl>
                                        <p:attrNameLst>
                                          <p:attrName>ppt_w</p:attrName>
                                        </p:attrNameLst>
                                      </p:cBhvr>
                                      <p:tavLst>
                                        <p:tav tm="0">
                                          <p:val>
                                            <p:fltVal val="0"/>
                                          </p:val>
                                        </p:tav>
                                        <p:tav tm="100000">
                                          <p:val>
                                            <p:strVal val="#ppt_w"/>
                                          </p:val>
                                        </p:tav>
                                      </p:tavLst>
                                    </p:anim>
                                    <p:anim calcmode="lin" valueType="num">
                                      <p:cBhvr>
                                        <p:cTn id="16" dur="1000" fill="hold"/>
                                        <p:tgtEl>
                                          <p:spTgt spid="2055"/>
                                        </p:tgtEl>
                                        <p:attrNameLst>
                                          <p:attrName>ppt_h</p:attrName>
                                        </p:attrNameLst>
                                      </p:cBhvr>
                                      <p:tavLst>
                                        <p:tav tm="0">
                                          <p:val>
                                            <p:fltVal val="0"/>
                                          </p:val>
                                        </p:tav>
                                        <p:tav tm="100000">
                                          <p:val>
                                            <p:strVal val="#ppt_h"/>
                                          </p:val>
                                        </p:tav>
                                      </p:tavLst>
                                    </p:anim>
                                    <p:animEffect transition="in" filter="fade">
                                      <p:cBhvr>
                                        <p:cTn id="17" dur="1000"/>
                                        <p:tgtEl>
                                          <p:spTgt spid="205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2051">
                                            <p:txEl>
                                              <p:pRg st="0" end="0"/>
                                            </p:txEl>
                                          </p:spTgt>
                                        </p:tgtEl>
                                        <p:attrNameLst>
                                          <p:attrName>style.visibility</p:attrName>
                                        </p:attrNameLst>
                                      </p:cBhvr>
                                      <p:to>
                                        <p:strVal val="visible"/>
                                      </p:to>
                                    </p:set>
                                    <p:animEffect transition="in" filter="wedge">
                                      <p:cBhvr>
                                        <p:cTn id="22" dur="10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46" showWhenStopped="0">
                <p:cTn id="23" repeatCount="indefinite" fill="hold" display="0">
                  <p:stCondLst>
                    <p:cond delay="indefinite"/>
                  </p:stCondLst>
                  <p:endCondLst>
                    <p:cond evt="onPrev" delay="0">
                      <p:tgtEl>
                        <p:sldTgt/>
                      </p:tgtEl>
                    </p:cond>
                    <p:cond evt="onStopAudio" delay="0">
                      <p:tgtEl>
                        <p:sldTgt/>
                      </p:tgtEl>
                    </p:cond>
                  </p:endCondLst>
                </p:cTn>
                <p:tgtEl>
                  <p:spTgt spid="2056"/>
                </p:tgtEl>
              </p:cMediaNode>
            </p:audio>
          </p:childTnLst>
        </p:cTn>
      </p:par>
    </p:tnLst>
    <p:bldLst>
      <p:bldP spid="2051" grpId="0" build="p"/>
      <p:bldP spid="2054" grpId="0" animBg="1"/>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5" name="Rectangle 3"/>
          <p:cNvSpPr>
            <a:spLocks noGrp="1" noChangeArrowheads="1"/>
          </p:cNvSpPr>
          <p:nvPr>
            <p:ph type="body" idx="1"/>
          </p:nvPr>
        </p:nvSpPr>
        <p:spPr>
          <a:xfrm>
            <a:off x="323850" y="476250"/>
            <a:ext cx="8435975" cy="431800"/>
          </a:xfrm>
        </p:spPr>
        <p:txBody>
          <a:bodyPr/>
          <a:lstStyle/>
          <a:p>
            <a:r>
              <a:rPr lang="fr-FR" sz="2000" b="1" i="1">
                <a:solidFill>
                  <a:schemeClr val="bg1"/>
                </a:solidFill>
              </a:rPr>
              <a:t>Bordées d'arbres de la rivière, Parc national de Kakadu, Australie</a:t>
            </a:r>
            <a:endParaRPr lang="fr-FR" sz="2000" b="1">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checkerboard(across)">
                                      <p:cBhvr>
                                        <p:cTn id="7" dur="5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Rectangle 3"/>
          <p:cNvSpPr>
            <a:spLocks noGrp="1" noChangeArrowheads="1"/>
          </p:cNvSpPr>
          <p:nvPr>
            <p:ph type="body" idx="1"/>
          </p:nvPr>
        </p:nvSpPr>
        <p:spPr>
          <a:xfrm>
            <a:off x="1116013" y="549275"/>
            <a:ext cx="7138987" cy="533400"/>
          </a:xfrm>
        </p:spPr>
        <p:txBody>
          <a:bodyPr/>
          <a:lstStyle/>
          <a:p>
            <a:r>
              <a:rPr lang="fr-FR" sz="2000" b="1" i="1">
                <a:solidFill>
                  <a:schemeClr val="bg1"/>
                </a:solidFill>
              </a:rPr>
              <a:t>Grand Prismatic Spring, Parc national de Yellowstone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wedge">
                                      <p:cBhvr>
                                        <p:cTn id="7" dur="1000"/>
                                        <p:tgtEl>
                                          <p:spTgt spid="4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Rectangle 3"/>
          <p:cNvSpPr>
            <a:spLocks noGrp="1" noChangeArrowheads="1"/>
          </p:cNvSpPr>
          <p:nvPr>
            <p:ph type="body" idx="1"/>
          </p:nvPr>
        </p:nvSpPr>
        <p:spPr>
          <a:xfrm>
            <a:off x="1258888" y="765175"/>
            <a:ext cx="6778625" cy="460375"/>
          </a:xfrm>
        </p:spPr>
        <p:txBody>
          <a:bodyPr/>
          <a:lstStyle/>
          <a:p>
            <a:r>
              <a:rPr lang="fr-FR" sz="2000" b="1" i="1"/>
              <a:t>Coeur de corail, récif Hardy, Queensland, Australie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1000"/>
                                        <p:tgtEl>
                                          <p:spTgt spid="51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7" name="Rectangle 3"/>
          <p:cNvSpPr>
            <a:spLocks noGrp="1" noChangeArrowheads="1"/>
          </p:cNvSpPr>
          <p:nvPr>
            <p:ph type="body" idx="1"/>
          </p:nvPr>
        </p:nvSpPr>
        <p:spPr>
          <a:xfrm>
            <a:off x="1835150" y="476250"/>
            <a:ext cx="5483225" cy="460375"/>
          </a:xfrm>
        </p:spPr>
        <p:txBody>
          <a:bodyPr/>
          <a:lstStyle/>
          <a:p>
            <a:r>
              <a:rPr lang="fr-FR" sz="2000" b="1" i="1">
                <a:solidFill>
                  <a:schemeClr val="bg1"/>
                </a:solidFill>
              </a:rPr>
              <a:t>River Pjorsa, Myrdalssandur, de l'Islande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ox(out)">
                                      <p:cBhvr>
                                        <p:cTn id="7" dur="500"/>
                                        <p:tgtEl>
                                          <p:spTgt spid="61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1" name="Rectangle 3"/>
          <p:cNvSpPr>
            <a:spLocks noGrp="1" noChangeArrowheads="1"/>
          </p:cNvSpPr>
          <p:nvPr>
            <p:ph type="body" idx="1"/>
          </p:nvPr>
        </p:nvSpPr>
        <p:spPr>
          <a:xfrm>
            <a:off x="2627313" y="333375"/>
            <a:ext cx="4114800" cy="460375"/>
          </a:xfrm>
        </p:spPr>
        <p:txBody>
          <a:bodyPr/>
          <a:lstStyle/>
          <a:p>
            <a:r>
              <a:rPr lang="fr-FR" sz="2000" b="1" i="1"/>
              <a:t>Huile sur sable, de la Tunisie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p:cTn id="7" dur="500" fill="hold"/>
                                        <p:tgtEl>
                                          <p:spTgt spid="71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17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5" name="Rectangle 3"/>
          <p:cNvSpPr>
            <a:spLocks noGrp="1" noChangeArrowheads="1"/>
          </p:cNvSpPr>
          <p:nvPr>
            <p:ph type="body" idx="1"/>
          </p:nvPr>
        </p:nvSpPr>
        <p:spPr>
          <a:xfrm>
            <a:off x="1331913" y="620713"/>
            <a:ext cx="6562725" cy="460375"/>
          </a:xfrm>
        </p:spPr>
        <p:txBody>
          <a:bodyPr/>
          <a:lstStyle/>
          <a:p>
            <a:r>
              <a:rPr lang="fr-FR" sz="2000" b="1" i="1"/>
              <a:t>La Cordillère des Andes, au sud de Ica, au Pérou</a:t>
            </a:r>
            <a:endParaRPr lang="fr-FR" sz="2000" b="1"/>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checkerboard(across)">
                                      <p:cBhvr>
                                        <p:cTn id="7" dur="500"/>
                                        <p:tgtEl>
                                          <p:spTgt spid="81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9" name="Rectangle 3"/>
          <p:cNvSpPr>
            <a:spLocks noGrp="1" noChangeArrowheads="1"/>
          </p:cNvSpPr>
          <p:nvPr>
            <p:ph type="body" idx="1"/>
          </p:nvPr>
        </p:nvSpPr>
        <p:spPr>
          <a:xfrm>
            <a:off x="2555875" y="4437063"/>
            <a:ext cx="4906963" cy="460375"/>
          </a:xfrm>
        </p:spPr>
        <p:txBody>
          <a:bodyPr/>
          <a:lstStyle/>
          <a:p>
            <a:r>
              <a:rPr lang="fr-FR" sz="2000" b="1" i="1">
                <a:solidFill>
                  <a:schemeClr val="bg1"/>
                </a:solidFill>
              </a:rPr>
              <a:t>Lagunes, l'île Whitsunday, Australie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1000"/>
                                        <p:tgtEl>
                                          <p:spTgt spid="9219">
                                            <p:txEl>
                                              <p:pRg st="0" end="0"/>
                                            </p:txEl>
                                          </p:spTgt>
                                        </p:tgtEl>
                                      </p:cBhvr>
                                    </p:animEffect>
                                    <p:anim calcmode="lin" valueType="num">
                                      <p:cBhvr>
                                        <p:cTn id="8" dur="1000" fill="hold"/>
                                        <p:tgtEl>
                                          <p:spTgt spid="92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21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arth_fr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3" name="Rectangle 3"/>
          <p:cNvSpPr>
            <a:spLocks noGrp="1" noChangeArrowheads="1"/>
          </p:cNvSpPr>
          <p:nvPr>
            <p:ph type="body" idx="1"/>
          </p:nvPr>
        </p:nvSpPr>
        <p:spPr>
          <a:xfrm>
            <a:off x="2700338" y="620713"/>
            <a:ext cx="3754437" cy="460375"/>
          </a:xfrm>
        </p:spPr>
        <p:txBody>
          <a:bodyPr/>
          <a:lstStyle/>
          <a:p>
            <a:r>
              <a:rPr lang="fr-FR" sz="2000" b="1" i="1">
                <a:solidFill>
                  <a:schemeClr val="bg1"/>
                </a:solidFill>
              </a:rPr>
              <a:t>Grande Barrière de Corail</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wedge">
                                      <p:cBhvr>
                                        <p:cTn id="7" dur="1000"/>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iapo_cu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1" name="Text Box 3"/>
          <p:cNvSpPr txBox="1">
            <a:spLocks noChangeArrowheads="1"/>
          </p:cNvSpPr>
          <p:nvPr/>
        </p:nvSpPr>
        <p:spPr bwMode="auto">
          <a:xfrm>
            <a:off x="2484438" y="2565400"/>
            <a:ext cx="475297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fr-FR" sz="1600" b="1">
                <a:solidFill>
                  <a:schemeClr val="bg1"/>
                </a:solidFill>
              </a:rPr>
              <a:t> De Cupola avec ses sept fenêtres et son diamètre d’environ deux mètres, les astronautes de l’ISS ont une vue panoramique 	    sur leur environnement, </a:t>
            </a:r>
          </a:p>
        </p:txBody>
      </p:sp>
      <p:sp>
        <p:nvSpPr>
          <p:cNvPr id="17412" name="Rectangle 4"/>
          <p:cNvSpPr>
            <a:spLocks noGrp="1" noChangeArrowheads="1"/>
          </p:cNvSpPr>
          <p:nvPr>
            <p:ph type="body" idx="1"/>
          </p:nvPr>
        </p:nvSpPr>
        <p:spPr>
          <a:xfrm>
            <a:off x="1619250" y="260350"/>
            <a:ext cx="6048375" cy="503238"/>
          </a:xfrm>
        </p:spPr>
        <p:txBody>
          <a:bodyPr/>
          <a:lstStyle/>
          <a:p>
            <a:r>
              <a:rPr lang="fr-FR" sz="2000" b="1">
                <a:solidFill>
                  <a:schemeClr val="bg1"/>
                </a:solidFill>
              </a:rPr>
              <a:t>Terre vue de la Station spatiale internationale</a:t>
            </a:r>
            <a:endParaRPr lang="fr-FR" sz="200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1000"/>
                                        <p:tgtEl>
                                          <p:spTgt spid="174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Effect transition="in" filter="box(in)">
                                      <p:cBhvr>
                                        <p:cTn id="12"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20100422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5" name="Rectangle 3"/>
          <p:cNvSpPr>
            <a:spLocks noGrp="1" noChangeArrowheads="1"/>
          </p:cNvSpPr>
          <p:nvPr>
            <p:ph type="body" idx="1"/>
          </p:nvPr>
        </p:nvSpPr>
        <p:spPr>
          <a:xfrm>
            <a:off x="2124075" y="476250"/>
            <a:ext cx="4978400" cy="460375"/>
          </a:xfrm>
        </p:spPr>
        <p:txBody>
          <a:bodyPr/>
          <a:lstStyle/>
          <a:p>
            <a:r>
              <a:rPr lang="fr-FR" sz="2000" b="1"/>
              <a:t>lacs intérieurs du Tibet, le Dagze Co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wedge">
                                      <p:cBhvr>
                                        <p:cTn id="7" dur="10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0100422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3" name="Rectangle 3"/>
          <p:cNvSpPr>
            <a:spLocks noGrp="1" noChangeArrowheads="1"/>
          </p:cNvSpPr>
          <p:nvPr>
            <p:ph type="body" idx="1"/>
          </p:nvPr>
        </p:nvSpPr>
        <p:spPr>
          <a:xfrm>
            <a:off x="611188" y="476250"/>
            <a:ext cx="8229600" cy="749300"/>
          </a:xfrm>
        </p:spPr>
        <p:txBody>
          <a:bodyPr/>
          <a:lstStyle/>
          <a:p>
            <a:r>
              <a:rPr lang="fr-FR" sz="2000" b="1">
                <a:solidFill>
                  <a:schemeClr val="bg1"/>
                </a:solidFill>
              </a:rPr>
              <a:t>le delta du Lena, le plus oriental des fleuves sibériens. Long de 			plus de 4500 kilomètres . </a:t>
            </a:r>
            <a:r>
              <a:rPr lang="fr-FR" sz="1600" b="1">
                <a:solidFill>
                  <a:schemeClr val="bg1"/>
                </a:solidFill>
              </a:rPr>
              <a:t>Nasa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ox(in)">
                                      <p:cBhvr>
                                        <p:cTn id="7" dur="500"/>
                                        <p:tgtEl>
                                          <p:spTgt spid="204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ss025e0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59" name="Rectangle 3"/>
          <p:cNvSpPr>
            <a:spLocks noGrp="1" noChangeArrowheads="1"/>
          </p:cNvSpPr>
          <p:nvPr>
            <p:ph type="body" idx="1"/>
          </p:nvPr>
        </p:nvSpPr>
        <p:spPr>
          <a:xfrm>
            <a:off x="539750" y="549275"/>
            <a:ext cx="8064500" cy="749300"/>
          </a:xfrm>
        </p:spPr>
        <p:txBody>
          <a:bodyPr/>
          <a:lstStyle/>
          <a:p>
            <a:r>
              <a:rPr lang="fr-FR" sz="1800" b="1">
                <a:solidFill>
                  <a:schemeClr val="bg1"/>
                </a:solidFill>
              </a:rPr>
              <a:t>Certaines parties de l'Europe et l'Afrique sont très facilement reconnaissable dans cette image prise de nuit de l'ISS. Crédit: NASA</a:t>
            </a:r>
          </a:p>
        </p:txBody>
      </p:sp>
      <p:sp>
        <p:nvSpPr>
          <p:cNvPr id="19460" name="Text Box 4"/>
          <p:cNvSpPr txBox="1">
            <a:spLocks noChangeArrowheads="1"/>
          </p:cNvSpPr>
          <p:nvPr/>
        </p:nvSpPr>
        <p:spPr bwMode="auto">
          <a:xfrm>
            <a:off x="2051050" y="1700213"/>
            <a:ext cx="55451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sz="2000" b="1">
                <a:solidFill>
                  <a:schemeClr val="bg1"/>
                </a:solidFill>
              </a:rPr>
              <a:t>l’Italie et la Sicile, le Caire et la vallée du Nil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p:cTn id="7" dur="5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945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0" presetClass="entr" presetSubtype="0" fill="hold" grpId="0" nodeType="clickEffect">
                                  <p:stCondLst>
                                    <p:cond delay="0"/>
                                  </p:stCondLst>
                                  <p:childTnLst>
                                    <p:set>
                                      <p:cBhvr>
                                        <p:cTn id="12" dur="1" fill="hold">
                                          <p:stCondLst>
                                            <p:cond delay="0"/>
                                          </p:stCondLst>
                                        </p:cTn>
                                        <p:tgtEl>
                                          <p:spTgt spid="19460"/>
                                        </p:tgtEl>
                                        <p:attrNameLst>
                                          <p:attrName>style.visibility</p:attrName>
                                        </p:attrNameLst>
                                      </p:cBhvr>
                                      <p:to>
                                        <p:strVal val="visible"/>
                                      </p:to>
                                    </p:set>
                                    <p:animEffect transition="in" filter="wedge">
                                      <p:cBhvr>
                                        <p:cTn id="13" dur="1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passage 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1" name="Rectangle 3"/>
          <p:cNvSpPr>
            <a:spLocks noGrp="1" noChangeArrowheads="1"/>
          </p:cNvSpPr>
          <p:nvPr>
            <p:ph type="body" idx="1"/>
          </p:nvPr>
        </p:nvSpPr>
        <p:spPr>
          <a:xfrm>
            <a:off x="539750" y="188913"/>
            <a:ext cx="8229600" cy="965200"/>
          </a:xfrm>
        </p:spPr>
        <p:txBody>
          <a:bodyPr/>
          <a:lstStyle/>
          <a:p>
            <a:r>
              <a:rPr lang="fr-FR" sz="1800" b="1">
                <a:solidFill>
                  <a:schemeClr val="bg1"/>
                </a:solidFill>
              </a:rPr>
              <a:t>image nocturne de la côte nord du golfe, la baie de Mobile et la ville de Mobile, la Nouvelle-Orléans et Houston sont visibles que le point de 	             vue "se déplace" vers le sud. Crédit: NASA</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ss023e0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5" name="Rectangle 3"/>
          <p:cNvSpPr>
            <a:spLocks noGrp="1" noChangeArrowheads="1"/>
          </p:cNvSpPr>
          <p:nvPr>
            <p:ph type="body" idx="1"/>
          </p:nvPr>
        </p:nvSpPr>
        <p:spPr>
          <a:xfrm>
            <a:off x="1116013" y="476250"/>
            <a:ext cx="6994525" cy="533400"/>
          </a:xfrm>
        </p:spPr>
        <p:txBody>
          <a:bodyPr/>
          <a:lstStyle/>
          <a:p>
            <a:r>
              <a:rPr lang="fr-FR" sz="2000" b="1">
                <a:solidFill>
                  <a:schemeClr val="bg1"/>
                </a:solidFill>
              </a:rPr>
              <a:t>zone frontalière au clair de lune de la France et l'Italie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edge">
                                      <p:cBhvr>
                                        <p:cTn id="7" dur="1000"/>
                                        <p:tgtEl>
                                          <p:spTgt spid="235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20100422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79" name="Rectangle 3"/>
          <p:cNvSpPr>
            <a:spLocks noGrp="1" noChangeArrowheads="1"/>
          </p:cNvSpPr>
          <p:nvPr>
            <p:ph type="body" idx="1"/>
          </p:nvPr>
        </p:nvSpPr>
        <p:spPr>
          <a:xfrm>
            <a:off x="468313" y="260350"/>
            <a:ext cx="8507412" cy="1252538"/>
          </a:xfrm>
        </p:spPr>
        <p:txBody>
          <a:bodyPr/>
          <a:lstStyle/>
          <a:p>
            <a:r>
              <a:rPr lang="fr-FR" sz="1800" b="1">
                <a:solidFill>
                  <a:schemeClr val="bg1"/>
                </a:solidFill>
              </a:rPr>
              <a:t>Il y a plus de 9000 ans, une gigantesque éruption générait un énorme cratère sur l’île d’Onekotan, située au large de la péninsule du Kamtchatka (Russie). Aujourd’hui, le cratère est rempli d’eau : c’est le lac, très profond, de Kal’tsevoe dont émerge un petit volcan. NASA</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checkerboard(across)">
                                      <p:cBhvr>
                                        <p:cTn id="7" dur="500"/>
                                        <p:tgtEl>
                                          <p:spTgt spid="245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erre-vu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3" name="Rectangle 3"/>
          <p:cNvSpPr>
            <a:spLocks noGrp="1" noChangeArrowheads="1"/>
          </p:cNvSpPr>
          <p:nvPr>
            <p:ph type="body" idx="1"/>
          </p:nvPr>
        </p:nvSpPr>
        <p:spPr>
          <a:xfrm>
            <a:off x="1403350" y="1196975"/>
            <a:ext cx="7345363" cy="1366838"/>
          </a:xfrm>
        </p:spPr>
        <p:txBody>
          <a:bodyPr/>
          <a:lstStyle/>
          <a:p>
            <a:pPr>
              <a:lnSpc>
                <a:spcPct val="80000"/>
              </a:lnSpc>
            </a:pPr>
            <a:r>
              <a:rPr lang="fr-FR" sz="2000" b="1">
                <a:solidFill>
                  <a:schemeClr val="bg1"/>
                </a:solidFill>
              </a:rPr>
              <a:t>Cette particularité topographique n’est pas une montgolfière fossilisée mais un cône alluvial : le phénomène, ici situé dans la province sud du XinJiang en Chine, est en fait une étendue d’eau en forme de cône, formée par des ruisseaux qui s’y écoulent.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box(in)">
                                      <p:cBhvr>
                                        <p:cTn id="7" dur="500"/>
                                        <p:tgtEl>
                                          <p:spTgt spid="256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terre-vu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7" name="Rectangle 3"/>
          <p:cNvSpPr>
            <a:spLocks noGrp="1" noChangeArrowheads="1"/>
          </p:cNvSpPr>
          <p:nvPr>
            <p:ph type="body" idx="1"/>
          </p:nvPr>
        </p:nvSpPr>
        <p:spPr>
          <a:xfrm>
            <a:off x="250825" y="404813"/>
            <a:ext cx="8569325" cy="1081087"/>
          </a:xfrm>
        </p:spPr>
        <p:txBody>
          <a:bodyPr/>
          <a:lstStyle/>
          <a:p>
            <a:r>
              <a:rPr lang="fr-FR" sz="2000" b="1">
                <a:solidFill>
                  <a:schemeClr val="bg1"/>
                </a:solidFill>
              </a:rPr>
              <a:t>Ces nuages verts et marrons sont des sédiments qui se propagent dans la mer du Nord au large des côtes françaises, anglaises et 	  	 belges. La photo a été prise par un satellite de la Nasa.</a:t>
            </a:r>
            <a:r>
              <a:rPr lang="fr-FR" sz="2000">
                <a:solidFill>
                  <a:schemeClr val="bg1"/>
                </a:solidFill>
              </a:rPr>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checkerboard(across)">
                                      <p:cBhvr>
                                        <p:cTn id="7" dur="500"/>
                                        <p:tgtEl>
                                          <p:spTgt spid="266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omme-la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1" name="Rectangle 3"/>
          <p:cNvSpPr>
            <a:spLocks noGrp="1" noChangeArrowheads="1"/>
          </p:cNvSpPr>
          <p:nvPr>
            <p:ph type="body" idx="1"/>
          </p:nvPr>
        </p:nvSpPr>
        <p:spPr>
          <a:xfrm>
            <a:off x="611188" y="404813"/>
            <a:ext cx="8229600" cy="1612900"/>
          </a:xfrm>
        </p:spPr>
        <p:txBody>
          <a:bodyPr/>
          <a:lstStyle/>
          <a:p>
            <a:pPr>
              <a:lnSpc>
                <a:spcPct val="90000"/>
              </a:lnSpc>
            </a:pPr>
            <a:r>
              <a:rPr lang="fr-FR" sz="1800" b="1">
                <a:solidFill>
                  <a:schemeClr val="bg1"/>
                </a:solidFill>
              </a:rPr>
              <a:t>La structure de Richat Voici une photo satellite de la structure de Richat, en Mauritanie, en plein désert du Sahara.</a:t>
            </a:r>
            <a:br>
              <a:rPr lang="fr-FR" sz="1800" b="1">
                <a:solidFill>
                  <a:schemeClr val="bg1"/>
                </a:solidFill>
              </a:rPr>
            </a:br>
            <a:r>
              <a:rPr lang="fr-FR" sz="1800" b="1">
                <a:solidFill>
                  <a:schemeClr val="bg1"/>
                </a:solidFill>
              </a:rPr>
              <a:t>Cette énigme scientifique rarissime n’est visible que depuis l’espace.</a:t>
            </a:r>
            <a:br>
              <a:rPr lang="fr-FR" sz="1800" b="1">
                <a:solidFill>
                  <a:schemeClr val="bg1"/>
                </a:solidFill>
              </a:rPr>
            </a:br>
            <a:r>
              <a:rPr lang="fr-FR" sz="1800" b="1">
                <a:solidFill>
                  <a:schemeClr val="bg1"/>
                </a:solidFill>
              </a:rPr>
              <a:t>Selon les interprétations scientifiques, il s’agirait du résultat d’une éruption volcanique géante qui se serait effondrée à la suite d’une 		                    longue érosion.  © Nasa</a:t>
            </a:r>
            <a:r>
              <a:rPr lang="fr-FR" sz="1800">
                <a:solidFill>
                  <a:schemeClr val="bg1"/>
                </a:solidFill>
              </a:rPr>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Effect transition="in" filter="checkerboard(across)">
                                      <p:cBhvr>
                                        <p:cTn id="7" dur="500"/>
                                        <p:tgtEl>
                                          <p:spTgt spid="27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iapo_cu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5" name="Rectangle 3"/>
          <p:cNvSpPr>
            <a:spLocks noGrp="1" noChangeArrowheads="1"/>
          </p:cNvSpPr>
          <p:nvPr>
            <p:ph type="body" idx="1"/>
          </p:nvPr>
        </p:nvSpPr>
        <p:spPr>
          <a:xfrm>
            <a:off x="3059113" y="476250"/>
            <a:ext cx="2962275" cy="460375"/>
          </a:xfrm>
        </p:spPr>
        <p:txBody>
          <a:bodyPr/>
          <a:lstStyle/>
          <a:p>
            <a:r>
              <a:rPr lang="fr-FR" sz="2000" b="1">
                <a:solidFill>
                  <a:schemeClr val="bg1"/>
                </a:solidFill>
              </a:rPr>
              <a:t>Mont Fuji au Japon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fade">
                                      <p:cBhvr>
                                        <p:cTn id="7" dur="1000"/>
                                        <p:tgtEl>
                                          <p:spTgt spid="28675">
                                            <p:txEl>
                                              <p:pRg st="0" end="0"/>
                                            </p:txEl>
                                          </p:spTgt>
                                        </p:tgtEl>
                                      </p:cBhvr>
                                    </p:animEffect>
                                    <p:anim calcmode="lin" valueType="num">
                                      <p:cBhvr>
                                        <p:cTn id="8" dur="1000" fill="hold"/>
                                        <p:tgtEl>
                                          <p:spTgt spid="286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867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0-12-06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699" name="Rectangle 3"/>
          <p:cNvSpPr>
            <a:spLocks noGrp="1" noChangeArrowheads="1"/>
          </p:cNvSpPr>
          <p:nvPr>
            <p:ph type="body" idx="1"/>
          </p:nvPr>
        </p:nvSpPr>
        <p:spPr>
          <a:xfrm>
            <a:off x="2771775" y="549275"/>
            <a:ext cx="3960813" cy="503238"/>
          </a:xfrm>
        </p:spPr>
        <p:txBody>
          <a:bodyPr/>
          <a:lstStyle/>
          <a:p>
            <a:r>
              <a:rPr lang="fr-FR" sz="2000" b="1">
                <a:solidFill>
                  <a:schemeClr val="bg1"/>
                </a:solidFill>
              </a:rPr>
              <a:t>Le Détroit de Gibraltar </a:t>
            </a:r>
            <a:r>
              <a:rPr lang="fr-FR" sz="1200" b="1">
                <a:solidFill>
                  <a:schemeClr val="bg1"/>
                </a:solidFill>
              </a:rPr>
              <a:t>© ESA</a:t>
            </a:r>
            <a:r>
              <a:rPr lang="fr-FR" sz="2000" b="1">
                <a:solidFill>
                  <a:schemeClr val="bg1"/>
                </a:solidFill>
              </a:rPr>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p:cTn id="7" dur="500" fill="hold"/>
                                        <p:tgtEl>
                                          <p:spTgt spid="2969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969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assage 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3" name="Rectangle 3"/>
          <p:cNvSpPr>
            <a:spLocks noGrp="1" noChangeArrowheads="1"/>
          </p:cNvSpPr>
          <p:nvPr>
            <p:ph type="body" idx="1"/>
          </p:nvPr>
        </p:nvSpPr>
        <p:spPr>
          <a:xfrm>
            <a:off x="3203575" y="620713"/>
            <a:ext cx="3313113" cy="460375"/>
          </a:xfrm>
        </p:spPr>
        <p:txBody>
          <a:bodyPr/>
          <a:lstStyle/>
          <a:p>
            <a:r>
              <a:rPr lang="fr-FR" sz="2000" b="1">
                <a:solidFill>
                  <a:schemeClr val="bg1"/>
                </a:solidFill>
              </a:rPr>
              <a:t>Le Détroit de Gibraltar</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fade">
                                      <p:cBhvr>
                                        <p:cTn id="7" dur="10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20100422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47" name="Rectangle 3"/>
          <p:cNvSpPr>
            <a:spLocks noGrp="1" noChangeArrowheads="1"/>
          </p:cNvSpPr>
          <p:nvPr>
            <p:ph type="body" idx="1"/>
          </p:nvPr>
        </p:nvSpPr>
        <p:spPr>
          <a:xfrm>
            <a:off x="1476375" y="5229225"/>
            <a:ext cx="6419850" cy="460375"/>
          </a:xfrm>
        </p:spPr>
        <p:txBody>
          <a:bodyPr/>
          <a:lstStyle/>
          <a:p>
            <a:r>
              <a:rPr lang="fr-FR" sz="2000" b="1">
                <a:solidFill>
                  <a:schemeClr val="bg1"/>
                </a:solidFill>
              </a:rPr>
              <a:t>l’Everest culminant à 8848 mètres, depuis L’ISS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fade">
                                      <p:cBhvr>
                                        <p:cTn id="7" dur="1000"/>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a Mer N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1" name="Rectangle 3"/>
          <p:cNvSpPr>
            <a:spLocks noGrp="1" noChangeArrowheads="1"/>
          </p:cNvSpPr>
          <p:nvPr>
            <p:ph type="body" idx="1"/>
          </p:nvPr>
        </p:nvSpPr>
        <p:spPr>
          <a:xfrm>
            <a:off x="3635375" y="981075"/>
            <a:ext cx="2016125" cy="504825"/>
          </a:xfrm>
        </p:spPr>
        <p:txBody>
          <a:bodyPr/>
          <a:lstStyle/>
          <a:p>
            <a:r>
              <a:rPr lang="fr-BE" sz="2000" b="1">
                <a:solidFill>
                  <a:schemeClr val="bg1"/>
                </a:solidFill>
              </a:rPr>
              <a:t>La mer Noir </a:t>
            </a:r>
            <a:endParaRPr lang="fr-FR" sz="2000" b="1">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wedge">
                                      <p:cBhvr>
                                        <p:cTn id="7" dur="10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arrivé d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5" name="Rectangle 3"/>
          <p:cNvSpPr>
            <a:spLocks noGrp="1" noChangeArrowheads="1"/>
          </p:cNvSpPr>
          <p:nvPr>
            <p:ph type="body" idx="1"/>
          </p:nvPr>
        </p:nvSpPr>
        <p:spPr>
          <a:xfrm>
            <a:off x="1692275" y="1125538"/>
            <a:ext cx="5699125" cy="460375"/>
          </a:xfrm>
        </p:spPr>
        <p:txBody>
          <a:bodyPr/>
          <a:lstStyle/>
          <a:p>
            <a:r>
              <a:rPr lang="fr-BE" sz="2000" b="1">
                <a:solidFill>
                  <a:schemeClr val="bg1"/>
                </a:solidFill>
              </a:rPr>
              <a:t>Arrivé de la nuit sur l’ Europe et l’ Afrique</a:t>
            </a:r>
            <a:endParaRPr lang="fr-FR" sz="2000" b="1">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fade">
                                      <p:cBhvr>
                                        <p:cTn id="7" dur="1000"/>
                                        <p:tgtEl>
                                          <p:spTgt spid="337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507686ma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19" name="Rectangle 3"/>
          <p:cNvSpPr>
            <a:spLocks noGrp="1" noChangeArrowheads="1"/>
          </p:cNvSpPr>
          <p:nvPr>
            <p:ph type="body" idx="1"/>
          </p:nvPr>
        </p:nvSpPr>
        <p:spPr>
          <a:xfrm>
            <a:off x="468313" y="404813"/>
            <a:ext cx="8229600" cy="1108075"/>
          </a:xfrm>
        </p:spPr>
        <p:txBody>
          <a:bodyPr/>
          <a:lstStyle/>
          <a:p>
            <a:r>
              <a:rPr lang="fr-FR" sz="2000" b="1">
                <a:solidFill>
                  <a:schemeClr val="bg1"/>
                </a:solidFill>
              </a:rPr>
              <a:t>Cette étonnante photographie présente deux des villes les plus peuplées de la Chine - Beijing et Tianjin - tous deux situés dans 	    la partie nord du pays, près du golfe de Bohai.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fade">
                                      <p:cBhvr>
                                        <p:cTn id="7" dur="1000"/>
                                        <p:tgtEl>
                                          <p:spTgt spid="348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53090153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ce réservé du contenu 1"/>
          <p:cNvSpPr>
            <a:spLocks noGrp="1"/>
          </p:cNvSpPr>
          <p:nvPr>
            <p:ph idx="1"/>
          </p:nvPr>
        </p:nvSpPr>
        <p:spPr/>
        <p:txBody>
          <a:bodyPr/>
          <a:lstStyle/>
          <a:p>
            <a:endParaRPr lang="fr-FR" dirty="0"/>
          </a:p>
        </p:txBody>
      </p:sp>
      <p:sp>
        <p:nvSpPr>
          <p:cNvPr id="3" name="ZoneTexte 2"/>
          <p:cNvSpPr txBox="1"/>
          <p:nvPr/>
        </p:nvSpPr>
        <p:spPr>
          <a:xfrm>
            <a:off x="2771800" y="5733256"/>
            <a:ext cx="3859390" cy="461665"/>
          </a:xfrm>
          <a:prstGeom prst="rect">
            <a:avLst/>
          </a:prstGeom>
          <a:noFill/>
        </p:spPr>
        <p:txBody>
          <a:bodyPr wrap="none" rtlCol="0">
            <a:spAutoFit/>
          </a:bodyPr>
          <a:lstStyle/>
          <a:p>
            <a:r>
              <a:rPr lang="fr-FR" sz="2400" b="1" dirty="0" smtClean="0">
                <a:solidFill>
                  <a:schemeClr val="bg1">
                    <a:lumMod val="95000"/>
                  </a:schemeClr>
                </a:solidFill>
              </a:rPr>
              <a:t>VENISE ET ALENTOURS </a:t>
            </a:r>
            <a:endParaRPr lang="fr-FR" sz="2400" b="1" dirty="0">
              <a:solidFill>
                <a:schemeClr val="bg1">
                  <a:lumMod val="95000"/>
                </a:schemeClr>
              </a:solidFill>
            </a:endParaRPr>
          </a:p>
        </p:txBody>
      </p:sp>
    </p:spTree>
  </p:cSld>
  <p:clrMapOvr>
    <a:masterClrMapping/>
  </p:clrMapOvr>
  <p:transition>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53084278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5" name="Rectangle 3"/>
          <p:cNvSpPr>
            <a:spLocks noGrp="1" noChangeArrowheads="1"/>
          </p:cNvSpPr>
          <p:nvPr>
            <p:ph type="body" idx="1"/>
          </p:nvPr>
        </p:nvSpPr>
        <p:spPr>
          <a:xfrm>
            <a:off x="2195513" y="5661025"/>
            <a:ext cx="4978400" cy="460375"/>
          </a:xfrm>
        </p:spPr>
        <p:txBody>
          <a:bodyPr/>
          <a:lstStyle/>
          <a:p>
            <a:r>
              <a:rPr lang="fr-FR" sz="2000" b="1" dirty="0">
                <a:solidFill>
                  <a:schemeClr val="bg1"/>
                </a:solidFill>
              </a:rPr>
              <a:t>Athènes la nuit le 30  décembre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Effect transition="in" filter="fade">
                                      <p:cBhvr>
                                        <p:cTn id="7" dur="1000"/>
                                        <p:tgtEl>
                                          <p:spTgt spid="389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53084279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9" name="Rectangle 3"/>
          <p:cNvSpPr>
            <a:spLocks noGrp="1" noChangeArrowheads="1"/>
          </p:cNvSpPr>
          <p:nvPr>
            <p:ph type="body" idx="1"/>
          </p:nvPr>
        </p:nvSpPr>
        <p:spPr>
          <a:xfrm>
            <a:off x="2268538" y="5805488"/>
            <a:ext cx="5051425" cy="460375"/>
          </a:xfrm>
        </p:spPr>
        <p:txBody>
          <a:bodyPr/>
          <a:lstStyle/>
          <a:p>
            <a:r>
              <a:rPr lang="fr-FR" sz="2000" b="1" dirty="0">
                <a:solidFill>
                  <a:schemeClr val="bg1"/>
                </a:solidFill>
              </a:rPr>
              <a:t>Karachi par nuit le 30 décembre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wedge">
                                      <p:cBhvr>
                                        <p:cTn id="7" dur="1000"/>
                                        <p:tgtEl>
                                          <p:spTgt spid="399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53091762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3" name="Rectangle 3"/>
          <p:cNvSpPr>
            <a:spLocks noGrp="1" noChangeArrowheads="1"/>
          </p:cNvSpPr>
          <p:nvPr>
            <p:ph type="body" idx="1"/>
          </p:nvPr>
        </p:nvSpPr>
        <p:spPr>
          <a:xfrm>
            <a:off x="2051050" y="476250"/>
            <a:ext cx="5122863" cy="460375"/>
          </a:xfrm>
        </p:spPr>
        <p:txBody>
          <a:bodyPr/>
          <a:lstStyle/>
          <a:p>
            <a:r>
              <a:rPr lang="fr-FR" sz="2000" b="1" dirty="0">
                <a:solidFill>
                  <a:schemeClr val="bg1"/>
                </a:solidFill>
              </a:rPr>
              <a:t>Rome vu de l'est le 31 décembre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fade">
                                      <p:cBhvr>
                                        <p:cTn id="7" dur="1000"/>
                                        <p:tgtEl>
                                          <p:spTgt spid="409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53128197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87" name="Rectangle 3"/>
          <p:cNvSpPr>
            <a:spLocks noGrp="1" noChangeArrowheads="1"/>
          </p:cNvSpPr>
          <p:nvPr>
            <p:ph type="body" idx="1"/>
          </p:nvPr>
        </p:nvSpPr>
        <p:spPr>
          <a:xfrm>
            <a:off x="3563938" y="3573463"/>
            <a:ext cx="5122862" cy="460375"/>
          </a:xfrm>
        </p:spPr>
        <p:txBody>
          <a:bodyPr/>
          <a:lstStyle/>
          <a:p>
            <a:r>
              <a:rPr lang="fr-FR" sz="2000" b="1" dirty="0">
                <a:solidFill>
                  <a:schemeClr val="bg1"/>
                </a:solidFill>
              </a:rPr>
              <a:t>Lisbonne la nuit</a:t>
            </a:r>
            <a:r>
              <a:rPr lang="fr-FR" sz="2000" dirty="0">
                <a:solidFill>
                  <a:schemeClr val="bg1"/>
                </a:solidFill>
              </a:rPr>
              <a:t> </a:t>
            </a:r>
            <a:r>
              <a:rPr lang="fr-FR" sz="2000" b="1" dirty="0">
                <a:solidFill>
                  <a:schemeClr val="bg1"/>
                </a:solidFill>
              </a:rPr>
              <a:t>le 31 décembre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fade">
                                      <p:cBhvr>
                                        <p:cTn id="7" dur="1000"/>
                                        <p:tgtEl>
                                          <p:spTgt spid="41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52889164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1" name="Rectangle 3"/>
          <p:cNvSpPr>
            <a:spLocks noGrp="1" noChangeArrowheads="1"/>
          </p:cNvSpPr>
          <p:nvPr>
            <p:ph type="body" idx="1"/>
          </p:nvPr>
        </p:nvSpPr>
        <p:spPr>
          <a:xfrm>
            <a:off x="2484438" y="476250"/>
            <a:ext cx="4546600" cy="460375"/>
          </a:xfrm>
        </p:spPr>
        <p:txBody>
          <a:bodyPr/>
          <a:lstStyle/>
          <a:p>
            <a:r>
              <a:rPr lang="fr-FR" sz="2000" b="1" dirty="0">
                <a:solidFill>
                  <a:schemeClr val="bg1"/>
                </a:solidFill>
              </a:rPr>
              <a:t>Londres. à la veille de </a:t>
            </a:r>
            <a:r>
              <a:rPr lang="fr-FR" sz="2000" b="1" dirty="0" smtClean="0">
                <a:solidFill>
                  <a:schemeClr val="bg1"/>
                </a:solidFill>
              </a:rPr>
              <a:t>Noël</a:t>
            </a:r>
            <a:endParaRPr lang="fr-FR" sz="2000" b="1" dirty="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ox(out)">
                                      <p:cBhvr>
                                        <p:cTn id="7" dur="500"/>
                                        <p:tgtEl>
                                          <p:spTgt spid="430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52883124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5" name="Rectangle 3"/>
          <p:cNvSpPr>
            <a:spLocks noGrp="1" noChangeArrowheads="1"/>
          </p:cNvSpPr>
          <p:nvPr>
            <p:ph type="body" idx="1"/>
          </p:nvPr>
        </p:nvSpPr>
        <p:spPr>
          <a:xfrm>
            <a:off x="827088" y="404813"/>
            <a:ext cx="7715250" cy="676275"/>
          </a:xfrm>
        </p:spPr>
        <p:txBody>
          <a:bodyPr/>
          <a:lstStyle/>
          <a:p>
            <a:pPr>
              <a:lnSpc>
                <a:spcPct val="90000"/>
              </a:lnSpc>
            </a:pPr>
            <a:r>
              <a:rPr lang="fr-FR" sz="2000" b="1" dirty="0">
                <a:solidFill>
                  <a:schemeClr val="bg1"/>
                </a:solidFill>
              </a:rPr>
              <a:t>Naples et le Vésuve, l'un des trois grands volcans actifs en 		    Italie, à la veille de </a:t>
            </a:r>
            <a:r>
              <a:rPr lang="fr-FR" sz="2000" b="1" dirty="0" smtClean="0">
                <a:solidFill>
                  <a:schemeClr val="bg1"/>
                </a:solidFill>
              </a:rPr>
              <a:t>Noël</a:t>
            </a:r>
            <a:endParaRPr lang="fr-FR" sz="2000" b="1" dirty="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wedge">
                                      <p:cBhvr>
                                        <p:cTn id="7" dur="1000"/>
                                        <p:tgtEl>
                                          <p:spTgt spid="440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53128194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7" name="Rectangle 3"/>
          <p:cNvSpPr>
            <a:spLocks noGrp="1" noChangeArrowheads="1"/>
          </p:cNvSpPr>
          <p:nvPr>
            <p:ph type="body" idx="1"/>
          </p:nvPr>
        </p:nvSpPr>
        <p:spPr>
          <a:xfrm>
            <a:off x="395288" y="5589588"/>
            <a:ext cx="8424862" cy="792162"/>
          </a:xfrm>
        </p:spPr>
        <p:txBody>
          <a:bodyPr/>
          <a:lstStyle/>
          <a:p>
            <a:r>
              <a:rPr lang="fr-FR" sz="2000" b="1" dirty="0">
                <a:solidFill>
                  <a:schemeClr val="bg1"/>
                </a:solidFill>
              </a:rPr>
              <a:t>Manille par nuit: </a:t>
            </a:r>
            <a:r>
              <a:rPr lang="fr-FR" sz="1800" b="1" dirty="0">
                <a:solidFill>
                  <a:schemeClr val="bg1"/>
                </a:solidFill>
              </a:rPr>
              <a:t>Italien de l'ESA Paolo </a:t>
            </a:r>
            <a:r>
              <a:rPr lang="fr-FR" sz="1800" b="1" dirty="0" err="1">
                <a:solidFill>
                  <a:schemeClr val="bg1"/>
                </a:solidFill>
              </a:rPr>
              <a:t>Nespoli</a:t>
            </a:r>
            <a:r>
              <a:rPr lang="fr-FR" sz="1800" b="1" dirty="0">
                <a:solidFill>
                  <a:schemeClr val="bg1"/>
                </a:solidFill>
              </a:rPr>
              <a:t> pris cette photo le 1er Janvier </a:t>
            </a:r>
            <a:r>
              <a:rPr lang="fr-FR" sz="1800" b="1" dirty="0" smtClean="0">
                <a:solidFill>
                  <a:schemeClr val="bg1"/>
                </a:solidFill>
              </a:rPr>
              <a:t> </a:t>
            </a:r>
            <a:r>
              <a:rPr lang="fr-FR" sz="1800" b="1" dirty="0">
                <a:solidFill>
                  <a:schemeClr val="bg1"/>
                </a:solidFill>
              </a:rPr>
              <a:t>à partir de la Station spatiale internationale, </a:t>
            </a:r>
            <a:endParaRPr lang="fr-FR" sz="2800" dirty="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fade">
                                      <p:cBhvr>
                                        <p:cTn id="7" dur="1000"/>
                                        <p:tgtEl>
                                          <p:spTgt spid="36867">
                                            <p:txEl>
                                              <p:pRg st="0" end="0"/>
                                            </p:txEl>
                                          </p:spTgt>
                                        </p:tgtEl>
                                      </p:cBhvr>
                                    </p:animEffect>
                                    <p:anim calcmode="lin" valueType="num">
                                      <p:cBhvr>
                                        <p:cTn id="8" dur="10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686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53544955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3" name="Rectangle 3"/>
          <p:cNvSpPr>
            <a:spLocks noGrp="1" noChangeArrowheads="1"/>
          </p:cNvSpPr>
          <p:nvPr>
            <p:ph type="body" idx="1"/>
          </p:nvPr>
        </p:nvSpPr>
        <p:spPr>
          <a:xfrm>
            <a:off x="684213" y="333375"/>
            <a:ext cx="7786687" cy="749300"/>
          </a:xfrm>
        </p:spPr>
        <p:txBody>
          <a:bodyPr/>
          <a:lstStyle/>
          <a:p>
            <a:r>
              <a:rPr lang="fr-FR" sz="2000" b="1" dirty="0">
                <a:solidFill>
                  <a:schemeClr val="bg1"/>
                </a:solidFill>
              </a:rPr>
              <a:t>Sicile et l'Etna, prises par l'ESA Paolo </a:t>
            </a:r>
            <a:r>
              <a:rPr lang="fr-FR" sz="2000" b="1" dirty="0" err="1">
                <a:solidFill>
                  <a:schemeClr val="bg1"/>
                </a:solidFill>
              </a:rPr>
              <a:t>Nespoli</a:t>
            </a:r>
            <a:r>
              <a:rPr lang="fr-FR" sz="2000" b="1" dirty="0">
                <a:solidFill>
                  <a:schemeClr val="bg1"/>
                </a:solidFill>
              </a:rPr>
              <a:t> de la Station 	 spatiale internationale, 14 </a:t>
            </a:r>
            <a:r>
              <a:rPr lang="fr-FR" sz="2000" b="1" dirty="0" smtClean="0">
                <a:solidFill>
                  <a:schemeClr val="bg1"/>
                </a:solidFill>
              </a:rPr>
              <a:t>Janvier, </a:t>
            </a:r>
            <a:r>
              <a:rPr lang="fr-FR" sz="2000" b="1" dirty="0">
                <a:solidFill>
                  <a:schemeClr val="bg1"/>
                </a:solidFill>
              </a:rPr>
              <a:t>09:40 CET</a:t>
            </a:r>
          </a:p>
        </p:txBody>
      </p:sp>
    </p:spTree>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jsc2010e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0"/>
            <a:ext cx="548481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7" name="Rectangle 3"/>
          <p:cNvSpPr>
            <a:spLocks noGrp="1" noChangeArrowheads="1"/>
          </p:cNvSpPr>
          <p:nvPr>
            <p:ph type="body" idx="1"/>
          </p:nvPr>
        </p:nvSpPr>
        <p:spPr>
          <a:xfrm>
            <a:off x="1754188" y="549275"/>
            <a:ext cx="5986462" cy="749300"/>
          </a:xfrm>
        </p:spPr>
        <p:txBody>
          <a:bodyPr/>
          <a:lstStyle/>
          <a:p>
            <a:r>
              <a:rPr lang="fr-FR" sz="2000" b="1">
                <a:solidFill>
                  <a:schemeClr val="bg1"/>
                </a:solidFill>
              </a:rPr>
              <a:t>Reconnaissants à lui pour le partage de ces 	 photos de l'espace avec le monde. </a:t>
            </a:r>
          </a:p>
        </p:txBody>
      </p:sp>
      <p:sp>
        <p:nvSpPr>
          <p:cNvPr id="47109" name="Text Box 5"/>
          <p:cNvSpPr txBox="1">
            <a:spLocks noChangeArrowheads="1"/>
          </p:cNvSpPr>
          <p:nvPr/>
        </p:nvSpPr>
        <p:spPr bwMode="auto">
          <a:xfrm>
            <a:off x="2339975" y="6165850"/>
            <a:ext cx="51847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b="1">
                <a:solidFill>
                  <a:schemeClr val="bg1"/>
                </a:solidFill>
              </a:rPr>
              <a:t>Astronaute de la NASA Douglas H. Wheelock</a:t>
            </a:r>
            <a:endParaRPr lang="fr-FR">
              <a:solidFill>
                <a:schemeClr val="bg1"/>
              </a:solidFill>
            </a:endParaRPr>
          </a:p>
        </p:txBody>
      </p:sp>
    </p:spTree>
  </p:cSld>
  <p:clrMapOvr>
    <a:masterClrMapping/>
  </p:clrMapOvr>
  <p:transition>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51968436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131" name="Rectangle 3"/>
          <p:cNvSpPr>
            <a:spLocks noGrp="1" noChangeArrowheads="1"/>
          </p:cNvSpPr>
          <p:nvPr>
            <p:ph type="body" idx="1"/>
          </p:nvPr>
        </p:nvSpPr>
        <p:spPr>
          <a:xfrm>
            <a:off x="755650" y="5445125"/>
            <a:ext cx="7632700" cy="647700"/>
          </a:xfrm>
        </p:spPr>
        <p:txBody>
          <a:bodyPr/>
          <a:lstStyle/>
          <a:p>
            <a:pPr lvl="1"/>
            <a:r>
              <a:rPr lang="fr-FR" sz="1600" b="1"/>
              <a:t>                                      l'île Juan de Nova</a:t>
            </a:r>
            <a:r>
              <a:rPr lang="fr-FR" sz="1600"/>
              <a:t/>
            </a:r>
            <a:br>
              <a:rPr lang="fr-FR" sz="1600"/>
            </a:br>
            <a:r>
              <a:rPr lang="fr-FR" sz="1600"/>
              <a:t>Dans le canal de Mozambique entre Madagascar et le continent africain </a:t>
            </a:r>
          </a:p>
        </p:txBody>
      </p:sp>
    </p:spTree>
  </p:cSld>
  <p:clrMapOvr>
    <a:masterClrMapping/>
  </p:clrMapOvr>
  <p:transition>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7" name="Picture 5" descr="51969728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5" name="Rectangle 3"/>
          <p:cNvSpPr>
            <a:spLocks noGrp="1" noChangeArrowheads="1"/>
          </p:cNvSpPr>
          <p:nvPr>
            <p:ph type="body" idx="1"/>
          </p:nvPr>
        </p:nvSpPr>
        <p:spPr>
          <a:xfrm>
            <a:off x="468313" y="404813"/>
            <a:ext cx="8229600" cy="1036637"/>
          </a:xfrm>
        </p:spPr>
        <p:txBody>
          <a:bodyPr/>
          <a:lstStyle/>
          <a:p>
            <a:r>
              <a:rPr lang="fr-FR" sz="2000" b="1">
                <a:solidFill>
                  <a:schemeClr val="bg1"/>
                </a:solidFill>
              </a:rPr>
              <a:t>Au loin, sur cette belle nuit de l'Europe. Le détroit de Douvres en clair c'est Paris, la Ville Lumières. Un peu de brouillard 	    sur la partie ouest de l'Angleterre et Londres </a:t>
            </a:r>
          </a:p>
        </p:txBody>
      </p:sp>
    </p:spTree>
  </p:cSld>
  <p:clrMapOvr>
    <a:masterClrMapping/>
  </p:clrMapOvr>
  <p:transition>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51974448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79" name="Rectangle 3"/>
          <p:cNvSpPr>
            <a:spLocks noGrp="1" noChangeArrowheads="1"/>
          </p:cNvSpPr>
          <p:nvPr>
            <p:ph type="body" idx="1"/>
          </p:nvPr>
        </p:nvSpPr>
        <p:spPr>
          <a:xfrm>
            <a:off x="539750" y="188913"/>
            <a:ext cx="8229600" cy="2116137"/>
          </a:xfrm>
        </p:spPr>
        <p:txBody>
          <a:bodyPr/>
          <a:lstStyle/>
          <a:p>
            <a:r>
              <a:rPr lang="fr-FR" sz="1800" b="1" dirty="0">
                <a:solidFill>
                  <a:schemeClr val="bg1"/>
                </a:solidFill>
              </a:rPr>
              <a:t>Le Nil et l'Egypte de jour</a:t>
            </a:r>
            <a:r>
              <a:rPr lang="fr-FR" sz="1800" dirty="0">
                <a:solidFill>
                  <a:schemeClr val="bg1"/>
                </a:solidFill>
              </a:rPr>
              <a:t/>
            </a:r>
            <a:br>
              <a:rPr lang="fr-FR" sz="1800" dirty="0">
                <a:solidFill>
                  <a:schemeClr val="bg1"/>
                </a:solidFill>
              </a:rPr>
            </a:br>
            <a:r>
              <a:rPr lang="fr-FR" sz="1800" dirty="0">
                <a:solidFill>
                  <a:schemeClr val="bg1"/>
                </a:solidFill>
              </a:rPr>
              <a:t>Plus le désert du Sahara approche anciennes terres et des milliers d'années d'histoire. Le Nil coule à travers l'Egypte depuis les pyramides de Gizeh au Caire et dans le delta, la mer Rouge, la péninsule du Sinaï, la mer Morte; Jourdain et la mer de Galilée sont visibles, ainsi que l'île de Chypre en Méditerranée et Grèce à venir sur l'horizon (</a:t>
            </a:r>
            <a:r>
              <a:rPr lang="fr-FR" sz="1800" dirty="0" smtClean="0">
                <a:solidFill>
                  <a:schemeClr val="bg1"/>
                </a:solidFill>
              </a:rPr>
              <a:t>06/09). </a:t>
            </a:r>
            <a:r>
              <a:rPr lang="fr-FR" sz="1800" dirty="0">
                <a:solidFill>
                  <a:schemeClr val="bg1"/>
                </a:solidFill>
              </a:rPr>
              <a:t>Photo de 		l'espace: la NASA, l'astronaute </a:t>
            </a:r>
            <a:r>
              <a:rPr lang="fr-FR" sz="1800" dirty="0" err="1">
                <a:solidFill>
                  <a:schemeClr val="bg1"/>
                </a:solidFill>
              </a:rPr>
              <a:t>Wheelock</a:t>
            </a:r>
            <a:endParaRPr lang="fr-FR" sz="1800" dirty="0">
              <a:solidFill>
                <a:schemeClr val="bg1"/>
              </a:solidFill>
            </a:endParaRPr>
          </a:p>
        </p:txBody>
      </p:sp>
    </p:spTree>
  </p:cSld>
  <p:clrMapOvr>
    <a:masterClrMapping/>
  </p:clrMapOvr>
  <p:transition>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ss025e0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Rectangle 3"/>
          <p:cNvSpPr>
            <a:spLocks noGrp="1" noChangeArrowheads="1"/>
          </p:cNvSpPr>
          <p:nvPr>
            <p:ph type="body" idx="1"/>
          </p:nvPr>
        </p:nvSpPr>
        <p:spPr>
          <a:xfrm>
            <a:off x="755650" y="476250"/>
            <a:ext cx="7859713" cy="749300"/>
          </a:xfrm>
        </p:spPr>
        <p:txBody>
          <a:bodyPr/>
          <a:lstStyle/>
          <a:p>
            <a:r>
              <a:rPr lang="fr-FR" sz="1800" b="1">
                <a:solidFill>
                  <a:schemeClr val="bg1"/>
                </a:solidFill>
              </a:rPr>
              <a:t>Photo de nuit avec les lumières du Caire et d'Alexandrie, en Egypte 	  sur le coup côte méditerranéenne de l'ISS. Crédit: NASA</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p:cTn id="7" dur="500" fill="hold"/>
                                        <p:tgtEl>
                                          <p:spTgt spid="2150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150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51968444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7" name="Rectangle 3"/>
          <p:cNvSpPr>
            <a:spLocks noGrp="1" noChangeArrowheads="1"/>
          </p:cNvSpPr>
          <p:nvPr>
            <p:ph type="body" idx="1"/>
          </p:nvPr>
        </p:nvSpPr>
        <p:spPr>
          <a:xfrm>
            <a:off x="323850" y="333375"/>
            <a:ext cx="8229600" cy="1900238"/>
          </a:xfrm>
        </p:spPr>
        <p:txBody>
          <a:bodyPr/>
          <a:lstStyle/>
          <a:p>
            <a:pPr>
              <a:lnSpc>
                <a:spcPct val="90000"/>
              </a:lnSpc>
            </a:pPr>
            <a:r>
              <a:rPr lang="fr-FR" sz="1800" dirty="0">
                <a:solidFill>
                  <a:schemeClr val="bg1"/>
                </a:solidFill>
              </a:rPr>
              <a:t>«Progrès 39P« vaisseau spatial de ravitaillement sans pilote en approche finale pour l'amarrage. Il était chargé avec de la nourriture, carburant, pièces détachées et des fournitures indispensables pour notre avant-poste orbital. Le plus grand cadeau était juste à l'intérieur de la trappe ... des sacs de fruits et légumes frais. Ces un vrai régal après 3 mois de manger des tubes et des sachets en plastique (</a:t>
            </a:r>
            <a:r>
              <a:rPr lang="fr-FR" sz="1800" dirty="0" smtClean="0">
                <a:solidFill>
                  <a:schemeClr val="bg1"/>
                </a:solidFill>
              </a:rPr>
              <a:t>15/09)! </a:t>
            </a:r>
            <a:r>
              <a:rPr lang="fr-FR" sz="1800" dirty="0">
                <a:solidFill>
                  <a:schemeClr val="bg1"/>
                </a:solidFill>
              </a:rPr>
              <a:t>Photo de l'espace: la 		       NASA, l'astronaute </a:t>
            </a:r>
            <a:r>
              <a:rPr lang="fr-FR" sz="1800" dirty="0" err="1">
                <a:solidFill>
                  <a:schemeClr val="bg1"/>
                </a:solidFill>
              </a:rPr>
              <a:t>Wheelock</a:t>
            </a:r>
            <a:endParaRPr lang="fr-FR" sz="1800" dirty="0">
              <a:solidFill>
                <a:schemeClr val="bg1"/>
              </a:solidFill>
            </a:endParaRPr>
          </a:p>
        </p:txBody>
      </p:sp>
    </p:spTree>
  </p:cSld>
  <p:clrMapOvr>
    <a:masterClrMapping/>
  </p:clrMapOvr>
  <p:transition>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51969729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1" name="Rectangle 3"/>
          <p:cNvSpPr>
            <a:spLocks noGrp="1" noChangeArrowheads="1"/>
          </p:cNvSpPr>
          <p:nvPr>
            <p:ph type="body" idx="1"/>
          </p:nvPr>
        </p:nvSpPr>
        <p:spPr>
          <a:xfrm>
            <a:off x="468313" y="5084763"/>
            <a:ext cx="8229600" cy="1512887"/>
          </a:xfrm>
        </p:spPr>
        <p:txBody>
          <a:bodyPr/>
          <a:lstStyle/>
          <a:p>
            <a:pPr>
              <a:lnSpc>
                <a:spcPct val="80000"/>
              </a:lnSpc>
            </a:pPr>
            <a:r>
              <a:rPr lang="fr-FR" sz="1600" b="1" dirty="0">
                <a:solidFill>
                  <a:schemeClr val="bg1"/>
                </a:solidFill>
              </a:rPr>
              <a:t>Une nuit étoilée clair sur l'extrémité orientale de la mer Méditerranée. anciennes terres avec des milliers d'années d'histoire qui s'étend d'Athènes, en Grèce tout autour de la Méditerranée au Caire, en Egypte. </a:t>
            </a:r>
            <a:r>
              <a:rPr lang="fr-FR" sz="1600" b="1" dirty="0" err="1">
                <a:solidFill>
                  <a:schemeClr val="bg1"/>
                </a:solidFill>
              </a:rPr>
              <a:t>Storied</a:t>
            </a:r>
            <a:r>
              <a:rPr lang="fr-FR" sz="1600" b="1" dirty="0">
                <a:solidFill>
                  <a:schemeClr val="bg1"/>
                </a:solidFill>
              </a:rPr>
              <a:t> terres, villes légendaires, et les îles séduisante ... Athènes - Crète - Rhodes - Izmir - Ankara - Chypre - Damas - Beyrouth - </a:t>
            </a:r>
            <a:r>
              <a:rPr lang="fr-FR" sz="1600" b="1" dirty="0" err="1">
                <a:solidFill>
                  <a:schemeClr val="bg1"/>
                </a:solidFill>
              </a:rPr>
              <a:t>Haifa</a:t>
            </a:r>
            <a:r>
              <a:rPr lang="fr-FR" sz="1600" b="1" dirty="0">
                <a:solidFill>
                  <a:schemeClr val="bg1"/>
                </a:solidFill>
              </a:rPr>
              <a:t> - Amman - Tel </a:t>
            </a:r>
            <a:r>
              <a:rPr lang="fr-FR" sz="1600" b="1" dirty="0" err="1">
                <a:solidFill>
                  <a:schemeClr val="bg1"/>
                </a:solidFill>
              </a:rPr>
              <a:t>Aviv</a:t>
            </a:r>
            <a:r>
              <a:rPr lang="fr-FR" sz="1600" b="1" dirty="0">
                <a:solidFill>
                  <a:schemeClr val="bg1"/>
                </a:solidFill>
              </a:rPr>
              <a:t> - Jérusalem - Le Caire sont des balises sur cette nuit fraîche Novembre. Grâce et paix de la sainteté de l'espace ... (</a:t>
            </a:r>
            <a:r>
              <a:rPr lang="fr-FR" sz="1600" b="1" dirty="0" smtClean="0">
                <a:solidFill>
                  <a:schemeClr val="bg1"/>
                </a:solidFill>
              </a:rPr>
              <a:t>07/11). </a:t>
            </a:r>
            <a:r>
              <a:rPr lang="fr-FR" sz="1600" b="1" dirty="0">
                <a:solidFill>
                  <a:schemeClr val="bg1"/>
                </a:solidFill>
              </a:rPr>
              <a:t>Photo de l'espace: la NASA, l'astronaute </a:t>
            </a:r>
            <a:r>
              <a:rPr lang="fr-FR" sz="1600" b="1" dirty="0" err="1">
                <a:solidFill>
                  <a:schemeClr val="bg1"/>
                </a:solidFill>
              </a:rPr>
              <a:t>Wheelock</a:t>
            </a:r>
            <a:endParaRPr lang="fr-FR" sz="1600" b="1" dirty="0">
              <a:solidFill>
                <a:schemeClr val="bg1"/>
              </a:solidFill>
            </a:endParaRPr>
          </a:p>
        </p:txBody>
      </p:sp>
    </p:spTree>
  </p:cSld>
  <p:clrMapOvr>
    <a:masterClrMapping/>
  </p:clrMapOvr>
  <p:transition>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53544955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59" name="Rectangle 3"/>
          <p:cNvSpPr>
            <a:spLocks noGrp="1" noChangeArrowheads="1"/>
          </p:cNvSpPr>
          <p:nvPr>
            <p:ph type="body" idx="1"/>
          </p:nvPr>
        </p:nvSpPr>
        <p:spPr>
          <a:xfrm>
            <a:off x="395288" y="5157788"/>
            <a:ext cx="8229600" cy="1036637"/>
          </a:xfrm>
        </p:spPr>
        <p:txBody>
          <a:bodyPr/>
          <a:lstStyle/>
          <a:p>
            <a:r>
              <a:rPr lang="fr-FR" sz="2000" b="1" dirty="0">
                <a:solidFill>
                  <a:schemeClr val="bg1"/>
                </a:solidFill>
              </a:rPr>
              <a:t>Il dormait sous la couverture, et maintenant le géant se réveille! Sicile et l'Etna, prises par l'ESA Paolo </a:t>
            </a:r>
            <a:r>
              <a:rPr lang="fr-FR" sz="2000" b="1" dirty="0" err="1">
                <a:solidFill>
                  <a:schemeClr val="bg1"/>
                </a:solidFill>
              </a:rPr>
              <a:t>Nespoli</a:t>
            </a:r>
            <a:r>
              <a:rPr lang="fr-FR" sz="2000" b="1" dirty="0">
                <a:solidFill>
                  <a:schemeClr val="bg1"/>
                </a:solidFill>
              </a:rPr>
              <a:t> de la Station 	 spatiale internationale, 14 </a:t>
            </a:r>
            <a:r>
              <a:rPr lang="fr-FR" sz="2000" b="1" dirty="0" smtClean="0">
                <a:solidFill>
                  <a:schemeClr val="bg1"/>
                </a:solidFill>
              </a:rPr>
              <a:t>Janvier, </a:t>
            </a:r>
            <a:r>
              <a:rPr lang="fr-FR" sz="2000" b="1" dirty="0">
                <a:solidFill>
                  <a:schemeClr val="bg1"/>
                </a:solidFill>
              </a:rPr>
              <a:t>09:40 CET</a:t>
            </a:r>
          </a:p>
        </p:txBody>
      </p:sp>
    </p:spTree>
  </p:cSld>
  <p:clrMapOvr>
    <a:masterClrMapping/>
  </p:clrMapOvr>
  <p:transition>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KY20100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713431" y="2967335"/>
            <a:ext cx="1717137" cy="923330"/>
          </a:xfrm>
          <a:prstGeom prst="rect">
            <a:avLst/>
          </a:prstGeom>
          <a:noFill/>
        </p:spPr>
        <p:txBody>
          <a:bodyPr wrap="none" lIns="91440" tIns="45720" rIns="91440" bIns="45720">
            <a:spAutoFit/>
          </a:bodyPr>
          <a:lstStyle/>
          <a:p>
            <a:pPr algn="ctr"/>
            <a:r>
              <a:rPr lang="fr-FR" sz="5400" b="1" cap="none" spc="50" dirty="0" smtClean="0">
                <a:ln w="13500">
                  <a:solidFill>
                    <a:schemeClr val="accent1">
                      <a:shade val="2500"/>
                      <a:alpha val="6500"/>
                    </a:schemeClr>
                  </a:solidFill>
                  <a:prstDash val="solid"/>
                </a:ln>
                <a:solidFill>
                  <a:srgbClr val="A0711C"/>
                </a:solidFill>
                <a:effectLst>
                  <a:innerShdw blurRad="50900" dist="38500" dir="13500000">
                    <a:srgbClr val="000000">
                      <a:alpha val="60000"/>
                    </a:srgbClr>
                  </a:innerShdw>
                </a:effectLst>
              </a:rPr>
              <a:t>F I N</a:t>
            </a:r>
            <a:endParaRPr lang="fr-FR" sz="5400" b="1" cap="none" spc="50" dirty="0">
              <a:ln w="13500">
                <a:solidFill>
                  <a:schemeClr val="accent1">
                    <a:shade val="2500"/>
                    <a:alpha val="6500"/>
                  </a:schemeClr>
                </a:solidFill>
                <a:prstDash val="solid"/>
              </a:ln>
              <a:solidFill>
                <a:srgbClr val="A0711C"/>
              </a:solidFill>
              <a:effectLst>
                <a:innerShdw blurRad="50900" dist="38500" dir="13500000">
                  <a:srgbClr val="000000">
                    <a:alpha val="60000"/>
                  </a:srgbClr>
                </a:innerShdw>
              </a:effectLst>
            </a:endParaRPr>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150</TotalTime>
  <Words>783</Words>
  <Application>Microsoft Office PowerPoint</Application>
  <PresentationFormat>Affichage à l'écran (4:3)</PresentationFormat>
  <Paragraphs>51</Paragraphs>
  <Slides>44</Slides>
  <Notes>0</Notes>
  <HiddenSlides>0</HiddenSlides>
  <MMClips>1</MMClips>
  <ScaleCrop>false</ScaleCrop>
  <HeadingPairs>
    <vt:vector size="6" baseType="variant">
      <vt:variant>
        <vt:lpstr>Polices utilisées</vt:lpstr>
      </vt:variant>
      <vt:variant>
        <vt:i4>1</vt:i4>
      </vt:variant>
      <vt:variant>
        <vt:lpstr>Thème</vt:lpstr>
      </vt:variant>
      <vt:variant>
        <vt:i4>1</vt:i4>
      </vt:variant>
      <vt:variant>
        <vt:lpstr>Titres des diapositives</vt:lpstr>
      </vt:variant>
      <vt:variant>
        <vt:i4>44</vt:i4>
      </vt:variant>
    </vt:vector>
  </HeadingPairs>
  <TitlesOfParts>
    <vt:vector size="46" baseType="lpstr">
      <vt:lpstr>Arial</vt: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TERRE VUE DU CIEL</dc:title>
  <dc:creator>Monique LAFFITAU</dc:creator>
  <cp:lastModifiedBy>Monique</cp:lastModifiedBy>
  <cp:revision>23</cp:revision>
  <dcterms:created xsi:type="dcterms:W3CDTF">2011-01-02T20:05:40Z</dcterms:created>
  <dcterms:modified xsi:type="dcterms:W3CDTF">2012-04-03T06:07:03Z</dcterms:modified>
</cp:coreProperties>
</file>