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6" r:id="rId3"/>
    <p:sldId id="275" r:id="rId4"/>
    <p:sldId id="274" r:id="rId5"/>
    <p:sldId id="257" r:id="rId6"/>
    <p:sldId id="281" r:id="rId7"/>
    <p:sldId id="282" r:id="rId8"/>
    <p:sldId id="265" r:id="rId9"/>
    <p:sldId id="288" r:id="rId10"/>
    <p:sldId id="283" r:id="rId11"/>
    <p:sldId id="277" r:id="rId12"/>
    <p:sldId id="280" r:id="rId13"/>
    <p:sldId id="259" r:id="rId14"/>
    <p:sldId id="260" r:id="rId15"/>
    <p:sldId id="263" r:id="rId16"/>
    <p:sldId id="261" r:id="rId17"/>
    <p:sldId id="278" r:id="rId18"/>
    <p:sldId id="273" r:id="rId19"/>
    <p:sldId id="276" r:id="rId20"/>
    <p:sldId id="279" r:id="rId21"/>
    <p:sldId id="266" r:id="rId22"/>
    <p:sldId id="268" r:id="rId23"/>
    <p:sldId id="269" r:id="rId24"/>
    <p:sldId id="270" r:id="rId25"/>
    <p:sldId id="271" r:id="rId26"/>
    <p:sldId id="272" r:id="rId27"/>
    <p:sldId id="267" r:id="rId28"/>
    <p:sldId id="256" r:id="rId29"/>
    <p:sldId id="285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77B6"/>
    <a:srgbClr val="EC9F66"/>
    <a:srgbClr val="5B4684"/>
    <a:srgbClr val="FF0000"/>
    <a:srgbClr val="C0C0C0"/>
    <a:srgbClr val="FFFFFF"/>
    <a:srgbClr val="C6B5E7"/>
    <a:srgbClr val="987A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2" d="100"/>
          <a:sy n="62" d="100"/>
        </p:scale>
        <p:origin x="-648" y="-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087AD-55BA-4D09-BB5C-17AD720504EF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839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08A37-C4E7-4BD1-B43D-6C02F5197CE5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609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4CBF6-78BE-4F08-AD35-BD0701E774F4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155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5354F-CFAB-4B12-BF48-7B6F263543E9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65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71AAC-11DC-45AE-9C51-159ABCF2ED9B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640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7221E-3E57-4BA6-8C40-2830CD7F84CB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981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597F1C-5A76-46E9-8341-BE63A81DADC7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81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76144-546B-41A0-964C-EB3BE1D309EA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840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8B9F78-5F91-4764-B499-91E1E2DDCFFD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67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5695E-6DAD-41D5-85F3-7C6F5FD3EC21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582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AF093-BA17-4D6F-A4A2-9D3181E40DF2}" type="slidenum">
              <a:rPr lang="es-ES"/>
              <a:pPr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751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52BE11-0F9A-4CC3-83BF-3D6C9C44BD40}" type="slidenum">
              <a:rPr lang="es-ES"/>
              <a:pPr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El mundo en tus mano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89138"/>
            <a:ext cx="2882900" cy="271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2411413" y="4797425"/>
            <a:ext cx="4321175" cy="6111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fr-FR" sz="3600" kern="10" dirty="0" err="1" smtClean="0">
                <a:solidFill>
                  <a:srgbClr val="3366FF"/>
                </a:solidFill>
                <a:latin typeface="Times New Roman"/>
                <a:cs typeface="Times New Roman"/>
              </a:rPr>
              <a:t>París</a:t>
            </a:r>
            <a:r>
              <a:rPr lang="fr-FR" sz="3600" kern="10" dirty="0" smtClean="0">
                <a:solidFill>
                  <a:srgbClr val="3366FF"/>
                </a:solidFill>
                <a:latin typeface="Times New Roman"/>
                <a:cs typeface="Times New Roman"/>
              </a:rPr>
              <a:t> son Architecture</a:t>
            </a:r>
            <a:endParaRPr lang="fr-FR" sz="3600" kern="10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268538" y="1125538"/>
            <a:ext cx="4219575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solidFill>
                  <a:srgbClr val="3399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Le monde dans vos mains</a:t>
            </a:r>
            <a:endParaRPr lang="fr-FR" sz="3600" kern="10" dirty="0">
              <a:solidFill>
                <a:srgbClr val="3399FF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30727" name="Picture 7" descr="altavoc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734050"/>
            <a:ext cx="863600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095375" y="58245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30731" name="Picture 11" descr="C:\Users\Monique\AppData\Local\Microsoft\Windows\Temporary Internet Files\Content.IE5\W2T3RCTX\MC90043156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586" y="5517232"/>
            <a:ext cx="1167763" cy="117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t petersbourg en dirigeable_001.wav">
            <a:hlinkClick r:id="" action="ppaction://media"/>
          </p:cNvPr>
          <p:cNvPicPr>
            <a:picLocks noRot="1" noChangeAspect="1"/>
          </p:cNvPicPr>
          <p:nvPr>
            <a:wavAudioFile r:embed="rId1" name="st petersbourg en dirigeable_001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7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BN_Hit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4120"/>
            <a:ext cx="2732088" cy="335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Trocadero papeleraR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716338"/>
            <a:ext cx="1931987" cy="28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7" name="Picture 9" descr="Copia de 0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118" y="-34924"/>
            <a:ext cx="2238375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82" name="Text Box 14"/>
          <p:cNvSpPr txBox="1">
            <a:spLocks noChangeArrowheads="1"/>
          </p:cNvSpPr>
          <p:nvPr/>
        </p:nvSpPr>
        <p:spPr bwMode="auto">
          <a:xfrm>
            <a:off x="6011863" y="2986088"/>
            <a:ext cx="29527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0000FF"/>
                </a:solidFill>
                <a:latin typeface="Times New Roman" pitchFamily="18" charset="0"/>
              </a:rPr>
              <a:t>1er centenaire de la tour en 1989</a:t>
            </a:r>
            <a:endParaRPr lang="es-ES" sz="1600" dirty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8" presetClass="exit" presetSubtype="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46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11188" y="6237288"/>
            <a:ext cx="7921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dirty="0" smtClean="0">
                <a:solidFill>
                  <a:srgbClr val="FFC775"/>
                </a:solidFill>
                <a:latin typeface="Times New Roman" pitchFamily="18" charset="0"/>
              </a:rPr>
              <a:t>Fontaine de la place de la Concorde</a:t>
            </a:r>
            <a:endParaRPr lang="es-ES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971550" y="2133600"/>
            <a:ext cx="72009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 smtClean="0">
                <a:solidFill>
                  <a:srgbClr val="FFC775"/>
                </a:solidFill>
              </a:rPr>
              <a:t>Bon exemple du « classicisme » la place de la Concorde, conçue par Gabriel en 1757. Occupée en son centre par la statue de Louis XV ; puis, pendant la révolution, la guillotine et, enfin, un obélisque égyptien du Temple de Ramsès II, à Thèbes.</a:t>
            </a:r>
            <a:endParaRPr lang="es-ES" dirty="0">
              <a:solidFill>
                <a:srgbClr val="FFC775"/>
              </a:solidFill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611188" y="404813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Hôtel de Crillon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7235825" y="404813"/>
            <a:ext cx="12969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E.M. Marine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148263" y="404813"/>
            <a:ext cx="1657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 dirty="0" smtClean="0">
                <a:solidFill>
                  <a:srgbClr val="FFC775"/>
                </a:solidFill>
                <a:latin typeface="Times New Roman" pitchFamily="18" charset="0"/>
              </a:rPr>
              <a:t>Rúe </a:t>
            </a:r>
            <a:r>
              <a:rPr lang="es-ES_tradnl" sz="1600" dirty="0" err="1" smtClean="0">
                <a:solidFill>
                  <a:srgbClr val="FFC775"/>
                </a:solidFill>
                <a:latin typeface="Times New Roman" pitchFamily="18" charset="0"/>
              </a:rPr>
              <a:t>Royale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21508" name="Picture 4" descr="fontaine_place_concorde_5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26" y="873125"/>
            <a:ext cx="8031162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2124075" y="622300"/>
            <a:ext cx="0" cy="2590800"/>
          </a:xfrm>
          <a:prstGeom prst="line">
            <a:avLst/>
          </a:prstGeom>
          <a:noFill/>
          <a:ln w="28575">
            <a:solidFill>
              <a:srgbClr val="FFC775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 flipH="1">
            <a:off x="5219700" y="692150"/>
            <a:ext cx="936625" cy="3097213"/>
          </a:xfrm>
          <a:prstGeom prst="line">
            <a:avLst/>
          </a:prstGeom>
          <a:noFill/>
          <a:ln w="28575">
            <a:solidFill>
              <a:srgbClr val="FFC775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H="1">
            <a:off x="7885113" y="765175"/>
            <a:ext cx="71437" cy="24479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9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3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7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  <p:bldP spid="21513" grpId="0"/>
      <p:bldP spid="21515" grpId="0" animBg="1"/>
      <p:bldP spid="21515" grpId="1" animBg="1"/>
      <p:bldP spid="21516" grpId="0" animBg="1"/>
      <p:bldP spid="21516" grpId="1" animBg="1"/>
      <p:bldP spid="21514" grpId="0" animBg="1"/>
      <p:bldP spid="215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grande_roue_obelisque_place_concorde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567" y="640835"/>
            <a:ext cx="3989387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804025" y="322263"/>
            <a:ext cx="20161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b="1" dirty="0" smtClean="0">
                <a:solidFill>
                  <a:srgbClr val="EC9F66"/>
                </a:solidFill>
                <a:latin typeface="Times New Roman" pitchFamily="18" charset="0"/>
              </a:rPr>
              <a:t>Place de la Concorde</a:t>
            </a:r>
            <a:endParaRPr lang="es-ES" sz="1400" b="1" dirty="0">
              <a:solidFill>
                <a:srgbClr val="EC9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95288" y="333375"/>
            <a:ext cx="3816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 dirty="0" smtClean="0">
                <a:solidFill>
                  <a:srgbClr val="FFC775"/>
                </a:solidFill>
                <a:latin typeface="Times New Roman" pitchFamily="18" charset="0"/>
              </a:rPr>
              <a:t>Les </a:t>
            </a:r>
            <a:r>
              <a:rPr lang="es-ES_tradnl" sz="1600" b="1" dirty="0" err="1" smtClean="0">
                <a:solidFill>
                  <a:srgbClr val="FFC775"/>
                </a:solidFill>
                <a:latin typeface="Times New Roman" pitchFamily="18" charset="0"/>
              </a:rPr>
              <a:t>Inválides</a:t>
            </a:r>
            <a:endParaRPr lang="es-ES" sz="1600" b="1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55650" y="1268413"/>
            <a:ext cx="75612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Ce vaste ensemble de bâtiments comprenant l'Hôtel des Invalides s'étend entre la place Vauban et l'Esplanade des invalides 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55650" y="2924175"/>
            <a:ext cx="7704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Cette construction, ordonnée par Louis XIV et confié à Bruant en 1671 était destinée à abriter les soldats invalides qui ont été contraints de mendier,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827088" y="4724400"/>
            <a:ext cx="74898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La grande place de l'Esplanade (vieux </a:t>
            </a:r>
            <a:r>
              <a:rPr lang="fr-FR" sz="1600" dirty="0" err="1" smtClean="0">
                <a:solidFill>
                  <a:srgbClr val="FFC775"/>
                </a:solidFill>
                <a:latin typeface="Times New Roman" pitchFamily="18" charset="0"/>
              </a:rPr>
              <a:t>prado</a:t>
            </a: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 de Grenelle) 487 mètres long par 250 de largeur est la propre définition pour l'Hôtel,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3076" name="Picture 4" descr="esplanade_des_invalides_2"/>
          <p:cNvPicPr>
            <a:picLocks noChangeAspect="1" noChangeArrowheads="1"/>
          </p:cNvPicPr>
          <p:nvPr/>
        </p:nvPicPr>
        <p:blipFill>
          <a:blip r:embed="rId2">
            <a:lum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58" y="800695"/>
            <a:ext cx="8247063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403350" y="2781300"/>
            <a:ext cx="58324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 smtClean="0">
                <a:solidFill>
                  <a:srgbClr val="FFC775"/>
                </a:solidFill>
              </a:rPr>
              <a:t>Les Invalides, vus depuis le pont d'Alexandre</a:t>
            </a:r>
            <a:r>
              <a:rPr lang="es-ES_tradnl" dirty="0" smtClean="0">
                <a:solidFill>
                  <a:srgbClr val="FFC775"/>
                </a:solidFill>
              </a:rPr>
              <a:t>III</a:t>
            </a:r>
            <a:endParaRPr lang="es-ES" dirty="0">
              <a:solidFill>
                <a:srgbClr val="FFC775"/>
              </a:solidFill>
            </a:endParaRPr>
          </a:p>
        </p:txBody>
      </p:sp>
      <p:pic>
        <p:nvPicPr>
          <p:cNvPr id="27652" name="Picture 4" descr="esplanade_invalide_pont_alexandre_3_4"/>
          <p:cNvPicPr>
            <a:picLocks noChangeAspect="1" noChangeArrowheads="1"/>
          </p:cNvPicPr>
          <p:nvPr/>
        </p:nvPicPr>
        <p:blipFill>
          <a:blip r:embed="rId2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620688"/>
            <a:ext cx="78867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ont_alexandre_3_colonnes_7"/>
          <p:cNvPicPr>
            <a:picLocks noChangeAspect="1" noChangeArrowheads="1"/>
          </p:cNvPicPr>
          <p:nvPr/>
        </p:nvPicPr>
        <p:blipFill>
          <a:blip r:embed="rId2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2587"/>
            <a:ext cx="42402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79388" y="466725"/>
            <a:ext cx="24479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 smtClean="0">
                <a:solidFill>
                  <a:srgbClr val="FFC775"/>
                </a:solidFill>
                <a:latin typeface="Times New Roman" pitchFamily="18" charset="0"/>
              </a:rPr>
              <a:t>Détail : Une des quatre statues qui ornent le pont d'Alexandre III.</a:t>
            </a:r>
            <a:endParaRPr lang="es-ES" dirty="0">
              <a:solidFill>
                <a:srgbClr val="FFC775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492500" y="250825"/>
            <a:ext cx="4032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Dôme des Invalides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924300" y="1052513"/>
            <a:ext cx="33115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Avec entrée carrée de Vauban, est le chef-d'œuvre de Hardouin-Mansart qui fut construit entre 1679 et 1706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24300" y="3213100"/>
            <a:ext cx="341947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La façade est un modèle d'élégance et de symétrie ; et la coupole décorée de guirlandes et motifs feuilles repose sur deux ordres de colonnes.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323850" y="765175"/>
            <a:ext cx="28082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Sous la coupole se trouvent les restes de Napoléon de </a:t>
            </a:r>
            <a:r>
              <a:rPr lang="fr-FR" sz="1600" dirty="0" err="1" smtClean="0">
                <a:solidFill>
                  <a:srgbClr val="FFC775"/>
                </a:solidFill>
                <a:latin typeface="Times New Roman" pitchFamily="18" charset="0"/>
              </a:rPr>
              <a:t>Saint-hélène</a:t>
            </a: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 19 ans après sa mort</a:t>
            </a:r>
            <a:r>
              <a:rPr lang="es-ES_tradnl" sz="1600" dirty="0" smtClean="0">
                <a:solidFill>
                  <a:srgbClr val="FFC775"/>
                </a:solidFill>
                <a:latin typeface="Times New Roman" pitchFamily="18" charset="0"/>
              </a:rPr>
              <a:t>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11268" name="Picture 4" descr="eglise_dome_invalide_6"/>
          <p:cNvPicPr>
            <a:picLocks noChangeAspect="1" noChangeArrowheads="1"/>
          </p:cNvPicPr>
          <p:nvPr/>
        </p:nvPicPr>
        <p:blipFill>
          <a:blip r:embed="rId2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881062"/>
            <a:ext cx="3989388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755650" y="322263"/>
            <a:ext cx="763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dirty="0" err="1" smtClean="0">
                <a:solidFill>
                  <a:srgbClr val="FFC775"/>
                </a:solidFill>
                <a:latin typeface="Times New Roman" pitchFamily="18" charset="0"/>
              </a:rPr>
              <a:t>Tombeau</a:t>
            </a:r>
            <a:r>
              <a:rPr lang="es-ES_tradnl" dirty="0" smtClean="0">
                <a:solidFill>
                  <a:srgbClr val="FFC775"/>
                </a:solidFill>
                <a:latin typeface="Times New Roman" pitchFamily="18" charset="0"/>
              </a:rPr>
              <a:t> de </a:t>
            </a:r>
            <a:r>
              <a:rPr lang="es-ES_tradnl" dirty="0" err="1" smtClean="0">
                <a:solidFill>
                  <a:srgbClr val="FFC775"/>
                </a:solidFill>
                <a:latin typeface="Times New Roman" pitchFamily="18" charset="0"/>
              </a:rPr>
              <a:t>Napoleon</a:t>
            </a:r>
            <a:endParaRPr lang="es-ES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187450" y="1401763"/>
            <a:ext cx="6840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sz="1600">
              <a:latin typeface="Times New Roman" pitchFamily="18" charset="0"/>
            </a:endParaRPr>
          </a:p>
        </p:txBody>
      </p:sp>
      <p:pic>
        <p:nvPicPr>
          <p:cNvPr id="34820" name="Picture 4" descr="Paris_Tombeau_Napoléo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" y="1106065"/>
            <a:ext cx="7559675" cy="527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95288" y="393700"/>
            <a:ext cx="64817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dirty="0" smtClean="0">
                <a:solidFill>
                  <a:srgbClr val="FFC775"/>
                </a:solidFill>
                <a:latin typeface="Times New Roman" pitchFamily="18" charset="0"/>
              </a:rPr>
              <a:t>Vers le bas par les berges de la Seine nous voyons certains des bâtiments que les Allemands ont cherché à détruire.</a:t>
            </a:r>
            <a:endParaRPr lang="es-ES" sz="14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7092950" y="333375"/>
            <a:ext cx="1655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La Conciergerie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755650" y="1258888"/>
            <a:ext cx="77771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Son nom dérive de « concierge » ou le nom du gouverneur de la royale sous la direction duquel était le bâtiment.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827088" y="2349500"/>
            <a:ext cx="756126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Pendant la Révolution française, la Conciergerie devenue la salle d'attente de l'échafaudage. Dedans y sont restés, entre autres, Marie Antoinette, Madame </a:t>
            </a:r>
            <a:r>
              <a:rPr lang="fr-FR" sz="1600" dirty="0" err="1" smtClean="0">
                <a:solidFill>
                  <a:srgbClr val="FFC775"/>
                </a:solidFill>
                <a:latin typeface="Times New Roman" pitchFamily="18" charset="0"/>
              </a:rPr>
              <a:t>Dubarry</a:t>
            </a: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, Marat, Danton et Robespierre, avant de connaître l'invention de « Monsieur Guillotin ».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900113" y="4283075"/>
            <a:ext cx="72009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Dans l'angle du quai de l'horloge et le pont « Au changement », la tour carrée a donné temps aux marcheurs de 1370, l'actuelle horloge Date de 1585.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971550" y="5434013"/>
            <a:ext cx="74882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Desde el muelle de la Megisserie se puede admirar la belleza de este edificio.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29700" name="Picture 4" descr="conciergerie_panoramique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947738"/>
            <a:ext cx="8388350" cy="482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6372225" y="5949950"/>
            <a:ext cx="2232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b="1">
                <a:solidFill>
                  <a:srgbClr val="FFC775"/>
                </a:solidFill>
                <a:latin typeface="Times New Roman" pitchFamily="18" charset="0"/>
              </a:rPr>
              <a:t>L’Horloge du Tour Carrée</a:t>
            </a:r>
            <a:endParaRPr lang="es-ES" sz="1400" b="1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611188" y="5949950"/>
            <a:ext cx="2232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b="1">
                <a:solidFill>
                  <a:srgbClr val="FFC775"/>
                </a:solidFill>
                <a:latin typeface="Times New Roman" pitchFamily="18" charset="0"/>
              </a:rPr>
              <a:t>Pont au Change</a:t>
            </a:r>
            <a:endParaRPr lang="es-ES" sz="1400" b="1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 flipH="1" flipV="1">
            <a:off x="1331913" y="4292600"/>
            <a:ext cx="360362" cy="1728788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9710" name="Line 14"/>
          <p:cNvSpPr>
            <a:spLocks noChangeShapeType="1"/>
          </p:cNvSpPr>
          <p:nvPr/>
        </p:nvSpPr>
        <p:spPr bwMode="auto">
          <a:xfrm flipH="1" flipV="1">
            <a:off x="2411413" y="4076700"/>
            <a:ext cx="3889375" cy="20161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9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4" grpId="0"/>
      <p:bldP spid="29705" grpId="0"/>
      <p:bldP spid="29706" grpId="0"/>
      <p:bldP spid="29707" grpId="0"/>
      <p:bldP spid="29708" grpId="0"/>
      <p:bldP spid="29709" grpId="0" animBg="1"/>
      <p:bldP spid="29709" grpId="1" animBg="1"/>
      <p:bldP spid="29710" grpId="0" animBg="1"/>
      <p:bldP spid="297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gare_orsay_tuileries_1"/>
          <p:cNvPicPr>
            <a:picLocks noChangeAspect="1" noChangeArrowheads="1"/>
          </p:cNvPicPr>
          <p:nvPr/>
        </p:nvPicPr>
        <p:blipFill>
          <a:blip r:embed="rId2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51" y="890588"/>
            <a:ext cx="7815262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11188" y="333375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Louvre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555875" y="333375"/>
            <a:ext cx="25923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Pont du Carrousel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6659563" y="404813"/>
            <a:ext cx="1800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Musée d’Orsay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1403350" y="549275"/>
            <a:ext cx="360363" cy="22320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 flipH="1">
            <a:off x="4427538" y="549275"/>
            <a:ext cx="288925" cy="2951163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8101013" y="620713"/>
            <a:ext cx="71437" cy="15843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  <p:bldP spid="23560" grpId="0" animBg="1"/>
      <p:bldP spid="23560" grpId="1" animBg="1"/>
      <p:bldP spid="23561" grpId="0" animBg="1"/>
      <p:bldP spid="23561" grpId="1" animBg="1"/>
      <p:bldP spid="23562" grpId="0" animBg="1"/>
      <p:bldP spid="2356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pont_neuf_notre_dame_3"/>
          <p:cNvPicPr>
            <a:picLocks noChangeAspect="1" noChangeArrowheads="1"/>
          </p:cNvPicPr>
          <p:nvPr/>
        </p:nvPicPr>
        <p:blipFill>
          <a:blip r:embed="rId2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931" y="382587"/>
            <a:ext cx="4240213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825" y="476250"/>
            <a:ext cx="12969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Notre Dame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084888" y="682625"/>
            <a:ext cx="2879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Dôme de l'Institut de France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6804025" y="5434013"/>
            <a:ext cx="2016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smtClean="0">
                <a:solidFill>
                  <a:srgbClr val="FFC775"/>
                </a:solidFill>
                <a:latin typeface="Times New Roman" pitchFamily="18" charset="0"/>
              </a:rPr>
              <a:t>Le </a:t>
            </a:r>
            <a:r>
              <a:rPr lang="es-ES_tradnl" sz="1600" dirty="0" err="1" smtClean="0">
                <a:solidFill>
                  <a:srgbClr val="FFC775"/>
                </a:solidFill>
                <a:latin typeface="Times New Roman" pitchFamily="18" charset="0"/>
              </a:rPr>
              <a:t>pont</a:t>
            </a:r>
            <a:r>
              <a:rPr lang="es-ES_tradnl" sz="1600" dirty="0" smtClean="0">
                <a:solidFill>
                  <a:srgbClr val="FFC775"/>
                </a:solidFill>
                <a:latin typeface="Times New Roman" pitchFamily="18" charset="0"/>
              </a:rPr>
              <a:t> du </a:t>
            </a:r>
            <a:r>
              <a:rPr lang="es-ES_tradnl" sz="1600" dirty="0" err="1" smtClean="0">
                <a:solidFill>
                  <a:srgbClr val="FFC775"/>
                </a:solidFill>
                <a:latin typeface="Times New Roman" pitchFamily="18" charset="0"/>
              </a:rPr>
              <a:t>Carrousel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>
            <a:off x="755650" y="908050"/>
            <a:ext cx="2376488" cy="1008063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 flipH="1">
            <a:off x="5219700" y="1052513"/>
            <a:ext cx="1512888" cy="863600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 flipH="1" flipV="1">
            <a:off x="4140200" y="4149725"/>
            <a:ext cx="2663825" cy="1511300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9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3" presetID="3" presetClass="exit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  <p:bldP spid="26631" grpId="0"/>
      <p:bldP spid="26632" grpId="0" animBg="1"/>
      <p:bldP spid="26632" grpId="1" animBg="1"/>
      <p:bldP spid="26633" grpId="0" animBg="1"/>
      <p:bldP spid="26633" grpId="1" animBg="1"/>
      <p:bldP spid="26634" grpId="0" animBg="1"/>
      <p:bldP spid="2663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835150" y="538163"/>
            <a:ext cx="45370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835150" y="538163"/>
            <a:ext cx="4608513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L’Architecture gothique se distingue par l'utilisation combinée des voûtes avec des nerfs et des contreforts en exposant, une technique qui a permis que les fenêtres remplacement les murs et que l'exercice de ce dernier jusqu'aux cieux.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908175" y="2420938"/>
            <a:ext cx="4392613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Le plus beau bâtiment religieux de Paris, Notre Dame, montre la perfection de ce style. La cathédrale a été construite sur le site d'une église romane qui a été élevé sur une basilique carolingienne où avant il y a un temple romain</a:t>
            </a:r>
            <a:r>
              <a:rPr lang="es-ES_tradnl" sz="1600" dirty="0" smtClean="0">
                <a:solidFill>
                  <a:srgbClr val="FFC775"/>
                </a:solidFill>
                <a:latin typeface="Times New Roman" pitchFamily="18" charset="0"/>
              </a:rPr>
              <a:t>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908175" y="4138613"/>
            <a:ext cx="44640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Les travaux de Notre Dame ont commencés en 1163 il a fallu 200 ans et plusieurs générations d'architectes et d'artisans pour la construire..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7019925" y="322263"/>
            <a:ext cx="1728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FFC775"/>
                </a:solidFill>
                <a:latin typeface="Times New Roman" pitchFamily="18" charset="0"/>
              </a:rPr>
              <a:t>Notre Dame</a:t>
            </a:r>
            <a:endParaRPr lang="es-ES" b="1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5124" name="Picture 4" descr="notre_dame_paris_facade_9"/>
          <p:cNvPicPr>
            <a:picLocks noChangeAspect="1" noChangeArrowheads="1"/>
          </p:cNvPicPr>
          <p:nvPr/>
        </p:nvPicPr>
        <p:blipFill>
          <a:blip r:embed="rId2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7" y="334839"/>
            <a:ext cx="49117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osace_statues_facade_notre_dame_paris_7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38670"/>
            <a:ext cx="8642350" cy="585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250825"/>
            <a:ext cx="8642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La hauteur vertigineuse de la nef, les formes minces, les effets d'éclairage prodigieux obtenus grâce à la grandes rosaces Nord et sud, tout est conçu pour se rendre compte de la présence divine.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84213" y="1114425"/>
            <a:ext cx="76327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err="1">
                <a:solidFill>
                  <a:srgbClr val="FFC775"/>
                </a:solidFill>
                <a:latin typeface="Times New Roman" pitchFamily="18" charset="0"/>
              </a:rPr>
              <a:t>Notre</a:t>
            </a:r>
            <a:r>
              <a:rPr lang="es-ES_tradnl" sz="1600" dirty="0">
                <a:solidFill>
                  <a:srgbClr val="FFC775"/>
                </a:solidFill>
                <a:latin typeface="Times New Roman" pitchFamily="18" charset="0"/>
              </a:rPr>
              <a:t> Dame, </a:t>
            </a: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comme toutes les églises médiévales, il a été entièrement décorée de fresques à l'intérieur. L'utilisation de la couleur a été un moyen de donner gloire à Dieu et à vie aux sculptures.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755650" y="3213100"/>
            <a:ext cx="77041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Ces premiers tableaux ont permis l'homme médiéval d'apprendre les histoires de la Bible.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827088" y="5229225"/>
            <a:ext cx="74898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solidFill>
                  <a:srgbClr val="FFC775"/>
                </a:solidFill>
                <a:latin typeface="Times New Roman" pitchFamily="18" charset="0"/>
              </a:rPr>
              <a:t>En el frontispicio del portal central podemos ver el Juicio Final.</a:t>
            </a:r>
            <a:endParaRPr lang="es-ES" sz="1600">
              <a:solidFill>
                <a:srgbClr val="FFC775"/>
              </a:solidFill>
              <a:latin typeface="Times New Roman" pitchFamily="18" charset="0"/>
            </a:endParaRPr>
          </a:p>
        </p:txBody>
      </p:sp>
      <p:pic>
        <p:nvPicPr>
          <p:cNvPr id="9220" name="Picture 4" descr="tympan_voussures_portail_notre_dame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28" y="723106"/>
            <a:ext cx="8102600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statues_portail_notre_dame_paris_1a"/>
          <p:cNvPicPr>
            <a:picLocks noChangeAspect="1" noChangeArrowheads="1"/>
          </p:cNvPicPr>
          <p:nvPr/>
        </p:nvPicPr>
        <p:blipFill>
          <a:blip r:embed="rId2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954088"/>
            <a:ext cx="4108450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statues_rois_facade_notre_dame_paris_3"/>
          <p:cNvPicPr>
            <a:picLocks noChangeAspect="1" noChangeArrowheads="1"/>
          </p:cNvPicPr>
          <p:nvPr/>
        </p:nvPicPr>
        <p:blipFill>
          <a:blip r:embed="rId3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13" y="954088"/>
            <a:ext cx="40894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0825" y="260350"/>
            <a:ext cx="87137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FFC775"/>
                </a:solidFill>
                <a:latin typeface="Times New Roman" pitchFamily="18" charset="0"/>
              </a:rPr>
              <a:t>La façade de Notre-Dame de Paris est comme un livre d'histoire sainte - et aussi politique - qui instruit les fidèles à travers des personnages, des scènes et des objets symboliques.</a:t>
            </a:r>
            <a:endParaRPr lang="es-ES" sz="1600" dirty="0">
              <a:solidFill>
                <a:srgbClr val="FFC775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23850" y="538163"/>
            <a:ext cx="172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smtClean="0">
                <a:solidFill>
                  <a:srgbClr val="E9AC63"/>
                </a:solidFill>
                <a:latin typeface="Times New Roman" pitchFamily="18" charset="0"/>
              </a:rPr>
              <a:t>Le </a:t>
            </a:r>
            <a:r>
              <a:rPr lang="es-ES_tradnl" sz="1600" dirty="0">
                <a:solidFill>
                  <a:srgbClr val="E9AC63"/>
                </a:solidFill>
                <a:latin typeface="Times New Roman" pitchFamily="18" charset="0"/>
              </a:rPr>
              <a:t>Louvre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2771775" y="692150"/>
            <a:ext cx="33829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Synonyme de travail perpétuel. Combien d'années de travaux de 200, 300 ou plus ?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pic>
        <p:nvPicPr>
          <p:cNvPr id="24580" name="Picture 4" descr="louvre_pavillon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2587"/>
            <a:ext cx="4240213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421528" y="105277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EC9F66"/>
                </a:solidFill>
              </a:rPr>
              <a:t>Pavillon Denon</a:t>
            </a:r>
            <a:r>
              <a:rPr lang="fr-FR" sz="1400" dirty="0" smtClean="0"/>
              <a:t> </a:t>
            </a:r>
            <a:r>
              <a:rPr lang="fr-FR" dirty="0" smtClean="0"/>
              <a:t>Denon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3529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smtClean="0">
                <a:solidFill>
                  <a:srgbClr val="E9AC63"/>
                </a:solidFill>
                <a:latin typeface="Times New Roman" pitchFamily="18" charset="0"/>
              </a:rPr>
              <a:t>ARC du </a:t>
            </a:r>
            <a:r>
              <a:rPr lang="es-ES_tradnl" sz="1600" dirty="0" err="1" smtClean="0">
                <a:solidFill>
                  <a:srgbClr val="E9AC63"/>
                </a:solidFill>
                <a:latin typeface="Times New Roman" pitchFamily="18" charset="0"/>
              </a:rPr>
              <a:t>Carrousel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900113" y="1185863"/>
            <a:ext cx="72009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Il fut construit entre 1806 et 1808 pour célébrer les victoires de 1805  de Napoléon Charles Percier et Pierre-François Fontaine.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159481" y="2482850"/>
            <a:ext cx="6985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C'est une répétition de l'arc de Septime Sévère à Rome par sa conception architecturale et sa décoration en plastique. Colonnes de marbre blancs et roses automne trois corniches et les bas-reliefs évoquent les victoires impériales.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827088" y="4210050"/>
            <a:ext cx="74168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Dans la partie supérieure étaient placés quatre chevaux dorés que </a:t>
            </a:r>
            <a:r>
              <a:rPr lang="fr-FR" sz="1600" dirty="0" err="1" smtClean="0">
                <a:solidFill>
                  <a:srgbClr val="E9AC63"/>
                </a:solidFill>
                <a:latin typeface="Times New Roman" pitchFamily="18" charset="0"/>
              </a:rPr>
              <a:t>Napoleón</a:t>
            </a: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 avait fait apporter la vénitienne </a:t>
            </a:r>
            <a:r>
              <a:rPr lang="fr-FR" sz="1600" dirty="0" err="1" smtClean="0">
                <a:solidFill>
                  <a:srgbClr val="E9AC63"/>
                </a:solidFill>
                <a:latin typeface="Times New Roman" pitchFamily="18" charset="0"/>
              </a:rPr>
              <a:t>Basilica</a:t>
            </a: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 di San Marco (qui ont été retournés en 1815). Ils ont été remplacés par des copies à qui a été ajoutés un quadrige avec la statue de la paix.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pic>
        <p:nvPicPr>
          <p:cNvPr id="19460" name="Picture 4" descr="carrousel_louv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6" y="1151902"/>
            <a:ext cx="7796212" cy="521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3" grpId="0"/>
      <p:bldP spid="1946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3384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>
                <a:latin typeface="Times New Roman" pitchFamily="18" charset="0"/>
              </a:rPr>
              <a:t>La </a:t>
            </a:r>
            <a:r>
              <a:rPr lang="es-ES_tradnl" sz="1600">
                <a:solidFill>
                  <a:srgbClr val="E9AC63"/>
                </a:solidFill>
                <a:latin typeface="Times New Roman" pitchFamily="18" charset="0"/>
              </a:rPr>
              <a:t>Opera de Garnier</a:t>
            </a:r>
            <a:endParaRPr lang="es-ES" sz="160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42988" y="1330325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1116013" y="1401763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À Paris, tout est possible :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187450" y="1916113"/>
            <a:ext cx="6769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>
                <a:solidFill>
                  <a:srgbClr val="E9AC63"/>
                </a:solidFill>
                <a:latin typeface="Times New Roman" pitchFamily="18" charset="0"/>
              </a:rPr>
              <a:t>- </a:t>
            </a: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Construire le Lyric </a:t>
            </a:r>
            <a:r>
              <a:rPr lang="fr-FR" sz="1600" dirty="0" err="1" smtClean="0">
                <a:solidFill>
                  <a:srgbClr val="E9AC63"/>
                </a:solidFill>
                <a:latin typeface="Times New Roman" pitchFamily="18" charset="0"/>
              </a:rPr>
              <a:t>Theatre</a:t>
            </a: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  le plus grand du monde (11000 mètres carrés de surface, capacité de 2 000 personnes et 400 caractères en scène).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1116013" y="2781300"/>
            <a:ext cx="6769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-Construit entre 1862 et 1875, il et est le monument le plus typique de l'époque de Napoléon III.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116013" y="3644900"/>
            <a:ext cx="66246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-le projet est Garnier, un architecte de 35 ans.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1116013" y="4437063"/>
            <a:ext cx="66976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-En 1964  Marc Chagall a été embauché pour décorer la salle avec une grande fresque.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pic>
        <p:nvPicPr>
          <p:cNvPr id="22532" name="Picture 4" descr="opera_facade"/>
          <p:cNvPicPr>
            <a:picLocks noChangeAspect="1" noChangeArrowheads="1"/>
          </p:cNvPicPr>
          <p:nvPr/>
        </p:nvPicPr>
        <p:blipFill>
          <a:blip r:embed="rId2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" y="1227137"/>
            <a:ext cx="7742237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  <p:bldP spid="22536" grpId="0"/>
      <p:bldP spid="22537" grpId="0"/>
      <p:bldP spid="22538" grpId="0"/>
      <p:bldP spid="225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opera_statues_dorees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31" y="908720"/>
            <a:ext cx="7958137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611188" y="322263"/>
            <a:ext cx="4537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err="1" smtClean="0">
                <a:solidFill>
                  <a:srgbClr val="E9AC63"/>
                </a:solidFill>
                <a:latin typeface="Times New Roman" pitchFamily="18" charset="0"/>
              </a:rPr>
              <a:t>Details</a:t>
            </a:r>
            <a:r>
              <a:rPr lang="es-ES_tradnl" sz="1600" dirty="0" smtClean="0">
                <a:solidFill>
                  <a:srgbClr val="E9AC63"/>
                </a:solidFill>
                <a:latin typeface="Times New Roman" pitchFamily="18" charset="0"/>
              </a:rPr>
              <a:t> </a:t>
            </a:r>
            <a:r>
              <a:rPr lang="es-ES_tradnl" sz="1600" dirty="0">
                <a:solidFill>
                  <a:srgbClr val="E9AC63"/>
                </a:solidFill>
                <a:latin typeface="Times New Roman" pitchFamily="18" charset="0"/>
              </a:rPr>
              <a:t>de </a:t>
            </a:r>
            <a:r>
              <a:rPr lang="es-ES_tradnl" sz="1600" dirty="0" smtClean="0">
                <a:solidFill>
                  <a:srgbClr val="E9AC63"/>
                </a:solidFill>
                <a:latin typeface="Times New Roman" pitchFamily="18" charset="0"/>
              </a:rPr>
              <a:t>l’ </a:t>
            </a:r>
            <a:r>
              <a:rPr lang="es-ES_tradnl" sz="1600" dirty="0">
                <a:solidFill>
                  <a:srgbClr val="E9AC63"/>
                </a:solidFill>
                <a:latin typeface="Times New Roman" pitchFamily="18" charset="0"/>
              </a:rPr>
              <a:t>Opera de </a:t>
            </a:r>
            <a:r>
              <a:rPr lang="es-ES_tradnl" sz="1600" dirty="0" err="1">
                <a:solidFill>
                  <a:srgbClr val="E9AC63"/>
                </a:solidFill>
                <a:latin typeface="Times New Roman" pitchFamily="18" charset="0"/>
              </a:rPr>
              <a:t>Garnier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787900" y="6308725"/>
            <a:ext cx="38512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Une des statues qui couronne l'édifice.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pont_alexandre_3_tour_eiffel_3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219" y="746918"/>
            <a:ext cx="7056438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795963" y="6299200"/>
            <a:ext cx="2232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1600" dirty="0" smtClean="0">
                <a:solidFill>
                  <a:srgbClr val="E9AC63"/>
                </a:solidFill>
                <a:latin typeface="Times New Roman" pitchFamily="18" charset="0"/>
              </a:rPr>
              <a:t>Pont Alexandre III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140200" y="260350"/>
            <a:ext cx="3887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Place du Trocadéro et Palais de Chaillot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971550" y="6165850"/>
            <a:ext cx="26638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dirty="0" err="1">
                <a:solidFill>
                  <a:srgbClr val="E9AC63"/>
                </a:solidFill>
                <a:latin typeface="Times New Roman" pitchFamily="18" charset="0"/>
              </a:rPr>
              <a:t>Quai</a:t>
            </a:r>
            <a:r>
              <a:rPr lang="es-ES_tradnl" sz="1600" dirty="0">
                <a:solidFill>
                  <a:srgbClr val="E9AC63"/>
                </a:solidFill>
                <a:latin typeface="Times New Roman" pitchFamily="18" charset="0"/>
              </a:rPr>
              <a:t> </a:t>
            </a:r>
            <a:r>
              <a:rPr lang="es-ES_tradnl" sz="1600" dirty="0" err="1">
                <a:solidFill>
                  <a:srgbClr val="E9AC63"/>
                </a:solidFill>
                <a:latin typeface="Times New Roman" pitchFamily="18" charset="0"/>
              </a:rPr>
              <a:t>d’Orsay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 flipH="1" flipV="1">
            <a:off x="1547813" y="4365625"/>
            <a:ext cx="863600" cy="20161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 flipH="1" flipV="1">
            <a:off x="6011863" y="3933825"/>
            <a:ext cx="2016125" cy="2447925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>
            <a:off x="4211638" y="476250"/>
            <a:ext cx="431800" cy="3024188"/>
          </a:xfrm>
          <a:prstGeom prst="line">
            <a:avLst/>
          </a:prstGeom>
          <a:noFill/>
          <a:ln w="28575">
            <a:solidFill>
              <a:srgbClr val="E9AC6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9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9" presetID="9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 animBg="1"/>
      <p:bldP spid="12296" grpId="1" animBg="1"/>
      <p:bldP spid="12297" grpId="0" animBg="1"/>
      <p:bldP spid="12297" grpId="1" animBg="1"/>
      <p:bldP spid="12298" grpId="0" animBg="1"/>
      <p:bldP spid="1229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900113" y="1773238"/>
            <a:ext cx="741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Construite pour l'exposition universelle en commémoration de la Révolution française, le drapeau au sommet de la tour, elle a été inaugurée le 31 mars 1889.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116013" y="3860800"/>
            <a:ext cx="691197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Malgré la critique forte et sévère des intellectuels parisiens et français lors de la construction, la structure métallique est devenu aujourd'hui le symbole de Paris, attire chaque année plus de 6 millions de visiteurs</a:t>
            </a:r>
            <a:r>
              <a:rPr lang="es-ES_tradnl" sz="1600" dirty="0" smtClean="0">
                <a:solidFill>
                  <a:srgbClr val="EC9F66"/>
                </a:solidFill>
                <a:latin typeface="Times New Roman" pitchFamily="18" charset="0"/>
              </a:rPr>
              <a:t>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84213" y="260350"/>
            <a:ext cx="2592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b="1" dirty="0">
                <a:solidFill>
                  <a:srgbClr val="EC9F66"/>
                </a:solidFill>
                <a:latin typeface="Times New Roman" pitchFamily="18" charset="0"/>
              </a:rPr>
              <a:t>La </a:t>
            </a:r>
            <a:r>
              <a:rPr lang="es-ES_tradnl" sz="1400" b="1" dirty="0" smtClean="0">
                <a:solidFill>
                  <a:srgbClr val="EC9F66"/>
                </a:solidFill>
                <a:latin typeface="Times New Roman" pitchFamily="18" charset="0"/>
              </a:rPr>
              <a:t>Tour </a:t>
            </a:r>
            <a:r>
              <a:rPr lang="es-ES_tradnl" sz="1400" b="1" dirty="0">
                <a:solidFill>
                  <a:srgbClr val="EC9F66"/>
                </a:solidFill>
                <a:latin typeface="Times New Roman" pitchFamily="18" charset="0"/>
              </a:rPr>
              <a:t>Eiffel</a:t>
            </a:r>
            <a:endParaRPr lang="es-ES" sz="1400" b="1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pic>
        <p:nvPicPr>
          <p:cNvPr id="14340" name="Picture 4" descr="tour_eiffel_graphisme_18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7" y="908720"/>
            <a:ext cx="7815262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tatue_gustave_eiffel_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8481"/>
            <a:ext cx="4010025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79388" y="620713"/>
            <a:ext cx="3960812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Dans l'étude de Gustave Eiffel, dont l'activité principale est la conception des viaducs et des lignes de chemin de fer, a été mis au point la conception de la tour qui porte son nom.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79388" y="2708275"/>
            <a:ext cx="374491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« Monsieur » Eiffel Oh, quelle gloire est atteinte aujourd'hui grâce au travail des créateurs authentiques et aux exécuteurs testamentaires du projet, d'autre part tellement vilipendés à l'époque et donc ignorés!.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07950" y="5291138"/>
            <a:ext cx="42481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Je fais allusion aux ingénieurs Maurice </a:t>
            </a:r>
            <a:r>
              <a:rPr lang="fr-FR" sz="1600" dirty="0" err="1" smtClean="0">
                <a:solidFill>
                  <a:srgbClr val="EC9F66"/>
                </a:solidFill>
                <a:latin typeface="Times New Roman" pitchFamily="18" charset="0"/>
              </a:rPr>
              <a:t>Koechlin</a:t>
            </a: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 et Émile </a:t>
            </a:r>
            <a:r>
              <a:rPr lang="fr-FR" sz="1600" dirty="0" err="1" smtClean="0">
                <a:solidFill>
                  <a:srgbClr val="EC9F66"/>
                </a:solidFill>
                <a:latin typeface="Times New Roman" pitchFamily="18" charset="0"/>
              </a:rPr>
              <a:t>Nougier</a:t>
            </a: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 et l'architecte Stephen </a:t>
            </a:r>
            <a:r>
              <a:rPr lang="fr-FR" sz="1600" dirty="0" err="1" smtClean="0">
                <a:solidFill>
                  <a:srgbClr val="EC9F66"/>
                </a:solidFill>
                <a:latin typeface="Times New Roman" pitchFamily="18" charset="0"/>
              </a:rPr>
              <a:t>Sauvestre</a:t>
            </a: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, auteurs.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tour_eiffel_graphisme_13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4189412" cy="6021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076825" y="466725"/>
            <a:ext cx="359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Prévues en 1900 la destruction de la tour métallique après l'exposition, mais...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148263" y="4941888"/>
            <a:ext cx="35274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menée par la marine française avant la date fatidique du projet de démolition... des essais de transmission de radio ont sauvé de la tour.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27088" y="2349500"/>
            <a:ext cx="727233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5477B6"/>
                </a:solidFill>
                <a:latin typeface="Times New Roman" pitchFamily="18" charset="0"/>
              </a:rPr>
              <a:t>Les forces sont donc décalage de poids de 7 300 tonnes donne un résultant n'excédant ne pas le poids d'une personne assise dans un fauteuil.</a:t>
            </a:r>
            <a:endParaRPr lang="es-ES" sz="1600" dirty="0">
              <a:solidFill>
                <a:srgbClr val="5477B6"/>
              </a:solidFill>
              <a:latin typeface="Times New Roman" pitchFamily="18" charset="0"/>
            </a:endParaRPr>
          </a:p>
        </p:txBody>
      </p:sp>
      <p:pic>
        <p:nvPicPr>
          <p:cNvPr id="17412" name="Picture 4" descr="tour_eiffel_graphisme_21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692696"/>
            <a:ext cx="7815262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tour_eiffel_graphisme_26"/>
          <p:cNvPicPr>
            <a:picLocks noChangeAspect="1" noChangeArrowheads="1"/>
          </p:cNvPicPr>
          <p:nvPr/>
        </p:nvPicPr>
        <p:blipFill>
          <a:blip r:embed="rId2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0894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5003800" y="476250"/>
            <a:ext cx="36718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5477B6"/>
                </a:solidFill>
                <a:latin typeface="Times New Roman" pitchFamily="18" charset="0"/>
              </a:rPr>
              <a:t>Deux ans requis 300 monteurs pour assembler les 12 000 pièces métalliques de sa structure avec 2 500 000 rivets et…</a:t>
            </a:r>
            <a:endParaRPr lang="es-ES" sz="1600" dirty="0">
              <a:solidFill>
                <a:srgbClr val="5477B6"/>
              </a:solidFill>
              <a:latin typeface="Times New Roman" pitchFamily="18" charset="0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076825" y="5157788"/>
            <a:ext cx="36734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5477B6"/>
                </a:solidFill>
                <a:latin typeface="Times New Roman" pitchFamily="18" charset="0"/>
              </a:rPr>
              <a:t>... son inauguration a eu lieu à la date prévue, lors de l'exposition universelle de 1889.... </a:t>
            </a:r>
            <a:endParaRPr lang="es-ES" sz="1600" dirty="0">
              <a:solidFill>
                <a:srgbClr val="5477B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tour_eiffel_1"/>
          <p:cNvPicPr>
            <a:picLocks noChangeAspect="1" noChangeArrowheads="1"/>
          </p:cNvPicPr>
          <p:nvPr/>
        </p:nvPicPr>
        <p:blipFill>
          <a:blip r:embed="rId2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" y="346075"/>
            <a:ext cx="4291012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932363" y="404813"/>
            <a:ext cx="374332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La tour métallique est illuminée par 352 projecteurs de 1000 Watts et </a:t>
            </a:r>
            <a:r>
              <a:rPr lang="fr-FR" sz="1600" dirty="0" err="1" smtClean="0">
                <a:solidFill>
                  <a:srgbClr val="EC9F66"/>
                </a:solidFill>
                <a:latin typeface="Times New Roman" pitchFamily="18" charset="0"/>
              </a:rPr>
              <a:t>centalla</a:t>
            </a: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 toutes les demi-heures la nuit avec 20000 ampoules et clignotants 800.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932363" y="1989138"/>
            <a:ext cx="385127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Pour donner plus de vie et d'élégance 4 réflecteurs avec 6000 watts xénon sont allumés en permanence au sommet.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932363" y="3429000"/>
            <a:ext cx="381635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325 Mètres mesurée à partir du sol jusqu'au sommet des antennes et les visiteurs souffrant de claustrophobie dans des ascenseurs panoramiques doivent gravir 1665 marches.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932363" y="5157788"/>
            <a:ext cx="388778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fr-FR" sz="1600" dirty="0" smtClean="0">
                <a:solidFill>
                  <a:srgbClr val="EC9F66"/>
                </a:solidFill>
                <a:latin typeface="Times New Roman" pitchFamily="18" charset="0"/>
              </a:rPr>
              <a:t>La tour est exploitée par une société privée « Société Nouvelle de l' exploitation de la Tour Eiffel ", et peinte (50 tonnes de peinture) tous les 7 ans.</a:t>
            </a:r>
            <a:endParaRPr lang="es-ES" sz="1600" dirty="0">
              <a:solidFill>
                <a:srgbClr val="EC9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843213" y="836613"/>
            <a:ext cx="48244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solidFill>
                  <a:srgbClr val="E9AC63"/>
                </a:solidFill>
                <a:latin typeface="Times New Roman" pitchFamily="18" charset="0"/>
              </a:rPr>
              <a:t>À l'origine, cette vaste région était le paludisme. Le Nôtre a créé une grande Avenue, appelée Grand-Cours initialement en 1667 (l'actuel nom date de 1709).</a:t>
            </a:r>
            <a:endParaRPr lang="es-ES" sz="16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322263"/>
            <a:ext cx="14398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 dirty="0" err="1" smtClean="0">
                <a:solidFill>
                  <a:srgbClr val="E9AC63"/>
                </a:solidFill>
                <a:latin typeface="Times New Roman" pitchFamily="18" charset="0"/>
              </a:rPr>
              <a:t>L'Arc</a:t>
            </a:r>
            <a:r>
              <a:rPr lang="es-ES_tradnl" sz="1200" dirty="0" smtClean="0">
                <a:solidFill>
                  <a:srgbClr val="E9AC63"/>
                </a:solidFill>
                <a:latin typeface="Times New Roman" pitchFamily="18" charset="0"/>
              </a:rPr>
              <a:t> de </a:t>
            </a:r>
            <a:r>
              <a:rPr lang="es-ES_tradnl" sz="1200" dirty="0" err="1" smtClean="0">
                <a:solidFill>
                  <a:srgbClr val="E9AC63"/>
                </a:solidFill>
                <a:latin typeface="Times New Roman" pitchFamily="18" charset="0"/>
              </a:rPr>
              <a:t>Triomphe</a:t>
            </a:r>
            <a:endParaRPr lang="es-ES" sz="1200" dirty="0">
              <a:solidFill>
                <a:srgbClr val="E9AC63"/>
              </a:solidFill>
              <a:latin typeface="Times New Roman" pitchFamily="18" charset="0"/>
            </a:endParaRPr>
          </a:p>
        </p:txBody>
      </p:sp>
      <p:pic>
        <p:nvPicPr>
          <p:cNvPr id="2052" name="Picture 4" descr="avenue_champs_elysee_2"/>
          <p:cNvPicPr>
            <a:picLocks noChangeAspect="1" noChangeArrowheads="1"/>
          </p:cNvPicPr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" t="1160" r="830" b="2267"/>
          <a:stretch>
            <a:fillRect/>
          </a:stretch>
        </p:blipFill>
        <p:spPr bwMode="auto">
          <a:xfrm>
            <a:off x="2474639" y="459581"/>
            <a:ext cx="5184775" cy="616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Blasón de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196975"/>
            <a:ext cx="2627312" cy="329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600700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FLVTVAT NEC MERGITVR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95288" y="4652963"/>
            <a:ext cx="8569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dirty="0" smtClean="0">
                <a:solidFill>
                  <a:srgbClr val="336699"/>
                </a:solidFill>
                <a:latin typeface="Times New Roman" pitchFamily="18" charset="0"/>
              </a:rPr>
              <a:t>Les </a:t>
            </a:r>
            <a:r>
              <a:rPr lang="es-ES" dirty="0" err="1" smtClean="0">
                <a:solidFill>
                  <a:srgbClr val="336699"/>
                </a:solidFill>
                <a:latin typeface="Times New Roman" pitchFamily="18" charset="0"/>
              </a:rPr>
              <a:t>Armoiries</a:t>
            </a:r>
            <a:r>
              <a:rPr lang="es-ES" dirty="0" smtClean="0">
                <a:solidFill>
                  <a:srgbClr val="336699"/>
                </a:solidFill>
                <a:latin typeface="Times New Roman" pitchFamily="18" charset="0"/>
              </a:rPr>
              <a:t> de Paris</a:t>
            </a:r>
            <a:endParaRPr lang="es-ES" dirty="0">
              <a:solidFill>
                <a:srgbClr val="336699"/>
              </a:solidFill>
              <a:latin typeface="Times New Roman" pitchFamily="18" charset="0"/>
            </a:endParaRP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7164388" y="6021388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dirty="0" err="1" smtClean="0">
                <a:solidFill>
                  <a:srgbClr val="336699"/>
                </a:solidFill>
                <a:latin typeface="Times New Roman" pitchFamily="18" charset="0"/>
              </a:rPr>
              <a:t>Monique</a:t>
            </a:r>
            <a:r>
              <a:rPr lang="es-ES" sz="1600" dirty="0" smtClean="0">
                <a:solidFill>
                  <a:srgbClr val="336699"/>
                </a:solidFill>
                <a:latin typeface="Times New Roman" pitchFamily="18" charset="0"/>
              </a:rPr>
              <a:t>.</a:t>
            </a:r>
            <a:endParaRPr lang="es-ES" sz="1600" dirty="0">
              <a:solidFill>
                <a:srgbClr val="336699"/>
              </a:solidFill>
              <a:latin typeface="Times New Roman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403648" y="6021388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/>
              <a:t>FIN</a:t>
            </a:r>
            <a:endParaRPr lang="fr-FR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  <p:bldP spid="31750" grpId="0"/>
      <p:bldP spid="3175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1306</Words>
  <Application>Microsoft Office PowerPoint</Application>
  <PresentationFormat>Affichage à l'écran (4:3)</PresentationFormat>
  <Paragraphs>82</Paragraphs>
  <Slides>29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Times New Roman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Monique</dc:creator>
  <cp:lastModifiedBy>Monique</cp:lastModifiedBy>
  <cp:revision>16</cp:revision>
  <dcterms:created xsi:type="dcterms:W3CDTF">2007-12-06T20:50:43Z</dcterms:created>
  <dcterms:modified xsi:type="dcterms:W3CDTF">2012-03-24T07:43:21Z</dcterms:modified>
</cp:coreProperties>
</file>