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706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92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818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064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706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785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940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299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92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515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rgbClr val="3399FF"/>
            </a:gs>
            <a:gs pos="48000">
              <a:srgbClr val="2E6792"/>
            </a:gs>
            <a:gs pos="82000">
              <a:srgbClr val="3333CC"/>
            </a:gs>
            <a:gs pos="95000">
              <a:srgbClr val="006699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356E5-7301-4E50-A491-6D20A5F8E93C}" type="datetimeFigureOut">
              <a:rPr lang="fr-FR" smtClean="0"/>
              <a:t>15/03/2012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59E73-99D4-4F10-93C9-233B363AD8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463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jpeg"/><Relationship Id="rId3" Type="http://schemas.openxmlformats.org/officeDocument/2006/relationships/image" Target="../media/image10.jpeg"/><Relationship Id="rId21" Type="http://schemas.openxmlformats.org/officeDocument/2006/relationships/image" Target="../media/image28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5" Type="http://schemas.openxmlformats.org/officeDocument/2006/relationships/image" Target="../media/image32.jpg"/><Relationship Id="rId2" Type="http://schemas.openxmlformats.org/officeDocument/2006/relationships/image" Target="../media/image1.gif"/><Relationship Id="rId16" Type="http://schemas.openxmlformats.org/officeDocument/2006/relationships/image" Target="../media/image23.jpeg"/><Relationship Id="rId20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24" Type="http://schemas.openxmlformats.org/officeDocument/2006/relationships/image" Target="../media/image31.jp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23" Type="http://schemas.openxmlformats.org/officeDocument/2006/relationships/image" Target="../media/image30.jpeg"/><Relationship Id="rId10" Type="http://schemas.openxmlformats.org/officeDocument/2006/relationships/image" Target="../media/image17.jpeg"/><Relationship Id="rId19" Type="http://schemas.openxmlformats.org/officeDocument/2006/relationships/image" Target="../media/image26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Relationship Id="rId22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1.gif"/><Relationship Id="rId7" Type="http://schemas.openxmlformats.org/officeDocument/2006/relationships/image" Target="../media/image3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gif"/><Relationship Id="rId9" Type="http://schemas.openxmlformats.org/officeDocument/2006/relationships/image" Target="../media/image3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gif"/><Relationship Id="rId7" Type="http://schemas.openxmlformats.org/officeDocument/2006/relationships/image" Target="../media/image4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image" Target="../media/image46.gif"/><Relationship Id="rId7" Type="http://schemas.openxmlformats.org/officeDocument/2006/relationships/image" Target="../media/image5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3" Type="http://schemas.openxmlformats.org/officeDocument/2006/relationships/image" Target="../media/image52.gif"/><Relationship Id="rId7" Type="http://schemas.openxmlformats.org/officeDocument/2006/relationships/image" Target="../media/image5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g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g"/><Relationship Id="rId3" Type="http://schemas.openxmlformats.org/officeDocument/2006/relationships/image" Target="../media/image58.gif"/><Relationship Id="rId7" Type="http://schemas.openxmlformats.org/officeDocument/2006/relationships/image" Target="../media/image6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g"/><Relationship Id="rId5" Type="http://schemas.openxmlformats.org/officeDocument/2006/relationships/image" Target="../media/image60.jpeg"/><Relationship Id="rId4" Type="http://schemas.openxmlformats.org/officeDocument/2006/relationships/image" Target="../media/image59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g"/><Relationship Id="rId3" Type="http://schemas.openxmlformats.org/officeDocument/2006/relationships/image" Target="../media/image64.gif"/><Relationship Id="rId7" Type="http://schemas.openxmlformats.org/officeDocument/2006/relationships/image" Target="../media/image68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g"/><Relationship Id="rId5" Type="http://schemas.openxmlformats.org/officeDocument/2006/relationships/image" Target="../media/image66.jpg"/><Relationship Id="rId4" Type="http://schemas.openxmlformats.org/officeDocument/2006/relationships/image" Target="../media/image65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g"/><Relationship Id="rId3" Type="http://schemas.openxmlformats.org/officeDocument/2006/relationships/image" Target="../media/image70.gif"/><Relationship Id="rId7" Type="http://schemas.openxmlformats.org/officeDocument/2006/relationships/image" Target="../media/image7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g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g"/><Relationship Id="rId3" Type="http://schemas.openxmlformats.org/officeDocument/2006/relationships/image" Target="../media/image76.gif"/><Relationship Id="rId7" Type="http://schemas.openxmlformats.org/officeDocument/2006/relationships/image" Target="../media/image80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gif"/><Relationship Id="rId7" Type="http://schemas.openxmlformats.org/officeDocument/2006/relationships/image" Target="../media/image8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g"/><Relationship Id="rId5" Type="http://schemas.openxmlformats.org/officeDocument/2006/relationships/image" Target="../media/image84.jpg"/><Relationship Id="rId4" Type="http://schemas.openxmlformats.org/officeDocument/2006/relationships/image" Target="../media/image8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g"/><Relationship Id="rId3" Type="http://schemas.openxmlformats.org/officeDocument/2006/relationships/image" Target="../media/image88.gif"/><Relationship Id="rId7" Type="http://schemas.openxmlformats.org/officeDocument/2006/relationships/image" Target="../media/image9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g"/><Relationship Id="rId5" Type="http://schemas.openxmlformats.org/officeDocument/2006/relationships/image" Target="../media/image90.jpeg"/><Relationship Id="rId4" Type="http://schemas.openxmlformats.org/officeDocument/2006/relationships/image" Target="../media/image89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g"/><Relationship Id="rId3" Type="http://schemas.openxmlformats.org/officeDocument/2006/relationships/image" Target="../media/image94.gif"/><Relationship Id="rId7" Type="http://schemas.openxmlformats.org/officeDocument/2006/relationships/image" Target="../media/image9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g"/><Relationship Id="rId3" Type="http://schemas.openxmlformats.org/officeDocument/2006/relationships/image" Target="../media/image100.gif"/><Relationship Id="rId7" Type="http://schemas.openxmlformats.org/officeDocument/2006/relationships/image" Target="../media/image10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jpeg"/><Relationship Id="rId5" Type="http://schemas.openxmlformats.org/officeDocument/2006/relationships/image" Target="../media/image102.jpg"/><Relationship Id="rId4" Type="http://schemas.openxmlformats.org/officeDocument/2006/relationships/image" Target="../media/image10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jpg"/><Relationship Id="rId3" Type="http://schemas.openxmlformats.org/officeDocument/2006/relationships/image" Target="../media/image106.gif"/><Relationship Id="rId7" Type="http://schemas.openxmlformats.org/officeDocument/2006/relationships/image" Target="../media/image110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eg"/><Relationship Id="rId5" Type="http://schemas.openxmlformats.org/officeDocument/2006/relationships/image" Target="../media/image108.jpg"/><Relationship Id="rId4" Type="http://schemas.openxmlformats.org/officeDocument/2006/relationships/image" Target="../media/image107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jpg"/><Relationship Id="rId3" Type="http://schemas.openxmlformats.org/officeDocument/2006/relationships/image" Target="../media/image112.gif"/><Relationship Id="rId7" Type="http://schemas.openxmlformats.org/officeDocument/2006/relationships/image" Target="../media/image11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5.jpg"/><Relationship Id="rId5" Type="http://schemas.openxmlformats.org/officeDocument/2006/relationships/image" Target="../media/image114.jpeg"/><Relationship Id="rId4" Type="http://schemas.openxmlformats.org/officeDocument/2006/relationships/image" Target="../media/image113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JPG"/><Relationship Id="rId3" Type="http://schemas.openxmlformats.org/officeDocument/2006/relationships/image" Target="../media/image118.gif"/><Relationship Id="rId7" Type="http://schemas.openxmlformats.org/officeDocument/2006/relationships/image" Target="../media/image12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jpg"/><Relationship Id="rId5" Type="http://schemas.openxmlformats.org/officeDocument/2006/relationships/image" Target="../media/image120.JPG"/><Relationship Id="rId4" Type="http://schemas.openxmlformats.org/officeDocument/2006/relationships/image" Target="../media/image119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3" Type="http://schemas.openxmlformats.org/officeDocument/2006/relationships/image" Target="../media/image124.gif"/><Relationship Id="rId7" Type="http://schemas.openxmlformats.org/officeDocument/2006/relationships/image" Target="../media/image1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7.jpeg"/><Relationship Id="rId5" Type="http://schemas.openxmlformats.org/officeDocument/2006/relationships/image" Target="../media/image126.jpg"/><Relationship Id="rId4" Type="http://schemas.openxmlformats.org/officeDocument/2006/relationships/image" Target="../media/image12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2177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539552" y="3219822"/>
            <a:ext cx="7848872" cy="132343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Tangerois dans le Monde / Tangerinos por el Mundo  </a:t>
            </a:r>
            <a:r>
              <a:rPr lang="fr-FR" sz="44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</a:rPr>
              <a:t>8</a:t>
            </a:r>
            <a:endParaRPr lang="fr-FR" sz="40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24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vortex dir="r"/>
        <p:sndAc>
          <p:stSnd>
            <p:snd r:embed="rId2" name="Hatikvah_Barbara_Streisand_Canta.wav"/>
          </p:stSnd>
        </p:sndAc>
      </p:transition>
    </mc:Choice>
    <mc:Fallback>
      <p:transition spd="slow" advTm="12000">
        <p:fade/>
        <p:sndAc>
          <p:stSnd>
            <p:snd r:embed="rId2" name="Hatikvah_Barbara_Streisand_Can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95536" y="339502"/>
            <a:ext cx="8280920" cy="144655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4400" smtClean="0">
                <a:solidFill>
                  <a:srgbClr val="FFFF00"/>
                </a:solidFill>
                <a:latin typeface="Brush Script MT" pitchFamily="66" charset="0"/>
              </a:rPr>
              <a:t>Présentation de nos Amis Tangérois, résidant en Israel</a:t>
            </a:r>
            <a:endParaRPr lang="fr-FR" sz="44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011" y="2584441"/>
            <a:ext cx="1969977" cy="123123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13339"/>
            <a:ext cx="2736304" cy="2705327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337" y="2248528"/>
            <a:ext cx="2665119" cy="2634948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51958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7000">
        <p14:shred/>
      </p:transition>
    </mc:Choice>
    <mc:Fallback>
      <p:transition spd="slow" advTm="8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23478"/>
            <a:ext cx="3008313" cy="871538"/>
          </a:xfrm>
        </p:spPr>
        <p:txBody>
          <a:bodyPr>
            <a:prstTxWarp prst="textTriangle">
              <a:avLst/>
            </a:prstTxWarp>
            <a:norm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Celticmd" pitchFamily="34" charset="0"/>
              </a:rPr>
              <a:t>Israel</a:t>
            </a:r>
            <a:endParaRPr lang="fr-FR" sz="4000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888100"/>
            <a:ext cx="5111750" cy="3022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5536" y="1275606"/>
            <a:ext cx="3008313" cy="3518297"/>
          </a:xfrm>
        </p:spPr>
        <p:txBody>
          <a:bodyPr>
            <a:norm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Brush Script MT" pitchFamily="66" charset="0"/>
              </a:rPr>
              <a:t>En 1948, Israel c’était ça !</a:t>
            </a:r>
          </a:p>
          <a:p>
            <a:pPr algn="ctr"/>
            <a:endParaRPr lang="fr-FR" sz="4000">
              <a:solidFill>
                <a:srgbClr val="FFFF00"/>
              </a:solidFill>
              <a:latin typeface="Brush Script MT" pitchFamily="66" charset="0"/>
            </a:endParaRPr>
          </a:p>
          <a:p>
            <a:pPr algn="ctr"/>
            <a:r>
              <a:rPr lang="fr-FR" sz="4000" smtClean="0">
                <a:solidFill>
                  <a:srgbClr val="FFFF00"/>
                </a:solidFill>
                <a:latin typeface="Brush Script MT" pitchFamily="66" charset="0"/>
              </a:rPr>
              <a:t>un Désert</a:t>
            </a:r>
            <a:endParaRPr lang="fr-FR" sz="40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742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832">
        <p14:ripple/>
        <p:sndAc>
          <p:stSnd>
            <p:snd r:embed="rId2" name="Untitled[1].wav"/>
          </p:stSnd>
        </p:sndAc>
      </p:transition>
    </mc:Choice>
    <mc:Fallback>
      <p:transition spd="slow" advTm="13832">
        <p:fade/>
        <p:sndAc>
          <p:stSnd>
            <p:snd r:embed="rId2" name="Untitled[1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482600"/>
            <a:ext cx="5111750" cy="3833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5536" y="1995686"/>
            <a:ext cx="2818655" cy="2454921"/>
          </a:xfrm>
        </p:spPr>
        <p:txBody>
          <a:bodyPr>
            <a:prstTxWarp prst="textPlain">
              <a:avLst/>
            </a:prstTxWarp>
            <a:norm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En 1948, Miles de Judios se sumaron para levantar Israel</a:t>
            </a:r>
            <a:endParaRPr lang="fr-FR" sz="32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Triangle">
              <a:avLst/>
            </a:prstTxWarp>
            <a:norm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Celticmd" pitchFamily="34" charset="0"/>
              </a:rPr>
              <a:t>Israel</a:t>
            </a:r>
            <a:endParaRPr lang="fr-FR" sz="4000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37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982">
        <p14:ripple/>
      </p:transition>
    </mc:Choice>
    <mc:Fallback xmlns="">
      <p:transition spd="slow" advTm="129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482600"/>
            <a:ext cx="5111750" cy="3833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995686"/>
            <a:ext cx="2746647" cy="2598937"/>
          </a:xfrm>
        </p:spPr>
        <p:txBody>
          <a:bodyPr>
            <a:norm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Desde 1948, La Nacion se edifica y despues se cuida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Triangle">
              <a:avLst/>
            </a:prstTxWarp>
            <a:norm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Celticmd" pitchFamily="34" charset="0"/>
              </a:rPr>
              <a:t>Israel</a:t>
            </a:r>
            <a:endParaRPr lang="fr-FR" sz="4000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04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680">
        <p14:ripple/>
      </p:transition>
    </mc:Choice>
    <mc:Fallback xmlns="">
      <p:transition spd="slow" advTm="136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717285"/>
            <a:ext cx="5111750" cy="3364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7544" y="1851670"/>
            <a:ext cx="2602631" cy="2526929"/>
          </a:xfrm>
        </p:spPr>
        <p:txBody>
          <a:bodyPr>
            <a:normAutofit/>
          </a:bodyPr>
          <a:lstStyle/>
          <a:p>
            <a:pPr algn="ctr"/>
            <a:r>
              <a:rPr lang="fr-FR" sz="2000" smtClean="0">
                <a:solidFill>
                  <a:srgbClr val="FFFF00"/>
                </a:solidFill>
                <a:latin typeface="Brush Script MT" pitchFamily="66" charset="0"/>
              </a:rPr>
              <a:t>Voici le Résultat !</a:t>
            </a:r>
          </a:p>
          <a:p>
            <a:pPr algn="ctr"/>
            <a:r>
              <a:rPr lang="fr-FR" sz="2000" smtClean="0">
                <a:solidFill>
                  <a:srgbClr val="FFFF00"/>
                </a:solidFill>
                <a:latin typeface="Brush Script MT" pitchFamily="66" charset="0"/>
              </a:rPr>
              <a:t>C’est aussi grâce à vous tous chers amis Tangérois, que cette grande Nation se développe !</a:t>
            </a:r>
          </a:p>
          <a:p>
            <a:pPr algn="ctr"/>
            <a:r>
              <a:rPr lang="fr-FR" sz="2000" smtClean="0">
                <a:solidFill>
                  <a:srgbClr val="FFFF00"/>
                </a:solidFill>
                <a:latin typeface="Brush Script MT" pitchFamily="66" charset="0"/>
              </a:rPr>
              <a:t>Hommage à vous !</a:t>
            </a:r>
          </a:p>
          <a:p>
            <a:pPr algn="ctr"/>
            <a:r>
              <a:rPr lang="fr-FR" sz="2000" smtClean="0">
                <a:solidFill>
                  <a:srgbClr val="FFFF00"/>
                </a:solidFill>
                <a:latin typeface="Brush Script MT" pitchFamily="66" charset="0"/>
              </a:rPr>
              <a:t>Soyez Fier</a:t>
            </a:r>
            <a:endParaRPr lang="fr-FR" sz="2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prstTxWarp prst="textTriangle">
              <a:avLst/>
            </a:prstTxWarp>
            <a:norm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Celticmd" pitchFamily="34" charset="0"/>
              </a:rPr>
              <a:t>Israel</a:t>
            </a:r>
            <a:endParaRPr lang="fr-FR" sz="4000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00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1435">
        <p14:ripple/>
      </p:transition>
    </mc:Choice>
    <mc:Fallback xmlns="">
      <p:transition spd="slow" advTm="214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numCol="1">
            <a:prstTxWarp prst="textTriangl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smtClean="0">
                <a:solidFill>
                  <a:srgbClr val="FFFF00"/>
                </a:solidFill>
                <a:latin typeface="Celticmd" pitchFamily="34" charset="0"/>
              </a:rPr>
              <a:t>Israel</a:t>
            </a:r>
            <a:endParaRPr lang="fr-FR" sz="40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39552" y="1491630"/>
            <a:ext cx="2736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Faisons, si vous le voulez bien, un tour dans ce beau Pays !</a:t>
            </a:r>
          </a:p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Admirez la Beauté !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5" name="Picture 4" descr="Portada pa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19622"/>
            <a:ext cx="4835858" cy="2376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103948" y="317390"/>
            <a:ext cx="4192836" cy="646331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La  Terre Promise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7" name="Picture 4" descr="1-Acre -2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410" y="1491630"/>
            <a:ext cx="5430061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995936" y="3427378"/>
            <a:ext cx="44644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ACRE – CIUDADELA FORTIFICADA</a:t>
            </a:r>
          </a:p>
        </p:txBody>
      </p:sp>
      <p:pic>
        <p:nvPicPr>
          <p:cNvPr id="9" name="Picture 4" descr="2-Beit Shea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23" y="1537034"/>
            <a:ext cx="4910809" cy="27629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103948" y="3132664"/>
            <a:ext cx="4284476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BEIT SHEAM – CIUDAD ROMANA</a:t>
            </a:r>
          </a:p>
        </p:txBody>
      </p:sp>
      <p:pic>
        <p:nvPicPr>
          <p:cNvPr id="11" name="Picture 4" descr="3-Belen-rura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798" y="1491630"/>
            <a:ext cx="5314650" cy="28083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4489688" y="1632406"/>
            <a:ext cx="33115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002060"/>
                </a:solidFill>
                <a:latin typeface="Baskerville Old Face" pitchFamily="18" charset="0"/>
              </a:rPr>
              <a:t>BELEN RURAL</a:t>
            </a:r>
          </a:p>
        </p:txBody>
      </p:sp>
      <p:pic>
        <p:nvPicPr>
          <p:cNvPr id="13" name="Picture 4" descr="5- Estrella 14 puntas -Lugar del nacimiento jesu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4" y="1510340"/>
            <a:ext cx="5285934" cy="27896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3963750" y="2067694"/>
            <a:ext cx="43924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LUGAR DE NACIMIENTO DE JESUS – ESTRELLA DE LAS 14 PUNTAS</a:t>
            </a:r>
          </a:p>
        </p:txBody>
      </p:sp>
      <p:pic>
        <p:nvPicPr>
          <p:cNvPr id="15" name="Picture 4" descr="7-ein-karem-638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4" y="1491630"/>
            <a:ext cx="5285934" cy="28083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4132792" y="2992854"/>
            <a:ext cx="402531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EIN KAREM – CIUDAD NATAL DE S. JUAN BAUTISTA</a:t>
            </a:r>
          </a:p>
        </p:txBody>
      </p:sp>
      <p:pic>
        <p:nvPicPr>
          <p:cNvPr id="17" name="Picture 4" descr="8-haifa-costa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799" y="1510341"/>
            <a:ext cx="5314650" cy="2789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4941598" y="1702495"/>
            <a:ext cx="2305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COSTA DE HAIFA</a:t>
            </a:r>
          </a:p>
        </p:txBody>
      </p:sp>
      <p:pic>
        <p:nvPicPr>
          <p:cNvPr id="19" name="Picture 4" descr="9-Centro mundial  Bahaí - Monte Carmelo - Haif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5" y="1554075"/>
            <a:ext cx="5285934" cy="2801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4238218" y="1652859"/>
            <a:ext cx="324035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0070C0"/>
                </a:solidFill>
                <a:latin typeface="Baskerville Old Face" pitchFamily="18" charset="0"/>
              </a:rPr>
              <a:t>CENTRO BAHAI – MONTE CARMELO - HAIFA</a:t>
            </a:r>
          </a:p>
        </p:txBody>
      </p:sp>
      <p:pic>
        <p:nvPicPr>
          <p:cNvPr id="21" name="Picture 4" descr="10a-jericho-israel-0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5" y="1524861"/>
            <a:ext cx="5285933" cy="28191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5436096" y="1628924"/>
            <a:ext cx="2520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JERICO</a:t>
            </a:r>
          </a:p>
        </p:txBody>
      </p:sp>
      <p:pic>
        <p:nvPicPr>
          <p:cNvPr id="23" name="Picture 4" descr="11 - Jerusalem imagenes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198" y="1510850"/>
            <a:ext cx="5258501" cy="2815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4261798" y="3316020"/>
            <a:ext cx="403498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JERUSALEN ANTIGUO Y MODERNO</a:t>
            </a:r>
          </a:p>
        </p:txBody>
      </p:sp>
      <p:pic>
        <p:nvPicPr>
          <p:cNvPr id="25" name="Picture 4" descr="Olivos milenarios - huerto de gethsemani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151" y="1463128"/>
            <a:ext cx="5295548" cy="28236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4132792" y="1628924"/>
            <a:ext cx="410515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OLIVOS MILENARIOS – HUERTO DE LOS OLIVOS</a:t>
            </a:r>
          </a:p>
        </p:txBody>
      </p:sp>
      <p:pic>
        <p:nvPicPr>
          <p:cNvPr id="27" name="Picture 4" descr="21a-kotel-western-wall-0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762" y="1463128"/>
            <a:ext cx="5265686" cy="28628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261798" y="1628923"/>
            <a:ext cx="36113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EL MURO DE LAS LAMENTACIONES</a:t>
            </a:r>
          </a:p>
        </p:txBody>
      </p:sp>
      <p:pic>
        <p:nvPicPr>
          <p:cNvPr id="29" name="Picture 5" descr="23-Torre de david - herodes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4" y="1503543"/>
            <a:ext cx="5285934" cy="2783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4112511" y="1792668"/>
            <a:ext cx="2520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TORRE DE DAVID</a:t>
            </a:r>
          </a:p>
        </p:txBody>
      </p:sp>
      <p:pic>
        <p:nvPicPr>
          <p:cNvPr id="31" name="Picture 4" descr="01PortaDiDamascoBi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762" y="1554075"/>
            <a:ext cx="5265686" cy="27327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4132792" y="1702495"/>
            <a:ext cx="411577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0070C0"/>
                </a:solidFill>
                <a:latin typeface="Baskerville Old Face" pitchFamily="18" charset="0"/>
              </a:rPr>
              <a:t>BAB AL-’AMUD - PUERTA DE DAMASCO</a:t>
            </a:r>
          </a:p>
        </p:txBody>
      </p:sp>
      <p:pic>
        <p:nvPicPr>
          <p:cNvPr id="33" name="Picture 4" descr="28-Knesset - Parlamento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541" y="1554075"/>
            <a:ext cx="5250907" cy="27662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4187860" y="1819951"/>
            <a:ext cx="3878129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KNESSET - PAR</a:t>
            </a:r>
            <a:r>
              <a:rPr lang="es-ES" b="1">
                <a:solidFill>
                  <a:srgbClr val="FFFF00"/>
                </a:solidFill>
                <a:latin typeface="Baskerville Old Face" pitchFamily="18" charset="0"/>
              </a:rPr>
              <a:t>L</a:t>
            </a: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AMENTO</a:t>
            </a:r>
          </a:p>
        </p:txBody>
      </p:sp>
      <p:pic>
        <p:nvPicPr>
          <p:cNvPr id="35" name="Picture 4" descr="29-Vista aerea de Yad Vashem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4" y="1491072"/>
            <a:ext cx="5259568" cy="28492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3727518" y="1702494"/>
            <a:ext cx="483585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VISTA AEREA DE YAD VASHEM – EN MEMORIA DEL HOLOCAUSTO</a:t>
            </a:r>
          </a:p>
        </p:txBody>
      </p:sp>
      <p:pic>
        <p:nvPicPr>
          <p:cNvPr id="37" name="Picture 4" descr="33Museo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540" y="1529881"/>
            <a:ext cx="5224541" cy="27569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4869986" y="1812280"/>
            <a:ext cx="244827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MUSEO DE ISRAEL</a:t>
            </a:r>
          </a:p>
        </p:txBody>
      </p:sp>
      <p:pic>
        <p:nvPicPr>
          <p:cNvPr id="39" name="Picture 4" descr="37-noche en tel-aviv-israel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811" y="1529881"/>
            <a:ext cx="5211270" cy="27378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5141953" y="1840994"/>
            <a:ext cx="33846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LA NOCHE EN TEL-AVIV</a:t>
            </a:r>
          </a:p>
        </p:txBody>
      </p:sp>
      <p:pic>
        <p:nvPicPr>
          <p:cNvPr id="41" name="Picture 4" descr="39a-sea_of_galilee_dusk_from_tiberias_israel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811" y="1515027"/>
            <a:ext cx="5211270" cy="28052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 Box 6"/>
          <p:cNvSpPr txBox="1">
            <a:spLocks noChangeArrowheads="1"/>
          </p:cNvSpPr>
          <p:nvPr/>
        </p:nvSpPr>
        <p:spPr bwMode="auto">
          <a:xfrm>
            <a:off x="3747815" y="1702495"/>
            <a:ext cx="469496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MAR DE GALILEA – LAGO TIBERIADES O LAGO DE GENESARET</a:t>
            </a:r>
          </a:p>
        </p:txBody>
      </p:sp>
      <p:pic>
        <p:nvPicPr>
          <p:cNvPr id="43" name="Picture 4" descr="Basilica anunciacion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828" y="1537034"/>
            <a:ext cx="5227254" cy="27629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 Box 5"/>
          <p:cNvSpPr txBox="1">
            <a:spLocks noChangeArrowheads="1"/>
          </p:cNvSpPr>
          <p:nvPr/>
        </p:nvSpPr>
        <p:spPr bwMode="auto">
          <a:xfrm>
            <a:off x="4122818" y="1744528"/>
            <a:ext cx="40909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BASILICA DE LA ANUNCIACION - NAZARET</a:t>
            </a:r>
          </a:p>
        </p:txBody>
      </p:sp>
      <p:pic>
        <p:nvPicPr>
          <p:cNvPr id="45" name="Picture 4" descr="44-vista-parcial-eilat-israel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761" y="1495108"/>
            <a:ext cx="5288937" cy="2820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743656" y="1680141"/>
            <a:ext cx="34733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Baskerville Old Face" pitchFamily="18" charset="0"/>
              </a:rPr>
              <a:t>EILAT AL SUR DE ISRAEL EN EL MAR ROJO</a:t>
            </a:r>
          </a:p>
        </p:txBody>
      </p:sp>
      <p:pic>
        <p:nvPicPr>
          <p:cNvPr id="47" name="Image 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781" y="1547278"/>
            <a:ext cx="5202299" cy="2758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8" name="ZoneTexte 47"/>
          <p:cNvSpPr txBox="1"/>
          <p:nvPr/>
        </p:nvSpPr>
        <p:spPr>
          <a:xfrm>
            <a:off x="3946211" y="1702495"/>
            <a:ext cx="2853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askerville Old Face" pitchFamily="18" charset="0"/>
              </a:rPr>
              <a:t>Ashdod</a:t>
            </a:r>
            <a:endParaRPr lang="fr-FR">
              <a:solidFill>
                <a:srgbClr val="FFFF00"/>
              </a:solidFill>
              <a:latin typeface="Baskerville Old Face" pitchFamily="18" charset="0"/>
            </a:endParaRPr>
          </a:p>
        </p:txBody>
      </p:sp>
      <p:pic>
        <p:nvPicPr>
          <p:cNvPr id="49" name="Image 48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811" y="1524861"/>
            <a:ext cx="5211271" cy="2777191"/>
          </a:xfrm>
          <a:prstGeom prst="rect">
            <a:avLst/>
          </a:prstGeom>
        </p:spPr>
      </p:pic>
      <p:sp>
        <p:nvSpPr>
          <p:cNvPr id="50" name="ZoneTexte 49"/>
          <p:cNvSpPr txBox="1"/>
          <p:nvPr/>
        </p:nvSpPr>
        <p:spPr>
          <a:xfrm>
            <a:off x="4076877" y="1581026"/>
            <a:ext cx="1950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askerville Old Face" pitchFamily="18" charset="0"/>
              </a:rPr>
              <a:t>Netanya</a:t>
            </a:r>
            <a:endParaRPr lang="fr-FR">
              <a:solidFill>
                <a:srgbClr val="FFFF00"/>
              </a:solidFill>
              <a:latin typeface="Baskerville Old Face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522781" y="1547278"/>
            <a:ext cx="5202299" cy="2720461"/>
          </a:xfrm>
          <a:prstGeom prst="rect">
            <a:avLst/>
          </a:prstGeom>
          <a:solidFill>
            <a:schemeClr val="tx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ZoneTexte 51"/>
          <p:cNvSpPr txBox="1"/>
          <p:nvPr/>
        </p:nvSpPr>
        <p:spPr>
          <a:xfrm>
            <a:off x="3635896" y="1681917"/>
            <a:ext cx="49078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Chers Amis, excusez-moi, d’inclure ce commentaire dans ce pps/vidéo, mais, je viens d’apprendre, que depuis deux jours vous êtes bombardés sans arrêt par des roquettes, tirées depuis Gaza ! C’est vraiment désolant ! De crier et d’écrire tout le temps ! Paix ! Paix ! Paix !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Des criminels, terroristes, assassins ! N’écoutent pas !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J’espère de bon cœur, que vous vous en sortirez comme d’habitudes ! Courage les amis !</a:t>
            </a:r>
            <a:endParaRPr lang="fr-FR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73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64978">
        <p14:glitter pattern="hexagon"/>
      </p:transition>
    </mc:Choice>
    <mc:Fallback xmlns="">
      <p:transition spd="slow" advTm="1649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0"/>
                            </p:stCondLst>
                            <p:childTnLst>
                              <p:par>
                                <p:cTn id="60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1000"/>
                            </p:stCondLst>
                            <p:childTnLst>
                              <p:par>
                                <p:cTn id="73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7000"/>
                            </p:stCondLst>
                            <p:childTnLst>
                              <p:par>
                                <p:cTn id="86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3000"/>
                            </p:stCondLst>
                            <p:childTnLst>
                              <p:par>
                                <p:cTn id="99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12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5000"/>
                            </p:stCondLst>
                            <p:childTnLst>
                              <p:par>
                                <p:cTn id="125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1000"/>
                            </p:stCondLst>
                            <p:childTnLst>
                              <p:par>
                                <p:cTn id="138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67000"/>
                            </p:stCondLst>
                            <p:childTnLst>
                              <p:par>
                                <p:cTn id="151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73000"/>
                            </p:stCondLst>
                            <p:childTnLst>
                              <p:par>
                                <p:cTn id="176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9000"/>
                            </p:stCondLst>
                            <p:childTnLst>
                              <p:par>
                                <p:cTn id="189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85000"/>
                            </p:stCondLst>
                            <p:childTnLst>
                              <p:par>
                                <p:cTn id="202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91000"/>
                            </p:stCondLst>
                            <p:childTnLst>
                              <p:par>
                                <p:cTn id="215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97000"/>
                            </p:stCondLst>
                            <p:childTnLst>
                              <p:par>
                                <p:cTn id="228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103000"/>
                            </p:stCondLst>
                            <p:childTnLst>
                              <p:par>
                                <p:cTn id="241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09000"/>
                            </p:stCondLst>
                            <p:childTnLst>
                              <p:par>
                                <p:cTn id="254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15000"/>
                            </p:stCondLst>
                            <p:childTnLst>
                              <p:par>
                                <p:cTn id="267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121000"/>
                            </p:stCondLst>
                            <p:childTnLst>
                              <p:par>
                                <p:cTn id="280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127000"/>
                            </p:stCondLst>
                            <p:childTnLst>
                              <p:par>
                                <p:cTn id="293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133000"/>
                            </p:stCondLst>
                            <p:childTnLst>
                              <p:par>
                                <p:cTn id="306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39000"/>
                            </p:stCondLst>
                            <p:childTnLst>
                              <p:par>
                                <p:cTn id="319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0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3" dur="20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6" dur="20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6" grpId="0"/>
      <p:bldP spid="6" grpId="1"/>
      <p:bldP spid="8" grpId="0"/>
      <p:bldP spid="8" grpId="1"/>
      <p:bldP spid="10" grpId="0"/>
      <p:bldP spid="10" grpId="1"/>
      <p:bldP spid="12" grpId="0"/>
      <p:bldP spid="12" grpId="1"/>
      <p:bldP spid="14" grpId="0"/>
      <p:bldP spid="14" grpId="1"/>
      <p:bldP spid="16" grpId="0"/>
      <p:bldP spid="16" grpId="1"/>
      <p:bldP spid="18" grpId="0"/>
      <p:bldP spid="18" grpId="1"/>
      <p:bldP spid="20" grpId="0"/>
      <p:bldP spid="20" grpId="1"/>
      <p:bldP spid="22" grpId="0"/>
      <p:bldP spid="22" grpId="1"/>
      <p:bldP spid="24" grpId="0"/>
      <p:bldP spid="24" grpId="1"/>
      <p:bldP spid="26" grpId="0"/>
      <p:bldP spid="26" grpId="1"/>
      <p:bldP spid="28" grpId="0"/>
      <p:bldP spid="28" grpId="1"/>
      <p:bldP spid="30" grpId="0"/>
      <p:bldP spid="30" grpId="1"/>
      <p:bldP spid="32" grpId="0"/>
      <p:bldP spid="32" grpId="1"/>
      <p:bldP spid="34" grpId="0"/>
      <p:bldP spid="34" grpId="1"/>
      <p:bldP spid="36" grpId="0"/>
      <p:bldP spid="36" grpId="1"/>
      <p:bldP spid="38" grpId="0"/>
      <p:bldP spid="38" grpId="1"/>
      <p:bldP spid="40" grpId="0"/>
      <p:bldP spid="40" grpId="1"/>
      <p:bldP spid="42" grpId="0"/>
      <p:bldP spid="42" grpId="1"/>
      <p:bldP spid="44" grpId="0"/>
      <p:bldP spid="44" grpId="1"/>
      <p:bldP spid="46" grpId="0"/>
      <p:bldP spid="46" grpId="1"/>
      <p:bldP spid="48" grpId="0"/>
      <p:bldP spid="48" grpId="1"/>
      <p:bldP spid="50" grpId="0"/>
      <p:bldP spid="50" grpId="1"/>
      <p:bldP spid="51" grpId="0" animBg="1"/>
      <p:bldP spid="5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Présentation de Nos Amis Tangérois, résident en Israel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963" y="843558"/>
            <a:ext cx="4692010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5536" y="1347614"/>
            <a:ext cx="3008313" cy="3518297"/>
          </a:xfrm>
        </p:spPr>
        <p:txBody>
          <a:bodyPr>
            <a:noAutofit/>
          </a:bodyPr>
          <a:lstStyle/>
          <a:p>
            <a:pPr algn="ctr"/>
            <a:r>
              <a:rPr lang="fr-FR" sz="1600" smtClean="0">
                <a:solidFill>
                  <a:srgbClr val="FFFF00"/>
                </a:solidFill>
                <a:latin typeface="Brush Script MT" pitchFamily="66" charset="0"/>
              </a:rPr>
              <a:t>S’agissant d’Istrael, Et Dieu seul le sait, que nous sommes tous très attachés à cette Terre Promise, j’ai voulu, dans la mesure du possible,  faire participer, un maximum de Tangérois, amis, qui ont quitté le Maroc, pour contribuer, au développement de ce merveilleux pays ! Je me vois mal, à la fin de la réalisation de ce pps, de  supprimer des photos de tel ou untel !</a:t>
            </a:r>
          </a:p>
          <a:p>
            <a:pPr algn="ctr"/>
            <a:r>
              <a:rPr lang="fr-FR" sz="1600" smtClean="0">
                <a:solidFill>
                  <a:srgbClr val="FFFF00"/>
                </a:solidFill>
                <a:latin typeface="Brush Script MT" pitchFamily="66" charset="0"/>
              </a:rPr>
              <a:t>Les personnes concernées sont tous des membres de la web « Sefarade »</a:t>
            </a:r>
          </a:p>
          <a:p>
            <a:pPr algn="ctr"/>
            <a:r>
              <a:rPr lang="fr-FR" sz="1600" smtClean="0">
                <a:solidFill>
                  <a:srgbClr val="FFFF00"/>
                </a:solidFill>
                <a:latin typeface="Brush Script MT" pitchFamily="66" charset="0"/>
              </a:rPr>
              <a:t>Pour ceux qui n’aparaissent pas, je le regrette, c’est du à un manque de photo.</a:t>
            </a:r>
            <a:endParaRPr lang="fr-FR" sz="16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4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60"/>
    </mc:Choice>
    <mc:Fallback xmlns="">
      <p:transition spd="slow" advTm="45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323528" y="3795886"/>
            <a:ext cx="2664296" cy="954107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Anna Gavizon et son époux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4401"/>
            <a:ext cx="3672408" cy="2754306"/>
          </a:xfrm>
          <a:prstGeom prst="rect">
            <a:avLst/>
          </a:prstGeom>
        </p:spPr>
      </p:pic>
      <p:sp>
        <p:nvSpPr>
          <p:cNvPr id="3" name="Arrondir un rectangle avec un coin diagonal 2"/>
          <p:cNvSpPr/>
          <p:nvPr/>
        </p:nvSpPr>
        <p:spPr>
          <a:xfrm>
            <a:off x="3491880" y="339502"/>
            <a:ext cx="2520280" cy="1584176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6372200" y="339502"/>
            <a:ext cx="2520280" cy="1584176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3491880" y="3165817"/>
            <a:ext cx="2520280" cy="1584176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6372200" y="3165817"/>
            <a:ext cx="2520280" cy="1584176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3779912" y="1185987"/>
            <a:ext cx="4752528" cy="3151133"/>
          </a:xfrm>
          <a:prstGeom prst="round2Diag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5004048" y="1190136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La Star</a:t>
            </a:r>
            <a:endParaRPr lang="fr-FR" sz="32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9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9025">
        <p14:ripple/>
        <p:sndAc>
          <p:stSnd>
            <p:snd r:embed="rId2" name="Musique pour Tangerinos Israel.wav"/>
          </p:stSnd>
        </p:sndAc>
      </p:transition>
    </mc:Choice>
    <mc:Fallback>
      <p:transition spd="slow" advTm="39025">
        <p:fade/>
        <p:sndAc>
          <p:stSnd>
            <p:snd r:embed="rId2" name="Musique pour Tangerinos Isra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3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4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66" y="115872"/>
            <a:ext cx="8784976" cy="49041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96" y="1491630"/>
            <a:ext cx="3360373" cy="252028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7544" y="4007146"/>
            <a:ext cx="2736304" cy="58477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Estrella &amp; </a:t>
            </a:r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Elie</a:t>
            </a:r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 Lagrissy</a:t>
            </a:r>
            <a:endParaRPr lang="fr-FR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2" name="Arrondir un rectangle avec un coin diagonal 1"/>
          <p:cNvSpPr/>
          <p:nvPr/>
        </p:nvSpPr>
        <p:spPr>
          <a:xfrm>
            <a:off x="3347864" y="411510"/>
            <a:ext cx="2736304" cy="1728192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209711" y="411510"/>
            <a:ext cx="2736304" cy="1728192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347864" y="2931790"/>
            <a:ext cx="2736304" cy="1728192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209711" y="2931790"/>
            <a:ext cx="2736304" cy="1728192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655448" y="1059582"/>
            <a:ext cx="2857440" cy="3674382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679424" y="228585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La Star « Le Facteur de Leoncito »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27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21">
        <p14:ripple/>
      </p:transition>
    </mc:Choice>
    <mc:Fallback xmlns="">
      <p:transition spd="slow" advTm="400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  <p:bldP spid="2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71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99922"/>
            <a:ext cx="3648067" cy="27360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63385" y="3795886"/>
            <a:ext cx="2880320" cy="830997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Azoulay Momy &amp; son Epouse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545552" y="443770"/>
            <a:ext cx="2538616" cy="1540684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3563888" y="2849043"/>
            <a:ext cx="2520280" cy="1512168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6346954" y="2849043"/>
            <a:ext cx="2520280" cy="1512168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3707904" y="5300566"/>
            <a:ext cx="2520280" cy="151216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6348718" y="455002"/>
            <a:ext cx="2520280" cy="1540684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4968044" y="987574"/>
            <a:ext cx="2556284" cy="3373637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4910148" y="452681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Les Artistes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1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2171">
        <p14:ripple/>
      </p:transition>
    </mc:Choice>
    <mc:Fallback xmlns="">
      <p:transition spd="slow" advTm="421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00" y="1316935"/>
            <a:ext cx="3336032" cy="250202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5536" y="3939902"/>
            <a:ext cx="3134896" cy="46166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Reina &amp; Yacob Benhayon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3779912" y="411510"/>
            <a:ext cx="2448272" cy="1584176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444208" y="411510"/>
            <a:ext cx="2448272" cy="1584176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779912" y="2817391"/>
            <a:ext cx="2448272" cy="1584176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426830" y="2817391"/>
            <a:ext cx="2448272" cy="1584176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3779912" y="1059582"/>
            <a:ext cx="5040560" cy="3240360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427984" y="483518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Les Artistes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1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1310">
        <p14:ripple/>
      </p:transition>
    </mc:Choice>
    <mc:Fallback xmlns="">
      <p:transition spd="slow" advTm="41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3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028" y="911890"/>
            <a:ext cx="4416152" cy="331211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20" y="3651870"/>
            <a:ext cx="2880320" cy="830997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Abraham Benoliel &amp; son Epouse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347864" y="555526"/>
            <a:ext cx="2592288" cy="1440160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228184" y="555526"/>
            <a:ext cx="2592288" cy="1440160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347864" y="2783844"/>
            <a:ext cx="2592288" cy="1440160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228184" y="2783844"/>
            <a:ext cx="2592288" cy="1440160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644008" y="987573"/>
            <a:ext cx="2808312" cy="3600401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5004048" y="1044773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Les Artistes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1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554">
        <p14:ripple/>
      </p:transition>
    </mc:Choice>
    <mc:Fallback xmlns="">
      <p:transition spd="slow" advTm="395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72919"/>
            <a:ext cx="3720075" cy="279005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95536" y="3795886"/>
            <a:ext cx="3312368" cy="46166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Yacob Benolol &amp; son Epouse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899587" y="411510"/>
            <a:ext cx="2328597" cy="1512168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384526" y="411510"/>
            <a:ext cx="2328597" cy="1512168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918555" y="2745383"/>
            <a:ext cx="2328597" cy="1512168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384526" y="2745383"/>
            <a:ext cx="2328597" cy="1512168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3918555" y="987574"/>
            <a:ext cx="4757901" cy="3269977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932040" y="1203598"/>
            <a:ext cx="261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1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1440">
        <p14:ripple/>
      </p:transition>
    </mc:Choice>
    <mc:Fallback xmlns="">
      <p:transition spd="slow" advTm="414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2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2" animBg="1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" y="992899"/>
            <a:ext cx="4200128" cy="315009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95536" y="3939902"/>
            <a:ext cx="2952328" cy="830997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Isaac Kadoch &amp; son Epouse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779912" y="483518"/>
            <a:ext cx="2448272" cy="1656184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380584" y="483518"/>
            <a:ext cx="2448272" cy="1656184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779912" y="2859782"/>
            <a:ext cx="2448272" cy="1656184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380584" y="2859782"/>
            <a:ext cx="2448272" cy="1656184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932040" y="1131590"/>
            <a:ext cx="2592288" cy="3384376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5292080" y="62753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28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1559">
        <p14:ripple/>
      </p:transition>
    </mc:Choice>
    <mc:Fallback xmlns="">
      <p:transition spd="slow" advTm="415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57" y="1046905"/>
            <a:ext cx="4056112" cy="304208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95536" y="3723878"/>
            <a:ext cx="3024336" cy="46166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Carlos Elsa &amp; son Epouse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707904" y="555526"/>
            <a:ext cx="2520280" cy="1512168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351026" y="555526"/>
            <a:ext cx="2520280" cy="1512168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707904" y="2673375"/>
            <a:ext cx="2520280" cy="1512168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351026" y="2673375"/>
            <a:ext cx="2520280" cy="1512168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968044" y="915566"/>
            <a:ext cx="2643122" cy="3269977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5047467" y="140027"/>
            <a:ext cx="2484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L’Artiste, vu par Leoncito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28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2984">
        <p14:ripple/>
      </p:transition>
    </mc:Choice>
    <mc:Fallback xmlns="">
      <p:transition spd="slow" advTm="42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00911"/>
            <a:ext cx="3912096" cy="293407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5536" y="3723878"/>
            <a:ext cx="3456384" cy="46166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Stella &amp; Meir Menashe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3864921" y="561798"/>
            <a:ext cx="2448272" cy="1577904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444208" y="561797"/>
            <a:ext cx="2448272" cy="1577903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851920" y="2571274"/>
            <a:ext cx="2448272" cy="1584651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444208" y="2571274"/>
            <a:ext cx="2448272" cy="1512643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572000" y="699542"/>
            <a:ext cx="3600400" cy="3456383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644008" y="267494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Les Artistes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28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558">
        <p14:ripple/>
      </p:transition>
    </mc:Choice>
    <mc:Fallback xmlns="">
      <p:transition spd="slow" advTm="405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3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" y="1352812"/>
            <a:ext cx="3240360" cy="243027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5536" y="3783082"/>
            <a:ext cx="3240360" cy="46166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Fany et Aaron Toledano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3851920" y="483518"/>
            <a:ext cx="2376264" cy="1440160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384402" y="483518"/>
            <a:ext cx="2376264" cy="1440160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851920" y="2499742"/>
            <a:ext cx="2376264" cy="1440160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380584" y="2427734"/>
            <a:ext cx="2376264" cy="1440160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932040" y="843558"/>
            <a:ext cx="2952328" cy="3528392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5220072" y="339502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28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2157">
        <p14:ripple/>
      </p:transition>
    </mc:Choice>
    <mc:Fallback xmlns="">
      <p:transition spd="slow" advTm="421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16935"/>
            <a:ext cx="3336032" cy="250202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67544" y="4083918"/>
            <a:ext cx="3312368" cy="46166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David y su Estrella Amar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923928" y="483518"/>
            <a:ext cx="2376264" cy="1368152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452592" y="483518"/>
            <a:ext cx="2376264" cy="1368152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923928" y="2536571"/>
            <a:ext cx="2376264" cy="1368152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452592" y="2536571"/>
            <a:ext cx="2376264" cy="1368152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5220072" y="915566"/>
            <a:ext cx="2520280" cy="3528392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5292080" y="339502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Les Artistes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28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1249">
        <p14:ripple/>
      </p:transition>
    </mc:Choice>
    <mc:Fallback xmlns="">
      <p:transition spd="slow" advTm="412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280931"/>
            <a:ext cx="3432043" cy="257403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3528" y="3854963"/>
            <a:ext cx="2664296" cy="830997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Mercedes &amp; Leoncito Melul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167844" y="411510"/>
            <a:ext cx="2808312" cy="1800200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156176" y="380831"/>
            <a:ext cx="2808312" cy="1800200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167844" y="2643758"/>
            <a:ext cx="2808312" cy="1800200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156176" y="2643758"/>
            <a:ext cx="2808312" cy="1800200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3467539" y="814099"/>
            <a:ext cx="5112568" cy="3600400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139952" y="267494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L’Artiste, vu par lui-même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31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4099">
        <p14:ripple/>
      </p:transition>
    </mc:Choice>
    <mc:Fallback xmlns="">
      <p:transition spd="slow" advTm="440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52" y="1220219"/>
            <a:ext cx="3593940" cy="269545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3528" y="3818959"/>
            <a:ext cx="2592288" cy="46166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Alberto Maman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203848" y="483518"/>
            <a:ext cx="2592288" cy="1440160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156176" y="483518"/>
            <a:ext cx="2592288" cy="1440160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275856" y="2475514"/>
            <a:ext cx="2592288" cy="1440160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156176" y="2475514"/>
            <a:ext cx="2592288" cy="1440160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572000" y="987574"/>
            <a:ext cx="3024336" cy="3528392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788024" y="163819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 Roi, vu par Leoncito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31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3661">
        <p14:ripple/>
      </p:transition>
    </mc:Choice>
    <mc:Fallback xmlns="">
      <p:transition spd="slow" advTm="436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70941"/>
            <a:ext cx="3192016" cy="239401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51520" y="3867894"/>
            <a:ext cx="2520280" cy="46166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Toly Benchetrit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3275856" y="555526"/>
            <a:ext cx="2736304" cy="1512168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6142391" y="555526"/>
            <a:ext cx="2736304" cy="1512168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3275856" y="2817391"/>
            <a:ext cx="2736304" cy="1512168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6142035" y="2817391"/>
            <a:ext cx="2736304" cy="1512168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4788024" y="1131590"/>
            <a:ext cx="3024336" cy="3600400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5148064" y="411510"/>
            <a:ext cx="2362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31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440">
        <p14:ripple/>
      </p:transition>
    </mc:Choice>
    <mc:Fallback xmlns="">
      <p:transition spd="slow" advTm="394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  <p:bldP spid="3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4" grpId="0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94413"/>
            <a:ext cx="3299859" cy="247489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95536" y="4011910"/>
            <a:ext cx="2939819" cy="58477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Marisol Salama</a:t>
            </a:r>
            <a:endParaRPr lang="fr-FR" sz="32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407363" y="483518"/>
            <a:ext cx="2676805" cy="1656184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236568" y="483518"/>
            <a:ext cx="2676805" cy="1656184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407362" y="2715766"/>
            <a:ext cx="2676805" cy="1656184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236567" y="2715766"/>
            <a:ext cx="2676805" cy="1656184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211960" y="1047684"/>
            <a:ext cx="3744416" cy="3168352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745765" y="339502"/>
            <a:ext cx="2994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31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429">
        <p14:ripple/>
      </p:transition>
    </mc:Choice>
    <mc:Fallback xmlns="">
      <p:transition spd="slow" advTm="394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7914"/>
            <a:ext cx="3840088" cy="288006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95536" y="3867894"/>
            <a:ext cx="3024336" cy="830997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Salvador Hassan &amp; son Epouse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707904" y="555526"/>
            <a:ext cx="2376264" cy="1512168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372200" y="555526"/>
            <a:ext cx="2376264" cy="1512168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707904" y="2567947"/>
            <a:ext cx="2376264" cy="1512168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372200" y="2567947"/>
            <a:ext cx="2376264" cy="1512168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968044" y="971024"/>
            <a:ext cx="2592288" cy="3600400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5018965" y="140027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L’Artiste, vu par Leoncito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43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2195">
        <p14:ripple/>
      </p:transition>
    </mc:Choice>
    <mc:Fallback xmlns="">
      <p:transition spd="slow" advTm="421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5872"/>
            <a:ext cx="8784976" cy="49041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95536" y="26749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Prochainement d’Autres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-14068" y="2337219"/>
            <a:ext cx="5040560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15766"/>
            <a:ext cx="1656184" cy="167361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5436096" y="4011910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Felix/Pps/Video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Mars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932040" y="1419622"/>
            <a:ext cx="3600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Le Prochain, serait certainement, le dernier épisode, réservé, aux amis de la Zone Espagnole, et certains amis Tangérois, dont j’attends par retour du courrier quelques photos !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43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851">
        <p14:vortex dir="r"/>
      </p:transition>
    </mc:Choice>
    <mc:Fallback xmlns="">
      <p:transition spd="slow" advTm="308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9" grpId="1"/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3326</TotalTime>
  <Words>547</Words>
  <Application>Microsoft Office PowerPoint</Application>
  <PresentationFormat>Affichage à l'écran (16:9)</PresentationFormat>
  <Paragraphs>85</Paragraphs>
  <Slides>25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Présentation PowerPoint</vt:lpstr>
      <vt:lpstr>Présentation PowerPoint</vt:lpstr>
      <vt:lpstr>Israel</vt:lpstr>
      <vt:lpstr>Israel</vt:lpstr>
      <vt:lpstr>Israel</vt:lpstr>
      <vt:lpstr>Israel</vt:lpstr>
      <vt:lpstr>Présentation PowerPoint</vt:lpstr>
      <vt:lpstr>Présentation de Nos Amis Tangérois, résident en Israel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107</cp:revision>
  <dcterms:created xsi:type="dcterms:W3CDTF">2012-03-10T00:18:26Z</dcterms:created>
  <dcterms:modified xsi:type="dcterms:W3CDTF">2012-03-15T18:32:28Z</dcterms:modified>
</cp:coreProperties>
</file>